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64" r:id="rId3"/>
    <p:sldId id="276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5" d="100"/>
          <a:sy n="55" d="100"/>
        </p:scale>
        <p:origin x="614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11/17/2014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11/17/2014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11/17/2014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11/17/2014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1219" y="1143000"/>
            <a:ext cx="8686800" cy="3298825"/>
          </a:xfrm>
        </p:spPr>
        <p:txBody>
          <a:bodyPr/>
          <a:lstStyle/>
          <a:p>
            <a:r>
              <a:rPr lang="en-US" b="1" dirty="0" smtClean="0"/>
              <a:t>Call By Value and Reference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Er</a:t>
            </a:r>
            <a:r>
              <a:rPr lang="en-US" dirty="0" smtClean="0"/>
              <a:t>. Sudan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8600"/>
            <a:ext cx="10590451" cy="5943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static 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bool</a:t>
            </a:r>
            <a:r>
              <a:rPr lang="en-US" dirty="0"/>
              <a:t> period; // Used as out parameter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bool</a:t>
            </a:r>
            <a:r>
              <a:rPr lang="en-US" dirty="0"/>
              <a:t> comma;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bool</a:t>
            </a:r>
            <a:r>
              <a:rPr lang="en-US" dirty="0"/>
              <a:t> semicolon;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string value = </a:t>
            </a:r>
            <a:r>
              <a:rPr lang="en-US" dirty="0" smtClean="0"/>
              <a:t>“</a:t>
            </a:r>
            <a:r>
              <a:rPr lang="en-US" dirty="0" err="1" smtClean="0"/>
              <a:t>Mr.Binladn</a:t>
            </a:r>
            <a:r>
              <a:rPr lang="en-US" dirty="0" smtClean="0"/>
              <a:t> Pay attention.";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TestString</a:t>
            </a:r>
            <a:r>
              <a:rPr lang="en-US" dirty="0" smtClean="0"/>
              <a:t>(value, out period, out comma, out semicolon);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(value); // Display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("period: "); // Display labels and </a:t>
            </a:r>
            <a:r>
              <a:rPr lang="en-US" dirty="0" err="1"/>
              <a:t>bools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(period);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("comma: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(comma);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Console.Write</a:t>
            </a:r>
            <a:r>
              <a:rPr lang="en-US" dirty="0"/>
              <a:t>("semicolon: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(semicolon);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4505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57200"/>
            <a:ext cx="10157354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static void </a:t>
            </a:r>
            <a:r>
              <a:rPr lang="en-US" sz="3200" dirty="0" err="1"/>
              <a:t>TestString</a:t>
            </a:r>
            <a:r>
              <a:rPr lang="en-US" sz="3200" dirty="0"/>
              <a:t>(string value, out </a:t>
            </a:r>
            <a:r>
              <a:rPr lang="en-US" sz="3200" dirty="0" err="1"/>
              <a:t>bool</a:t>
            </a:r>
            <a:r>
              <a:rPr lang="en-US" sz="3200" dirty="0"/>
              <a:t> period, out </a:t>
            </a:r>
            <a:r>
              <a:rPr lang="en-US" sz="3200" dirty="0" err="1"/>
              <a:t>bool</a:t>
            </a:r>
            <a:r>
              <a:rPr lang="en-US" sz="3200" dirty="0"/>
              <a:t> comma, out </a:t>
            </a:r>
            <a:r>
              <a:rPr lang="en-US" sz="3200" dirty="0" err="1"/>
              <a:t>bool</a:t>
            </a:r>
            <a:r>
              <a:rPr lang="en-US" sz="3200" dirty="0"/>
              <a:t> semicolon)</a:t>
            </a:r>
          </a:p>
          <a:p>
            <a:pPr marL="0" indent="0">
              <a:buNone/>
            </a:pPr>
            <a:r>
              <a:rPr lang="en-US" sz="3200" dirty="0"/>
              <a:t>    {</a:t>
            </a:r>
          </a:p>
          <a:p>
            <a:pPr marL="0" indent="0">
              <a:buNone/>
            </a:pPr>
            <a:r>
              <a:rPr lang="en-US" sz="3200" dirty="0"/>
              <a:t>	period = comma = semicolon = </a:t>
            </a:r>
            <a:r>
              <a:rPr lang="en-US" sz="3200" dirty="0" smtClean="0"/>
              <a:t>true; </a:t>
            </a:r>
          </a:p>
          <a:p>
            <a:pPr marL="0" indent="0">
              <a:buNone/>
            </a:pPr>
            <a:r>
              <a:rPr lang="en-US" sz="3200" dirty="0" smtClean="0"/>
              <a:t>  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79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r>
              <a:rPr lang="en-US" b="1" dirty="0" err="1"/>
              <a:t>Params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19200"/>
            <a:ext cx="10157354" cy="495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Params</a:t>
            </a:r>
            <a:r>
              <a:rPr lang="en-US" dirty="0"/>
              <a:t> enables methods to receive variable numbers of </a:t>
            </a:r>
            <a:r>
              <a:rPr lang="en-US" dirty="0" smtClean="0"/>
              <a:t>parameters.</a:t>
            </a:r>
          </a:p>
          <a:p>
            <a:r>
              <a:rPr lang="en-US" dirty="0"/>
              <a:t>With </a:t>
            </a:r>
            <a:r>
              <a:rPr lang="en-US" dirty="0" err="1"/>
              <a:t>params</a:t>
            </a:r>
            <a:r>
              <a:rPr lang="en-US" dirty="0"/>
              <a:t>, the arguments passed to a method are changed by the compiler to elements in a </a:t>
            </a:r>
            <a:r>
              <a:rPr lang="en-US" dirty="0" smtClean="0"/>
              <a:t>array.</a:t>
            </a:r>
          </a:p>
          <a:p>
            <a:r>
              <a:rPr lang="en-US" dirty="0"/>
              <a:t>This array is then used in the receiving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  static </a:t>
            </a: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sum3 = </a:t>
            </a:r>
            <a:r>
              <a:rPr lang="en-US" dirty="0" err="1"/>
              <a:t>SumParameters</a:t>
            </a:r>
            <a:r>
              <a:rPr lang="en-US" dirty="0"/>
              <a:t>(3, 3, 3);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sum4 = </a:t>
            </a:r>
            <a:r>
              <a:rPr lang="en-US" dirty="0" err="1"/>
              <a:t>SumParameters</a:t>
            </a:r>
            <a:r>
              <a:rPr lang="en-US" dirty="0"/>
              <a:t>(2, 2, 2, 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(sum3);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(sum4);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4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533400"/>
            <a:ext cx="10157354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SumParameters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[] values)</a:t>
            </a:r>
          </a:p>
          <a:p>
            <a:pPr marL="0" indent="0">
              <a:buNone/>
            </a:pPr>
            <a:r>
              <a:rPr lang="en-US" dirty="0"/>
              <a:t>    {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total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value in values)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total += value;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total;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5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 method </a:t>
            </a:r>
            <a:r>
              <a:rPr lang="en-US" smtClean="0"/>
              <a:t>as function </a:t>
            </a:r>
            <a:r>
              <a:rPr lang="en-US" dirty="0" smtClean="0"/>
              <a:t>overloading using the argument value  type and reference type and explain the concept of the call by value and call by reference  through this function overloading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9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function or method need a you need to specify the following</a:t>
            </a:r>
          </a:p>
          <a:p>
            <a:r>
              <a:rPr lang="en-US" dirty="0" smtClean="0"/>
              <a:t>A list of the parameters accepted by the function in its definition along with the types of those parameters</a:t>
            </a:r>
          </a:p>
          <a:p>
            <a:r>
              <a:rPr lang="en-US" dirty="0" smtClean="0"/>
              <a:t>A matching list of arguments  in each function call.</a:t>
            </a:r>
          </a:p>
          <a:p>
            <a:r>
              <a:rPr lang="en-US" dirty="0" smtClean="0"/>
              <a:t>Syntax</a:t>
            </a:r>
          </a:p>
          <a:p>
            <a:pPr marL="853290" lvl="2" indent="0">
              <a:buNone/>
            </a:pPr>
            <a:r>
              <a:rPr lang="en-US" dirty="0" smtClean="0"/>
              <a:t>static &lt;return type&gt; &lt;</a:t>
            </a:r>
            <a:r>
              <a:rPr lang="en-US" dirty="0" err="1" smtClean="0"/>
              <a:t>FunctionName</a:t>
            </a:r>
            <a:r>
              <a:rPr lang="en-US" dirty="0" smtClean="0"/>
              <a:t>&gt;(&lt;</a:t>
            </a:r>
            <a:r>
              <a:rPr lang="en-US" dirty="0" err="1" smtClean="0"/>
              <a:t>paramType</a:t>
            </a:r>
            <a:r>
              <a:rPr lang="en-US" dirty="0" smtClean="0"/>
              <a:t>&gt; &lt;</a:t>
            </a:r>
            <a:r>
              <a:rPr lang="en-US" dirty="0" err="1" smtClean="0"/>
              <a:t>paramName</a:t>
            </a:r>
            <a:r>
              <a:rPr lang="en-US" dirty="0" smtClean="0"/>
              <a:t>&gt;, ….) </a:t>
            </a:r>
          </a:p>
          <a:p>
            <a:pPr marL="853290" lvl="2" indent="0">
              <a:buNone/>
            </a:pPr>
            <a:r>
              <a:rPr lang="en-US" dirty="0" smtClean="0"/>
              <a:t>{ …..</a:t>
            </a:r>
          </a:p>
          <a:p>
            <a:pPr marL="853290" lvl="2" indent="0">
              <a:buNone/>
            </a:pPr>
            <a:r>
              <a:rPr lang="en-US" dirty="0"/>
              <a:t> </a:t>
            </a:r>
            <a:r>
              <a:rPr lang="en-US" dirty="0" smtClean="0"/>
              <a:t>  return &lt;return Value&gt;;</a:t>
            </a:r>
          </a:p>
          <a:p>
            <a:pPr marL="85329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648" y="562311"/>
            <a:ext cx="9676051" cy="13703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 between a Value Type and a Reference Type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648" y="1939636"/>
            <a:ext cx="10157354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The Types in .NET Framework are either treated by Value Type or by Reference Type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 Value Type holds the data within its own memory allocation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Reference Type contains a pointer to another memory location that holds the real data. </a:t>
            </a:r>
            <a:endParaRPr lang="en-US" sz="2800" dirty="0" smtClean="0"/>
          </a:p>
          <a:p>
            <a:r>
              <a:rPr lang="en-US" sz="2800" dirty="0" smtClean="0"/>
              <a:t>Reference </a:t>
            </a:r>
            <a:r>
              <a:rPr lang="en-US" sz="2800" dirty="0"/>
              <a:t>Type variables are stored in the heap while Value Type variables are stored in the stack.</a:t>
            </a:r>
          </a:p>
        </p:txBody>
      </p:sp>
    </p:spTree>
    <p:extLst>
      <p:ext uri="{BB962C8B-B14F-4D97-AF65-F5344CB8AC3E}">
        <p14:creationId xmlns:p14="http://schemas.microsoft.com/office/powerpoint/2010/main" val="250748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066800"/>
            <a:ext cx="1032436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76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-381000"/>
            <a:ext cx="10157354" cy="1397000"/>
          </a:xfrm>
        </p:spPr>
        <p:txBody>
          <a:bodyPr/>
          <a:lstStyle/>
          <a:p>
            <a:r>
              <a:rPr lang="en-US" b="1" dirty="0"/>
              <a:t>Value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95400"/>
            <a:ext cx="10157354" cy="5257800"/>
          </a:xfrm>
        </p:spPr>
        <p:txBody>
          <a:bodyPr>
            <a:noAutofit/>
          </a:bodyPr>
          <a:lstStyle/>
          <a:p>
            <a:r>
              <a:rPr lang="en-US" dirty="0"/>
              <a:t>A Value Type stores its contents in memory allocated on the stack.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created a Value Type, a single space in memory is allocated to store the value and that variable directly holds a value.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assign it to another variable, the value is copied directly and both variables work independently. </a:t>
            </a:r>
            <a:endParaRPr lang="en-US" dirty="0" smtClean="0"/>
          </a:p>
          <a:p>
            <a:r>
              <a:rPr lang="en-US" dirty="0" smtClean="0"/>
              <a:t>Predefined </a:t>
            </a:r>
            <a:r>
              <a:rPr lang="en-US" dirty="0" err="1"/>
              <a:t>datatypes</a:t>
            </a:r>
            <a:r>
              <a:rPr lang="en-US" dirty="0"/>
              <a:t>, structures, </a:t>
            </a:r>
            <a:r>
              <a:rPr lang="en-US" dirty="0" err="1"/>
              <a:t>enums</a:t>
            </a:r>
            <a:r>
              <a:rPr lang="en-US" dirty="0"/>
              <a:t> are also value types, and work in the same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Value types can be created at compile time and Stored in stack memory, because of this, Garbage collector can't access the stack.</a:t>
            </a:r>
          </a:p>
        </p:txBody>
      </p:sp>
    </p:spTree>
    <p:extLst>
      <p:ext uri="{BB962C8B-B14F-4D97-AF65-F5344CB8AC3E}">
        <p14:creationId xmlns:p14="http://schemas.microsoft.com/office/powerpoint/2010/main" val="22293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648" y="852054"/>
            <a:ext cx="10157354" cy="60059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/>
              <a:t>Static void main(string [] </a:t>
            </a:r>
            <a:r>
              <a:rPr lang="en-US" sz="2100" dirty="0" err="1" smtClean="0"/>
              <a:t>args</a:t>
            </a:r>
            <a:r>
              <a:rPr lang="en-US" sz="2100" dirty="0" smtClean="0"/>
              <a:t>)</a:t>
            </a:r>
          </a:p>
          <a:p>
            <a:pPr marL="0" indent="0">
              <a:buNone/>
            </a:pPr>
            <a:r>
              <a:rPr lang="en-US" sz="2100" dirty="0" smtClean="0"/>
              <a:t>{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 err="1" smtClean="0"/>
              <a:t>myNumber</a:t>
            </a:r>
            <a:r>
              <a:rPr lang="en-US" sz="2100" dirty="0" smtClean="0"/>
              <a:t>=5;</a:t>
            </a:r>
          </a:p>
          <a:p>
            <a:pPr marL="0" indent="0">
              <a:buNone/>
            </a:pPr>
            <a:r>
              <a:rPr lang="en-US" sz="2100" dirty="0" smtClean="0"/>
              <a:t>CW(“</a:t>
            </a:r>
            <a:r>
              <a:rPr lang="en-US" sz="2100" dirty="0" err="1" smtClean="0"/>
              <a:t>myNumber</a:t>
            </a:r>
            <a:r>
              <a:rPr lang="en-US" sz="2100" dirty="0"/>
              <a:t> </a:t>
            </a:r>
            <a:r>
              <a:rPr lang="en-US" sz="2100" dirty="0" smtClean="0"/>
              <a:t>= {0}”, </a:t>
            </a:r>
            <a:r>
              <a:rPr lang="en-US" sz="2100" dirty="0" err="1" smtClean="0"/>
              <a:t>myNumber</a:t>
            </a:r>
            <a:r>
              <a:rPr lang="en-US" sz="2100" dirty="0" smtClean="0"/>
              <a:t>);</a:t>
            </a:r>
          </a:p>
          <a:p>
            <a:pPr marL="0" indent="0">
              <a:buNone/>
            </a:pPr>
            <a:r>
              <a:rPr lang="en-US" sz="2100" dirty="0" err="1" smtClean="0"/>
              <a:t>ShowDouble</a:t>
            </a:r>
            <a:r>
              <a:rPr lang="en-US" sz="2100" dirty="0" smtClean="0"/>
              <a:t>(</a:t>
            </a:r>
            <a:r>
              <a:rPr lang="en-US" sz="2100" dirty="0" err="1" smtClean="0"/>
              <a:t>myNumber</a:t>
            </a:r>
            <a:r>
              <a:rPr lang="en-US" sz="2100" dirty="0" smtClean="0"/>
              <a:t>);</a:t>
            </a:r>
          </a:p>
          <a:p>
            <a:pPr marL="0" indent="0">
              <a:buNone/>
            </a:pPr>
            <a:r>
              <a:rPr lang="en-US" sz="2100" dirty="0" smtClean="0"/>
              <a:t>CW(“</a:t>
            </a:r>
            <a:r>
              <a:rPr lang="en-US" sz="2100" dirty="0" err="1" smtClean="0"/>
              <a:t>myNumber</a:t>
            </a:r>
            <a:r>
              <a:rPr lang="en-US" sz="2100" dirty="0" smtClean="0"/>
              <a:t> after call={0}”,</a:t>
            </a:r>
            <a:r>
              <a:rPr lang="en-US" sz="2100" dirty="0" err="1" smtClean="0"/>
              <a:t>MyNumber</a:t>
            </a:r>
            <a:r>
              <a:rPr lang="en-US" sz="2100" dirty="0" smtClean="0"/>
              <a:t>);</a:t>
            </a:r>
          </a:p>
          <a:p>
            <a:pPr marL="0" indent="0">
              <a:buNone/>
            </a:pPr>
            <a:r>
              <a:rPr lang="en-US" sz="2100" dirty="0"/>
              <a:t>}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  public static void </a:t>
            </a:r>
            <a:r>
              <a:rPr lang="en-US" sz="2100" dirty="0" err="1" smtClean="0"/>
              <a:t>ShowDouble</a:t>
            </a:r>
            <a:r>
              <a:rPr lang="en-US" sz="2100" dirty="0" smtClean="0"/>
              <a:t>( </a:t>
            </a:r>
            <a:r>
              <a:rPr lang="en-US" sz="2100" dirty="0" err="1" smtClean="0"/>
              <a:t>int</a:t>
            </a:r>
            <a:r>
              <a:rPr lang="en-US" sz="2100" dirty="0" smtClean="0"/>
              <a:t>  </a:t>
            </a:r>
            <a:r>
              <a:rPr lang="en-US" sz="2100" dirty="0" err="1" smtClean="0"/>
              <a:t>val</a:t>
            </a:r>
            <a:r>
              <a:rPr lang="en-US" sz="2100" dirty="0" smtClean="0"/>
              <a:t>)</a:t>
            </a:r>
          </a:p>
          <a:p>
            <a:pPr marL="0" indent="0">
              <a:buNone/>
            </a:pPr>
            <a:r>
              <a:rPr lang="en-US" sz="2100" dirty="0" smtClean="0"/>
              <a:t>{ </a:t>
            </a:r>
            <a:r>
              <a:rPr lang="en-US" sz="2100" dirty="0" err="1" smtClean="0"/>
              <a:t>val</a:t>
            </a:r>
            <a:r>
              <a:rPr lang="en-US" sz="2100" dirty="0" smtClean="0"/>
              <a:t> *=2;</a:t>
            </a:r>
          </a:p>
          <a:p>
            <a:pPr marL="0" indent="0">
              <a:buNone/>
            </a:pPr>
            <a:r>
              <a:rPr lang="en-US" sz="2100" dirty="0" smtClean="0"/>
              <a:t>CW(“</a:t>
            </a:r>
            <a:r>
              <a:rPr lang="en-US" sz="2100" dirty="0" err="1" smtClean="0"/>
              <a:t>val</a:t>
            </a:r>
            <a:r>
              <a:rPr lang="en-US" sz="2100" dirty="0" smtClean="0"/>
              <a:t> during  called ={0}”,</a:t>
            </a:r>
            <a:r>
              <a:rPr lang="en-US" sz="2100" dirty="0" err="1" smtClean="0"/>
              <a:t>val</a:t>
            </a:r>
            <a:r>
              <a:rPr lang="en-US" sz="2100" dirty="0" smtClean="0"/>
              <a:t>)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r>
              <a:rPr lang="en-US" b="1" dirty="0"/>
              <a:t>Reference </a:t>
            </a:r>
            <a:r>
              <a:rPr lang="en-US" b="1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066800"/>
            <a:ext cx="10157354" cy="5486400"/>
          </a:xfrm>
        </p:spPr>
        <p:txBody>
          <a:bodyPr>
            <a:noAutofit/>
          </a:bodyPr>
          <a:lstStyle/>
          <a:p>
            <a:r>
              <a:rPr lang="en-US" sz="2200" dirty="0"/>
              <a:t>Reference Types are used by a reference which holds a reference (address) to the object but not the object itself. </a:t>
            </a:r>
            <a:endParaRPr lang="en-US" sz="2200" dirty="0" smtClean="0"/>
          </a:p>
          <a:p>
            <a:r>
              <a:rPr lang="en-US" sz="2200" dirty="0" smtClean="0"/>
              <a:t>Because </a:t>
            </a:r>
            <a:r>
              <a:rPr lang="en-US" sz="2200" dirty="0"/>
              <a:t>reference types represent the address of the variable rather than the data itself, assigning a reference variable to another doesn't copy the data. </a:t>
            </a:r>
            <a:endParaRPr lang="en-US" sz="2200" dirty="0" smtClean="0"/>
          </a:p>
          <a:p>
            <a:r>
              <a:rPr lang="en-US" sz="2200" dirty="0" smtClean="0"/>
              <a:t>Instead </a:t>
            </a:r>
            <a:r>
              <a:rPr lang="en-US" sz="2200" dirty="0"/>
              <a:t>it creates a second copy of the reference, which refers to the same location of the heap as the original value. </a:t>
            </a:r>
            <a:endParaRPr lang="en-US" sz="2200" dirty="0" smtClean="0"/>
          </a:p>
          <a:p>
            <a:r>
              <a:rPr lang="en-US" sz="2200" dirty="0" smtClean="0"/>
              <a:t>Reference </a:t>
            </a:r>
            <a:r>
              <a:rPr lang="en-US" sz="2200" dirty="0"/>
              <a:t>Type </a:t>
            </a:r>
            <a:r>
              <a:rPr lang="en-US" sz="2200" dirty="0" smtClean="0"/>
              <a:t>variables </a:t>
            </a:r>
            <a:r>
              <a:rPr lang="en-US" sz="2200" dirty="0"/>
              <a:t>are stored in a different area of memory called the heap.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/>
              <a:t>means that when a reference type variable is no longer used, it can be marked for garbage collection. </a:t>
            </a:r>
            <a:endParaRPr lang="en-US" sz="2200" dirty="0" smtClean="0"/>
          </a:p>
          <a:p>
            <a:r>
              <a:rPr lang="en-US" sz="2200" dirty="0" smtClean="0"/>
              <a:t>Examples </a:t>
            </a:r>
            <a:r>
              <a:rPr lang="en-US" sz="2200" dirty="0"/>
              <a:t>of reference types are Classes, Objects, Arrays, Indexers, Interfaces etc.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665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866" y="76200"/>
            <a:ext cx="10157354" cy="939800"/>
          </a:xfrm>
        </p:spPr>
        <p:txBody>
          <a:bodyPr/>
          <a:lstStyle/>
          <a:p>
            <a:r>
              <a:rPr lang="en-US" b="1" dirty="0"/>
              <a:t>The ref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016000"/>
            <a:ext cx="10157354" cy="599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ref</a:t>
            </a:r>
            <a:r>
              <a:rPr lang="en-US" dirty="0"/>
              <a:t> keyword on a method parameter causes a method to refer to the same variable that was passed as an input parameter for the same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you do any changes to the variable, they will be reflected in the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pPr marL="853290" lvl="2" indent="0">
              <a:buNone/>
            </a:pPr>
            <a:r>
              <a:rPr lang="en-US" sz="2400" b="1" dirty="0"/>
              <a:t>using System; </a:t>
            </a:r>
            <a:br>
              <a:rPr lang="en-US" sz="2400" b="1" dirty="0"/>
            </a:br>
            <a:r>
              <a:rPr lang="en-US" sz="2400" b="1" dirty="0"/>
              <a:t>public class </a:t>
            </a:r>
            <a:r>
              <a:rPr lang="en-US" sz="2400" b="1" dirty="0" err="1"/>
              <a:t>myClass</a:t>
            </a:r>
            <a:r>
              <a:rPr lang="en-US" sz="2400" b="1" dirty="0"/>
              <a:t> </a:t>
            </a:r>
            <a:br>
              <a:rPr lang="en-US" sz="2400" b="1" dirty="0"/>
            </a:br>
            <a:r>
              <a:rPr lang="en-US" sz="2400" b="1" dirty="0"/>
              <a:t>{ </a:t>
            </a:r>
            <a:br>
              <a:rPr lang="en-US" sz="2400" b="1" dirty="0"/>
            </a:br>
            <a:r>
              <a:rPr lang="en-US" sz="2400" b="1" dirty="0"/>
              <a:t>public static void </a:t>
            </a:r>
            <a:r>
              <a:rPr lang="en-US" sz="2400" b="1" dirty="0" err="1"/>
              <a:t>RefTest</a:t>
            </a:r>
            <a:r>
              <a:rPr lang="en-US" sz="2400" b="1" dirty="0"/>
              <a:t>(ref </a:t>
            </a:r>
            <a:r>
              <a:rPr lang="en-US" sz="2400" b="1" dirty="0" err="1"/>
              <a:t>int</a:t>
            </a:r>
            <a:r>
              <a:rPr lang="en-US" sz="2400" b="1" dirty="0"/>
              <a:t> iVal1 ) </a:t>
            </a:r>
            <a:br>
              <a:rPr lang="en-US" sz="2400" b="1" dirty="0"/>
            </a:br>
            <a:r>
              <a:rPr lang="en-US" sz="2400" b="1" dirty="0"/>
              <a:t>{ </a:t>
            </a:r>
            <a:br>
              <a:rPr lang="en-US" sz="2400" b="1" dirty="0"/>
            </a:br>
            <a:r>
              <a:rPr lang="en-US" sz="2400" b="1" dirty="0"/>
              <a:t>iVal1 += 2; </a:t>
            </a:r>
            <a:br>
              <a:rPr lang="en-US" sz="2400" b="1" dirty="0"/>
            </a:br>
            <a:r>
              <a:rPr lang="en-US" sz="2400" b="1" dirty="0"/>
              <a:t>} </a:t>
            </a:r>
            <a:br>
              <a:rPr lang="en-US" sz="2400" b="1" dirty="0"/>
            </a:br>
            <a:r>
              <a:rPr lang="en-US" sz="2400" b="1" dirty="0"/>
              <a:t>public static void Main() </a:t>
            </a:r>
            <a:br>
              <a:rPr lang="en-US" sz="2400" b="1" dirty="0"/>
            </a:br>
            <a:r>
              <a:rPr lang="en-US" sz="2400" b="1" dirty="0"/>
              <a:t>{ </a:t>
            </a:r>
            <a:br>
              <a:rPr lang="en-US" sz="2400" b="1" dirty="0"/>
            </a:br>
            <a:r>
              <a:rPr lang="en-US" sz="2400" b="1" dirty="0" err="1"/>
              <a:t>int</a:t>
            </a:r>
            <a:r>
              <a:rPr lang="en-US" sz="2400" b="1" dirty="0"/>
              <a:t> </a:t>
            </a:r>
            <a:r>
              <a:rPr lang="en-US" sz="2400" b="1" dirty="0" err="1"/>
              <a:t>i</a:t>
            </a:r>
            <a:r>
              <a:rPr lang="en-US" sz="2400" b="1" dirty="0"/>
              <a:t>; // variable need to be initialized </a:t>
            </a:r>
            <a:br>
              <a:rPr lang="en-US" sz="2400" b="1" dirty="0"/>
            </a:br>
            <a:r>
              <a:rPr lang="en-US" sz="2400" b="1" dirty="0" err="1"/>
              <a:t>i</a:t>
            </a:r>
            <a:r>
              <a:rPr lang="en-US" sz="2400" b="1" dirty="0"/>
              <a:t> = 3; </a:t>
            </a:r>
            <a:br>
              <a:rPr lang="en-US" sz="2400" b="1" dirty="0"/>
            </a:br>
            <a:r>
              <a:rPr lang="en-US" sz="2400" b="1" dirty="0" err="1"/>
              <a:t>RefTest</a:t>
            </a:r>
            <a:r>
              <a:rPr lang="en-US" sz="2400" b="1" dirty="0"/>
              <a:t>(ref </a:t>
            </a:r>
            <a:r>
              <a:rPr lang="en-US" sz="2400" b="1" dirty="0" err="1"/>
              <a:t>i</a:t>
            </a:r>
            <a:r>
              <a:rPr lang="en-US" sz="2400" b="1" dirty="0"/>
              <a:t> ); </a:t>
            </a:r>
            <a:br>
              <a:rPr lang="en-US" sz="2400" b="1" dirty="0"/>
            </a:br>
            <a:r>
              <a:rPr lang="en-US" sz="2400" b="1" dirty="0" err="1"/>
              <a:t>Console.WriteLine</a:t>
            </a: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); </a:t>
            </a:r>
            <a:br>
              <a:rPr lang="en-US" sz="2400" b="1" dirty="0"/>
            </a:br>
            <a:r>
              <a:rPr lang="en-US" sz="2400" b="1" dirty="0"/>
              <a:t>} </a:t>
            </a:r>
            <a:br>
              <a:rPr lang="en-US" sz="2400" b="1" dirty="0"/>
            </a:br>
            <a:r>
              <a:rPr lang="en-US" sz="2400" b="1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3545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39" y="533400"/>
            <a:ext cx="10157354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 Parameter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838200"/>
            <a:ext cx="10157354" cy="5334000"/>
          </a:xfrm>
        </p:spPr>
        <p:txBody>
          <a:bodyPr/>
          <a:lstStyle/>
          <a:p>
            <a:r>
              <a:rPr lang="en-US" b="1" dirty="0"/>
              <a:t>Out</a:t>
            </a:r>
            <a:r>
              <a:rPr lang="en-US" dirty="0"/>
              <a:t> signifies a reference </a:t>
            </a:r>
            <a:r>
              <a:rPr lang="en-US" dirty="0" smtClean="0"/>
              <a:t>parameter.</a:t>
            </a:r>
          </a:p>
          <a:p>
            <a:r>
              <a:rPr lang="en-US" b="1" dirty="0"/>
              <a:t>The out-keyword</a:t>
            </a:r>
            <a:r>
              <a:rPr lang="en-US" dirty="0"/>
              <a:t> describes parameters whose actual variable locations are copied onto the stack of the called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where </a:t>
            </a:r>
            <a:r>
              <a:rPr lang="en-US" dirty="0"/>
              <a:t>those same locations can be rewritten. </a:t>
            </a:r>
            <a:r>
              <a:rPr lang="en-US" dirty="0" smtClean="0"/>
              <a:t>T</a:t>
            </a:r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means that the calling method will access the changed parameter.</a:t>
            </a:r>
            <a:endParaRPr lang="en-US" dirty="0" smtClean="0"/>
          </a:p>
          <a:p>
            <a:r>
              <a:rPr lang="en-US" dirty="0"/>
              <a:t>Sometimes methods must return more than one value and not store class </a:t>
            </a:r>
            <a:r>
              <a:rPr lang="en-US" dirty="0" smtClean="0"/>
              <a:t>state </a:t>
            </a:r>
            <a:r>
              <a:rPr lang="en-US" dirty="0"/>
              <a:t>Out fills these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4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517</Words>
  <Application>Microsoft Office PowerPoint</Application>
  <PresentationFormat>Custom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Books 16x9</vt:lpstr>
      <vt:lpstr>Call By Value and Reference</vt:lpstr>
      <vt:lpstr>Introduction</vt:lpstr>
      <vt:lpstr>Difference between a Value Type and a Reference Type </vt:lpstr>
      <vt:lpstr>PowerPoint Presentation</vt:lpstr>
      <vt:lpstr>Value Type</vt:lpstr>
      <vt:lpstr>Example</vt:lpstr>
      <vt:lpstr>Reference Type</vt:lpstr>
      <vt:lpstr>The ref parameter</vt:lpstr>
      <vt:lpstr>Out Parameter </vt:lpstr>
      <vt:lpstr>PowerPoint Presentation</vt:lpstr>
      <vt:lpstr>PowerPoint Presentation</vt:lpstr>
      <vt:lpstr>Params</vt:lpstr>
      <vt:lpstr>PowerPoint Presentation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2014-11-16T16:04:04Z</dcterms:created>
  <dcterms:modified xsi:type="dcterms:W3CDTF">2014-11-18T04:29:17Z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