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handoutMasterIdLst>
    <p:handoutMasterId r:id="rId15"/>
  </p:handoutMasterIdLst>
  <p:sldIdLst>
    <p:sldId id="256" r:id="rId3"/>
    <p:sldId id="257" r:id="rId4"/>
    <p:sldId id="263" r:id="rId5"/>
    <p:sldId id="264" r:id="rId6"/>
    <p:sldId id="262" r:id="rId7"/>
    <p:sldId id="258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67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970DB-8EE6-4E5B-9CBE-4CA39D1A6EC2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55828-8ECA-4525-A47E-5E299A14B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01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0" y="-638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86584"/>
            <a:ext cx="9175668" cy="2852928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5296060"/>
            <a:ext cx="9175668" cy="156162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" name="Picture 16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9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57200"/>
            <a:ext cx="3483864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2514184"/>
            <a:ext cx="3703320" cy="365801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8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4762" y="0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photo of man sitting on an outdoor bench, using a table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8"/>
            <a:ext cx="8876190" cy="6857143"/>
          </a:xfrm>
          <a:prstGeom prst="rect">
            <a:avLst/>
          </a:prstGeom>
        </p:spPr>
      </p:pic>
      <p:sp>
        <p:nvSpPr>
          <p:cNvPr id="23" name="Freeform 5" descr="Callout shape"/>
          <p:cNvSpPr>
            <a:spLocks/>
          </p:cNvSpPr>
          <p:nvPr userDrawn="1"/>
        </p:nvSpPr>
        <p:spPr bwMode="auto">
          <a:xfrm>
            <a:off x="6778677" y="356679"/>
            <a:ext cx="4956048" cy="3008376"/>
          </a:xfrm>
          <a:custGeom>
            <a:avLst/>
            <a:gdLst>
              <a:gd name="T0" fmla="*/ 0 w 4338"/>
              <a:gd name="T1" fmla="*/ 0 h 2582"/>
              <a:gd name="T2" fmla="*/ 0 w 4338"/>
              <a:gd name="T3" fmla="*/ 2353 h 2582"/>
              <a:gd name="T4" fmla="*/ 921 w 4338"/>
              <a:gd name="T5" fmla="*/ 2353 h 2582"/>
              <a:gd name="T6" fmla="*/ 1101 w 4338"/>
              <a:gd name="T7" fmla="*/ 2582 h 2582"/>
              <a:gd name="T8" fmla="*/ 1278 w 4338"/>
              <a:gd name="T9" fmla="*/ 2353 h 2582"/>
              <a:gd name="T10" fmla="*/ 4338 w 4338"/>
              <a:gd name="T11" fmla="*/ 2353 h 2582"/>
              <a:gd name="T12" fmla="*/ 4338 w 4338"/>
              <a:gd name="T13" fmla="*/ 0 h 2582"/>
              <a:gd name="T14" fmla="*/ 0 w 4338"/>
              <a:gd name="T15" fmla="*/ 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8" h="2582">
                <a:moveTo>
                  <a:pt x="0" y="0"/>
                </a:moveTo>
                <a:lnTo>
                  <a:pt x="0" y="2353"/>
                </a:lnTo>
                <a:lnTo>
                  <a:pt x="921" y="2353"/>
                </a:lnTo>
                <a:lnTo>
                  <a:pt x="1101" y="2582"/>
                </a:lnTo>
                <a:lnTo>
                  <a:pt x="1278" y="2353"/>
                </a:lnTo>
                <a:lnTo>
                  <a:pt x="4338" y="2353"/>
                </a:lnTo>
                <a:lnTo>
                  <a:pt x="4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5060" y="1382350"/>
            <a:ext cx="4279434" cy="683787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7781982" y="2067295"/>
            <a:ext cx="3549389" cy="95566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1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en-US" sz="6800" smtClean="0">
                <a:solidFill>
                  <a:schemeClr val="accent1"/>
                </a:solidFill>
                <a:cs typeface="+mn-cs"/>
              </a:defRPr>
            </a:lvl2pPr>
            <a:lvl3pPr>
              <a:defRPr lang="en-US" sz="6800" smtClean="0">
                <a:solidFill>
                  <a:schemeClr val="accent1"/>
                </a:solidFill>
                <a:cs typeface="+mn-cs"/>
              </a:defRPr>
            </a:lvl3pPr>
            <a:lvl4pPr>
              <a:defRPr lang="en-US" sz="6800" smtClean="0">
                <a:solidFill>
                  <a:schemeClr val="accent1"/>
                </a:solidFill>
                <a:cs typeface="+mn-cs"/>
              </a:defRPr>
            </a:lvl4pPr>
            <a:lvl5pPr>
              <a:defRPr lang="en-US" sz="6800">
                <a:solidFill>
                  <a:schemeClr val="accent1"/>
                </a:solidFill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228" y="6209375"/>
            <a:ext cx="4994007" cy="336626"/>
          </a:xfr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9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2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54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30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 flipH="1">
            <a:off x="-1" y="0"/>
            <a:ext cx="12192001" cy="6858639"/>
            <a:chOff x="-1" y="-1"/>
            <a:chExt cx="12192001" cy="6858639"/>
          </a:xfrm>
        </p:grpSpPr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9" name="Group 18" descr="abstract background design"/>
          <p:cNvGrpSpPr/>
          <p:nvPr userDrawn="1"/>
        </p:nvGrpSpPr>
        <p:grpSpPr>
          <a:xfrm flipH="1">
            <a:off x="0" y="-638"/>
            <a:ext cx="12201526" cy="6858638"/>
            <a:chOff x="0" y="618575"/>
            <a:chExt cx="12201526" cy="685863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15"/>
          <p:cNvSpPr>
            <a:spLocks/>
          </p:cNvSpPr>
          <p:nvPr userDrawn="1"/>
        </p:nvSpPr>
        <p:spPr bwMode="auto">
          <a:xfrm flipH="1"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384364"/>
            <a:ext cx="9175668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3175" y="5486400"/>
            <a:ext cx="12204700" cy="1371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1700" y="5620215"/>
            <a:ext cx="9175668" cy="123746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FEE5F-65BB-4268-AC17-D19CED90FB82}" type="datetimeFigureOut">
              <a:rPr lang="en-US" smtClean="0"/>
              <a:pPr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208348" y="3345599"/>
            <a:ext cx="3417882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1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36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1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9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16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54" y="457200"/>
            <a:ext cx="3482317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55" y="2514183"/>
            <a:ext cx="3703320" cy="36580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4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/>
            </a:gs>
            <a:gs pos="0">
              <a:schemeClr val="bg1">
                <a:lumMod val="85000"/>
                <a:alpha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028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4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38" name="Rectangle 1037"/>
          <p:cNvSpPr/>
          <p:nvPr userDrawn="1"/>
        </p:nvSpPr>
        <p:spPr>
          <a:xfrm>
            <a:off x="0" y="-5092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1" name="Rectangle 1040" descr="background shape"/>
          <p:cNvSpPr/>
          <p:nvPr userDrawn="1"/>
        </p:nvSpPr>
        <p:spPr>
          <a:xfrm>
            <a:off x="-4119" y="6237752"/>
            <a:ext cx="12197830" cy="630429"/>
          </a:xfrm>
          <a:custGeom>
            <a:avLst/>
            <a:gdLst>
              <a:gd name="connsiteX0" fmla="*/ 0 w 12192000"/>
              <a:gd name="connsiteY0" fmla="*/ 0 h 556282"/>
              <a:gd name="connsiteX1" fmla="*/ 12192000 w 12192000"/>
              <a:gd name="connsiteY1" fmla="*/ 0 h 556282"/>
              <a:gd name="connsiteX2" fmla="*/ 12192000 w 12192000"/>
              <a:gd name="connsiteY2" fmla="*/ 556282 h 556282"/>
              <a:gd name="connsiteX3" fmla="*/ 0 w 12192000"/>
              <a:gd name="connsiteY3" fmla="*/ 556282 h 556282"/>
              <a:gd name="connsiteX4" fmla="*/ 0 w 12192000"/>
              <a:gd name="connsiteY4" fmla="*/ 0 h 556282"/>
              <a:gd name="connsiteX0" fmla="*/ 0 w 12206068"/>
              <a:gd name="connsiteY0" fmla="*/ 1026941 h 1583223"/>
              <a:gd name="connsiteX1" fmla="*/ 12206068 w 12206068"/>
              <a:gd name="connsiteY1" fmla="*/ 0 h 1583223"/>
              <a:gd name="connsiteX2" fmla="*/ 12192000 w 12206068"/>
              <a:gd name="connsiteY2" fmla="*/ 1583223 h 1583223"/>
              <a:gd name="connsiteX3" fmla="*/ 0 w 12206068"/>
              <a:gd name="connsiteY3" fmla="*/ 1583223 h 1583223"/>
              <a:gd name="connsiteX4" fmla="*/ 0 w 12206068"/>
              <a:gd name="connsiteY4" fmla="*/ 1026941 h 1583223"/>
              <a:gd name="connsiteX0" fmla="*/ 0 w 12192000"/>
              <a:gd name="connsiteY0" fmla="*/ 34281 h 590563"/>
              <a:gd name="connsiteX1" fmla="*/ 12086619 w 12192000"/>
              <a:gd name="connsiteY1" fmla="*/ 0 h 590563"/>
              <a:gd name="connsiteX2" fmla="*/ 12192000 w 12192000"/>
              <a:gd name="connsiteY2" fmla="*/ 590563 h 590563"/>
              <a:gd name="connsiteX3" fmla="*/ 0 w 12192000"/>
              <a:gd name="connsiteY3" fmla="*/ 590563 h 590563"/>
              <a:gd name="connsiteX4" fmla="*/ 0 w 12192000"/>
              <a:gd name="connsiteY4" fmla="*/ 34281 h 590563"/>
              <a:gd name="connsiteX0" fmla="*/ 0 w 12193711"/>
              <a:gd name="connsiteY0" fmla="*/ 244346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0 w 12193711"/>
              <a:gd name="connsiteY4" fmla="*/ 244346 h 800628"/>
              <a:gd name="connsiteX0" fmla="*/ 98854 w 12193711"/>
              <a:gd name="connsiteY0" fmla="*/ 577978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98854 w 12193711"/>
              <a:gd name="connsiteY4" fmla="*/ 577978 h 800628"/>
              <a:gd name="connsiteX0" fmla="*/ 4119 w 12193711"/>
              <a:gd name="connsiteY0" fmla="*/ 606811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4119 w 12193711"/>
              <a:gd name="connsiteY4" fmla="*/ 606811 h 800628"/>
              <a:gd name="connsiteX0" fmla="*/ 135924 w 12193711"/>
              <a:gd name="connsiteY0" fmla="*/ 590335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135924 w 12193711"/>
              <a:gd name="connsiteY4" fmla="*/ 590335 h 800628"/>
              <a:gd name="connsiteX0" fmla="*/ 0 w 12197830"/>
              <a:gd name="connsiteY0" fmla="*/ 577978 h 800628"/>
              <a:gd name="connsiteX1" fmla="*/ 12197830 w 12197830"/>
              <a:gd name="connsiteY1" fmla="*/ 0 h 800628"/>
              <a:gd name="connsiteX2" fmla="*/ 12196119 w 12197830"/>
              <a:gd name="connsiteY2" fmla="*/ 800628 h 800628"/>
              <a:gd name="connsiteX3" fmla="*/ 4119 w 12197830"/>
              <a:gd name="connsiteY3" fmla="*/ 800628 h 800628"/>
              <a:gd name="connsiteX4" fmla="*/ 0 w 12197830"/>
              <a:gd name="connsiteY4" fmla="*/ 577978 h 800628"/>
              <a:gd name="connsiteX0" fmla="*/ 0 w 12196127"/>
              <a:gd name="connsiteY0" fmla="*/ 414454 h 637104"/>
              <a:gd name="connsiteX1" fmla="*/ 12167795 w 12196127"/>
              <a:gd name="connsiteY1" fmla="*/ 0 h 637104"/>
              <a:gd name="connsiteX2" fmla="*/ 12196119 w 12196127"/>
              <a:gd name="connsiteY2" fmla="*/ 637104 h 637104"/>
              <a:gd name="connsiteX3" fmla="*/ 4119 w 12196127"/>
              <a:gd name="connsiteY3" fmla="*/ 637104 h 637104"/>
              <a:gd name="connsiteX4" fmla="*/ 0 w 12196127"/>
              <a:gd name="connsiteY4" fmla="*/ 414454 h 637104"/>
              <a:gd name="connsiteX0" fmla="*/ 0 w 12196196"/>
              <a:gd name="connsiteY0" fmla="*/ 411116 h 633766"/>
              <a:gd name="connsiteX1" fmla="*/ 12194493 w 12196196"/>
              <a:gd name="connsiteY1" fmla="*/ 0 h 633766"/>
              <a:gd name="connsiteX2" fmla="*/ 12196119 w 12196196"/>
              <a:gd name="connsiteY2" fmla="*/ 633766 h 633766"/>
              <a:gd name="connsiteX3" fmla="*/ 4119 w 12196196"/>
              <a:gd name="connsiteY3" fmla="*/ 633766 h 633766"/>
              <a:gd name="connsiteX4" fmla="*/ 0 w 12196196"/>
              <a:gd name="connsiteY4" fmla="*/ 411116 h 633766"/>
              <a:gd name="connsiteX0" fmla="*/ 0 w 12196123"/>
              <a:gd name="connsiteY0" fmla="*/ 374407 h 597057"/>
              <a:gd name="connsiteX1" fmla="*/ 12147772 w 12196123"/>
              <a:gd name="connsiteY1" fmla="*/ 0 h 597057"/>
              <a:gd name="connsiteX2" fmla="*/ 12196119 w 12196123"/>
              <a:gd name="connsiteY2" fmla="*/ 597057 h 597057"/>
              <a:gd name="connsiteX3" fmla="*/ 4119 w 12196123"/>
              <a:gd name="connsiteY3" fmla="*/ 597057 h 597057"/>
              <a:gd name="connsiteX4" fmla="*/ 0 w 12196123"/>
              <a:gd name="connsiteY4" fmla="*/ 374407 h 597057"/>
              <a:gd name="connsiteX0" fmla="*/ 0 w 12196196"/>
              <a:gd name="connsiteY0" fmla="*/ 404442 h 627092"/>
              <a:gd name="connsiteX1" fmla="*/ 12194493 w 12196196"/>
              <a:gd name="connsiteY1" fmla="*/ 0 h 627092"/>
              <a:gd name="connsiteX2" fmla="*/ 12196119 w 12196196"/>
              <a:gd name="connsiteY2" fmla="*/ 627092 h 627092"/>
              <a:gd name="connsiteX3" fmla="*/ 4119 w 12196196"/>
              <a:gd name="connsiteY3" fmla="*/ 627092 h 627092"/>
              <a:gd name="connsiteX4" fmla="*/ 0 w 12196196"/>
              <a:gd name="connsiteY4" fmla="*/ 404442 h 627092"/>
              <a:gd name="connsiteX0" fmla="*/ 0 w 12196123"/>
              <a:gd name="connsiteY0" fmla="*/ 391093 h 613743"/>
              <a:gd name="connsiteX1" fmla="*/ 12141097 w 12196123"/>
              <a:gd name="connsiteY1" fmla="*/ 0 h 613743"/>
              <a:gd name="connsiteX2" fmla="*/ 12196119 w 12196123"/>
              <a:gd name="connsiteY2" fmla="*/ 613743 h 613743"/>
              <a:gd name="connsiteX3" fmla="*/ 4119 w 12196123"/>
              <a:gd name="connsiteY3" fmla="*/ 613743 h 613743"/>
              <a:gd name="connsiteX4" fmla="*/ 0 w 12196123"/>
              <a:gd name="connsiteY4" fmla="*/ 391093 h 613743"/>
              <a:gd name="connsiteX0" fmla="*/ 0 w 12197830"/>
              <a:gd name="connsiteY0" fmla="*/ 407779 h 630429"/>
              <a:gd name="connsiteX1" fmla="*/ 12197830 w 12197830"/>
              <a:gd name="connsiteY1" fmla="*/ 0 h 630429"/>
              <a:gd name="connsiteX2" fmla="*/ 12196119 w 12197830"/>
              <a:gd name="connsiteY2" fmla="*/ 630429 h 630429"/>
              <a:gd name="connsiteX3" fmla="*/ 4119 w 12197830"/>
              <a:gd name="connsiteY3" fmla="*/ 630429 h 630429"/>
              <a:gd name="connsiteX4" fmla="*/ 0 w 12197830"/>
              <a:gd name="connsiteY4" fmla="*/ 407779 h 63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830" h="630429">
                <a:moveTo>
                  <a:pt x="0" y="407779"/>
                </a:moveTo>
                <a:lnTo>
                  <a:pt x="12197830" y="0"/>
                </a:lnTo>
                <a:cubicBezTo>
                  <a:pt x="12197260" y="266876"/>
                  <a:pt x="12196689" y="363553"/>
                  <a:pt x="12196119" y="630429"/>
                </a:cubicBezTo>
                <a:lnTo>
                  <a:pt x="4119" y="630429"/>
                </a:lnTo>
                <a:lnTo>
                  <a:pt x="0" y="407779"/>
                </a:lnTo>
                <a:close/>
              </a:path>
            </a:pathLst>
          </a:custGeom>
          <a:gradFill>
            <a:gsLst>
              <a:gs pos="100000">
                <a:schemeClr val="accent3">
                  <a:alpha val="95000"/>
                </a:schemeClr>
              </a:gs>
              <a:gs pos="0">
                <a:schemeClr val="accent1">
                  <a:alpha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0FFEE5F-65BB-4268-AC17-D19CED90FB82}" type="datetimeFigureOut">
              <a:rPr lang="en-US" smtClean="0"/>
              <a:pPr/>
              <a:t>11/15/2014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7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Segoe UI" panose="020B0502040204020203" pitchFamily="34" charset="0"/>
        </a:defRPr>
      </a:lvl1pPr>
      <a:lvl2pPr marL="233363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tabLst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4pPr>
      <a:lvl5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5pPr>
      <a:lvl6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6pPr>
      <a:lvl7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7pPr>
      <a:lvl8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8pPr>
      <a:lvl9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Debugging in Visual Studio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Presented  By :Sudan Prajapati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3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STEUP OUT AND CONTINUE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This </a:t>
            </a:r>
            <a:r>
              <a:rPr lang="en-US" b="0" dirty="0"/>
              <a:t>is related when you are debugging inside a method. </a:t>
            </a:r>
            <a:endParaRPr lang="en-US" b="0" dirty="0" smtClean="0"/>
          </a:p>
          <a:p>
            <a:r>
              <a:rPr lang="en-US" b="0" dirty="0" smtClean="0"/>
              <a:t>If </a:t>
            </a:r>
            <a:r>
              <a:rPr lang="en-US" b="0" dirty="0"/>
              <a:t>you press the </a:t>
            </a:r>
            <a:r>
              <a:rPr lang="en-US" dirty="0"/>
              <a:t>Shift - F11</a:t>
            </a:r>
            <a:r>
              <a:rPr lang="en-US" b="0" dirty="0"/>
              <a:t> within the current method, </a:t>
            </a:r>
            <a:endParaRPr lang="en-US" b="0" dirty="0" smtClean="0"/>
          </a:p>
          <a:p>
            <a:r>
              <a:rPr lang="en-US" b="0" dirty="0"/>
              <a:t>T</a:t>
            </a:r>
            <a:r>
              <a:rPr lang="en-US" b="0" dirty="0" smtClean="0"/>
              <a:t>hen </a:t>
            </a:r>
            <a:r>
              <a:rPr lang="en-US" b="0" dirty="0"/>
              <a:t>the execution will complete the execution of the method and will pause at the next statement from where it called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/>
              <a:t>It's like run your application again. </a:t>
            </a:r>
            <a:endParaRPr lang="en-US" b="0" dirty="0" smtClean="0"/>
          </a:p>
          <a:p>
            <a:r>
              <a:rPr lang="en-US" b="0" dirty="0" smtClean="0"/>
              <a:t>It </a:t>
            </a:r>
            <a:r>
              <a:rPr lang="en-US" b="0" dirty="0"/>
              <a:t>will continue the program flow unless it reaches the next breakpoint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 </a:t>
            </a:r>
            <a:r>
              <a:rPr lang="en-US" b="0" dirty="0"/>
              <a:t>The shortcut key for continue is </a:t>
            </a:r>
            <a:r>
              <a:rPr lang="en-US" dirty="0"/>
              <a:t>"F5"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964"/>
            <a:ext cx="10515600" cy="59829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700" dirty="0"/>
              <a:t>class Program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{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static void Main(string[] </a:t>
            </a:r>
            <a:r>
              <a:rPr lang="en-US" sz="1700" dirty="0" err="1"/>
              <a:t>args</a:t>
            </a:r>
            <a:r>
              <a:rPr lang="en-US" sz="17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{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    string[] </a:t>
            </a:r>
            <a:r>
              <a:rPr lang="en-US" sz="1700" dirty="0" err="1"/>
              <a:t>strNames</a:t>
            </a:r>
            <a:r>
              <a:rPr lang="en-US" sz="1700" dirty="0"/>
              <a:t> = { "Name1", "Name2", "Name3", "Name4", "Name5", "Name6" };</a:t>
            </a:r>
          </a:p>
          <a:p>
            <a:pPr>
              <a:spcBef>
                <a:spcPts val="0"/>
              </a:spcBef>
            </a:pP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        </a:t>
            </a:r>
            <a:r>
              <a:rPr lang="en-US" sz="1700" dirty="0" err="1"/>
              <a:t>foreach</a:t>
            </a:r>
            <a:r>
              <a:rPr lang="en-US" sz="1700" dirty="0"/>
              <a:t> (string name in </a:t>
            </a:r>
            <a:r>
              <a:rPr lang="en-US" sz="1700" dirty="0" err="1"/>
              <a:t>strNames</a:t>
            </a:r>
            <a:r>
              <a:rPr lang="en-US" sz="17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    {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        </a:t>
            </a:r>
            <a:r>
              <a:rPr lang="en-US" sz="1700" dirty="0" err="1"/>
              <a:t>Console.WriteLine</a:t>
            </a:r>
            <a:r>
              <a:rPr lang="en-US" sz="1700" dirty="0"/>
              <a:t>(name);   // </a:t>
            </a:r>
            <a:r>
              <a:rPr lang="en-US" sz="1700" dirty="0" err="1"/>
              <a:t>BreakPoint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        }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    </a:t>
            </a:r>
            <a:r>
              <a:rPr lang="en-US" sz="1700" dirty="0" err="1"/>
              <a:t>int</a:t>
            </a:r>
            <a:r>
              <a:rPr lang="en-US" sz="1700" dirty="0"/>
              <a:t> temp = 4;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    for (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= 1; </a:t>
            </a:r>
            <a:r>
              <a:rPr lang="en-US" sz="1700" dirty="0" err="1"/>
              <a:t>i</a:t>
            </a:r>
            <a:r>
              <a:rPr lang="en-US" sz="1700" dirty="0"/>
              <a:t> &lt;= 10; </a:t>
            </a:r>
            <a:r>
              <a:rPr lang="en-US" sz="1700" dirty="0" err="1"/>
              <a:t>i</a:t>
            </a:r>
            <a:r>
              <a:rPr lang="en-US" sz="1700" dirty="0"/>
              <a:t>++)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    {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        if (</a:t>
            </a:r>
            <a:r>
              <a:rPr lang="en-US" sz="1700" dirty="0" err="1"/>
              <a:t>i</a:t>
            </a:r>
            <a:r>
              <a:rPr lang="en-US" sz="1700" dirty="0"/>
              <a:t> &gt; 6)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            temp = 5;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    }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}</a:t>
            </a:r>
          </a:p>
          <a:p>
            <a:pPr>
              <a:spcBef>
                <a:spcPts val="0"/>
              </a:spcBef>
            </a:pP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    public static void Method1()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{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    </a:t>
            </a:r>
            <a:r>
              <a:rPr lang="en-US" sz="1700" dirty="0" err="1"/>
              <a:t>Console.WriteLine</a:t>
            </a:r>
            <a:r>
              <a:rPr lang="en-US" sz="1700" dirty="0"/>
              <a:t>("Break Point in Method1");   // </a:t>
            </a:r>
            <a:r>
              <a:rPr lang="en-US" sz="1700" dirty="0" err="1"/>
              <a:t>BreakPoint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    }</a:t>
            </a:r>
          </a:p>
          <a:p>
            <a:pPr>
              <a:spcBef>
                <a:spcPts val="0"/>
              </a:spcBef>
            </a:pP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    public static void Method2()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{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    </a:t>
            </a:r>
            <a:r>
              <a:rPr lang="en-US" sz="1700" dirty="0" err="1"/>
              <a:t>Console.WriteLine</a:t>
            </a:r>
            <a:r>
              <a:rPr lang="en-US" sz="1700" dirty="0"/>
              <a:t>("Break Point in Method2");  // </a:t>
            </a:r>
            <a:r>
              <a:rPr lang="en-US" sz="1700" dirty="0" err="1"/>
              <a:t>BreakPoint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        </a:t>
            </a:r>
            <a:r>
              <a:rPr lang="en-US" sz="1700" dirty="0" err="1"/>
              <a:t>Console.WriteLine</a:t>
            </a:r>
            <a:r>
              <a:rPr lang="en-US" sz="1700" dirty="0"/>
              <a:t>("Break Point in Method2");  // </a:t>
            </a:r>
            <a:r>
              <a:rPr lang="en-US" sz="1700" dirty="0" err="1"/>
              <a:t>BreakPoint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    }</a:t>
            </a:r>
          </a:p>
          <a:p>
            <a:pPr>
              <a:spcBef>
                <a:spcPts val="0"/>
              </a:spcBef>
            </a:pP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    public static void Method3()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{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    </a:t>
            </a:r>
            <a:r>
              <a:rPr lang="en-US" sz="1700" dirty="0" err="1"/>
              <a:t>Console.WriteLine</a:t>
            </a:r>
            <a:r>
              <a:rPr lang="en-US" sz="1700" dirty="0"/>
              <a:t>("Break Point in Method3");  // Breakpoint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}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898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Task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WAP making a new class </a:t>
            </a:r>
            <a:r>
              <a:rPr lang="en-US" dirty="0" err="1" smtClean="0"/>
              <a:t>helper.cs</a:t>
            </a:r>
            <a:r>
              <a:rPr lang="en-US" dirty="0" smtClean="0"/>
              <a:t> and  make all function in </a:t>
            </a:r>
            <a:r>
              <a:rPr lang="en-US" dirty="0" err="1" smtClean="0"/>
              <a:t>helper.cs</a:t>
            </a:r>
            <a:r>
              <a:rPr lang="en-US" dirty="0" smtClean="0"/>
              <a:t>  and from main function just call the function and  use  the debugger to understand the flow of your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8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dirty="0"/>
              <a:t>In the software development life cycle, testing and defect fixing take more time than actually code writing. </a:t>
            </a:r>
            <a:endParaRPr lang="en-US" b="0" dirty="0" smtClean="0"/>
          </a:p>
          <a:p>
            <a:pPr algn="just"/>
            <a:r>
              <a:rPr lang="en-US" b="0" dirty="0" smtClean="0"/>
              <a:t>In </a:t>
            </a:r>
            <a:r>
              <a:rPr lang="en-US" b="0" dirty="0"/>
              <a:t>general, debugging is a process of finding out defects in the program and fixing them</a:t>
            </a:r>
            <a:r>
              <a:rPr lang="en-US" b="0" dirty="0" smtClean="0"/>
              <a:t>.</a:t>
            </a:r>
          </a:p>
          <a:p>
            <a:pPr algn="just"/>
            <a:r>
              <a:rPr lang="en-US" b="0" dirty="0" smtClean="0"/>
              <a:t> </a:t>
            </a:r>
            <a:r>
              <a:rPr lang="en-US" b="0" dirty="0"/>
              <a:t>Defect fixing comes after the debugging, or you can say they are co-related. When you have some defects in your code, first of all you need to identify the root cause of the defect, which is called the debugging. </a:t>
            </a:r>
            <a:endParaRPr lang="en-US" b="0" dirty="0" smtClean="0"/>
          </a:p>
          <a:p>
            <a:pPr algn="just"/>
            <a:r>
              <a:rPr lang="en-US" b="0" dirty="0" smtClean="0"/>
              <a:t>When </a:t>
            </a:r>
            <a:r>
              <a:rPr lang="en-US" b="0" dirty="0"/>
              <a:t>you have the root cause, you can fix the defect to make the program behavior as expected.</a:t>
            </a:r>
          </a:p>
          <a:p>
            <a:pPr algn="just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start Debug?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dirty="0"/>
              <a:t>You can start debugging from the Debug menu of VS IDE. From the </a:t>
            </a:r>
            <a:r>
              <a:rPr lang="en-US" b="0" dirty="0" smtClean="0"/>
              <a:t>Debug menu.</a:t>
            </a:r>
          </a:p>
          <a:p>
            <a:pPr algn="just"/>
            <a:r>
              <a:rPr lang="en-US" b="0" dirty="0"/>
              <a:t>Y</a:t>
            </a:r>
            <a:r>
              <a:rPr lang="en-US" b="0" dirty="0" smtClean="0"/>
              <a:t>ou </a:t>
            </a:r>
            <a:r>
              <a:rPr lang="en-US" b="0" dirty="0"/>
              <a:t>can select "Start Debugging" or just press F5 to start the program. </a:t>
            </a:r>
            <a:endParaRPr lang="en-US" b="0" dirty="0" smtClean="0"/>
          </a:p>
          <a:p>
            <a:pPr algn="just"/>
            <a:r>
              <a:rPr lang="en-US" b="0" dirty="0" smtClean="0"/>
              <a:t>If </a:t>
            </a:r>
            <a:r>
              <a:rPr lang="en-US" b="0" dirty="0"/>
              <a:t>you have placed breakpoints in your </a:t>
            </a:r>
            <a:r>
              <a:rPr lang="en-US" b="0" dirty="0" smtClean="0"/>
              <a:t>code          </a:t>
            </a:r>
            <a:r>
              <a:rPr lang="en-US" b="0" dirty="0"/>
              <a:t>then execution will begin automatically.</a:t>
            </a:r>
            <a:endParaRPr lang="en-US" b="0" dirty="0" smtClean="0"/>
          </a:p>
          <a:p>
            <a:pPr algn="just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393" y="4001294"/>
            <a:ext cx="4817507" cy="241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Breakpoints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549900"/>
          </a:xfrm>
        </p:spPr>
        <p:txBody>
          <a:bodyPr/>
          <a:lstStyle/>
          <a:p>
            <a:pPr algn="just"/>
            <a:r>
              <a:rPr lang="en-US" b="0" dirty="0"/>
              <a:t>Breakpoint is used to notify debugger where and when to pause the execution of program</a:t>
            </a:r>
            <a:r>
              <a:rPr lang="en-US" b="0" dirty="0" smtClean="0"/>
              <a:t>.</a:t>
            </a:r>
          </a:p>
          <a:p>
            <a:pPr algn="just"/>
            <a:r>
              <a:rPr lang="en-US" b="0" dirty="0" smtClean="0"/>
              <a:t>You </a:t>
            </a:r>
            <a:r>
              <a:rPr lang="en-US" b="0" dirty="0"/>
              <a:t>can put a breakpoint in code by clicking on the side bar of code or by just pressing F9 at the front of the line. </a:t>
            </a:r>
            <a:endParaRPr lang="en-US" b="0" dirty="0" smtClean="0"/>
          </a:p>
          <a:p>
            <a:pPr algn="just"/>
            <a:r>
              <a:rPr lang="en-US" b="0" dirty="0"/>
              <a:t>B</a:t>
            </a:r>
            <a:r>
              <a:rPr lang="en-US" b="0" dirty="0" smtClean="0"/>
              <a:t>efore </a:t>
            </a:r>
            <a:r>
              <a:rPr lang="en-US" b="0" dirty="0"/>
              <a:t>keeping a breakpoint, you should know what is going wrong in your code and where it has to be stopped</a:t>
            </a:r>
            <a:r>
              <a:rPr lang="en-US" b="0" dirty="0" smtClean="0"/>
              <a:t>.</a:t>
            </a:r>
          </a:p>
          <a:p>
            <a:pPr algn="just"/>
            <a:r>
              <a:rPr lang="en-US" b="0" dirty="0" smtClean="0"/>
              <a:t>When </a:t>
            </a:r>
            <a:r>
              <a:rPr lang="en-US" b="0" dirty="0"/>
              <a:t>the debugger reaches the breakpoint, you can check out what's going wrong within the code by using a different debugging tool.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1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857" y="439306"/>
            <a:ext cx="11323780" cy="539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8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with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>
            <a:noAutofit/>
          </a:bodyPr>
          <a:lstStyle/>
          <a:p>
            <a:r>
              <a:rPr lang="en-US" b="0" dirty="0"/>
              <a:t>You have already set a breakpoint in your code where you want to pause the execution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 Now </a:t>
            </a:r>
            <a:r>
              <a:rPr lang="en-US" b="0" dirty="0"/>
              <a:t>start the program by pressing </a:t>
            </a:r>
            <a:r>
              <a:rPr lang="en-US" dirty="0"/>
              <a:t>"F5"</a:t>
            </a:r>
            <a:r>
              <a:rPr lang="en-US" b="0" dirty="0"/>
              <a:t>. </a:t>
            </a:r>
            <a:endParaRPr lang="en-US" b="0" dirty="0" smtClean="0"/>
          </a:p>
          <a:p>
            <a:r>
              <a:rPr lang="en-US" b="0" dirty="0" smtClean="0"/>
              <a:t>When </a:t>
            </a:r>
            <a:r>
              <a:rPr lang="en-US" b="0" dirty="0"/>
              <a:t>the program reaches the breakpoint, execution will automatically pause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 </a:t>
            </a:r>
            <a:r>
              <a:rPr lang="en-US" b="0" dirty="0"/>
              <a:t>Now you have several options to check your code. </a:t>
            </a:r>
            <a:endParaRPr lang="en-US" b="0" dirty="0" smtClean="0"/>
          </a:p>
          <a:p>
            <a:r>
              <a:rPr lang="en-US" b="0" dirty="0" smtClean="0"/>
              <a:t>After </a:t>
            </a:r>
            <a:r>
              <a:rPr lang="en-US" b="0" dirty="0"/>
              <a:t>hitting the breakpoint, breakpoint line will show as yellow color which indicates that this is the line which will execute next.</a:t>
            </a:r>
          </a:p>
          <a:p>
            <a:r>
              <a:rPr lang="en-US" b="0" dirty="0"/>
              <a:t>Now you have several commands available in break mode, using which you can proceed for further debugging.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12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Over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0" dirty="0"/>
              <a:t>After debugger hits the breakpoint, you may need to execute the code line by line. </a:t>
            </a:r>
            <a:endParaRPr lang="en-US" sz="2800" b="0" dirty="0" smtClean="0"/>
          </a:p>
          <a:p>
            <a:r>
              <a:rPr lang="en-US" sz="2800" dirty="0" smtClean="0"/>
              <a:t>"</a:t>
            </a:r>
            <a:r>
              <a:rPr lang="en-US" sz="2800" dirty="0"/>
              <a:t>Step Over" [ F10 ]</a:t>
            </a:r>
            <a:r>
              <a:rPr lang="en-US" sz="2800" b="0" dirty="0"/>
              <a:t> command is used to execute the code line by line</a:t>
            </a:r>
            <a:r>
              <a:rPr lang="en-US" sz="2800" b="0" dirty="0" smtClean="0"/>
              <a:t>.</a:t>
            </a:r>
          </a:p>
          <a:p>
            <a:r>
              <a:rPr lang="en-US" sz="2800" b="0" dirty="0" smtClean="0"/>
              <a:t>This </a:t>
            </a:r>
            <a:r>
              <a:rPr lang="en-US" sz="2800" b="0" dirty="0"/>
              <a:t>will execute the currently highlighted line and then pause</a:t>
            </a:r>
            <a:r>
              <a:rPr lang="en-US" sz="2800" b="0" dirty="0" smtClean="0"/>
              <a:t>.</a:t>
            </a:r>
          </a:p>
          <a:p>
            <a:r>
              <a:rPr lang="en-US" sz="2800" b="0" dirty="0" smtClean="0"/>
              <a:t> </a:t>
            </a:r>
            <a:r>
              <a:rPr lang="en-US" sz="2800" b="0" dirty="0"/>
              <a:t>If you select F10 while a method call statement is highlighted, the execution will stop after the next line of the calling statement</a:t>
            </a:r>
            <a:r>
              <a:rPr lang="en-US" sz="2800" b="0" dirty="0" smtClean="0"/>
              <a:t>.</a:t>
            </a:r>
          </a:p>
          <a:p>
            <a:r>
              <a:rPr lang="en-US" sz="2800" b="0" dirty="0" smtClean="0"/>
              <a:t> </a:t>
            </a:r>
            <a:r>
              <a:rPr lang="en-US" sz="2800" b="0" dirty="0"/>
              <a:t>Step Over will execute the entire method at a time.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044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908" y="940686"/>
            <a:ext cx="9503110" cy="42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8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/>
          <a:lstStyle/>
          <a:p>
            <a:r>
              <a:rPr lang="en-US" b="1" dirty="0" smtClean="0"/>
              <a:t>Step Into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3892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b="0" dirty="0"/>
              <a:t>This is similar to Step Over</a:t>
            </a:r>
            <a:r>
              <a:rPr lang="en-US" sz="2600" b="0" dirty="0" smtClean="0"/>
              <a:t>.</a:t>
            </a:r>
          </a:p>
          <a:p>
            <a:r>
              <a:rPr lang="en-US" sz="2600" b="0" dirty="0" smtClean="0"/>
              <a:t>The </a:t>
            </a:r>
            <a:r>
              <a:rPr lang="en-US" sz="2600" b="0" dirty="0"/>
              <a:t>only difference is, if the current highlighted section is any methods </a:t>
            </a:r>
            <a:r>
              <a:rPr lang="en-US" sz="2600" b="0" dirty="0" smtClean="0"/>
              <a:t>call.</a:t>
            </a:r>
          </a:p>
          <a:p>
            <a:r>
              <a:rPr lang="en-US" sz="2600" b="0" dirty="0"/>
              <a:t>T</a:t>
            </a:r>
            <a:r>
              <a:rPr lang="en-US" sz="2600" b="0" dirty="0" smtClean="0"/>
              <a:t>he </a:t>
            </a:r>
            <a:r>
              <a:rPr lang="en-US" sz="2600" b="0" dirty="0"/>
              <a:t>debugger will go inside the method. Shortcut key for Step Into is </a:t>
            </a:r>
            <a:r>
              <a:rPr lang="en-US" sz="2600" dirty="0"/>
              <a:t>"F11</a:t>
            </a:r>
            <a:r>
              <a:rPr lang="en-US" sz="2600" dirty="0" smtClean="0"/>
              <a:t>"</a:t>
            </a:r>
            <a:r>
              <a:rPr lang="en-US" sz="2600" b="0" dirty="0" smtClean="0"/>
              <a:t>.</a:t>
            </a:r>
          </a:p>
          <a:p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87" y="3323505"/>
            <a:ext cx="42291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5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Mix">
  <a:themeElements>
    <a:clrScheme name="Custom 561">
      <a:dk1>
        <a:sysClr val="windowText" lastClr="000000"/>
      </a:dk1>
      <a:lt1>
        <a:sysClr val="window" lastClr="FFFFFF"/>
      </a:lt1>
      <a:dk2>
        <a:srgbClr val="0E0600"/>
      </a:dk2>
      <a:lt2>
        <a:srgbClr val="FCF5EF"/>
      </a:lt2>
      <a:accent1>
        <a:srgbClr val="DD59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00B294"/>
      </a:accent5>
      <a:accent6>
        <a:srgbClr val="68217A"/>
      </a:accent6>
      <a:hlink>
        <a:srgbClr val="00BCF2"/>
      </a:hlink>
      <a:folHlink>
        <a:srgbClr val="68217A"/>
      </a:folHlink>
    </a:clrScheme>
    <a:fontScheme name="Custom 3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ate an Office Mix.potx" id="{4B7366DC-B74D-454D-9AF1-C5E1E2713A61}" vid="{D9FD2935-D4F2-4034-8F2D-E6786535C4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6494B6-1467-40D3-9D2C-6096235D25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an Office Mix</Template>
  <TotalTime>36</TotalTime>
  <Words>556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Office Mix</vt:lpstr>
      <vt:lpstr>Debugging in Visual Studio</vt:lpstr>
      <vt:lpstr>Introduction</vt:lpstr>
      <vt:lpstr>How to start Debug?</vt:lpstr>
      <vt:lpstr>Breakpoints</vt:lpstr>
      <vt:lpstr>PowerPoint Presentation</vt:lpstr>
      <vt:lpstr>Debugging with Breakpoints</vt:lpstr>
      <vt:lpstr>Step Over</vt:lpstr>
      <vt:lpstr>PowerPoint Presentation</vt:lpstr>
      <vt:lpstr>Step Into</vt:lpstr>
      <vt:lpstr>STEUP OUT AND CONTINUE</vt:lpstr>
      <vt:lpstr>PowerPoint Presentation</vt:lpstr>
      <vt:lpstr>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in Visual Studio</dc:title>
  <dc:creator>sudan prajapati</dc:creator>
  <cp:keywords/>
  <cp:lastModifiedBy>sudan prajapati</cp:lastModifiedBy>
  <cp:revision>5</cp:revision>
  <dcterms:created xsi:type="dcterms:W3CDTF">2014-11-15T16:09:24Z</dcterms:created>
  <dcterms:modified xsi:type="dcterms:W3CDTF">2014-11-16T02:00:06Z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TC043863139991</vt:lpwstr>
  </property>
</Properties>
</file>