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1" d="100"/>
          <a:sy n="31" d="100"/>
        </p:scale>
        <p:origin x="42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3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0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0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8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5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6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7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9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7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95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cap="none" dirty="0" smtClean="0"/>
              <a:t>resented</a:t>
            </a:r>
            <a:r>
              <a:rPr lang="en-US" dirty="0" smtClean="0"/>
              <a:t> b</a:t>
            </a:r>
            <a:r>
              <a:rPr lang="en-US" cap="none" dirty="0" smtClean="0"/>
              <a:t>y: </a:t>
            </a:r>
            <a:r>
              <a:rPr lang="en-US" cap="none" dirty="0" err="1" smtClean="0"/>
              <a:t>Er.Sudan</a:t>
            </a:r>
            <a:r>
              <a:rPr lang="en-US" cap="none" dirty="0" smtClean="0"/>
              <a:t> 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Inheritance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653" y="2264025"/>
            <a:ext cx="3915725" cy="320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77" y="2264025"/>
            <a:ext cx="3990542" cy="301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141" y="153266"/>
            <a:ext cx="2714625" cy="19240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793673" y="2077316"/>
            <a:ext cx="27709" cy="144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07" y="3519055"/>
            <a:ext cx="3181350" cy="914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079673" y="2077316"/>
            <a:ext cx="0" cy="144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216" y="3544166"/>
            <a:ext cx="31813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3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20524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Task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14612" cy="4347248"/>
          </a:xfrm>
        </p:spPr>
        <p:txBody>
          <a:bodyPr>
            <a:noAutofit/>
          </a:bodyPr>
          <a:lstStyle/>
          <a:p>
            <a:r>
              <a:rPr lang="en-US" sz="4000" dirty="0"/>
              <a:t> </a:t>
            </a:r>
            <a:r>
              <a:rPr lang="en-US" sz="4000" dirty="0" smtClean="0"/>
              <a:t>Now implement the inheritance in previous slide diagram assign full time employ name </a:t>
            </a:r>
            <a:r>
              <a:rPr lang="en-US" sz="4000" dirty="0" err="1" smtClean="0"/>
              <a:t>ramu</a:t>
            </a:r>
            <a:r>
              <a:rPr lang="en-US" sz="4000" dirty="0" smtClean="0"/>
              <a:t> </a:t>
            </a:r>
            <a:r>
              <a:rPr lang="en-US" sz="4000" dirty="0" err="1" smtClean="0"/>
              <a:t>shrestha</a:t>
            </a:r>
            <a:r>
              <a:rPr lang="en-US" sz="4000" dirty="0" smtClean="0"/>
              <a:t>  and salary 100000 and part time </a:t>
            </a:r>
            <a:r>
              <a:rPr lang="en-US" sz="4000" dirty="0" err="1" smtClean="0"/>
              <a:t>suman</a:t>
            </a:r>
            <a:r>
              <a:rPr lang="en-US" sz="4000" dirty="0" smtClean="0"/>
              <a:t> </a:t>
            </a:r>
            <a:r>
              <a:rPr lang="en-US" sz="4000" dirty="0" err="1" smtClean="0"/>
              <a:t>maharjan</a:t>
            </a:r>
            <a:r>
              <a:rPr lang="en-US" sz="4000" dirty="0" smtClean="0"/>
              <a:t>  hourly rate 600 print in the </a:t>
            </a:r>
            <a:r>
              <a:rPr lang="en-US" sz="4000" dirty="0" err="1" smtClean="0"/>
              <a:t>diplay</a:t>
            </a:r>
            <a:r>
              <a:rPr lang="en-US" sz="4000" dirty="0" smtClean="0"/>
              <a:t> function 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114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20524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Information Hiding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14612" cy="4347248"/>
          </a:xfrm>
        </p:spPr>
        <p:txBody>
          <a:bodyPr>
            <a:noAutofit/>
          </a:bodyPr>
          <a:lstStyle/>
          <a:p>
            <a:r>
              <a:rPr lang="en-US" sz="3200" dirty="0" smtClean="0"/>
              <a:t>Add public void display in each of the class Employee, Part time employee and full time employee.</a:t>
            </a:r>
          </a:p>
          <a:p>
            <a:r>
              <a:rPr lang="en-US" sz="3200" dirty="0" smtClean="0"/>
              <a:t>Make a object of full time and part time and call the display method through each object .</a:t>
            </a:r>
          </a:p>
          <a:p>
            <a:r>
              <a:rPr lang="en-US" sz="3200" dirty="0" smtClean="0"/>
              <a:t>The method of base class will be overridden as the derived class get the chance of execution of method first. </a:t>
            </a:r>
          </a:p>
          <a:p>
            <a:r>
              <a:rPr lang="en-US" sz="3200" dirty="0" smtClean="0"/>
              <a:t>There exits a warning ‘Inheritance and polymorphism hides inherited </a:t>
            </a:r>
            <a:r>
              <a:rPr lang="en-US" sz="3200" dirty="0" err="1" smtClean="0"/>
              <a:t>members.use</a:t>
            </a:r>
            <a:r>
              <a:rPr lang="en-US" sz="3200" dirty="0" smtClean="0"/>
              <a:t> new keyword if hiding was intended.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77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20524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Base Keyword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14612" cy="4347248"/>
          </a:xfrm>
        </p:spPr>
        <p:txBody>
          <a:bodyPr>
            <a:noAutofit/>
          </a:bodyPr>
          <a:lstStyle/>
          <a:p>
            <a:r>
              <a:rPr lang="en-US" sz="2600" dirty="0" smtClean="0"/>
              <a:t>Base keyword helps to call the base class method from the child or inherited classes.</a:t>
            </a:r>
          </a:p>
          <a:p>
            <a:r>
              <a:rPr lang="en-US" sz="2600" dirty="0" smtClean="0"/>
              <a:t>Example</a:t>
            </a:r>
          </a:p>
          <a:p>
            <a:r>
              <a:rPr lang="en-US" sz="2600" dirty="0" smtClean="0"/>
              <a:t>class </a:t>
            </a:r>
            <a:r>
              <a:rPr lang="en-US" sz="2600" dirty="0" err="1"/>
              <a:t>ClassA:ClassB</a:t>
            </a:r>
            <a:endParaRPr lang="en-US" sz="2600" dirty="0"/>
          </a:p>
          <a:p>
            <a:r>
              <a:rPr lang="en-US" sz="2600" dirty="0"/>
              <a:t>    </a:t>
            </a:r>
            <a:r>
              <a:rPr lang="en-US" sz="2600" dirty="0" smtClean="0"/>
              <a:t>{   </a:t>
            </a:r>
            <a:r>
              <a:rPr lang="en-US" sz="2600" dirty="0"/>
              <a:t>public void Display1()</a:t>
            </a:r>
          </a:p>
          <a:p>
            <a:r>
              <a:rPr lang="en-US" sz="2600" dirty="0"/>
              <a:t>        </a:t>
            </a:r>
            <a:r>
              <a:rPr lang="en-US" sz="2600" dirty="0" smtClean="0"/>
              <a:t>{        </a:t>
            </a:r>
            <a:r>
              <a:rPr lang="en-US" sz="2600" dirty="0" err="1"/>
              <a:t>Console.WriteLine</a:t>
            </a:r>
            <a:r>
              <a:rPr lang="en-US" sz="2600" dirty="0"/>
              <a:t>("</a:t>
            </a:r>
            <a:r>
              <a:rPr lang="en-US" sz="2600" dirty="0" err="1"/>
              <a:t>ClassA</a:t>
            </a:r>
            <a:r>
              <a:rPr lang="en-US" sz="2600" dirty="0"/>
              <a:t> Display1");</a:t>
            </a:r>
          </a:p>
          <a:p>
            <a:r>
              <a:rPr lang="en-US" sz="2600" dirty="0"/>
              <a:t>            base.Display1();</a:t>
            </a:r>
          </a:p>
          <a:p>
            <a:r>
              <a:rPr lang="en-US" sz="2600" dirty="0"/>
              <a:t>        }</a:t>
            </a:r>
          </a:p>
          <a:p>
            <a:r>
              <a:rPr lang="en-US" sz="2600" dirty="0"/>
              <a:t>    }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95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019" y="0"/>
            <a:ext cx="1086196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class </a:t>
            </a:r>
            <a:r>
              <a:rPr lang="en-US" sz="3200" dirty="0" err="1"/>
              <a:t>ClassB</a:t>
            </a:r>
            <a:endParaRPr lang="en-US" sz="3200" dirty="0"/>
          </a:p>
          <a:p>
            <a:r>
              <a:rPr lang="en-US" sz="3200" dirty="0"/>
              <a:t>    {</a:t>
            </a:r>
          </a:p>
          <a:p>
            <a:r>
              <a:rPr lang="en-US" sz="3200" dirty="0"/>
              <a:t>        public </a:t>
            </a:r>
            <a:r>
              <a:rPr lang="en-US" sz="3200" dirty="0" err="1"/>
              <a:t>int</a:t>
            </a:r>
            <a:r>
              <a:rPr lang="en-US" sz="3200" dirty="0"/>
              <a:t> x = 100;</a:t>
            </a:r>
          </a:p>
          <a:p>
            <a:r>
              <a:rPr lang="en-US" sz="3200" dirty="0"/>
              <a:t>        public void Display1()</a:t>
            </a:r>
          </a:p>
          <a:p>
            <a:r>
              <a:rPr lang="en-US" sz="3200" dirty="0"/>
              <a:t>        {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Console.WriteLine</a:t>
            </a:r>
            <a:r>
              <a:rPr lang="en-US" sz="3200" dirty="0"/>
              <a:t>("</a:t>
            </a:r>
            <a:r>
              <a:rPr lang="en-US" sz="3200" dirty="0" err="1"/>
              <a:t>ClassB</a:t>
            </a:r>
            <a:r>
              <a:rPr lang="en-US" sz="3200" dirty="0"/>
              <a:t> Display1");</a:t>
            </a:r>
          </a:p>
          <a:p>
            <a:r>
              <a:rPr lang="en-US" sz="3200" dirty="0"/>
              <a:t>        }</a:t>
            </a:r>
          </a:p>
          <a:p>
            <a:r>
              <a:rPr lang="en-US" sz="3200" dirty="0"/>
              <a:t>        public void Display2()</a:t>
            </a:r>
          </a:p>
          <a:p>
            <a:r>
              <a:rPr lang="en-US" sz="3200" dirty="0"/>
              <a:t>        {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Console.WriteLine</a:t>
            </a:r>
            <a:r>
              <a:rPr lang="en-US" sz="3200" dirty="0"/>
              <a:t>("</a:t>
            </a:r>
            <a:r>
              <a:rPr lang="en-US" sz="3200" dirty="0" err="1"/>
              <a:t>ClassB</a:t>
            </a:r>
            <a:r>
              <a:rPr lang="en-US" sz="3200" dirty="0"/>
              <a:t> Display2");</a:t>
            </a:r>
          </a:p>
          <a:p>
            <a:r>
              <a:rPr lang="en-US" sz="3200" dirty="0"/>
              <a:t>        }</a:t>
            </a:r>
          </a:p>
          <a:p>
            <a:r>
              <a:rPr lang="en-US" sz="3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205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20524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Polymorphism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14612" cy="4347248"/>
          </a:xfrm>
        </p:spPr>
        <p:txBody>
          <a:bodyPr>
            <a:noAutofit/>
          </a:bodyPr>
          <a:lstStyle/>
          <a:p>
            <a:r>
              <a:rPr lang="en-US" sz="3000" dirty="0" smtClean="0"/>
              <a:t>Polymorphis</a:t>
            </a:r>
            <a:r>
              <a:rPr lang="en-US" sz="3000" dirty="0" smtClean="0"/>
              <a:t>m is one of the primary pillar of OOPs.</a:t>
            </a:r>
          </a:p>
          <a:p>
            <a:r>
              <a:rPr lang="en-US" sz="3000" dirty="0" smtClean="0"/>
              <a:t>Polymorphism allows you to invoke derived class methods through  a base class reference during runtime.</a:t>
            </a:r>
          </a:p>
          <a:p>
            <a:r>
              <a:rPr lang="en-US" sz="3000" dirty="0" smtClean="0"/>
              <a:t>There are mainly 2 types of Polymorphism </a:t>
            </a:r>
          </a:p>
          <a:p>
            <a:pPr lvl="2"/>
            <a:r>
              <a:rPr lang="en-US" sz="2600" dirty="0" smtClean="0"/>
              <a:t>Compile Time</a:t>
            </a:r>
          </a:p>
          <a:p>
            <a:pPr lvl="2"/>
            <a:r>
              <a:rPr lang="en-US" sz="2600" dirty="0" smtClean="0"/>
              <a:t>Run Time</a:t>
            </a:r>
          </a:p>
          <a:p>
            <a:pPr lvl="2"/>
            <a:endParaRPr lang="en-US" sz="2600" dirty="0"/>
          </a:p>
          <a:p>
            <a:pPr lvl="2"/>
            <a:r>
              <a:rPr lang="en-US" sz="2600" dirty="0" smtClean="0"/>
              <a:t>Compile Time</a:t>
            </a:r>
          </a:p>
          <a:p>
            <a:pPr lvl="3"/>
            <a:r>
              <a:rPr lang="en-US" sz="2600" dirty="0" smtClean="0"/>
              <a:t>By compile time it means all the method  overloading and constructor overloading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1531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7177"/>
            <a:ext cx="10058400" cy="1320524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Run time Polymorphism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14612" cy="4347248"/>
          </a:xfrm>
        </p:spPr>
        <p:txBody>
          <a:bodyPr>
            <a:noAutofit/>
          </a:bodyPr>
          <a:lstStyle/>
          <a:p>
            <a:r>
              <a:rPr lang="en-US" sz="3600" dirty="0" smtClean="0"/>
              <a:t>In run time polymorphism in base class method virtual should be declared and in derived class with keyword  override the same method is overridden.</a:t>
            </a:r>
          </a:p>
          <a:p>
            <a:r>
              <a:rPr lang="en-US" sz="3600" dirty="0" smtClean="0"/>
              <a:t>The virtual keyword indicates that the method can be overridden in any derived class.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25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20524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Assignment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14612" cy="4347248"/>
          </a:xfrm>
        </p:spPr>
        <p:txBody>
          <a:bodyPr>
            <a:noAutofit/>
          </a:bodyPr>
          <a:lstStyle/>
          <a:p>
            <a:r>
              <a:rPr lang="en-US" sz="3200" dirty="0" smtClean="0"/>
              <a:t>Implement the concept of oops in following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145" y="2407227"/>
            <a:ext cx="4567238" cy="360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94977"/>
            <a:ext cx="10058400" cy="1450757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845734"/>
            <a:ext cx="11568546" cy="4347248"/>
          </a:xfrm>
        </p:spPr>
        <p:txBody>
          <a:bodyPr>
            <a:noAutofit/>
          </a:bodyPr>
          <a:lstStyle/>
          <a:p>
            <a:r>
              <a:rPr lang="en-US" sz="2500" dirty="0"/>
              <a:t>Inheritance is one of the three foundational principles of Object-Oriented Programming (OOP</a:t>
            </a:r>
            <a:r>
              <a:rPr lang="en-US" sz="2500" dirty="0" smtClean="0"/>
              <a:t>).</a:t>
            </a:r>
          </a:p>
          <a:p>
            <a:r>
              <a:rPr lang="en-US" sz="2500" dirty="0" smtClean="0"/>
              <a:t>Inheritance </a:t>
            </a:r>
            <a:r>
              <a:rPr lang="en-US" sz="2500" dirty="0"/>
              <a:t>allows us to define a class in terms of another class, which makes it easier to create and maintain an </a:t>
            </a:r>
            <a:r>
              <a:rPr lang="en-US" sz="2500" dirty="0" smtClean="0"/>
              <a:t>application.</a:t>
            </a:r>
          </a:p>
          <a:p>
            <a:r>
              <a:rPr lang="en-US" sz="2500" dirty="0"/>
              <a:t>P</a:t>
            </a:r>
            <a:r>
              <a:rPr lang="en-US" sz="2500" dirty="0" smtClean="0"/>
              <a:t>rovides an opportunity to reuse the code functionality and fast implementation </a:t>
            </a:r>
            <a:r>
              <a:rPr lang="en-US" sz="2500" dirty="0"/>
              <a:t>time. </a:t>
            </a:r>
            <a:endParaRPr lang="en-US" sz="2500" dirty="0" smtClean="0"/>
          </a:p>
          <a:p>
            <a:r>
              <a:rPr lang="en-US" sz="2500" dirty="0"/>
              <a:t>In the language of C#, a class that is inherited is called a base class. </a:t>
            </a:r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/>
              <a:t>class that does the inheriting is called the derived class</a:t>
            </a:r>
            <a:r>
              <a:rPr lang="en-US" sz="2500" dirty="0" smtClean="0"/>
              <a:t>.</a:t>
            </a:r>
          </a:p>
          <a:p>
            <a:r>
              <a:rPr lang="en-US" sz="2500" dirty="0"/>
              <a:t>The idea of inheritance implements the </a:t>
            </a:r>
            <a:r>
              <a:rPr lang="en-US" sz="2500" b="1" dirty="0"/>
              <a:t>IS-A</a:t>
            </a:r>
            <a:r>
              <a:rPr lang="en-US" sz="2500" dirty="0"/>
              <a:t> relationship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 </a:t>
            </a:r>
            <a:r>
              <a:rPr lang="en-US" sz="2500" dirty="0"/>
              <a:t>For example, mammal </a:t>
            </a:r>
            <a:r>
              <a:rPr lang="en-US" sz="2500" b="1" dirty="0"/>
              <a:t>IS A</a:t>
            </a:r>
            <a:r>
              <a:rPr lang="en-US" sz="2500" dirty="0"/>
              <a:t> animal, dog </a:t>
            </a:r>
            <a:r>
              <a:rPr lang="en-US" sz="2500" b="1" dirty="0" smtClean="0"/>
              <a:t>IS-A </a:t>
            </a:r>
            <a:r>
              <a:rPr lang="en-US" sz="2500" dirty="0" smtClean="0"/>
              <a:t>mammal </a:t>
            </a:r>
            <a:r>
              <a:rPr lang="en-US" sz="2500" dirty="0"/>
              <a:t>hence dog </a:t>
            </a:r>
            <a:r>
              <a:rPr lang="en-US" sz="2500" b="1" dirty="0"/>
              <a:t>IS-A</a:t>
            </a:r>
            <a:r>
              <a:rPr lang="en-US" sz="2500" dirty="0"/>
              <a:t> animal as well and so on.</a:t>
            </a:r>
          </a:p>
          <a:p>
            <a:r>
              <a:rPr lang="en-US" sz="2500" dirty="0"/>
              <a:t/>
            </a:r>
            <a:br>
              <a:rPr lang="en-US" sz="2500" dirty="0"/>
            </a:b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033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 and Derived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14612" cy="4347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class can be derived from more than one class or </a:t>
            </a:r>
            <a:r>
              <a:rPr lang="en-US" sz="3200" dirty="0" smtClean="0"/>
              <a:t>interface</a:t>
            </a:r>
            <a:r>
              <a:rPr lang="en-US" sz="3200" dirty="0"/>
              <a:t>.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The syntax used in C# for creating derived classes is as follows</a:t>
            </a:r>
            <a:r>
              <a:rPr lang="en-US" sz="3200" dirty="0" smtClean="0"/>
              <a:t>:</a:t>
            </a:r>
          </a:p>
          <a:p>
            <a:pPr marL="384048" lvl="2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acess-specifier</a:t>
            </a:r>
            <a:r>
              <a:rPr lang="en-US" sz="2400" dirty="0"/>
              <a:t>&gt; class &lt;</a:t>
            </a:r>
            <a:r>
              <a:rPr lang="en-US" sz="2400" dirty="0" err="1"/>
              <a:t>base_class</a:t>
            </a:r>
            <a:r>
              <a:rPr lang="en-US" sz="2400" dirty="0"/>
              <a:t>&gt;</a:t>
            </a:r>
          </a:p>
          <a:p>
            <a:pPr marL="384048" lvl="2" indent="0">
              <a:buNone/>
            </a:pPr>
            <a:r>
              <a:rPr lang="en-US" sz="2400" dirty="0"/>
              <a:t>{ ...}</a:t>
            </a:r>
          </a:p>
          <a:p>
            <a:pPr marL="384048" lvl="2" indent="0">
              <a:buNone/>
            </a:pPr>
            <a:r>
              <a:rPr lang="en-US" sz="2400" dirty="0"/>
              <a:t>class &lt;</a:t>
            </a:r>
            <a:r>
              <a:rPr lang="en-US" sz="2400" dirty="0" err="1"/>
              <a:t>derived_class</a:t>
            </a:r>
            <a:r>
              <a:rPr lang="en-US" sz="2400" dirty="0"/>
              <a:t>&gt; : &lt;</a:t>
            </a:r>
            <a:r>
              <a:rPr lang="en-US" sz="2400" dirty="0" err="1"/>
              <a:t>base_class</a:t>
            </a:r>
            <a:r>
              <a:rPr lang="en-US" sz="2400" dirty="0"/>
              <a:t>&gt;</a:t>
            </a:r>
          </a:p>
          <a:p>
            <a:pPr marL="384048" lvl="2" indent="0">
              <a:buNone/>
            </a:pPr>
            <a:r>
              <a:rPr lang="en-US" sz="2400" dirty="0"/>
              <a:t>{  ... }</a:t>
            </a:r>
          </a:p>
        </p:txBody>
      </p:sp>
    </p:spTree>
    <p:extLst>
      <p:ext uri="{BB962C8B-B14F-4D97-AF65-F5344CB8AC3E}">
        <p14:creationId xmlns:p14="http://schemas.microsoft.com/office/powerpoint/2010/main" val="38215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019" y="0"/>
            <a:ext cx="10861963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 public class </a:t>
            </a:r>
            <a:r>
              <a:rPr lang="en-US" sz="2200" dirty="0" err="1"/>
              <a:t>ParentClass</a:t>
            </a:r>
            <a:endParaRPr lang="en-US" sz="2200" dirty="0"/>
          </a:p>
          <a:p>
            <a:r>
              <a:rPr lang="en-US" sz="2200" dirty="0"/>
              <a:t>    {</a:t>
            </a:r>
          </a:p>
          <a:p>
            <a:r>
              <a:rPr lang="en-US" sz="2200" dirty="0"/>
              <a:t>        public </a:t>
            </a:r>
            <a:r>
              <a:rPr lang="en-US" sz="2200" dirty="0" err="1"/>
              <a:t>ParentClass</a:t>
            </a:r>
            <a:r>
              <a:rPr lang="en-US" sz="2200" dirty="0"/>
              <a:t>()</a:t>
            </a:r>
          </a:p>
          <a:p>
            <a:r>
              <a:rPr lang="en-US" sz="2200" dirty="0"/>
              <a:t>        {</a:t>
            </a:r>
          </a:p>
          <a:p>
            <a:r>
              <a:rPr lang="en-US" sz="2200" dirty="0"/>
              <a:t>            </a:t>
            </a:r>
            <a:r>
              <a:rPr lang="en-US" sz="2200" dirty="0" err="1"/>
              <a:t>Console.WriteLine</a:t>
            </a:r>
            <a:r>
              <a:rPr lang="en-US" sz="2200" dirty="0"/>
              <a:t>("Parent Constructor.");</a:t>
            </a:r>
          </a:p>
          <a:p>
            <a:r>
              <a:rPr lang="en-US" sz="2200" dirty="0"/>
              <a:t>        }</a:t>
            </a:r>
          </a:p>
          <a:p>
            <a:endParaRPr lang="en-US" sz="2200" dirty="0"/>
          </a:p>
          <a:p>
            <a:r>
              <a:rPr lang="en-US" sz="2200" dirty="0"/>
              <a:t>        public void print()</a:t>
            </a:r>
          </a:p>
          <a:p>
            <a:r>
              <a:rPr lang="en-US" sz="2200" dirty="0"/>
              <a:t>        {</a:t>
            </a:r>
          </a:p>
          <a:p>
            <a:r>
              <a:rPr lang="en-US" sz="2200" dirty="0"/>
              <a:t>            </a:t>
            </a:r>
            <a:r>
              <a:rPr lang="en-US" sz="2200" dirty="0" err="1"/>
              <a:t>Console.WriteLine</a:t>
            </a:r>
            <a:r>
              <a:rPr lang="en-US" sz="2200" dirty="0"/>
              <a:t>("I'm a Parent Class.");</a:t>
            </a:r>
          </a:p>
          <a:p>
            <a:r>
              <a:rPr lang="en-US" sz="2200" dirty="0"/>
              <a:t>        }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public class </a:t>
            </a:r>
            <a:r>
              <a:rPr lang="en-US" sz="2200" dirty="0" err="1"/>
              <a:t>ChildClass</a:t>
            </a:r>
            <a:r>
              <a:rPr lang="en-US" sz="2200" dirty="0"/>
              <a:t> : </a:t>
            </a:r>
            <a:r>
              <a:rPr lang="en-US" sz="2200" dirty="0" err="1"/>
              <a:t>ParentClass</a:t>
            </a:r>
            <a:endParaRPr lang="en-US" sz="2200" dirty="0"/>
          </a:p>
          <a:p>
            <a:r>
              <a:rPr lang="en-US" sz="2200" dirty="0"/>
              <a:t>    {</a:t>
            </a:r>
          </a:p>
          <a:p>
            <a:r>
              <a:rPr lang="en-US" sz="2200" dirty="0"/>
              <a:t>        public </a:t>
            </a:r>
            <a:r>
              <a:rPr lang="en-US" sz="2200" dirty="0" err="1"/>
              <a:t>ChildClass</a:t>
            </a:r>
            <a:r>
              <a:rPr lang="en-US" sz="2200" dirty="0"/>
              <a:t>()</a:t>
            </a:r>
          </a:p>
          <a:p>
            <a:r>
              <a:rPr lang="en-US" sz="2200" dirty="0"/>
              <a:t>        {</a:t>
            </a:r>
          </a:p>
          <a:p>
            <a:r>
              <a:rPr lang="en-US" sz="2200" dirty="0"/>
              <a:t>            </a:t>
            </a:r>
            <a:r>
              <a:rPr lang="en-US" sz="2200" dirty="0" err="1"/>
              <a:t>Console.WriteLine</a:t>
            </a:r>
            <a:r>
              <a:rPr lang="en-US" sz="2200" dirty="0"/>
              <a:t>("Child Constructor.");</a:t>
            </a:r>
          </a:p>
          <a:p>
            <a:r>
              <a:rPr lang="en-US" sz="2200" dirty="0"/>
              <a:t>        }</a:t>
            </a:r>
          </a:p>
          <a:p>
            <a:r>
              <a:rPr lang="en-US" sz="2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7208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019" y="0"/>
            <a:ext cx="108619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class Program</a:t>
            </a:r>
          </a:p>
          <a:p>
            <a:r>
              <a:rPr lang="en-US" sz="2800" dirty="0"/>
              <a:t>    {</a:t>
            </a:r>
          </a:p>
          <a:p>
            <a:r>
              <a:rPr lang="en-US" sz="2800" dirty="0"/>
              <a:t>        static void Main(string[] </a:t>
            </a:r>
            <a:r>
              <a:rPr lang="en-US" sz="2800" dirty="0" err="1"/>
              <a:t>args</a:t>
            </a:r>
            <a:r>
              <a:rPr lang="en-US" sz="2800" dirty="0"/>
              <a:t>)</a:t>
            </a:r>
          </a:p>
          <a:p>
            <a:r>
              <a:rPr lang="en-US" sz="2800" dirty="0"/>
              <a:t>        {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ChildClass</a:t>
            </a:r>
            <a:r>
              <a:rPr lang="en-US" sz="2800" dirty="0"/>
              <a:t> child = new </a:t>
            </a:r>
            <a:r>
              <a:rPr lang="en-US" sz="2800" dirty="0" err="1"/>
              <a:t>ChildClass</a:t>
            </a:r>
            <a:r>
              <a:rPr lang="en-US" sz="2800" dirty="0"/>
              <a:t>();</a:t>
            </a:r>
          </a:p>
          <a:p>
            <a:r>
              <a:rPr lang="en-US" sz="2800" dirty="0"/>
              <a:t>            </a:t>
            </a:r>
            <a:r>
              <a:rPr lang="en-US" sz="2800" dirty="0" err="1"/>
              <a:t>ParentClass</a:t>
            </a:r>
            <a:r>
              <a:rPr lang="en-US" sz="2800" dirty="0"/>
              <a:t> parent = new </a:t>
            </a:r>
            <a:r>
              <a:rPr lang="en-US" sz="2800" dirty="0" err="1"/>
              <a:t>ParentClass</a:t>
            </a:r>
            <a:r>
              <a:rPr lang="en-US" sz="2800" dirty="0"/>
              <a:t>();</a:t>
            </a:r>
          </a:p>
          <a:p>
            <a:r>
              <a:rPr lang="en-US" sz="2800" dirty="0"/>
              <a:t>        }</a:t>
            </a:r>
          </a:p>
          <a:p>
            <a:r>
              <a:rPr lang="en-US" sz="2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91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Points  to remember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14612" cy="4347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C# supports only single class inheritance.</a:t>
            </a:r>
          </a:p>
          <a:p>
            <a:pPr marL="0" indent="0">
              <a:buNone/>
            </a:pPr>
            <a:r>
              <a:rPr lang="en-US" sz="2800" dirty="0" smtClean="0"/>
              <a:t>But C</a:t>
            </a:r>
            <a:r>
              <a:rPr lang="en-US" sz="2800" dirty="0"/>
              <a:t># supports </a:t>
            </a:r>
            <a:r>
              <a:rPr lang="en-US" sz="2800" dirty="0" smtClean="0"/>
              <a:t>multilevel </a:t>
            </a:r>
            <a:r>
              <a:rPr lang="en-US" sz="2800" dirty="0"/>
              <a:t>inheritance.</a:t>
            </a:r>
          </a:p>
          <a:p>
            <a:pPr marL="0" indent="0">
              <a:buNone/>
            </a:pPr>
            <a:r>
              <a:rPr lang="en-US" sz="2800" dirty="0" smtClean="0"/>
              <a:t>Child class is a specialization of  base class.</a:t>
            </a:r>
          </a:p>
          <a:p>
            <a:pPr marL="0" indent="0">
              <a:buNone/>
            </a:pPr>
            <a:r>
              <a:rPr lang="en-US" sz="2800" dirty="0" smtClean="0"/>
              <a:t>Base classes  are automatically instantiated before derived classes.</a:t>
            </a:r>
          </a:p>
          <a:p>
            <a:pPr marL="0" indent="0">
              <a:buNone/>
            </a:pPr>
            <a:r>
              <a:rPr lang="en-US" sz="2800" dirty="0" smtClean="0"/>
              <a:t>Parent class constructor executes before child class constructor.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13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Derived Class Communicating with Base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14612" cy="4347248"/>
          </a:xfrm>
        </p:spPr>
        <p:txBody>
          <a:bodyPr>
            <a:noAutofit/>
          </a:bodyPr>
          <a:lstStyle/>
          <a:p>
            <a:r>
              <a:rPr lang="en-US" sz="2200" dirty="0"/>
              <a:t>public class </a:t>
            </a:r>
            <a:r>
              <a:rPr lang="en-US" sz="2200" dirty="0" smtClean="0"/>
              <a:t>Parent {</a:t>
            </a:r>
            <a:endParaRPr lang="en-US" sz="2200" dirty="0"/>
          </a:p>
          <a:p>
            <a:r>
              <a:rPr lang="en-US" sz="2200" dirty="0"/>
              <a:t>    string </a:t>
            </a:r>
            <a:r>
              <a:rPr lang="en-US" sz="2200" dirty="0" err="1"/>
              <a:t>parentString</a:t>
            </a:r>
            <a:r>
              <a:rPr lang="en-US" sz="2200" dirty="0"/>
              <a:t>;</a:t>
            </a:r>
          </a:p>
          <a:p>
            <a:r>
              <a:rPr lang="en-US" sz="2200" dirty="0"/>
              <a:t>    public Parent</a:t>
            </a:r>
            <a:r>
              <a:rPr lang="en-US" sz="2200" dirty="0" smtClean="0"/>
              <a:t>() </a:t>
            </a:r>
            <a:r>
              <a:rPr lang="en-US" sz="2200" dirty="0"/>
              <a:t>    {</a:t>
            </a:r>
          </a:p>
          <a:p>
            <a:r>
              <a:rPr lang="en-US" sz="2200" dirty="0"/>
              <a:t>        </a:t>
            </a:r>
            <a:r>
              <a:rPr lang="en-US" sz="2200" dirty="0" err="1"/>
              <a:t>Console.WriteLine</a:t>
            </a:r>
            <a:r>
              <a:rPr lang="en-US" sz="2200" dirty="0"/>
              <a:t>("Parent Constructor</a:t>
            </a:r>
            <a:r>
              <a:rPr lang="en-US" sz="2200" dirty="0" smtClean="0"/>
              <a:t>.");</a:t>
            </a:r>
            <a:r>
              <a:rPr lang="en-US" sz="2200" dirty="0"/>
              <a:t>  </a:t>
            </a:r>
            <a:r>
              <a:rPr lang="en-US" sz="2200" dirty="0" smtClean="0"/>
              <a:t> </a:t>
            </a:r>
            <a:r>
              <a:rPr lang="en-US" sz="2200" dirty="0"/>
              <a:t>}</a:t>
            </a:r>
          </a:p>
          <a:p>
            <a:r>
              <a:rPr lang="en-US" sz="2200" dirty="0"/>
              <a:t>    public Parent(string </a:t>
            </a:r>
            <a:r>
              <a:rPr lang="en-US" sz="2200" dirty="0" err="1"/>
              <a:t>myString</a:t>
            </a:r>
            <a:r>
              <a:rPr lang="en-US" sz="2200" dirty="0"/>
              <a:t>)</a:t>
            </a:r>
          </a:p>
          <a:p>
            <a:r>
              <a:rPr lang="en-US" sz="2200" dirty="0"/>
              <a:t>    </a:t>
            </a:r>
            <a:r>
              <a:rPr lang="en-US" sz="2200" dirty="0" smtClean="0"/>
              <a:t>{</a:t>
            </a:r>
            <a:r>
              <a:rPr lang="en-US" sz="2200" dirty="0"/>
              <a:t>        </a:t>
            </a:r>
            <a:r>
              <a:rPr lang="en-US" sz="2200" dirty="0" err="1"/>
              <a:t>parentString</a:t>
            </a:r>
            <a:r>
              <a:rPr lang="en-US" sz="2200" dirty="0"/>
              <a:t> = </a:t>
            </a:r>
            <a:r>
              <a:rPr lang="en-US" sz="2200" dirty="0" err="1"/>
              <a:t>myString</a:t>
            </a:r>
            <a:r>
              <a:rPr lang="en-US" sz="2200" dirty="0"/>
              <a:t>;</a:t>
            </a:r>
          </a:p>
          <a:p>
            <a:r>
              <a:rPr lang="en-US" sz="2200" dirty="0"/>
              <a:t>        </a:t>
            </a:r>
            <a:r>
              <a:rPr lang="en-US" sz="2200" dirty="0" err="1"/>
              <a:t>Console.WriteLine</a:t>
            </a:r>
            <a:r>
              <a:rPr lang="en-US" sz="2200" dirty="0"/>
              <a:t>(</a:t>
            </a:r>
            <a:r>
              <a:rPr lang="en-US" sz="2200" dirty="0" err="1"/>
              <a:t>parentString</a:t>
            </a:r>
            <a:r>
              <a:rPr lang="en-US" sz="2200" dirty="0" smtClean="0"/>
              <a:t>);</a:t>
            </a:r>
            <a:r>
              <a:rPr lang="en-US" sz="2200" dirty="0"/>
              <a:t>    }</a:t>
            </a:r>
          </a:p>
          <a:p>
            <a:r>
              <a:rPr lang="en-US" sz="2200" dirty="0"/>
              <a:t>    public void print</a:t>
            </a:r>
            <a:r>
              <a:rPr lang="en-US" sz="2200" dirty="0" smtClean="0"/>
              <a:t>()</a:t>
            </a:r>
            <a:r>
              <a:rPr lang="en-US" sz="2200" dirty="0"/>
              <a:t>    {</a:t>
            </a:r>
          </a:p>
          <a:p>
            <a:r>
              <a:rPr lang="en-US" sz="2200" dirty="0"/>
              <a:t>        </a:t>
            </a:r>
            <a:r>
              <a:rPr lang="en-US" sz="2200" dirty="0" err="1"/>
              <a:t>Console.WriteLine</a:t>
            </a:r>
            <a:r>
              <a:rPr lang="en-US" sz="2200" dirty="0"/>
              <a:t>("I'm a Parent Class</a:t>
            </a:r>
            <a:r>
              <a:rPr lang="en-US" sz="2200" dirty="0" smtClean="0"/>
              <a:t>.");</a:t>
            </a:r>
            <a:r>
              <a:rPr lang="en-US" sz="2200" dirty="0"/>
              <a:t>    </a:t>
            </a:r>
            <a:r>
              <a:rPr lang="en-US" sz="2200" dirty="0" smtClean="0"/>
              <a:t>}}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38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019" y="0"/>
            <a:ext cx="1086196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public class Child : Parent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    public Child() : base("From Derived")</a:t>
            </a:r>
          </a:p>
          <a:p>
            <a:r>
              <a:rPr lang="en-US" sz="3200" dirty="0"/>
              <a:t>    {</a:t>
            </a:r>
          </a:p>
          <a:p>
            <a:r>
              <a:rPr lang="en-US" sz="3200" dirty="0"/>
              <a:t>        </a:t>
            </a:r>
            <a:r>
              <a:rPr lang="en-US" sz="3200" dirty="0" err="1"/>
              <a:t>Console.WriteLine</a:t>
            </a:r>
            <a:r>
              <a:rPr lang="en-US" sz="3200" dirty="0"/>
              <a:t>("Child Constructor.");</a:t>
            </a:r>
          </a:p>
          <a:p>
            <a:r>
              <a:rPr lang="en-US" sz="3200" dirty="0"/>
              <a:t>    }</a:t>
            </a:r>
          </a:p>
          <a:p>
            <a:r>
              <a:rPr lang="en-US" sz="3200" dirty="0"/>
              <a:t>    public new void print()</a:t>
            </a:r>
          </a:p>
          <a:p>
            <a:r>
              <a:rPr lang="en-US" sz="3200" dirty="0"/>
              <a:t>    {</a:t>
            </a:r>
          </a:p>
          <a:p>
            <a:r>
              <a:rPr lang="en-US" sz="3200" dirty="0"/>
              <a:t>        </a:t>
            </a:r>
            <a:r>
              <a:rPr lang="en-US" sz="3200" dirty="0" err="1"/>
              <a:t>base.print</a:t>
            </a:r>
            <a:r>
              <a:rPr lang="en-US" sz="3200" dirty="0"/>
              <a:t>();</a:t>
            </a:r>
          </a:p>
          <a:p>
            <a:r>
              <a:rPr lang="en-US" sz="3200" dirty="0"/>
              <a:t>        </a:t>
            </a:r>
            <a:r>
              <a:rPr lang="en-US" sz="3200" dirty="0" err="1"/>
              <a:t>Console.WriteLine</a:t>
            </a:r>
            <a:r>
              <a:rPr lang="en-US" sz="3200" dirty="0"/>
              <a:t>("I'm a Child Class.");</a:t>
            </a:r>
          </a:p>
          <a:p>
            <a:r>
              <a:rPr lang="en-US" sz="3200" dirty="0"/>
              <a:t>    </a:t>
            </a:r>
            <a:r>
              <a:rPr lang="en-US" sz="3200" dirty="0" smtClean="0"/>
              <a:t>}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1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019" y="0"/>
            <a:ext cx="108619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Class </a:t>
            </a:r>
            <a:r>
              <a:rPr lang="en-US" sz="3200" dirty="0" err="1" smtClean="0"/>
              <a:t>Progarm</a:t>
            </a:r>
            <a:r>
              <a:rPr lang="en-US" sz="3200" dirty="0" smtClean="0"/>
              <a:t>{</a:t>
            </a:r>
          </a:p>
          <a:p>
            <a:endParaRPr lang="en-US" sz="3200" dirty="0"/>
          </a:p>
          <a:p>
            <a:r>
              <a:rPr lang="en-US" sz="3200" dirty="0" err="1" smtClean="0"/>
              <a:t>Svm</a:t>
            </a:r>
            <a:r>
              <a:rPr lang="en-US" sz="3200" dirty="0" smtClean="0"/>
              <a:t>(){</a:t>
            </a:r>
          </a:p>
          <a:p>
            <a:r>
              <a:rPr lang="en-US" sz="3200" dirty="0"/>
              <a:t>Child </a:t>
            </a:r>
            <a:r>
              <a:rPr lang="en-US" sz="3200" dirty="0" err="1"/>
              <a:t>child</a:t>
            </a:r>
            <a:r>
              <a:rPr lang="en-US" sz="3200" dirty="0"/>
              <a:t> = new Child();</a:t>
            </a:r>
          </a:p>
          <a:p>
            <a:r>
              <a:rPr lang="en-US" sz="3200" dirty="0"/>
              <a:t>        </a:t>
            </a:r>
            <a:r>
              <a:rPr lang="en-US" sz="3200" dirty="0" err="1"/>
              <a:t>child.print</a:t>
            </a:r>
            <a:r>
              <a:rPr lang="en-US" sz="3200" dirty="0"/>
              <a:t>();</a:t>
            </a:r>
          </a:p>
          <a:p>
            <a:r>
              <a:rPr lang="en-US" sz="3200" dirty="0"/>
              <a:t>        ((Parent)child).print();</a:t>
            </a:r>
          </a:p>
          <a:p>
            <a:r>
              <a:rPr lang="en-US" sz="3200" dirty="0" smtClean="0"/>
              <a:t>}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52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</TotalTime>
  <Words>567</Words>
  <Application>Microsoft Office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Inheritance </vt:lpstr>
      <vt:lpstr>Introduction</vt:lpstr>
      <vt:lpstr>Base and Derived Classes</vt:lpstr>
      <vt:lpstr>PowerPoint Presentation</vt:lpstr>
      <vt:lpstr>PowerPoint Presentation</vt:lpstr>
      <vt:lpstr>Points  to remember</vt:lpstr>
      <vt:lpstr>Derived Class Communicating with Base Class</vt:lpstr>
      <vt:lpstr>PowerPoint Presentation</vt:lpstr>
      <vt:lpstr>PowerPoint Presentation</vt:lpstr>
      <vt:lpstr>Why Inheritance</vt:lpstr>
      <vt:lpstr>PowerPoint Presentation</vt:lpstr>
      <vt:lpstr>Task</vt:lpstr>
      <vt:lpstr>Information Hiding</vt:lpstr>
      <vt:lpstr>Base Keyword</vt:lpstr>
      <vt:lpstr>PowerPoint Presentation</vt:lpstr>
      <vt:lpstr>Polymorphism</vt:lpstr>
      <vt:lpstr>Run time Polymorphism</vt:lpstr>
      <vt:lpstr>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sudan prajapati</dc:creator>
  <cp:lastModifiedBy>sudan prajapati</cp:lastModifiedBy>
  <cp:revision>16</cp:revision>
  <dcterms:created xsi:type="dcterms:W3CDTF">2014-12-04T13:21:27Z</dcterms:created>
  <dcterms:modified xsi:type="dcterms:W3CDTF">2014-12-07T02:46:59Z</dcterms:modified>
</cp:coreProperties>
</file>