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handoutMasterIdLst>
    <p:handoutMasterId r:id="rId12"/>
  </p:handoutMasterIdLst>
  <p:sldIdLst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67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970DB-8EE6-4E5B-9CBE-4CA39D1A6EC2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55828-8ECA-4525-A47E-5E299A14B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01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0" y="-638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86584"/>
            <a:ext cx="9175668" cy="2852928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5296060"/>
            <a:ext cx="9175668" cy="156162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" name="Picture 16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9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57200"/>
            <a:ext cx="3483864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2514184"/>
            <a:ext cx="3703320" cy="365801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8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4762" y="0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photo of man sitting on an outdoor bench, using a table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8"/>
            <a:ext cx="8876190" cy="6857143"/>
          </a:xfrm>
          <a:prstGeom prst="rect">
            <a:avLst/>
          </a:prstGeom>
        </p:spPr>
      </p:pic>
      <p:sp>
        <p:nvSpPr>
          <p:cNvPr id="23" name="Freeform 5" descr="Callout shape"/>
          <p:cNvSpPr>
            <a:spLocks/>
          </p:cNvSpPr>
          <p:nvPr userDrawn="1"/>
        </p:nvSpPr>
        <p:spPr bwMode="auto">
          <a:xfrm>
            <a:off x="6778677" y="356679"/>
            <a:ext cx="4956048" cy="3008376"/>
          </a:xfrm>
          <a:custGeom>
            <a:avLst/>
            <a:gdLst>
              <a:gd name="T0" fmla="*/ 0 w 4338"/>
              <a:gd name="T1" fmla="*/ 0 h 2582"/>
              <a:gd name="T2" fmla="*/ 0 w 4338"/>
              <a:gd name="T3" fmla="*/ 2353 h 2582"/>
              <a:gd name="T4" fmla="*/ 921 w 4338"/>
              <a:gd name="T5" fmla="*/ 2353 h 2582"/>
              <a:gd name="T6" fmla="*/ 1101 w 4338"/>
              <a:gd name="T7" fmla="*/ 2582 h 2582"/>
              <a:gd name="T8" fmla="*/ 1278 w 4338"/>
              <a:gd name="T9" fmla="*/ 2353 h 2582"/>
              <a:gd name="T10" fmla="*/ 4338 w 4338"/>
              <a:gd name="T11" fmla="*/ 2353 h 2582"/>
              <a:gd name="T12" fmla="*/ 4338 w 4338"/>
              <a:gd name="T13" fmla="*/ 0 h 2582"/>
              <a:gd name="T14" fmla="*/ 0 w 4338"/>
              <a:gd name="T15" fmla="*/ 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8" h="2582">
                <a:moveTo>
                  <a:pt x="0" y="0"/>
                </a:moveTo>
                <a:lnTo>
                  <a:pt x="0" y="2353"/>
                </a:lnTo>
                <a:lnTo>
                  <a:pt x="921" y="2353"/>
                </a:lnTo>
                <a:lnTo>
                  <a:pt x="1101" y="2582"/>
                </a:lnTo>
                <a:lnTo>
                  <a:pt x="1278" y="2353"/>
                </a:lnTo>
                <a:lnTo>
                  <a:pt x="4338" y="2353"/>
                </a:lnTo>
                <a:lnTo>
                  <a:pt x="4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5060" y="1382350"/>
            <a:ext cx="4279434" cy="683787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7781982" y="2067295"/>
            <a:ext cx="3549389" cy="95566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1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en-US" sz="6800" smtClean="0">
                <a:solidFill>
                  <a:schemeClr val="accent1"/>
                </a:solidFill>
                <a:cs typeface="+mn-cs"/>
              </a:defRPr>
            </a:lvl2pPr>
            <a:lvl3pPr>
              <a:defRPr lang="en-US" sz="6800" smtClean="0">
                <a:solidFill>
                  <a:schemeClr val="accent1"/>
                </a:solidFill>
                <a:cs typeface="+mn-cs"/>
              </a:defRPr>
            </a:lvl3pPr>
            <a:lvl4pPr>
              <a:defRPr lang="en-US" sz="6800" smtClean="0">
                <a:solidFill>
                  <a:schemeClr val="accent1"/>
                </a:solidFill>
                <a:cs typeface="+mn-cs"/>
              </a:defRPr>
            </a:lvl4pPr>
            <a:lvl5pPr>
              <a:defRPr lang="en-US" sz="6800">
                <a:solidFill>
                  <a:schemeClr val="accent1"/>
                </a:solidFill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228" y="6209375"/>
            <a:ext cx="4994007" cy="336626"/>
          </a:xfr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9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2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54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30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 flipH="1">
            <a:off x="-1" y="0"/>
            <a:ext cx="12192001" cy="6858639"/>
            <a:chOff x="-1" y="-1"/>
            <a:chExt cx="12192001" cy="6858639"/>
          </a:xfrm>
        </p:grpSpPr>
        <p:sp>
          <p:nvSpPr>
            <p:cNvPr id="15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9" name="Group 18" descr="abstract background design"/>
          <p:cNvGrpSpPr/>
          <p:nvPr userDrawn="1"/>
        </p:nvGrpSpPr>
        <p:grpSpPr>
          <a:xfrm flipH="1">
            <a:off x="0" y="-638"/>
            <a:ext cx="12201526" cy="6858638"/>
            <a:chOff x="0" y="618575"/>
            <a:chExt cx="12201526" cy="685863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15"/>
          <p:cNvSpPr>
            <a:spLocks/>
          </p:cNvSpPr>
          <p:nvPr userDrawn="1"/>
        </p:nvSpPr>
        <p:spPr bwMode="auto">
          <a:xfrm flipH="1"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384364"/>
            <a:ext cx="9175668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3175" y="5486400"/>
            <a:ext cx="12204700" cy="1371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1700" y="5620215"/>
            <a:ext cx="9175668" cy="123746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FEE5F-65BB-4268-AC17-D19CED90FB82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208348" y="3345599"/>
            <a:ext cx="3417882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1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36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1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9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16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54" y="457200"/>
            <a:ext cx="3482317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55" y="2514183"/>
            <a:ext cx="3703320" cy="36580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4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/>
            </a:gs>
            <a:gs pos="0">
              <a:schemeClr val="bg1">
                <a:lumMod val="85000"/>
                <a:alpha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028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4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38" name="Rectangle 1037"/>
          <p:cNvSpPr/>
          <p:nvPr userDrawn="1"/>
        </p:nvSpPr>
        <p:spPr>
          <a:xfrm>
            <a:off x="0" y="-5092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1" name="Rectangle 1040" descr="background shape"/>
          <p:cNvSpPr/>
          <p:nvPr userDrawn="1"/>
        </p:nvSpPr>
        <p:spPr>
          <a:xfrm>
            <a:off x="-4119" y="6237752"/>
            <a:ext cx="12197830" cy="630429"/>
          </a:xfrm>
          <a:custGeom>
            <a:avLst/>
            <a:gdLst>
              <a:gd name="connsiteX0" fmla="*/ 0 w 12192000"/>
              <a:gd name="connsiteY0" fmla="*/ 0 h 556282"/>
              <a:gd name="connsiteX1" fmla="*/ 12192000 w 12192000"/>
              <a:gd name="connsiteY1" fmla="*/ 0 h 556282"/>
              <a:gd name="connsiteX2" fmla="*/ 12192000 w 12192000"/>
              <a:gd name="connsiteY2" fmla="*/ 556282 h 556282"/>
              <a:gd name="connsiteX3" fmla="*/ 0 w 12192000"/>
              <a:gd name="connsiteY3" fmla="*/ 556282 h 556282"/>
              <a:gd name="connsiteX4" fmla="*/ 0 w 12192000"/>
              <a:gd name="connsiteY4" fmla="*/ 0 h 556282"/>
              <a:gd name="connsiteX0" fmla="*/ 0 w 12206068"/>
              <a:gd name="connsiteY0" fmla="*/ 1026941 h 1583223"/>
              <a:gd name="connsiteX1" fmla="*/ 12206068 w 12206068"/>
              <a:gd name="connsiteY1" fmla="*/ 0 h 1583223"/>
              <a:gd name="connsiteX2" fmla="*/ 12192000 w 12206068"/>
              <a:gd name="connsiteY2" fmla="*/ 1583223 h 1583223"/>
              <a:gd name="connsiteX3" fmla="*/ 0 w 12206068"/>
              <a:gd name="connsiteY3" fmla="*/ 1583223 h 1583223"/>
              <a:gd name="connsiteX4" fmla="*/ 0 w 12206068"/>
              <a:gd name="connsiteY4" fmla="*/ 1026941 h 1583223"/>
              <a:gd name="connsiteX0" fmla="*/ 0 w 12192000"/>
              <a:gd name="connsiteY0" fmla="*/ 34281 h 590563"/>
              <a:gd name="connsiteX1" fmla="*/ 12086619 w 12192000"/>
              <a:gd name="connsiteY1" fmla="*/ 0 h 590563"/>
              <a:gd name="connsiteX2" fmla="*/ 12192000 w 12192000"/>
              <a:gd name="connsiteY2" fmla="*/ 590563 h 590563"/>
              <a:gd name="connsiteX3" fmla="*/ 0 w 12192000"/>
              <a:gd name="connsiteY3" fmla="*/ 590563 h 590563"/>
              <a:gd name="connsiteX4" fmla="*/ 0 w 12192000"/>
              <a:gd name="connsiteY4" fmla="*/ 34281 h 590563"/>
              <a:gd name="connsiteX0" fmla="*/ 0 w 12193711"/>
              <a:gd name="connsiteY0" fmla="*/ 244346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0 w 12193711"/>
              <a:gd name="connsiteY4" fmla="*/ 244346 h 800628"/>
              <a:gd name="connsiteX0" fmla="*/ 98854 w 12193711"/>
              <a:gd name="connsiteY0" fmla="*/ 577978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98854 w 12193711"/>
              <a:gd name="connsiteY4" fmla="*/ 577978 h 800628"/>
              <a:gd name="connsiteX0" fmla="*/ 4119 w 12193711"/>
              <a:gd name="connsiteY0" fmla="*/ 606811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4119 w 12193711"/>
              <a:gd name="connsiteY4" fmla="*/ 606811 h 800628"/>
              <a:gd name="connsiteX0" fmla="*/ 135924 w 12193711"/>
              <a:gd name="connsiteY0" fmla="*/ 590335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135924 w 12193711"/>
              <a:gd name="connsiteY4" fmla="*/ 590335 h 800628"/>
              <a:gd name="connsiteX0" fmla="*/ 0 w 12197830"/>
              <a:gd name="connsiteY0" fmla="*/ 577978 h 800628"/>
              <a:gd name="connsiteX1" fmla="*/ 12197830 w 12197830"/>
              <a:gd name="connsiteY1" fmla="*/ 0 h 800628"/>
              <a:gd name="connsiteX2" fmla="*/ 12196119 w 12197830"/>
              <a:gd name="connsiteY2" fmla="*/ 800628 h 800628"/>
              <a:gd name="connsiteX3" fmla="*/ 4119 w 12197830"/>
              <a:gd name="connsiteY3" fmla="*/ 800628 h 800628"/>
              <a:gd name="connsiteX4" fmla="*/ 0 w 12197830"/>
              <a:gd name="connsiteY4" fmla="*/ 577978 h 800628"/>
              <a:gd name="connsiteX0" fmla="*/ 0 w 12196127"/>
              <a:gd name="connsiteY0" fmla="*/ 414454 h 637104"/>
              <a:gd name="connsiteX1" fmla="*/ 12167795 w 12196127"/>
              <a:gd name="connsiteY1" fmla="*/ 0 h 637104"/>
              <a:gd name="connsiteX2" fmla="*/ 12196119 w 12196127"/>
              <a:gd name="connsiteY2" fmla="*/ 637104 h 637104"/>
              <a:gd name="connsiteX3" fmla="*/ 4119 w 12196127"/>
              <a:gd name="connsiteY3" fmla="*/ 637104 h 637104"/>
              <a:gd name="connsiteX4" fmla="*/ 0 w 12196127"/>
              <a:gd name="connsiteY4" fmla="*/ 414454 h 637104"/>
              <a:gd name="connsiteX0" fmla="*/ 0 w 12196196"/>
              <a:gd name="connsiteY0" fmla="*/ 411116 h 633766"/>
              <a:gd name="connsiteX1" fmla="*/ 12194493 w 12196196"/>
              <a:gd name="connsiteY1" fmla="*/ 0 h 633766"/>
              <a:gd name="connsiteX2" fmla="*/ 12196119 w 12196196"/>
              <a:gd name="connsiteY2" fmla="*/ 633766 h 633766"/>
              <a:gd name="connsiteX3" fmla="*/ 4119 w 12196196"/>
              <a:gd name="connsiteY3" fmla="*/ 633766 h 633766"/>
              <a:gd name="connsiteX4" fmla="*/ 0 w 12196196"/>
              <a:gd name="connsiteY4" fmla="*/ 411116 h 633766"/>
              <a:gd name="connsiteX0" fmla="*/ 0 w 12196123"/>
              <a:gd name="connsiteY0" fmla="*/ 374407 h 597057"/>
              <a:gd name="connsiteX1" fmla="*/ 12147772 w 12196123"/>
              <a:gd name="connsiteY1" fmla="*/ 0 h 597057"/>
              <a:gd name="connsiteX2" fmla="*/ 12196119 w 12196123"/>
              <a:gd name="connsiteY2" fmla="*/ 597057 h 597057"/>
              <a:gd name="connsiteX3" fmla="*/ 4119 w 12196123"/>
              <a:gd name="connsiteY3" fmla="*/ 597057 h 597057"/>
              <a:gd name="connsiteX4" fmla="*/ 0 w 12196123"/>
              <a:gd name="connsiteY4" fmla="*/ 374407 h 597057"/>
              <a:gd name="connsiteX0" fmla="*/ 0 w 12196196"/>
              <a:gd name="connsiteY0" fmla="*/ 404442 h 627092"/>
              <a:gd name="connsiteX1" fmla="*/ 12194493 w 12196196"/>
              <a:gd name="connsiteY1" fmla="*/ 0 h 627092"/>
              <a:gd name="connsiteX2" fmla="*/ 12196119 w 12196196"/>
              <a:gd name="connsiteY2" fmla="*/ 627092 h 627092"/>
              <a:gd name="connsiteX3" fmla="*/ 4119 w 12196196"/>
              <a:gd name="connsiteY3" fmla="*/ 627092 h 627092"/>
              <a:gd name="connsiteX4" fmla="*/ 0 w 12196196"/>
              <a:gd name="connsiteY4" fmla="*/ 404442 h 627092"/>
              <a:gd name="connsiteX0" fmla="*/ 0 w 12196123"/>
              <a:gd name="connsiteY0" fmla="*/ 391093 h 613743"/>
              <a:gd name="connsiteX1" fmla="*/ 12141097 w 12196123"/>
              <a:gd name="connsiteY1" fmla="*/ 0 h 613743"/>
              <a:gd name="connsiteX2" fmla="*/ 12196119 w 12196123"/>
              <a:gd name="connsiteY2" fmla="*/ 613743 h 613743"/>
              <a:gd name="connsiteX3" fmla="*/ 4119 w 12196123"/>
              <a:gd name="connsiteY3" fmla="*/ 613743 h 613743"/>
              <a:gd name="connsiteX4" fmla="*/ 0 w 12196123"/>
              <a:gd name="connsiteY4" fmla="*/ 391093 h 613743"/>
              <a:gd name="connsiteX0" fmla="*/ 0 w 12197830"/>
              <a:gd name="connsiteY0" fmla="*/ 407779 h 630429"/>
              <a:gd name="connsiteX1" fmla="*/ 12197830 w 12197830"/>
              <a:gd name="connsiteY1" fmla="*/ 0 h 630429"/>
              <a:gd name="connsiteX2" fmla="*/ 12196119 w 12197830"/>
              <a:gd name="connsiteY2" fmla="*/ 630429 h 630429"/>
              <a:gd name="connsiteX3" fmla="*/ 4119 w 12197830"/>
              <a:gd name="connsiteY3" fmla="*/ 630429 h 630429"/>
              <a:gd name="connsiteX4" fmla="*/ 0 w 12197830"/>
              <a:gd name="connsiteY4" fmla="*/ 407779 h 63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830" h="630429">
                <a:moveTo>
                  <a:pt x="0" y="407779"/>
                </a:moveTo>
                <a:lnTo>
                  <a:pt x="12197830" y="0"/>
                </a:lnTo>
                <a:cubicBezTo>
                  <a:pt x="12197260" y="266876"/>
                  <a:pt x="12196689" y="363553"/>
                  <a:pt x="12196119" y="630429"/>
                </a:cubicBezTo>
                <a:lnTo>
                  <a:pt x="4119" y="630429"/>
                </a:lnTo>
                <a:lnTo>
                  <a:pt x="0" y="407779"/>
                </a:lnTo>
                <a:close/>
              </a:path>
            </a:pathLst>
          </a:custGeom>
          <a:gradFill>
            <a:gsLst>
              <a:gs pos="100000">
                <a:schemeClr val="accent3">
                  <a:alpha val="95000"/>
                </a:schemeClr>
              </a:gs>
              <a:gs pos="0">
                <a:schemeClr val="accent1">
                  <a:alpha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0FFEE5F-65BB-4268-AC17-D19CED90FB82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7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Segoe UI" panose="020B0502040204020203" pitchFamily="34" charset="0"/>
        </a:defRPr>
      </a:lvl1pPr>
      <a:lvl2pPr marL="233363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tabLst/>
        <a:defRPr sz="2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4pPr>
      <a:lvl5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5pPr>
      <a:lvl6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6pPr>
      <a:lvl7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7pPr>
      <a:lvl8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8pPr>
      <a:lvl9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Static Class and Properties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Er.Sudan</a:t>
            </a:r>
            <a:r>
              <a:rPr lang="en-US" dirty="0" smtClean="0"/>
              <a:t> 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893"/>
          </a:xfrm>
        </p:spPr>
        <p:txBody>
          <a:bodyPr/>
          <a:lstStyle/>
          <a:p>
            <a:r>
              <a:rPr lang="en-US" b="1" dirty="0" smtClean="0"/>
              <a:t>Static Class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524000"/>
            <a:ext cx="10882745" cy="4652963"/>
          </a:xfrm>
        </p:spPr>
        <p:txBody>
          <a:bodyPr>
            <a:normAutofit/>
          </a:bodyPr>
          <a:lstStyle/>
          <a:p>
            <a:r>
              <a:rPr lang="en-US" sz="2800" b="0" dirty="0"/>
              <a:t>A class can be static, and it can have static members, both functions and fields. </a:t>
            </a:r>
            <a:endParaRPr lang="en-US" sz="2800" b="0" dirty="0" smtClean="0"/>
          </a:p>
          <a:p>
            <a:r>
              <a:rPr lang="en-US" sz="2800" b="0" dirty="0" smtClean="0"/>
              <a:t>A </a:t>
            </a:r>
            <a:r>
              <a:rPr lang="en-US" sz="2800" b="0" dirty="0"/>
              <a:t>static class can't be </a:t>
            </a:r>
            <a:r>
              <a:rPr lang="en-US" sz="2800" b="0" dirty="0" smtClean="0"/>
              <a:t>instantiated.</a:t>
            </a:r>
          </a:p>
          <a:p>
            <a:r>
              <a:rPr lang="en-US" sz="2800" b="0" dirty="0" smtClean="0"/>
              <a:t>Non static class can be created but let it have certain static members. </a:t>
            </a:r>
          </a:p>
          <a:p>
            <a:r>
              <a:rPr lang="en-US" sz="2800" b="0" dirty="0" smtClean="0"/>
              <a:t>A non static </a:t>
            </a:r>
            <a:r>
              <a:rPr lang="en-US" sz="2800" b="0" dirty="0"/>
              <a:t>class can still be instantiated and used like a regular </a:t>
            </a:r>
            <a:r>
              <a:rPr lang="en-US" sz="2800" b="0" dirty="0" smtClean="0"/>
              <a:t>class.</a:t>
            </a:r>
          </a:p>
          <a:p>
            <a:r>
              <a:rPr lang="en-US" sz="2800" b="0" dirty="0" smtClean="0"/>
              <a:t>But static member can’t be used  </a:t>
            </a:r>
            <a:r>
              <a:rPr lang="en-US" sz="2800" b="0" dirty="0"/>
              <a:t>on an object of the class</a:t>
            </a:r>
            <a:r>
              <a:rPr lang="en-US" sz="2800" b="0" dirty="0" smtClean="0"/>
              <a:t>.</a:t>
            </a:r>
          </a:p>
          <a:p>
            <a:r>
              <a:rPr lang="en-US" sz="2800" b="0" dirty="0" smtClean="0"/>
              <a:t>A </a:t>
            </a:r>
            <a:r>
              <a:rPr lang="en-US" sz="2800" b="0" dirty="0"/>
              <a:t>static class may only contain static members. 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8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893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524000"/>
            <a:ext cx="10882745" cy="4652963"/>
          </a:xfrm>
        </p:spPr>
        <p:txBody>
          <a:bodyPr>
            <a:normAutofit fontScale="92500" lnSpcReduction="10000"/>
          </a:bodyPr>
          <a:lstStyle/>
          <a:p>
            <a:r>
              <a:rPr lang="en-US" sz="2800" b="0" dirty="0"/>
              <a:t>public static class Rectangle</a:t>
            </a:r>
          </a:p>
          <a:p>
            <a:r>
              <a:rPr lang="en-US" sz="2800" b="0" dirty="0"/>
              <a:t>{  public static </a:t>
            </a:r>
            <a:r>
              <a:rPr lang="en-US" sz="2800" b="0" dirty="0" err="1"/>
              <a:t>int</a:t>
            </a:r>
            <a:r>
              <a:rPr lang="en-US" sz="2800" b="0" dirty="0"/>
              <a:t> </a:t>
            </a:r>
            <a:r>
              <a:rPr lang="en-US" sz="2800" b="0" dirty="0" err="1"/>
              <a:t>CalculateArea</a:t>
            </a:r>
            <a:r>
              <a:rPr lang="en-US" sz="2800" b="0" dirty="0"/>
              <a:t>(</a:t>
            </a:r>
            <a:r>
              <a:rPr lang="en-US" sz="2800" b="0" dirty="0" err="1"/>
              <a:t>int</a:t>
            </a:r>
            <a:r>
              <a:rPr lang="en-US" sz="2800" b="0" dirty="0"/>
              <a:t> width, </a:t>
            </a:r>
            <a:r>
              <a:rPr lang="en-US" sz="2800" b="0" dirty="0" err="1"/>
              <a:t>int</a:t>
            </a:r>
            <a:r>
              <a:rPr lang="en-US" sz="2800" b="0" dirty="0"/>
              <a:t> height)</a:t>
            </a:r>
          </a:p>
          <a:p>
            <a:r>
              <a:rPr lang="en-US" sz="2800" b="0" dirty="0"/>
              <a:t>    {  return width * height; }</a:t>
            </a:r>
          </a:p>
          <a:p>
            <a:r>
              <a:rPr lang="en-US" sz="2800" b="0" dirty="0" smtClean="0"/>
              <a:t>}</a:t>
            </a:r>
          </a:p>
          <a:p>
            <a:r>
              <a:rPr lang="en-US" sz="2800" b="0" dirty="0" smtClean="0"/>
              <a:t>Class Program{</a:t>
            </a:r>
          </a:p>
          <a:p>
            <a:r>
              <a:rPr lang="en-US" sz="2800" b="0" dirty="0" err="1" smtClean="0"/>
              <a:t>Svm</a:t>
            </a:r>
            <a:r>
              <a:rPr lang="en-US" sz="2800" b="0" dirty="0" smtClean="0"/>
              <a:t>(){</a:t>
            </a:r>
          </a:p>
          <a:p>
            <a:r>
              <a:rPr lang="en-US" sz="2800" b="0" dirty="0"/>
              <a:t> </a:t>
            </a:r>
            <a:r>
              <a:rPr lang="en-US" sz="2800" b="0" dirty="0" err="1" smtClean="0"/>
              <a:t>cw</a:t>
            </a:r>
            <a:r>
              <a:rPr lang="en-US" sz="2800" b="0" dirty="0" smtClean="0"/>
              <a:t>(</a:t>
            </a:r>
            <a:r>
              <a:rPr lang="en-US" sz="2800" b="0" dirty="0" err="1" smtClean="0"/>
              <a:t>Rectangle.CalculateArea</a:t>
            </a:r>
            <a:r>
              <a:rPr lang="en-US" sz="2800" b="0" dirty="0" smtClean="0"/>
              <a:t>(5,10);</a:t>
            </a:r>
          </a:p>
          <a:p>
            <a:r>
              <a:rPr lang="en-US" sz="2800" b="0" dirty="0" smtClean="0"/>
              <a:t>}</a:t>
            </a:r>
            <a:endParaRPr lang="en-US" sz="2800" b="0" dirty="0"/>
          </a:p>
          <a:p>
            <a:endParaRPr lang="en-US" sz="2800" b="0" dirty="0"/>
          </a:p>
          <a:p>
            <a:r>
              <a:rPr lang="en-US" sz="2800" b="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0031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893"/>
          </a:xfrm>
        </p:spPr>
        <p:txBody>
          <a:bodyPr/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524000"/>
            <a:ext cx="10882745" cy="4652963"/>
          </a:xfrm>
        </p:spPr>
        <p:txBody>
          <a:bodyPr>
            <a:normAutofit/>
          </a:bodyPr>
          <a:lstStyle/>
          <a:p>
            <a:r>
              <a:rPr lang="en-US" sz="2800" b="0" dirty="0" smtClean="0"/>
              <a:t>One of the design goals of object-oriented systems is not to permit any direct access to data members.</a:t>
            </a:r>
          </a:p>
          <a:p>
            <a:r>
              <a:rPr lang="en-US" sz="2800" b="0" dirty="0" smtClean="0"/>
              <a:t>It is normal practice to provide special methods known as </a:t>
            </a:r>
            <a:r>
              <a:rPr lang="en-US" sz="2800" b="0" dirty="0" err="1" smtClean="0"/>
              <a:t>accessor</a:t>
            </a:r>
            <a:r>
              <a:rPr lang="en-US" sz="2800" b="0" dirty="0" smtClean="0"/>
              <a:t> methods to have access to data members .</a:t>
            </a:r>
          </a:p>
          <a:p>
            <a:r>
              <a:rPr lang="en-US" sz="2800" b="0" dirty="0" smtClean="0"/>
              <a:t>Recall the method </a:t>
            </a:r>
            <a:r>
              <a:rPr lang="en-US" sz="2800" b="0" dirty="0" err="1" smtClean="0"/>
              <a:t>getData</a:t>
            </a:r>
            <a:r>
              <a:rPr lang="en-US" sz="2800" b="0" dirty="0" smtClean="0"/>
              <a:t>() used in previous topic slide of rectangle program setting the values of  instantaneous variables length and breadth  of rectangle class.</a:t>
            </a:r>
          </a:p>
          <a:p>
            <a:r>
              <a:rPr lang="en-US" sz="2800" b="0" dirty="0" smtClean="0"/>
              <a:t>Another method can be used to read the values of these members  called as property setting or </a:t>
            </a:r>
            <a:r>
              <a:rPr lang="en-US" sz="2800" b="0" dirty="0"/>
              <a:t>Get Set Modifier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3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893"/>
          </a:xfrm>
        </p:spPr>
        <p:txBody>
          <a:bodyPr/>
          <a:lstStyle/>
          <a:p>
            <a:r>
              <a:rPr lang="en-US" b="1" dirty="0"/>
              <a:t>Get Set Modifier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524000"/>
            <a:ext cx="10882745" cy="4652963"/>
          </a:xfrm>
        </p:spPr>
        <p:txBody>
          <a:bodyPr>
            <a:normAutofit/>
          </a:bodyPr>
          <a:lstStyle/>
          <a:p>
            <a:r>
              <a:rPr lang="en-US" sz="2800" b="0" dirty="0"/>
              <a:t>The get set </a:t>
            </a:r>
            <a:r>
              <a:rPr lang="en-US" sz="2800" b="0" dirty="0" err="1"/>
              <a:t>accessor</a:t>
            </a:r>
            <a:r>
              <a:rPr lang="en-US" sz="2800" b="0" dirty="0"/>
              <a:t> or modifier mostly used for storing and retrieving value from the private field. </a:t>
            </a:r>
            <a:endParaRPr lang="en-US" sz="2800" b="0" dirty="0" smtClean="0"/>
          </a:p>
          <a:p>
            <a:r>
              <a:rPr lang="en-US" sz="2800" b="0" dirty="0" smtClean="0"/>
              <a:t>The </a:t>
            </a:r>
            <a:r>
              <a:rPr lang="en-US" sz="2800" b="0" dirty="0"/>
              <a:t>get </a:t>
            </a:r>
            <a:r>
              <a:rPr lang="en-US" sz="2800" b="0" dirty="0" err="1"/>
              <a:t>accessor</a:t>
            </a:r>
            <a:r>
              <a:rPr lang="en-US" sz="2800" b="0" dirty="0"/>
              <a:t> must return a value of property type where set </a:t>
            </a:r>
            <a:r>
              <a:rPr lang="en-US" sz="2800" b="0" dirty="0" err="1"/>
              <a:t>accessor</a:t>
            </a:r>
            <a:r>
              <a:rPr lang="en-US" sz="2800" b="0" dirty="0"/>
              <a:t> returns void</a:t>
            </a:r>
            <a:r>
              <a:rPr lang="en-US" sz="2800" b="0" dirty="0" smtClean="0"/>
              <a:t>.</a:t>
            </a:r>
          </a:p>
          <a:p>
            <a:r>
              <a:rPr lang="en-US" sz="2800" b="0" dirty="0" smtClean="0"/>
              <a:t>The </a:t>
            </a:r>
            <a:r>
              <a:rPr lang="en-US" sz="2800" b="0" dirty="0"/>
              <a:t>set </a:t>
            </a:r>
            <a:r>
              <a:rPr lang="en-US" sz="2800" b="0" dirty="0" err="1"/>
              <a:t>accessor</a:t>
            </a:r>
            <a:r>
              <a:rPr lang="en-US" sz="2800" b="0" dirty="0"/>
              <a:t> uses an implicit parameter called value</a:t>
            </a:r>
            <a:r>
              <a:rPr lang="en-US" sz="2800" b="0" dirty="0" smtClean="0"/>
              <a:t>.</a:t>
            </a:r>
          </a:p>
          <a:p>
            <a:r>
              <a:rPr lang="en-US" sz="2800" b="0" dirty="0" smtClean="0"/>
              <a:t>In </a:t>
            </a:r>
            <a:r>
              <a:rPr lang="en-US" sz="2800" b="0" dirty="0"/>
              <a:t>simple word, the get method used for retrieving value from private field whereas set method used for storing value in private variables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113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4"/>
            <a:ext cx="10515600" cy="4888489"/>
          </a:xfrm>
        </p:spPr>
        <p:txBody>
          <a:bodyPr>
            <a:normAutofit/>
          </a:bodyPr>
          <a:lstStyle/>
          <a:p>
            <a:r>
              <a:rPr lang="en-US" sz="2800" b="0" dirty="0"/>
              <a:t>class numbers</a:t>
            </a:r>
          </a:p>
          <a:p>
            <a:r>
              <a:rPr lang="en-US" sz="2800" b="0" dirty="0"/>
              <a:t>    {  </a:t>
            </a:r>
            <a:r>
              <a:rPr lang="en-US" sz="2800" b="0" dirty="0" err="1"/>
              <a:t>int</a:t>
            </a:r>
            <a:r>
              <a:rPr lang="en-US" sz="2800" b="0" dirty="0"/>
              <a:t> number;</a:t>
            </a:r>
          </a:p>
          <a:p>
            <a:r>
              <a:rPr lang="en-US" sz="2800" b="0" dirty="0"/>
              <a:t>       string names { get; set; }</a:t>
            </a:r>
          </a:p>
          <a:p>
            <a:r>
              <a:rPr lang="en-US" sz="2800" b="0" dirty="0"/>
              <a:t>       public </a:t>
            </a:r>
            <a:r>
              <a:rPr lang="en-US" sz="2800" b="0" dirty="0" err="1"/>
              <a:t>int</a:t>
            </a:r>
            <a:r>
              <a:rPr lang="en-US" sz="2800" b="0" dirty="0"/>
              <a:t> Number</a:t>
            </a:r>
          </a:p>
          <a:p>
            <a:r>
              <a:rPr lang="en-US" sz="2800" b="0" dirty="0"/>
              <a:t>        {  get { return number; }</a:t>
            </a:r>
          </a:p>
          <a:p>
            <a:r>
              <a:rPr lang="en-US" sz="2800" b="0" dirty="0"/>
              <a:t>            set { number = value; }</a:t>
            </a:r>
          </a:p>
          <a:p>
            <a:r>
              <a:rPr lang="en-US" sz="2800" b="0" dirty="0"/>
              <a:t>        }</a:t>
            </a:r>
          </a:p>
          <a:p>
            <a:r>
              <a:rPr lang="en-US" sz="2800" b="0" dirty="0"/>
              <a:t>           </a:t>
            </a:r>
            <a:r>
              <a:rPr lang="en-US" sz="2800" b="0" dirty="0" smtClean="0"/>
              <a:t>}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42871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364"/>
            <a:ext cx="10515600" cy="5830599"/>
          </a:xfrm>
        </p:spPr>
        <p:txBody>
          <a:bodyPr>
            <a:normAutofit/>
          </a:bodyPr>
          <a:lstStyle/>
          <a:p>
            <a:r>
              <a:rPr lang="en-US" sz="2800" b="0" dirty="0"/>
              <a:t> class Program</a:t>
            </a:r>
          </a:p>
          <a:p>
            <a:r>
              <a:rPr lang="en-US" sz="2800" b="0" dirty="0"/>
              <a:t>    { static void Main(string[] </a:t>
            </a:r>
            <a:r>
              <a:rPr lang="en-US" sz="2800" b="0" dirty="0" err="1"/>
              <a:t>args</a:t>
            </a:r>
            <a:r>
              <a:rPr lang="en-US" sz="2800" b="0" dirty="0"/>
              <a:t>)</a:t>
            </a:r>
          </a:p>
          <a:p>
            <a:r>
              <a:rPr lang="en-US" sz="2800" b="0" dirty="0"/>
              <a:t>        {  numbers </a:t>
            </a:r>
            <a:r>
              <a:rPr lang="en-US" sz="2800" b="0" dirty="0" err="1"/>
              <a:t>num</a:t>
            </a:r>
            <a:r>
              <a:rPr lang="en-US" sz="2800" b="0" dirty="0"/>
              <a:t> = new numbers();</a:t>
            </a:r>
          </a:p>
          <a:p>
            <a:r>
              <a:rPr lang="en-US" sz="2800" b="0" dirty="0"/>
              <a:t>            </a:t>
            </a:r>
            <a:r>
              <a:rPr lang="en-US" sz="2800" b="0" dirty="0" err="1"/>
              <a:t>num.Number</a:t>
            </a:r>
            <a:r>
              <a:rPr lang="en-US" sz="2800" b="0" dirty="0"/>
              <a:t> = 10;</a:t>
            </a:r>
          </a:p>
          <a:p>
            <a:r>
              <a:rPr lang="en-US" sz="2800" b="0" dirty="0"/>
              <a:t>            </a:t>
            </a:r>
            <a:r>
              <a:rPr lang="en-US" sz="2800" b="0" dirty="0" err="1"/>
              <a:t>Console.WriteLine</a:t>
            </a:r>
            <a:r>
              <a:rPr lang="en-US" sz="2800" b="0" dirty="0"/>
              <a:t>(</a:t>
            </a:r>
            <a:r>
              <a:rPr lang="en-US" sz="2800" b="0" dirty="0" err="1"/>
              <a:t>num.Number</a:t>
            </a:r>
            <a:r>
              <a:rPr lang="en-US" sz="2800" b="0" dirty="0"/>
              <a:t>);</a:t>
            </a:r>
          </a:p>
          <a:p>
            <a:r>
              <a:rPr lang="en-US" sz="2800" b="0" dirty="0"/>
              <a:t>            </a:t>
            </a:r>
            <a:r>
              <a:rPr lang="en-US" sz="2800" b="0" dirty="0" err="1"/>
              <a:t>num.names</a:t>
            </a:r>
            <a:r>
              <a:rPr lang="en-US" sz="2800" b="0" dirty="0"/>
              <a:t> = "</a:t>
            </a:r>
            <a:r>
              <a:rPr lang="en-US" sz="2800" b="0" dirty="0" err="1"/>
              <a:t>sasa</a:t>
            </a:r>
            <a:r>
              <a:rPr lang="en-US" sz="2800" b="0" dirty="0"/>
              <a:t>";</a:t>
            </a:r>
          </a:p>
          <a:p>
            <a:r>
              <a:rPr lang="en-US" sz="2800" b="0" dirty="0"/>
              <a:t>            </a:t>
            </a:r>
            <a:r>
              <a:rPr lang="en-US" sz="2800" b="0" dirty="0" err="1"/>
              <a:t>Console.WriteLine</a:t>
            </a:r>
            <a:r>
              <a:rPr lang="en-US" sz="2800" b="0" dirty="0"/>
              <a:t>(</a:t>
            </a:r>
            <a:r>
              <a:rPr lang="en-US" sz="2800" b="0" dirty="0" err="1"/>
              <a:t>num.names</a:t>
            </a:r>
            <a:r>
              <a:rPr lang="en-US" sz="2800" b="0" dirty="0"/>
              <a:t>);</a:t>
            </a:r>
          </a:p>
          <a:p>
            <a:r>
              <a:rPr lang="en-US" sz="2800" b="0" dirty="0"/>
              <a:t>        }</a:t>
            </a:r>
          </a:p>
          <a:p>
            <a:r>
              <a:rPr lang="en-US" sz="2800" b="0" dirty="0"/>
              <a:t>    }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70926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/>
          <a:lstStyle/>
          <a:p>
            <a:r>
              <a:rPr lang="en-US" b="1" dirty="0" smtClean="0"/>
              <a:t>Try 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4"/>
            <a:ext cx="10515600" cy="4888489"/>
          </a:xfrm>
        </p:spPr>
        <p:txBody>
          <a:bodyPr>
            <a:normAutofit/>
          </a:bodyPr>
          <a:lstStyle/>
          <a:p>
            <a:r>
              <a:rPr lang="en-US" sz="2800" b="0" dirty="0"/>
              <a:t>class Example</a:t>
            </a:r>
          </a:p>
          <a:p>
            <a:r>
              <a:rPr lang="en-US" sz="2800" b="0" dirty="0" smtClean="0"/>
              <a:t>{   </a:t>
            </a:r>
            <a:r>
              <a:rPr lang="en-US" sz="2800" b="0" dirty="0"/>
              <a:t>public Example()</a:t>
            </a:r>
          </a:p>
          <a:p>
            <a:r>
              <a:rPr lang="en-US" sz="2800" b="0" dirty="0"/>
              <a:t>    </a:t>
            </a:r>
            <a:r>
              <a:rPr lang="en-US" sz="2800" b="0" dirty="0" smtClean="0"/>
              <a:t>{ </a:t>
            </a:r>
            <a:r>
              <a:rPr lang="en-US" sz="2800" b="0" dirty="0" err="1" smtClean="0"/>
              <a:t>this.Id</a:t>
            </a:r>
            <a:r>
              <a:rPr lang="en-US" sz="2800" b="0" dirty="0" smtClean="0"/>
              <a:t> </a:t>
            </a:r>
            <a:r>
              <a:rPr lang="en-US" sz="2800" b="0" dirty="0"/>
              <a:t>= new Random().Next();</a:t>
            </a:r>
          </a:p>
          <a:p>
            <a:r>
              <a:rPr lang="en-US" sz="2800" b="0" dirty="0"/>
              <a:t>    }</a:t>
            </a:r>
          </a:p>
          <a:p>
            <a:r>
              <a:rPr lang="en-US" sz="2800" b="0" dirty="0"/>
              <a:t>    public </a:t>
            </a:r>
            <a:r>
              <a:rPr lang="en-US" sz="2800" b="0" dirty="0" err="1"/>
              <a:t>int</a:t>
            </a:r>
            <a:r>
              <a:rPr lang="en-US" sz="2800" b="0" dirty="0"/>
              <a:t> Id</a:t>
            </a:r>
          </a:p>
          <a:p>
            <a:r>
              <a:rPr lang="en-US" sz="2800" b="0" dirty="0"/>
              <a:t>    </a:t>
            </a:r>
            <a:r>
              <a:rPr lang="en-US" sz="2800" b="0" dirty="0" smtClean="0"/>
              <a:t>{</a:t>
            </a:r>
            <a:r>
              <a:rPr lang="en-US" sz="2800" b="0" dirty="0"/>
              <a:t>	get;</a:t>
            </a:r>
          </a:p>
          <a:p>
            <a:r>
              <a:rPr lang="en-US" sz="2800" b="0" dirty="0"/>
              <a:t>	private set;</a:t>
            </a:r>
          </a:p>
          <a:p>
            <a:r>
              <a:rPr lang="en-US" sz="2800" b="0" dirty="0"/>
              <a:t>    }</a:t>
            </a:r>
          </a:p>
          <a:p>
            <a:r>
              <a:rPr lang="en-US" sz="2800" b="0" dirty="0"/>
              <a:t>}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20419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364"/>
            <a:ext cx="10515600" cy="5830599"/>
          </a:xfrm>
        </p:spPr>
        <p:txBody>
          <a:bodyPr>
            <a:normAutofit/>
          </a:bodyPr>
          <a:lstStyle/>
          <a:p>
            <a:r>
              <a:rPr lang="en-US" sz="2800" b="0" dirty="0"/>
              <a:t>class Program</a:t>
            </a:r>
          </a:p>
          <a:p>
            <a:r>
              <a:rPr lang="en-US" sz="2800" b="0" dirty="0" smtClean="0"/>
              <a:t>{    SVM()</a:t>
            </a:r>
          </a:p>
          <a:p>
            <a:r>
              <a:rPr lang="en-US" sz="2800" b="0" dirty="0" smtClean="0"/>
              <a:t>    { Example </a:t>
            </a:r>
            <a:r>
              <a:rPr lang="en-US" sz="2800" b="0" dirty="0" err="1"/>
              <a:t>example</a:t>
            </a:r>
            <a:r>
              <a:rPr lang="en-US" sz="2800" b="0" dirty="0"/>
              <a:t> = new Example();</a:t>
            </a:r>
          </a:p>
          <a:p>
            <a:r>
              <a:rPr lang="en-US" sz="2800" b="0" dirty="0" smtClean="0"/>
              <a:t>      </a:t>
            </a:r>
            <a:r>
              <a:rPr lang="en-US" sz="2800" b="0" dirty="0" err="1" smtClean="0"/>
              <a:t>Console.WriteLine</a:t>
            </a:r>
            <a:r>
              <a:rPr lang="en-US" sz="2800" b="0" dirty="0" smtClean="0"/>
              <a:t>(</a:t>
            </a:r>
            <a:r>
              <a:rPr lang="en-US" sz="2800" b="0" dirty="0" err="1" smtClean="0"/>
              <a:t>example.Id</a:t>
            </a:r>
            <a:r>
              <a:rPr lang="en-US" sz="2800" b="0" dirty="0"/>
              <a:t>);</a:t>
            </a:r>
          </a:p>
          <a:p>
            <a:r>
              <a:rPr lang="en-US" sz="2800" b="0" dirty="0"/>
              <a:t>    }</a:t>
            </a:r>
          </a:p>
          <a:p>
            <a:r>
              <a:rPr lang="en-US" sz="2800" b="0" dirty="0"/>
              <a:t>}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09563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Mix">
  <a:themeElements>
    <a:clrScheme name="Custom 561">
      <a:dk1>
        <a:sysClr val="windowText" lastClr="000000"/>
      </a:dk1>
      <a:lt1>
        <a:sysClr val="window" lastClr="FFFFFF"/>
      </a:lt1>
      <a:dk2>
        <a:srgbClr val="0E0600"/>
      </a:dk2>
      <a:lt2>
        <a:srgbClr val="FCF5EF"/>
      </a:lt2>
      <a:accent1>
        <a:srgbClr val="DD59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00B294"/>
      </a:accent5>
      <a:accent6>
        <a:srgbClr val="68217A"/>
      </a:accent6>
      <a:hlink>
        <a:srgbClr val="00BCF2"/>
      </a:hlink>
      <a:folHlink>
        <a:srgbClr val="68217A"/>
      </a:folHlink>
    </a:clrScheme>
    <a:fontScheme name="Custom 3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ate an Office Mix.potx" id="{4B7366DC-B74D-454D-9AF1-C5E1E2713A61}" vid="{D9FD2935-D4F2-4034-8F2D-E6786535C4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6494B6-1467-40D3-9D2C-6096235D25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an Office Mix</Template>
  <TotalTime>121</TotalTime>
  <Words>399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Office Mix</vt:lpstr>
      <vt:lpstr>Static Class and Properties</vt:lpstr>
      <vt:lpstr>Static Class</vt:lpstr>
      <vt:lpstr>Example</vt:lpstr>
      <vt:lpstr>Properties</vt:lpstr>
      <vt:lpstr>Get Set Modifier</vt:lpstr>
      <vt:lpstr>Example</vt:lpstr>
      <vt:lpstr>PowerPoint Presentation</vt:lpstr>
      <vt:lpstr>Try Out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Class and Properties</dc:title>
  <dc:creator>sudan prajapati</dc:creator>
  <cp:keywords/>
  <cp:lastModifiedBy>sudan prajapati</cp:lastModifiedBy>
  <cp:revision>8</cp:revision>
  <dcterms:created xsi:type="dcterms:W3CDTF">2014-12-03T14:32:24Z</dcterms:created>
  <dcterms:modified xsi:type="dcterms:W3CDTF">2014-12-03T16:33:47Z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TC043863139991</vt:lpwstr>
  </property>
</Properties>
</file>