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32" r:id="rId2"/>
  </p:sldMasterIdLst>
  <p:notesMasterIdLst>
    <p:notesMasterId r:id="rId23"/>
  </p:notesMasterIdLst>
  <p:handoutMasterIdLst>
    <p:handoutMasterId r:id="rId24"/>
  </p:handoutMasterIdLst>
  <p:sldIdLst>
    <p:sldId id="257" r:id="rId3"/>
    <p:sldId id="258" r:id="rId4"/>
    <p:sldId id="266" r:id="rId5"/>
    <p:sldId id="267" r:id="rId6"/>
    <p:sldId id="268" r:id="rId7"/>
    <p:sldId id="269" r:id="rId8"/>
    <p:sldId id="270" r:id="rId9"/>
    <p:sldId id="271" r:id="rId10"/>
    <p:sldId id="272" r:id="rId11"/>
    <p:sldId id="273" r:id="rId12"/>
    <p:sldId id="274" r:id="rId13"/>
    <p:sldId id="276" r:id="rId14"/>
    <p:sldId id="277" r:id="rId15"/>
    <p:sldId id="278" r:id="rId16"/>
    <p:sldId id="275" r:id="rId17"/>
    <p:sldId id="279" r:id="rId18"/>
    <p:sldId id="280" r:id="rId19"/>
    <p:sldId id="281" r:id="rId20"/>
    <p:sldId id="282" r:id="rId21"/>
    <p:sldId id="28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howGuides="1">
      <p:cViewPr varScale="1">
        <p:scale>
          <a:sx n="74" d="100"/>
          <a:sy n="74" d="100"/>
        </p:scale>
        <p:origin x="-582" y="-90"/>
      </p:cViewPr>
      <p:guideLst>
        <p:guide orient="horz" pos="2160"/>
        <p:guide pos="3840"/>
      </p:guideLst>
    </p:cSldViewPr>
  </p:slideViewPr>
  <p:notesTextViewPr>
    <p:cViewPr>
      <p:scale>
        <a:sx n="1" d="1"/>
        <a:sy n="1" d="1"/>
      </p:scale>
      <p:origin x="0" y="0"/>
    </p:cViewPr>
  </p:notesTextViewPr>
  <p:notesViewPr>
    <p:cSldViewPr>
      <p:cViewPr varScale="1">
        <p:scale>
          <a:sx n="76" d="100"/>
          <a:sy n="76" d="100"/>
        </p:scale>
        <p:origin x="241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0132EAF-C064-4DBD-893A-E9C483F7B72B}" type="datetimeFigureOut">
              <a:rPr lang="en-US" smtClean="0"/>
              <a:t>2/26/2015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72E445-32C1-478D-BA37-0AEE81A2366D}" type="slidenum">
              <a:rPr lang="en-US" smtClean="0"/>
              <a:t>‹#›</a:t>
            </a:fld>
            <a:endParaRPr lang="en-US"/>
          </a:p>
        </p:txBody>
      </p:sp>
    </p:spTree>
    <p:extLst>
      <p:ext uri="{BB962C8B-B14F-4D97-AF65-F5344CB8AC3E}">
        <p14:creationId xmlns:p14="http://schemas.microsoft.com/office/powerpoint/2010/main" val="36994317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968482-7B14-4CB2-8D4B-1D596CC92045}" type="datetimeFigureOut">
              <a:rPr lang="en-US" smtClean="0"/>
              <a:t>2/26/2015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AB14A3-4BF5-4460-A475-6ABA76B862A2}" type="slidenum">
              <a:rPr lang="en-US" smtClean="0"/>
              <a:t>‹#›</a:t>
            </a:fld>
            <a:endParaRPr lang="en-US"/>
          </a:p>
        </p:txBody>
      </p:sp>
    </p:spTree>
    <p:extLst>
      <p:ext uri="{BB962C8B-B14F-4D97-AF65-F5344CB8AC3E}">
        <p14:creationId xmlns:p14="http://schemas.microsoft.com/office/powerpoint/2010/main" val="2215671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AB14A3-4BF5-4460-A475-6ABA76B862A2}" type="slidenum">
              <a:rPr lang="en-US" smtClean="0"/>
              <a:t>1</a:t>
            </a:fld>
            <a:endParaRPr lang="en-US"/>
          </a:p>
        </p:txBody>
      </p:sp>
    </p:spTree>
    <p:extLst>
      <p:ext uri="{BB962C8B-B14F-4D97-AF65-F5344CB8AC3E}">
        <p14:creationId xmlns:p14="http://schemas.microsoft.com/office/powerpoint/2010/main" val="3218779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1"/>
          <p:cNvGrpSpPr/>
          <p:nvPr/>
        </p:nvGrpSpPr>
        <p:grpSpPr>
          <a:xfrm>
            <a:off x="-2841" y="0"/>
            <a:ext cx="12194841" cy="6858000"/>
            <a:chOff x="-2841" y="0"/>
            <a:chExt cx="12194841" cy="6858000"/>
          </a:xfrm>
        </p:grpSpPr>
        <p:sp>
          <p:nvSpPr>
            <p:cNvPr id="117" name="Rectangle 116"/>
            <p:cNvSpPr/>
            <p:nvPr/>
          </p:nvSpPr>
          <p:spPr>
            <a:xfrm>
              <a:off x="-2841" y="0"/>
              <a:ext cx="12188952" cy="6858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103"/>
            <p:cNvGrpSpPr>
              <a:grpSpLocks/>
            </p:cNvGrpSpPr>
            <p:nvPr/>
          </p:nvGrpSpPr>
          <p:grpSpPr bwMode="auto">
            <a:xfrm>
              <a:off x="-1" y="0"/>
              <a:ext cx="12192001" cy="6846888"/>
              <a:chOff x="0" y="0"/>
              <a:chExt cx="5745" cy="4313"/>
            </a:xfrm>
            <a:solidFill>
              <a:schemeClr val="bg2">
                <a:lumMod val="20000"/>
                <a:lumOff val="80000"/>
              </a:schemeClr>
            </a:solidFill>
          </p:grpSpPr>
          <p:sp>
            <p:nvSpPr>
              <p:cNvPr id="11" name="Rectangle 2"/>
              <p:cNvSpPr>
                <a:spLocks noChangeArrowheads="1"/>
              </p:cNvSpPr>
              <p:nvPr/>
            </p:nvSpPr>
            <p:spPr bwMode="ltGray">
              <a:xfrm>
                <a:off x="2201" y="4113"/>
                <a:ext cx="62" cy="64"/>
              </a:xfrm>
              <a:prstGeom prst="rect">
                <a:avLst/>
              </a:pr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13" name="Rectangle 3"/>
              <p:cNvSpPr>
                <a:spLocks noChangeArrowheads="1"/>
              </p:cNvSpPr>
              <p:nvPr/>
            </p:nvSpPr>
            <p:spPr bwMode="ltGray">
              <a:xfrm>
                <a:off x="276" y="3715"/>
                <a:ext cx="62" cy="65"/>
              </a:xfrm>
              <a:prstGeom prst="rect">
                <a:avLst/>
              </a:pr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14" name="Freeform 4"/>
              <p:cNvSpPr>
                <a:spLocks/>
              </p:cNvSpPr>
              <p:nvPr/>
            </p:nvSpPr>
            <p:spPr bwMode="ltGray">
              <a:xfrm>
                <a:off x="4516" y="3856"/>
                <a:ext cx="99" cy="311"/>
              </a:xfrm>
              <a:custGeom>
                <a:avLst/>
                <a:gdLst>
                  <a:gd name="T0" fmla="*/ 49 w 99"/>
                  <a:gd name="T1" fmla="*/ 304 h 311"/>
                  <a:gd name="T2" fmla="*/ 52 w 99"/>
                  <a:gd name="T3" fmla="*/ 294 h 311"/>
                  <a:gd name="T4" fmla="*/ 55 w 99"/>
                  <a:gd name="T5" fmla="*/ 288 h 311"/>
                  <a:gd name="T6" fmla="*/ 60 w 99"/>
                  <a:gd name="T7" fmla="*/ 272 h 311"/>
                  <a:gd name="T8" fmla="*/ 69 w 99"/>
                  <a:gd name="T9" fmla="*/ 245 h 311"/>
                  <a:gd name="T10" fmla="*/ 72 w 99"/>
                  <a:gd name="T11" fmla="*/ 232 h 311"/>
                  <a:gd name="T12" fmla="*/ 75 w 99"/>
                  <a:gd name="T13" fmla="*/ 213 h 311"/>
                  <a:gd name="T14" fmla="*/ 75 w 99"/>
                  <a:gd name="T15" fmla="*/ 203 h 311"/>
                  <a:gd name="T16" fmla="*/ 75 w 99"/>
                  <a:gd name="T17" fmla="*/ 191 h 311"/>
                  <a:gd name="T18" fmla="*/ 75 w 99"/>
                  <a:gd name="T19" fmla="*/ 181 h 311"/>
                  <a:gd name="T20" fmla="*/ 69 w 99"/>
                  <a:gd name="T21" fmla="*/ 171 h 311"/>
                  <a:gd name="T22" fmla="*/ 64 w 99"/>
                  <a:gd name="T23" fmla="*/ 162 h 311"/>
                  <a:gd name="T24" fmla="*/ 52 w 99"/>
                  <a:gd name="T25" fmla="*/ 148 h 311"/>
                  <a:gd name="T26" fmla="*/ 40 w 99"/>
                  <a:gd name="T27" fmla="*/ 135 h 311"/>
                  <a:gd name="T28" fmla="*/ 23 w 99"/>
                  <a:gd name="T29" fmla="*/ 110 h 311"/>
                  <a:gd name="T30" fmla="*/ 9 w 99"/>
                  <a:gd name="T31" fmla="*/ 94 h 311"/>
                  <a:gd name="T32" fmla="*/ 3 w 99"/>
                  <a:gd name="T33" fmla="*/ 84 h 311"/>
                  <a:gd name="T34" fmla="*/ 0 w 99"/>
                  <a:gd name="T35" fmla="*/ 74 h 311"/>
                  <a:gd name="T36" fmla="*/ 0 w 99"/>
                  <a:gd name="T37" fmla="*/ 58 h 311"/>
                  <a:gd name="T38" fmla="*/ 0 w 99"/>
                  <a:gd name="T39" fmla="*/ 45 h 311"/>
                  <a:gd name="T40" fmla="*/ 0 w 99"/>
                  <a:gd name="T41" fmla="*/ 32 h 311"/>
                  <a:gd name="T42" fmla="*/ 6 w 99"/>
                  <a:gd name="T43" fmla="*/ 16 h 311"/>
                  <a:gd name="T44" fmla="*/ 9 w 99"/>
                  <a:gd name="T45" fmla="*/ 0 h 311"/>
                  <a:gd name="T46" fmla="*/ 29 w 99"/>
                  <a:gd name="T47" fmla="*/ 22 h 311"/>
                  <a:gd name="T48" fmla="*/ 26 w 99"/>
                  <a:gd name="T49" fmla="*/ 32 h 311"/>
                  <a:gd name="T50" fmla="*/ 21 w 99"/>
                  <a:gd name="T51" fmla="*/ 48 h 311"/>
                  <a:gd name="T52" fmla="*/ 17 w 99"/>
                  <a:gd name="T53" fmla="*/ 62 h 311"/>
                  <a:gd name="T54" fmla="*/ 17 w 99"/>
                  <a:gd name="T55" fmla="*/ 74 h 311"/>
                  <a:gd name="T56" fmla="*/ 17 w 99"/>
                  <a:gd name="T57" fmla="*/ 84 h 311"/>
                  <a:gd name="T58" fmla="*/ 23 w 99"/>
                  <a:gd name="T59" fmla="*/ 100 h 311"/>
                  <a:gd name="T60" fmla="*/ 26 w 99"/>
                  <a:gd name="T61" fmla="*/ 110 h 311"/>
                  <a:gd name="T62" fmla="*/ 35 w 99"/>
                  <a:gd name="T63" fmla="*/ 119 h 311"/>
                  <a:gd name="T64" fmla="*/ 43 w 99"/>
                  <a:gd name="T65" fmla="*/ 129 h 311"/>
                  <a:gd name="T66" fmla="*/ 58 w 99"/>
                  <a:gd name="T67" fmla="*/ 142 h 311"/>
                  <a:gd name="T68" fmla="*/ 69 w 99"/>
                  <a:gd name="T69" fmla="*/ 154 h 311"/>
                  <a:gd name="T70" fmla="*/ 75 w 99"/>
                  <a:gd name="T71" fmla="*/ 168 h 311"/>
                  <a:gd name="T72" fmla="*/ 86 w 99"/>
                  <a:gd name="T73" fmla="*/ 187 h 311"/>
                  <a:gd name="T74" fmla="*/ 95 w 99"/>
                  <a:gd name="T75" fmla="*/ 200 h 311"/>
                  <a:gd name="T76" fmla="*/ 95 w 99"/>
                  <a:gd name="T77" fmla="*/ 210 h 311"/>
                  <a:gd name="T78" fmla="*/ 98 w 99"/>
                  <a:gd name="T79" fmla="*/ 226 h 311"/>
                  <a:gd name="T80" fmla="*/ 98 w 99"/>
                  <a:gd name="T81" fmla="*/ 248 h 311"/>
                  <a:gd name="T82" fmla="*/ 95 w 99"/>
                  <a:gd name="T83" fmla="*/ 262 h 311"/>
                  <a:gd name="T84" fmla="*/ 95 w 99"/>
                  <a:gd name="T85" fmla="*/ 278 h 311"/>
                  <a:gd name="T86" fmla="*/ 93 w 99"/>
                  <a:gd name="T87" fmla="*/ 288 h 311"/>
                  <a:gd name="T88" fmla="*/ 89 w 99"/>
                  <a:gd name="T89" fmla="*/ 300 h 311"/>
                  <a:gd name="T90" fmla="*/ 86 w 99"/>
                  <a:gd name="T91" fmla="*/ 310 h 311"/>
                  <a:gd name="T92" fmla="*/ 49 w 99"/>
                  <a:gd name="T93" fmla="*/ 304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9" h="311">
                    <a:moveTo>
                      <a:pt x="49" y="304"/>
                    </a:moveTo>
                    <a:lnTo>
                      <a:pt x="52" y="294"/>
                    </a:lnTo>
                    <a:lnTo>
                      <a:pt x="55" y="288"/>
                    </a:lnTo>
                    <a:lnTo>
                      <a:pt x="60" y="272"/>
                    </a:lnTo>
                    <a:lnTo>
                      <a:pt x="69" y="245"/>
                    </a:lnTo>
                    <a:lnTo>
                      <a:pt x="72" y="232"/>
                    </a:lnTo>
                    <a:lnTo>
                      <a:pt x="75" y="213"/>
                    </a:lnTo>
                    <a:lnTo>
                      <a:pt x="75" y="203"/>
                    </a:lnTo>
                    <a:lnTo>
                      <a:pt x="75" y="191"/>
                    </a:lnTo>
                    <a:lnTo>
                      <a:pt x="75" y="181"/>
                    </a:lnTo>
                    <a:lnTo>
                      <a:pt x="69" y="171"/>
                    </a:lnTo>
                    <a:lnTo>
                      <a:pt x="64" y="162"/>
                    </a:lnTo>
                    <a:lnTo>
                      <a:pt x="52" y="148"/>
                    </a:lnTo>
                    <a:lnTo>
                      <a:pt x="40" y="135"/>
                    </a:lnTo>
                    <a:lnTo>
                      <a:pt x="23" y="110"/>
                    </a:lnTo>
                    <a:lnTo>
                      <a:pt x="9" y="94"/>
                    </a:lnTo>
                    <a:lnTo>
                      <a:pt x="3" y="84"/>
                    </a:lnTo>
                    <a:lnTo>
                      <a:pt x="0" y="74"/>
                    </a:lnTo>
                    <a:lnTo>
                      <a:pt x="0" y="58"/>
                    </a:lnTo>
                    <a:lnTo>
                      <a:pt x="0" y="45"/>
                    </a:lnTo>
                    <a:lnTo>
                      <a:pt x="0" y="32"/>
                    </a:lnTo>
                    <a:lnTo>
                      <a:pt x="6" y="16"/>
                    </a:lnTo>
                    <a:lnTo>
                      <a:pt x="9" y="0"/>
                    </a:lnTo>
                    <a:lnTo>
                      <a:pt x="29" y="22"/>
                    </a:lnTo>
                    <a:lnTo>
                      <a:pt x="26" y="32"/>
                    </a:lnTo>
                    <a:lnTo>
                      <a:pt x="21" y="48"/>
                    </a:lnTo>
                    <a:lnTo>
                      <a:pt x="17" y="62"/>
                    </a:lnTo>
                    <a:lnTo>
                      <a:pt x="17" y="74"/>
                    </a:lnTo>
                    <a:lnTo>
                      <a:pt x="17" y="84"/>
                    </a:lnTo>
                    <a:lnTo>
                      <a:pt x="23" y="100"/>
                    </a:lnTo>
                    <a:lnTo>
                      <a:pt x="26" y="110"/>
                    </a:lnTo>
                    <a:lnTo>
                      <a:pt x="35" y="119"/>
                    </a:lnTo>
                    <a:lnTo>
                      <a:pt x="43" y="129"/>
                    </a:lnTo>
                    <a:lnTo>
                      <a:pt x="58" y="142"/>
                    </a:lnTo>
                    <a:lnTo>
                      <a:pt x="69" y="154"/>
                    </a:lnTo>
                    <a:lnTo>
                      <a:pt x="75" y="168"/>
                    </a:lnTo>
                    <a:lnTo>
                      <a:pt x="86" y="187"/>
                    </a:lnTo>
                    <a:lnTo>
                      <a:pt x="95" y="200"/>
                    </a:lnTo>
                    <a:lnTo>
                      <a:pt x="95" y="210"/>
                    </a:lnTo>
                    <a:lnTo>
                      <a:pt x="98" y="226"/>
                    </a:lnTo>
                    <a:lnTo>
                      <a:pt x="98" y="248"/>
                    </a:lnTo>
                    <a:lnTo>
                      <a:pt x="95" y="262"/>
                    </a:lnTo>
                    <a:lnTo>
                      <a:pt x="95" y="278"/>
                    </a:lnTo>
                    <a:lnTo>
                      <a:pt x="93" y="288"/>
                    </a:lnTo>
                    <a:lnTo>
                      <a:pt x="89" y="300"/>
                    </a:lnTo>
                    <a:lnTo>
                      <a:pt x="86" y="310"/>
                    </a:lnTo>
                    <a:lnTo>
                      <a:pt x="49" y="304"/>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15" name="Freeform 5"/>
              <p:cNvSpPr>
                <a:spLocks/>
              </p:cNvSpPr>
              <p:nvPr/>
            </p:nvSpPr>
            <p:spPr bwMode="ltGray">
              <a:xfrm>
                <a:off x="262" y="2361"/>
                <a:ext cx="101" cy="309"/>
              </a:xfrm>
              <a:custGeom>
                <a:avLst/>
                <a:gdLst>
                  <a:gd name="T0" fmla="*/ 50 w 101"/>
                  <a:gd name="T1" fmla="*/ 305 h 309"/>
                  <a:gd name="T2" fmla="*/ 53 w 101"/>
                  <a:gd name="T3" fmla="*/ 296 h 309"/>
                  <a:gd name="T4" fmla="*/ 56 w 101"/>
                  <a:gd name="T5" fmla="*/ 292 h 309"/>
                  <a:gd name="T6" fmla="*/ 56 w 101"/>
                  <a:gd name="T7" fmla="*/ 286 h 309"/>
                  <a:gd name="T8" fmla="*/ 65 w 101"/>
                  <a:gd name="T9" fmla="*/ 270 h 309"/>
                  <a:gd name="T10" fmla="*/ 71 w 101"/>
                  <a:gd name="T11" fmla="*/ 247 h 309"/>
                  <a:gd name="T12" fmla="*/ 76 w 101"/>
                  <a:gd name="T13" fmla="*/ 231 h 309"/>
                  <a:gd name="T14" fmla="*/ 76 w 101"/>
                  <a:gd name="T15" fmla="*/ 215 h 309"/>
                  <a:gd name="T16" fmla="*/ 80 w 101"/>
                  <a:gd name="T17" fmla="*/ 202 h 309"/>
                  <a:gd name="T18" fmla="*/ 80 w 101"/>
                  <a:gd name="T19" fmla="*/ 188 h 309"/>
                  <a:gd name="T20" fmla="*/ 76 w 101"/>
                  <a:gd name="T21" fmla="*/ 178 h 309"/>
                  <a:gd name="T22" fmla="*/ 73 w 101"/>
                  <a:gd name="T23" fmla="*/ 172 h 309"/>
                  <a:gd name="T24" fmla="*/ 65 w 101"/>
                  <a:gd name="T25" fmla="*/ 159 h 309"/>
                  <a:gd name="T26" fmla="*/ 56 w 101"/>
                  <a:gd name="T27" fmla="*/ 146 h 309"/>
                  <a:gd name="T28" fmla="*/ 44 w 101"/>
                  <a:gd name="T29" fmla="*/ 134 h 309"/>
                  <a:gd name="T30" fmla="*/ 24 w 101"/>
                  <a:gd name="T31" fmla="*/ 110 h 309"/>
                  <a:gd name="T32" fmla="*/ 12 w 101"/>
                  <a:gd name="T33" fmla="*/ 91 h 309"/>
                  <a:gd name="T34" fmla="*/ 6 w 101"/>
                  <a:gd name="T35" fmla="*/ 81 h 309"/>
                  <a:gd name="T36" fmla="*/ 3 w 101"/>
                  <a:gd name="T37" fmla="*/ 72 h 309"/>
                  <a:gd name="T38" fmla="*/ 0 w 101"/>
                  <a:gd name="T39" fmla="*/ 56 h 309"/>
                  <a:gd name="T40" fmla="*/ 0 w 101"/>
                  <a:gd name="T41" fmla="*/ 43 h 309"/>
                  <a:gd name="T42" fmla="*/ 3 w 101"/>
                  <a:gd name="T43" fmla="*/ 32 h 309"/>
                  <a:gd name="T44" fmla="*/ 6 w 101"/>
                  <a:gd name="T45" fmla="*/ 13 h 309"/>
                  <a:gd name="T46" fmla="*/ 12 w 101"/>
                  <a:gd name="T47" fmla="*/ 0 h 309"/>
                  <a:gd name="T48" fmla="*/ 29 w 101"/>
                  <a:gd name="T49" fmla="*/ 20 h 309"/>
                  <a:gd name="T50" fmla="*/ 27 w 101"/>
                  <a:gd name="T51" fmla="*/ 29 h 309"/>
                  <a:gd name="T52" fmla="*/ 24 w 101"/>
                  <a:gd name="T53" fmla="*/ 46 h 309"/>
                  <a:gd name="T54" fmla="*/ 21 w 101"/>
                  <a:gd name="T55" fmla="*/ 59 h 309"/>
                  <a:gd name="T56" fmla="*/ 21 w 101"/>
                  <a:gd name="T57" fmla="*/ 72 h 309"/>
                  <a:gd name="T58" fmla="*/ 21 w 101"/>
                  <a:gd name="T59" fmla="*/ 85 h 309"/>
                  <a:gd name="T60" fmla="*/ 27 w 101"/>
                  <a:gd name="T61" fmla="*/ 97 h 309"/>
                  <a:gd name="T62" fmla="*/ 29 w 101"/>
                  <a:gd name="T63" fmla="*/ 110 h 309"/>
                  <a:gd name="T64" fmla="*/ 36 w 101"/>
                  <a:gd name="T65" fmla="*/ 118 h 309"/>
                  <a:gd name="T66" fmla="*/ 47 w 101"/>
                  <a:gd name="T67" fmla="*/ 127 h 309"/>
                  <a:gd name="T68" fmla="*/ 61 w 101"/>
                  <a:gd name="T69" fmla="*/ 140 h 309"/>
                  <a:gd name="T70" fmla="*/ 71 w 101"/>
                  <a:gd name="T71" fmla="*/ 153 h 309"/>
                  <a:gd name="T72" fmla="*/ 80 w 101"/>
                  <a:gd name="T73" fmla="*/ 166 h 309"/>
                  <a:gd name="T74" fmla="*/ 88 w 101"/>
                  <a:gd name="T75" fmla="*/ 185 h 309"/>
                  <a:gd name="T76" fmla="*/ 97 w 101"/>
                  <a:gd name="T77" fmla="*/ 199 h 309"/>
                  <a:gd name="T78" fmla="*/ 100 w 101"/>
                  <a:gd name="T79" fmla="*/ 208 h 309"/>
                  <a:gd name="T80" fmla="*/ 100 w 101"/>
                  <a:gd name="T81" fmla="*/ 227 h 309"/>
                  <a:gd name="T82" fmla="*/ 100 w 101"/>
                  <a:gd name="T83" fmla="*/ 247 h 309"/>
                  <a:gd name="T84" fmla="*/ 100 w 101"/>
                  <a:gd name="T85" fmla="*/ 259 h 309"/>
                  <a:gd name="T86" fmla="*/ 97 w 101"/>
                  <a:gd name="T87" fmla="*/ 276 h 309"/>
                  <a:gd name="T88" fmla="*/ 94 w 101"/>
                  <a:gd name="T89" fmla="*/ 286 h 309"/>
                  <a:gd name="T90" fmla="*/ 94 w 101"/>
                  <a:gd name="T91" fmla="*/ 299 h 309"/>
                  <a:gd name="T92" fmla="*/ 88 w 101"/>
                  <a:gd name="T93" fmla="*/ 308 h 309"/>
                  <a:gd name="T94" fmla="*/ 50 w 101"/>
                  <a:gd name="T95" fmla="*/ 305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1" h="309">
                    <a:moveTo>
                      <a:pt x="50" y="305"/>
                    </a:moveTo>
                    <a:lnTo>
                      <a:pt x="53" y="296"/>
                    </a:lnTo>
                    <a:lnTo>
                      <a:pt x="56" y="292"/>
                    </a:lnTo>
                    <a:lnTo>
                      <a:pt x="56" y="286"/>
                    </a:lnTo>
                    <a:lnTo>
                      <a:pt x="65" y="270"/>
                    </a:lnTo>
                    <a:lnTo>
                      <a:pt x="71" y="247"/>
                    </a:lnTo>
                    <a:lnTo>
                      <a:pt x="76" y="231"/>
                    </a:lnTo>
                    <a:lnTo>
                      <a:pt x="76" y="215"/>
                    </a:lnTo>
                    <a:lnTo>
                      <a:pt x="80" y="202"/>
                    </a:lnTo>
                    <a:lnTo>
                      <a:pt x="80" y="188"/>
                    </a:lnTo>
                    <a:lnTo>
                      <a:pt x="76" y="178"/>
                    </a:lnTo>
                    <a:lnTo>
                      <a:pt x="73" y="172"/>
                    </a:lnTo>
                    <a:lnTo>
                      <a:pt x="65" y="159"/>
                    </a:lnTo>
                    <a:lnTo>
                      <a:pt x="56" y="146"/>
                    </a:lnTo>
                    <a:lnTo>
                      <a:pt x="44" y="134"/>
                    </a:lnTo>
                    <a:lnTo>
                      <a:pt x="24" y="110"/>
                    </a:lnTo>
                    <a:lnTo>
                      <a:pt x="12" y="91"/>
                    </a:lnTo>
                    <a:lnTo>
                      <a:pt x="6" y="81"/>
                    </a:lnTo>
                    <a:lnTo>
                      <a:pt x="3" y="72"/>
                    </a:lnTo>
                    <a:lnTo>
                      <a:pt x="0" y="56"/>
                    </a:lnTo>
                    <a:lnTo>
                      <a:pt x="0" y="43"/>
                    </a:lnTo>
                    <a:lnTo>
                      <a:pt x="3" y="32"/>
                    </a:lnTo>
                    <a:lnTo>
                      <a:pt x="6" y="13"/>
                    </a:lnTo>
                    <a:lnTo>
                      <a:pt x="12" y="0"/>
                    </a:lnTo>
                    <a:lnTo>
                      <a:pt x="29" y="20"/>
                    </a:lnTo>
                    <a:lnTo>
                      <a:pt x="27" y="29"/>
                    </a:lnTo>
                    <a:lnTo>
                      <a:pt x="24" y="46"/>
                    </a:lnTo>
                    <a:lnTo>
                      <a:pt x="21" y="59"/>
                    </a:lnTo>
                    <a:lnTo>
                      <a:pt x="21" y="72"/>
                    </a:lnTo>
                    <a:lnTo>
                      <a:pt x="21" y="85"/>
                    </a:lnTo>
                    <a:lnTo>
                      <a:pt x="27" y="97"/>
                    </a:lnTo>
                    <a:lnTo>
                      <a:pt x="29" y="110"/>
                    </a:lnTo>
                    <a:lnTo>
                      <a:pt x="36" y="118"/>
                    </a:lnTo>
                    <a:lnTo>
                      <a:pt x="47" y="127"/>
                    </a:lnTo>
                    <a:lnTo>
                      <a:pt x="61" y="140"/>
                    </a:lnTo>
                    <a:lnTo>
                      <a:pt x="71" y="153"/>
                    </a:lnTo>
                    <a:lnTo>
                      <a:pt x="80" y="166"/>
                    </a:lnTo>
                    <a:lnTo>
                      <a:pt x="88" y="185"/>
                    </a:lnTo>
                    <a:lnTo>
                      <a:pt x="97" y="199"/>
                    </a:lnTo>
                    <a:lnTo>
                      <a:pt x="100" y="208"/>
                    </a:lnTo>
                    <a:lnTo>
                      <a:pt x="100" y="227"/>
                    </a:lnTo>
                    <a:lnTo>
                      <a:pt x="100" y="247"/>
                    </a:lnTo>
                    <a:lnTo>
                      <a:pt x="100" y="259"/>
                    </a:lnTo>
                    <a:lnTo>
                      <a:pt x="97" y="276"/>
                    </a:lnTo>
                    <a:lnTo>
                      <a:pt x="94" y="286"/>
                    </a:lnTo>
                    <a:lnTo>
                      <a:pt x="94" y="299"/>
                    </a:lnTo>
                    <a:lnTo>
                      <a:pt x="88" y="308"/>
                    </a:lnTo>
                    <a:lnTo>
                      <a:pt x="50" y="305"/>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16" name="Freeform 6"/>
              <p:cNvSpPr>
                <a:spLocks/>
              </p:cNvSpPr>
              <p:nvPr/>
            </p:nvSpPr>
            <p:spPr bwMode="ltGray">
              <a:xfrm>
                <a:off x="5204" y="0"/>
                <a:ext cx="103" cy="312"/>
              </a:xfrm>
              <a:custGeom>
                <a:avLst/>
                <a:gdLst>
                  <a:gd name="T0" fmla="*/ 49 w 103"/>
                  <a:gd name="T1" fmla="*/ 305 h 312"/>
                  <a:gd name="T2" fmla="*/ 56 w 103"/>
                  <a:gd name="T3" fmla="*/ 295 h 312"/>
                  <a:gd name="T4" fmla="*/ 56 w 103"/>
                  <a:gd name="T5" fmla="*/ 292 h 312"/>
                  <a:gd name="T6" fmla="*/ 58 w 103"/>
                  <a:gd name="T7" fmla="*/ 286 h 312"/>
                  <a:gd name="T8" fmla="*/ 64 w 103"/>
                  <a:gd name="T9" fmla="*/ 269 h 312"/>
                  <a:gd name="T10" fmla="*/ 70 w 103"/>
                  <a:gd name="T11" fmla="*/ 246 h 312"/>
                  <a:gd name="T12" fmla="*/ 76 w 103"/>
                  <a:gd name="T13" fmla="*/ 234 h 312"/>
                  <a:gd name="T14" fmla="*/ 78 w 103"/>
                  <a:gd name="T15" fmla="*/ 214 h 312"/>
                  <a:gd name="T16" fmla="*/ 78 w 103"/>
                  <a:gd name="T17" fmla="*/ 202 h 312"/>
                  <a:gd name="T18" fmla="*/ 78 w 103"/>
                  <a:gd name="T19" fmla="*/ 191 h 312"/>
                  <a:gd name="T20" fmla="*/ 76 w 103"/>
                  <a:gd name="T21" fmla="*/ 178 h 312"/>
                  <a:gd name="T22" fmla="*/ 73 w 103"/>
                  <a:gd name="T23" fmla="*/ 172 h 312"/>
                  <a:gd name="T24" fmla="*/ 64 w 103"/>
                  <a:gd name="T25" fmla="*/ 159 h 312"/>
                  <a:gd name="T26" fmla="*/ 56 w 103"/>
                  <a:gd name="T27" fmla="*/ 146 h 312"/>
                  <a:gd name="T28" fmla="*/ 44 w 103"/>
                  <a:gd name="T29" fmla="*/ 133 h 312"/>
                  <a:gd name="T30" fmla="*/ 23 w 103"/>
                  <a:gd name="T31" fmla="*/ 110 h 312"/>
                  <a:gd name="T32" fmla="*/ 12 w 103"/>
                  <a:gd name="T33" fmla="*/ 94 h 312"/>
                  <a:gd name="T34" fmla="*/ 5 w 103"/>
                  <a:gd name="T35" fmla="*/ 81 h 312"/>
                  <a:gd name="T36" fmla="*/ 3 w 103"/>
                  <a:gd name="T37" fmla="*/ 72 h 312"/>
                  <a:gd name="T38" fmla="*/ 0 w 103"/>
                  <a:gd name="T39" fmla="*/ 56 h 312"/>
                  <a:gd name="T40" fmla="*/ 0 w 103"/>
                  <a:gd name="T41" fmla="*/ 43 h 312"/>
                  <a:gd name="T42" fmla="*/ 3 w 103"/>
                  <a:gd name="T43" fmla="*/ 32 h 312"/>
                  <a:gd name="T44" fmla="*/ 5 w 103"/>
                  <a:gd name="T45" fmla="*/ 16 h 312"/>
                  <a:gd name="T46" fmla="*/ 12 w 103"/>
                  <a:gd name="T47" fmla="*/ 0 h 312"/>
                  <a:gd name="T48" fmla="*/ 32 w 103"/>
                  <a:gd name="T49" fmla="*/ 19 h 312"/>
                  <a:gd name="T50" fmla="*/ 26 w 103"/>
                  <a:gd name="T51" fmla="*/ 32 h 312"/>
                  <a:gd name="T52" fmla="*/ 23 w 103"/>
                  <a:gd name="T53" fmla="*/ 46 h 312"/>
                  <a:gd name="T54" fmla="*/ 20 w 103"/>
                  <a:gd name="T55" fmla="*/ 59 h 312"/>
                  <a:gd name="T56" fmla="*/ 20 w 103"/>
                  <a:gd name="T57" fmla="*/ 72 h 312"/>
                  <a:gd name="T58" fmla="*/ 20 w 103"/>
                  <a:gd name="T59" fmla="*/ 84 h 312"/>
                  <a:gd name="T60" fmla="*/ 26 w 103"/>
                  <a:gd name="T61" fmla="*/ 100 h 312"/>
                  <a:gd name="T62" fmla="*/ 29 w 103"/>
                  <a:gd name="T63" fmla="*/ 110 h 312"/>
                  <a:gd name="T64" fmla="*/ 35 w 103"/>
                  <a:gd name="T65" fmla="*/ 121 h 312"/>
                  <a:gd name="T66" fmla="*/ 46 w 103"/>
                  <a:gd name="T67" fmla="*/ 127 h 312"/>
                  <a:gd name="T68" fmla="*/ 61 w 103"/>
                  <a:gd name="T69" fmla="*/ 143 h 312"/>
                  <a:gd name="T70" fmla="*/ 73 w 103"/>
                  <a:gd name="T71" fmla="*/ 156 h 312"/>
                  <a:gd name="T72" fmla="*/ 78 w 103"/>
                  <a:gd name="T73" fmla="*/ 165 h 312"/>
                  <a:gd name="T74" fmla="*/ 90 w 103"/>
                  <a:gd name="T75" fmla="*/ 185 h 312"/>
                  <a:gd name="T76" fmla="*/ 96 w 103"/>
                  <a:gd name="T77" fmla="*/ 198 h 312"/>
                  <a:gd name="T78" fmla="*/ 99 w 103"/>
                  <a:gd name="T79" fmla="*/ 208 h 312"/>
                  <a:gd name="T80" fmla="*/ 102 w 103"/>
                  <a:gd name="T81" fmla="*/ 227 h 312"/>
                  <a:gd name="T82" fmla="*/ 102 w 103"/>
                  <a:gd name="T83" fmla="*/ 246 h 312"/>
                  <a:gd name="T84" fmla="*/ 99 w 103"/>
                  <a:gd name="T85" fmla="*/ 259 h 312"/>
                  <a:gd name="T86" fmla="*/ 99 w 103"/>
                  <a:gd name="T87" fmla="*/ 276 h 312"/>
                  <a:gd name="T88" fmla="*/ 96 w 103"/>
                  <a:gd name="T89" fmla="*/ 289 h 312"/>
                  <a:gd name="T90" fmla="*/ 93 w 103"/>
                  <a:gd name="T91" fmla="*/ 302 h 312"/>
                  <a:gd name="T92" fmla="*/ 87 w 103"/>
                  <a:gd name="T93" fmla="*/ 311 h 312"/>
                  <a:gd name="T94" fmla="*/ 49 w 103"/>
                  <a:gd name="T95" fmla="*/ 30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3" h="312">
                    <a:moveTo>
                      <a:pt x="49" y="305"/>
                    </a:moveTo>
                    <a:lnTo>
                      <a:pt x="56" y="295"/>
                    </a:lnTo>
                    <a:lnTo>
                      <a:pt x="56" y="292"/>
                    </a:lnTo>
                    <a:lnTo>
                      <a:pt x="58" y="286"/>
                    </a:lnTo>
                    <a:lnTo>
                      <a:pt x="64" y="269"/>
                    </a:lnTo>
                    <a:lnTo>
                      <a:pt x="70" y="246"/>
                    </a:lnTo>
                    <a:lnTo>
                      <a:pt x="76" y="234"/>
                    </a:lnTo>
                    <a:lnTo>
                      <a:pt x="78" y="214"/>
                    </a:lnTo>
                    <a:lnTo>
                      <a:pt x="78" y="202"/>
                    </a:lnTo>
                    <a:lnTo>
                      <a:pt x="78" y="191"/>
                    </a:lnTo>
                    <a:lnTo>
                      <a:pt x="76" y="178"/>
                    </a:lnTo>
                    <a:lnTo>
                      <a:pt x="73" y="172"/>
                    </a:lnTo>
                    <a:lnTo>
                      <a:pt x="64" y="159"/>
                    </a:lnTo>
                    <a:lnTo>
                      <a:pt x="56" y="146"/>
                    </a:lnTo>
                    <a:lnTo>
                      <a:pt x="44" y="133"/>
                    </a:lnTo>
                    <a:lnTo>
                      <a:pt x="23" y="110"/>
                    </a:lnTo>
                    <a:lnTo>
                      <a:pt x="12" y="94"/>
                    </a:lnTo>
                    <a:lnTo>
                      <a:pt x="5" y="81"/>
                    </a:lnTo>
                    <a:lnTo>
                      <a:pt x="3" y="72"/>
                    </a:lnTo>
                    <a:lnTo>
                      <a:pt x="0" y="56"/>
                    </a:lnTo>
                    <a:lnTo>
                      <a:pt x="0" y="43"/>
                    </a:lnTo>
                    <a:lnTo>
                      <a:pt x="3" y="32"/>
                    </a:lnTo>
                    <a:lnTo>
                      <a:pt x="5" y="16"/>
                    </a:lnTo>
                    <a:lnTo>
                      <a:pt x="12" y="0"/>
                    </a:lnTo>
                    <a:lnTo>
                      <a:pt x="32" y="19"/>
                    </a:lnTo>
                    <a:lnTo>
                      <a:pt x="26" y="32"/>
                    </a:lnTo>
                    <a:lnTo>
                      <a:pt x="23" y="46"/>
                    </a:lnTo>
                    <a:lnTo>
                      <a:pt x="20" y="59"/>
                    </a:lnTo>
                    <a:lnTo>
                      <a:pt x="20" y="72"/>
                    </a:lnTo>
                    <a:lnTo>
                      <a:pt x="20" y="84"/>
                    </a:lnTo>
                    <a:lnTo>
                      <a:pt x="26" y="100"/>
                    </a:lnTo>
                    <a:lnTo>
                      <a:pt x="29" y="110"/>
                    </a:lnTo>
                    <a:lnTo>
                      <a:pt x="35" y="121"/>
                    </a:lnTo>
                    <a:lnTo>
                      <a:pt x="46" y="127"/>
                    </a:lnTo>
                    <a:lnTo>
                      <a:pt x="61" y="143"/>
                    </a:lnTo>
                    <a:lnTo>
                      <a:pt x="73" y="156"/>
                    </a:lnTo>
                    <a:lnTo>
                      <a:pt x="78" y="165"/>
                    </a:lnTo>
                    <a:lnTo>
                      <a:pt x="90" y="185"/>
                    </a:lnTo>
                    <a:lnTo>
                      <a:pt x="96" y="198"/>
                    </a:lnTo>
                    <a:lnTo>
                      <a:pt x="99" y="208"/>
                    </a:lnTo>
                    <a:lnTo>
                      <a:pt x="102" y="227"/>
                    </a:lnTo>
                    <a:lnTo>
                      <a:pt x="102" y="246"/>
                    </a:lnTo>
                    <a:lnTo>
                      <a:pt x="99" y="259"/>
                    </a:lnTo>
                    <a:lnTo>
                      <a:pt x="99" y="276"/>
                    </a:lnTo>
                    <a:lnTo>
                      <a:pt x="96" y="289"/>
                    </a:lnTo>
                    <a:lnTo>
                      <a:pt x="93" y="302"/>
                    </a:lnTo>
                    <a:lnTo>
                      <a:pt x="87" y="311"/>
                    </a:lnTo>
                    <a:lnTo>
                      <a:pt x="49" y="305"/>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17" name="Freeform 7"/>
              <p:cNvSpPr>
                <a:spLocks/>
              </p:cNvSpPr>
              <p:nvPr/>
            </p:nvSpPr>
            <p:spPr bwMode="ltGray">
              <a:xfrm>
                <a:off x="5358" y="2133"/>
                <a:ext cx="229" cy="114"/>
              </a:xfrm>
              <a:custGeom>
                <a:avLst/>
                <a:gdLst>
                  <a:gd name="T0" fmla="*/ 0 w 229"/>
                  <a:gd name="T1" fmla="*/ 110 h 114"/>
                  <a:gd name="T2" fmla="*/ 6 w 229"/>
                  <a:gd name="T3" fmla="*/ 113 h 114"/>
                  <a:gd name="T4" fmla="*/ 18 w 229"/>
                  <a:gd name="T5" fmla="*/ 113 h 114"/>
                  <a:gd name="T6" fmla="*/ 28 w 229"/>
                  <a:gd name="T7" fmla="*/ 113 h 114"/>
                  <a:gd name="T8" fmla="*/ 36 w 229"/>
                  <a:gd name="T9" fmla="*/ 110 h 114"/>
                  <a:gd name="T10" fmla="*/ 48 w 229"/>
                  <a:gd name="T11" fmla="*/ 107 h 114"/>
                  <a:gd name="T12" fmla="*/ 58 w 229"/>
                  <a:gd name="T13" fmla="*/ 103 h 114"/>
                  <a:gd name="T14" fmla="*/ 64 w 229"/>
                  <a:gd name="T15" fmla="*/ 101 h 114"/>
                  <a:gd name="T16" fmla="*/ 69 w 229"/>
                  <a:gd name="T17" fmla="*/ 92 h 114"/>
                  <a:gd name="T18" fmla="*/ 76 w 229"/>
                  <a:gd name="T19" fmla="*/ 82 h 114"/>
                  <a:gd name="T20" fmla="*/ 79 w 229"/>
                  <a:gd name="T21" fmla="*/ 77 h 114"/>
                  <a:gd name="T22" fmla="*/ 82 w 229"/>
                  <a:gd name="T23" fmla="*/ 70 h 114"/>
                  <a:gd name="T24" fmla="*/ 94 w 229"/>
                  <a:gd name="T25" fmla="*/ 55 h 114"/>
                  <a:gd name="T26" fmla="*/ 106 w 229"/>
                  <a:gd name="T27" fmla="*/ 39 h 114"/>
                  <a:gd name="T28" fmla="*/ 115 w 229"/>
                  <a:gd name="T29" fmla="*/ 36 h 114"/>
                  <a:gd name="T30" fmla="*/ 130 w 229"/>
                  <a:gd name="T31" fmla="*/ 31 h 114"/>
                  <a:gd name="T32" fmla="*/ 143 w 229"/>
                  <a:gd name="T33" fmla="*/ 24 h 114"/>
                  <a:gd name="T34" fmla="*/ 155 w 229"/>
                  <a:gd name="T35" fmla="*/ 21 h 114"/>
                  <a:gd name="T36" fmla="*/ 164 w 229"/>
                  <a:gd name="T37" fmla="*/ 18 h 114"/>
                  <a:gd name="T38" fmla="*/ 176 w 229"/>
                  <a:gd name="T39" fmla="*/ 21 h 114"/>
                  <a:gd name="T40" fmla="*/ 191 w 229"/>
                  <a:gd name="T41" fmla="*/ 24 h 114"/>
                  <a:gd name="T42" fmla="*/ 206 w 229"/>
                  <a:gd name="T43" fmla="*/ 31 h 114"/>
                  <a:gd name="T44" fmla="*/ 213 w 229"/>
                  <a:gd name="T45" fmla="*/ 36 h 114"/>
                  <a:gd name="T46" fmla="*/ 219 w 229"/>
                  <a:gd name="T47" fmla="*/ 42 h 114"/>
                  <a:gd name="T48" fmla="*/ 228 w 229"/>
                  <a:gd name="T49" fmla="*/ 11 h 114"/>
                  <a:gd name="T50" fmla="*/ 221 w 229"/>
                  <a:gd name="T51" fmla="*/ 9 h 114"/>
                  <a:gd name="T52" fmla="*/ 206 w 229"/>
                  <a:gd name="T53" fmla="*/ 3 h 114"/>
                  <a:gd name="T54" fmla="*/ 195 w 229"/>
                  <a:gd name="T55" fmla="*/ 0 h 114"/>
                  <a:gd name="T56" fmla="*/ 180 w 229"/>
                  <a:gd name="T57" fmla="*/ 0 h 114"/>
                  <a:gd name="T58" fmla="*/ 167 w 229"/>
                  <a:gd name="T59" fmla="*/ 0 h 114"/>
                  <a:gd name="T60" fmla="*/ 155 w 229"/>
                  <a:gd name="T61" fmla="*/ 3 h 114"/>
                  <a:gd name="T62" fmla="*/ 140 w 229"/>
                  <a:gd name="T63" fmla="*/ 9 h 114"/>
                  <a:gd name="T64" fmla="*/ 127 w 229"/>
                  <a:gd name="T65" fmla="*/ 15 h 114"/>
                  <a:gd name="T66" fmla="*/ 124 w 229"/>
                  <a:gd name="T67" fmla="*/ 18 h 114"/>
                  <a:gd name="T68" fmla="*/ 109 w 229"/>
                  <a:gd name="T69" fmla="*/ 31 h 114"/>
                  <a:gd name="T70" fmla="*/ 97 w 229"/>
                  <a:gd name="T71" fmla="*/ 42 h 114"/>
                  <a:gd name="T72" fmla="*/ 88 w 229"/>
                  <a:gd name="T73" fmla="*/ 55 h 114"/>
                  <a:gd name="T74" fmla="*/ 76 w 229"/>
                  <a:gd name="T75" fmla="*/ 67 h 114"/>
                  <a:gd name="T76" fmla="*/ 69 w 229"/>
                  <a:gd name="T77" fmla="*/ 73 h 114"/>
                  <a:gd name="T78" fmla="*/ 61 w 229"/>
                  <a:gd name="T79" fmla="*/ 82 h 114"/>
                  <a:gd name="T80" fmla="*/ 51 w 229"/>
                  <a:gd name="T81" fmla="*/ 85 h 114"/>
                  <a:gd name="T82" fmla="*/ 43 w 229"/>
                  <a:gd name="T83" fmla="*/ 88 h 114"/>
                  <a:gd name="T84" fmla="*/ 30 w 229"/>
                  <a:gd name="T85" fmla="*/ 88 h 114"/>
                  <a:gd name="T86" fmla="*/ 24 w 229"/>
                  <a:gd name="T87" fmla="*/ 88 h 114"/>
                  <a:gd name="T88" fmla="*/ 18 w 229"/>
                  <a:gd name="T89" fmla="*/ 85 h 114"/>
                  <a:gd name="T90" fmla="*/ 6 w 229"/>
                  <a:gd name="T91" fmla="*/ 79 h 114"/>
                  <a:gd name="T92" fmla="*/ 0 w 229"/>
                  <a:gd name="T93" fmla="*/ 11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 h="114">
                    <a:moveTo>
                      <a:pt x="0" y="110"/>
                    </a:moveTo>
                    <a:lnTo>
                      <a:pt x="6" y="113"/>
                    </a:lnTo>
                    <a:lnTo>
                      <a:pt x="18" y="113"/>
                    </a:lnTo>
                    <a:lnTo>
                      <a:pt x="28" y="113"/>
                    </a:lnTo>
                    <a:lnTo>
                      <a:pt x="36" y="110"/>
                    </a:lnTo>
                    <a:lnTo>
                      <a:pt x="48" y="107"/>
                    </a:lnTo>
                    <a:lnTo>
                      <a:pt x="58" y="103"/>
                    </a:lnTo>
                    <a:lnTo>
                      <a:pt x="64" y="101"/>
                    </a:lnTo>
                    <a:lnTo>
                      <a:pt x="69" y="92"/>
                    </a:lnTo>
                    <a:lnTo>
                      <a:pt x="76" y="82"/>
                    </a:lnTo>
                    <a:lnTo>
                      <a:pt x="79" y="77"/>
                    </a:lnTo>
                    <a:lnTo>
                      <a:pt x="82" y="70"/>
                    </a:lnTo>
                    <a:lnTo>
                      <a:pt x="94" y="55"/>
                    </a:lnTo>
                    <a:lnTo>
                      <a:pt x="106" y="39"/>
                    </a:lnTo>
                    <a:lnTo>
                      <a:pt x="115" y="36"/>
                    </a:lnTo>
                    <a:lnTo>
                      <a:pt x="130" y="31"/>
                    </a:lnTo>
                    <a:lnTo>
                      <a:pt x="143" y="24"/>
                    </a:lnTo>
                    <a:lnTo>
                      <a:pt x="155" y="21"/>
                    </a:lnTo>
                    <a:lnTo>
                      <a:pt x="164" y="18"/>
                    </a:lnTo>
                    <a:lnTo>
                      <a:pt x="176" y="21"/>
                    </a:lnTo>
                    <a:lnTo>
                      <a:pt x="191" y="24"/>
                    </a:lnTo>
                    <a:lnTo>
                      <a:pt x="206" y="31"/>
                    </a:lnTo>
                    <a:lnTo>
                      <a:pt x="213" y="36"/>
                    </a:lnTo>
                    <a:lnTo>
                      <a:pt x="219" y="42"/>
                    </a:lnTo>
                    <a:lnTo>
                      <a:pt x="228" y="11"/>
                    </a:lnTo>
                    <a:lnTo>
                      <a:pt x="221" y="9"/>
                    </a:lnTo>
                    <a:lnTo>
                      <a:pt x="206" y="3"/>
                    </a:lnTo>
                    <a:lnTo>
                      <a:pt x="195" y="0"/>
                    </a:lnTo>
                    <a:lnTo>
                      <a:pt x="180" y="0"/>
                    </a:lnTo>
                    <a:lnTo>
                      <a:pt x="167" y="0"/>
                    </a:lnTo>
                    <a:lnTo>
                      <a:pt x="155" y="3"/>
                    </a:lnTo>
                    <a:lnTo>
                      <a:pt x="140" y="9"/>
                    </a:lnTo>
                    <a:lnTo>
                      <a:pt x="127" y="15"/>
                    </a:lnTo>
                    <a:lnTo>
                      <a:pt x="124" y="18"/>
                    </a:lnTo>
                    <a:lnTo>
                      <a:pt x="109" y="31"/>
                    </a:lnTo>
                    <a:lnTo>
                      <a:pt x="97" y="42"/>
                    </a:lnTo>
                    <a:lnTo>
                      <a:pt x="88" y="55"/>
                    </a:lnTo>
                    <a:lnTo>
                      <a:pt x="76" y="67"/>
                    </a:lnTo>
                    <a:lnTo>
                      <a:pt x="69" y="73"/>
                    </a:lnTo>
                    <a:lnTo>
                      <a:pt x="61" y="82"/>
                    </a:lnTo>
                    <a:lnTo>
                      <a:pt x="51" y="85"/>
                    </a:lnTo>
                    <a:lnTo>
                      <a:pt x="43" y="88"/>
                    </a:lnTo>
                    <a:lnTo>
                      <a:pt x="30" y="88"/>
                    </a:lnTo>
                    <a:lnTo>
                      <a:pt x="24" y="88"/>
                    </a:lnTo>
                    <a:lnTo>
                      <a:pt x="18" y="85"/>
                    </a:lnTo>
                    <a:lnTo>
                      <a:pt x="6" y="79"/>
                    </a:lnTo>
                    <a:lnTo>
                      <a:pt x="0" y="110"/>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19" name="Freeform 8"/>
              <p:cNvSpPr>
                <a:spLocks/>
              </p:cNvSpPr>
              <p:nvPr/>
            </p:nvSpPr>
            <p:spPr bwMode="ltGray">
              <a:xfrm>
                <a:off x="43" y="1862"/>
                <a:ext cx="233" cy="119"/>
              </a:xfrm>
              <a:custGeom>
                <a:avLst/>
                <a:gdLst>
                  <a:gd name="T0" fmla="*/ 0 w 233"/>
                  <a:gd name="T1" fmla="*/ 115 h 119"/>
                  <a:gd name="T2" fmla="*/ 7 w 233"/>
                  <a:gd name="T3" fmla="*/ 118 h 119"/>
                  <a:gd name="T4" fmla="*/ 19 w 233"/>
                  <a:gd name="T5" fmla="*/ 118 h 119"/>
                  <a:gd name="T6" fmla="*/ 28 w 233"/>
                  <a:gd name="T7" fmla="*/ 118 h 119"/>
                  <a:gd name="T8" fmla="*/ 40 w 233"/>
                  <a:gd name="T9" fmla="*/ 118 h 119"/>
                  <a:gd name="T10" fmla="*/ 49 w 233"/>
                  <a:gd name="T11" fmla="*/ 111 h 119"/>
                  <a:gd name="T12" fmla="*/ 58 w 233"/>
                  <a:gd name="T13" fmla="*/ 108 h 119"/>
                  <a:gd name="T14" fmla="*/ 65 w 233"/>
                  <a:gd name="T15" fmla="*/ 105 h 119"/>
                  <a:gd name="T16" fmla="*/ 73 w 233"/>
                  <a:gd name="T17" fmla="*/ 95 h 119"/>
                  <a:gd name="T18" fmla="*/ 76 w 233"/>
                  <a:gd name="T19" fmla="*/ 86 h 119"/>
                  <a:gd name="T20" fmla="*/ 83 w 233"/>
                  <a:gd name="T21" fmla="*/ 79 h 119"/>
                  <a:gd name="T22" fmla="*/ 86 w 233"/>
                  <a:gd name="T23" fmla="*/ 73 h 119"/>
                  <a:gd name="T24" fmla="*/ 95 w 233"/>
                  <a:gd name="T25" fmla="*/ 58 h 119"/>
                  <a:gd name="T26" fmla="*/ 110 w 233"/>
                  <a:gd name="T27" fmla="*/ 45 h 119"/>
                  <a:gd name="T28" fmla="*/ 116 w 233"/>
                  <a:gd name="T29" fmla="*/ 39 h 119"/>
                  <a:gd name="T30" fmla="*/ 131 w 233"/>
                  <a:gd name="T31" fmla="*/ 32 h 119"/>
                  <a:gd name="T32" fmla="*/ 146 w 233"/>
                  <a:gd name="T33" fmla="*/ 26 h 119"/>
                  <a:gd name="T34" fmla="*/ 156 w 233"/>
                  <a:gd name="T35" fmla="*/ 23 h 119"/>
                  <a:gd name="T36" fmla="*/ 164 w 233"/>
                  <a:gd name="T37" fmla="*/ 23 h 119"/>
                  <a:gd name="T38" fmla="*/ 177 w 233"/>
                  <a:gd name="T39" fmla="*/ 23 h 119"/>
                  <a:gd name="T40" fmla="*/ 192 w 233"/>
                  <a:gd name="T41" fmla="*/ 26 h 119"/>
                  <a:gd name="T42" fmla="*/ 207 w 233"/>
                  <a:gd name="T43" fmla="*/ 32 h 119"/>
                  <a:gd name="T44" fmla="*/ 217 w 233"/>
                  <a:gd name="T45" fmla="*/ 42 h 119"/>
                  <a:gd name="T46" fmla="*/ 220 w 233"/>
                  <a:gd name="T47" fmla="*/ 48 h 119"/>
                  <a:gd name="T48" fmla="*/ 232 w 233"/>
                  <a:gd name="T49" fmla="*/ 16 h 119"/>
                  <a:gd name="T50" fmla="*/ 222 w 233"/>
                  <a:gd name="T51" fmla="*/ 10 h 119"/>
                  <a:gd name="T52" fmla="*/ 210 w 233"/>
                  <a:gd name="T53" fmla="*/ 4 h 119"/>
                  <a:gd name="T54" fmla="*/ 195 w 233"/>
                  <a:gd name="T55" fmla="*/ 4 h 119"/>
                  <a:gd name="T56" fmla="*/ 183 w 233"/>
                  <a:gd name="T57" fmla="*/ 0 h 119"/>
                  <a:gd name="T58" fmla="*/ 167 w 233"/>
                  <a:gd name="T59" fmla="*/ 0 h 119"/>
                  <a:gd name="T60" fmla="*/ 156 w 233"/>
                  <a:gd name="T61" fmla="*/ 4 h 119"/>
                  <a:gd name="T62" fmla="*/ 141 w 233"/>
                  <a:gd name="T63" fmla="*/ 10 h 119"/>
                  <a:gd name="T64" fmla="*/ 131 w 233"/>
                  <a:gd name="T65" fmla="*/ 16 h 119"/>
                  <a:gd name="T66" fmla="*/ 126 w 233"/>
                  <a:gd name="T67" fmla="*/ 20 h 119"/>
                  <a:gd name="T68" fmla="*/ 110 w 233"/>
                  <a:gd name="T69" fmla="*/ 32 h 119"/>
                  <a:gd name="T70" fmla="*/ 101 w 233"/>
                  <a:gd name="T71" fmla="*/ 45 h 119"/>
                  <a:gd name="T72" fmla="*/ 88 w 233"/>
                  <a:gd name="T73" fmla="*/ 58 h 119"/>
                  <a:gd name="T74" fmla="*/ 80 w 233"/>
                  <a:gd name="T75" fmla="*/ 70 h 119"/>
                  <a:gd name="T76" fmla="*/ 73 w 233"/>
                  <a:gd name="T77" fmla="*/ 79 h 119"/>
                  <a:gd name="T78" fmla="*/ 61 w 233"/>
                  <a:gd name="T79" fmla="*/ 86 h 119"/>
                  <a:gd name="T80" fmla="*/ 52 w 233"/>
                  <a:gd name="T81" fmla="*/ 89 h 119"/>
                  <a:gd name="T82" fmla="*/ 43 w 233"/>
                  <a:gd name="T83" fmla="*/ 92 h 119"/>
                  <a:gd name="T84" fmla="*/ 34 w 233"/>
                  <a:gd name="T85" fmla="*/ 92 h 119"/>
                  <a:gd name="T86" fmla="*/ 25 w 233"/>
                  <a:gd name="T87" fmla="*/ 92 h 119"/>
                  <a:gd name="T88" fmla="*/ 19 w 233"/>
                  <a:gd name="T89" fmla="*/ 89 h 119"/>
                  <a:gd name="T90" fmla="*/ 7 w 233"/>
                  <a:gd name="T91" fmla="*/ 83 h 119"/>
                  <a:gd name="T92" fmla="*/ 0 w 233"/>
                  <a:gd name="T93" fmla="*/ 115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33" h="119">
                    <a:moveTo>
                      <a:pt x="0" y="115"/>
                    </a:moveTo>
                    <a:lnTo>
                      <a:pt x="7" y="118"/>
                    </a:lnTo>
                    <a:lnTo>
                      <a:pt x="19" y="118"/>
                    </a:lnTo>
                    <a:lnTo>
                      <a:pt x="28" y="118"/>
                    </a:lnTo>
                    <a:lnTo>
                      <a:pt x="40" y="118"/>
                    </a:lnTo>
                    <a:lnTo>
                      <a:pt x="49" y="111"/>
                    </a:lnTo>
                    <a:lnTo>
                      <a:pt x="58" y="108"/>
                    </a:lnTo>
                    <a:lnTo>
                      <a:pt x="65" y="105"/>
                    </a:lnTo>
                    <a:lnTo>
                      <a:pt x="73" y="95"/>
                    </a:lnTo>
                    <a:lnTo>
                      <a:pt x="76" y="86"/>
                    </a:lnTo>
                    <a:lnTo>
                      <a:pt x="83" y="79"/>
                    </a:lnTo>
                    <a:lnTo>
                      <a:pt x="86" y="73"/>
                    </a:lnTo>
                    <a:lnTo>
                      <a:pt x="95" y="58"/>
                    </a:lnTo>
                    <a:lnTo>
                      <a:pt x="110" y="45"/>
                    </a:lnTo>
                    <a:lnTo>
                      <a:pt x="116" y="39"/>
                    </a:lnTo>
                    <a:lnTo>
                      <a:pt x="131" y="32"/>
                    </a:lnTo>
                    <a:lnTo>
                      <a:pt x="146" y="26"/>
                    </a:lnTo>
                    <a:lnTo>
                      <a:pt x="156" y="23"/>
                    </a:lnTo>
                    <a:lnTo>
                      <a:pt x="164" y="23"/>
                    </a:lnTo>
                    <a:lnTo>
                      <a:pt x="177" y="23"/>
                    </a:lnTo>
                    <a:lnTo>
                      <a:pt x="192" y="26"/>
                    </a:lnTo>
                    <a:lnTo>
                      <a:pt x="207" y="32"/>
                    </a:lnTo>
                    <a:lnTo>
                      <a:pt x="217" y="42"/>
                    </a:lnTo>
                    <a:lnTo>
                      <a:pt x="220" y="48"/>
                    </a:lnTo>
                    <a:lnTo>
                      <a:pt x="232" y="16"/>
                    </a:lnTo>
                    <a:lnTo>
                      <a:pt x="222" y="10"/>
                    </a:lnTo>
                    <a:lnTo>
                      <a:pt x="210" y="4"/>
                    </a:lnTo>
                    <a:lnTo>
                      <a:pt x="195" y="4"/>
                    </a:lnTo>
                    <a:lnTo>
                      <a:pt x="183" y="0"/>
                    </a:lnTo>
                    <a:lnTo>
                      <a:pt x="167" y="0"/>
                    </a:lnTo>
                    <a:lnTo>
                      <a:pt x="156" y="4"/>
                    </a:lnTo>
                    <a:lnTo>
                      <a:pt x="141" y="10"/>
                    </a:lnTo>
                    <a:lnTo>
                      <a:pt x="131" y="16"/>
                    </a:lnTo>
                    <a:lnTo>
                      <a:pt x="126" y="20"/>
                    </a:lnTo>
                    <a:lnTo>
                      <a:pt x="110" y="32"/>
                    </a:lnTo>
                    <a:lnTo>
                      <a:pt x="101" y="45"/>
                    </a:lnTo>
                    <a:lnTo>
                      <a:pt x="88" y="58"/>
                    </a:lnTo>
                    <a:lnTo>
                      <a:pt x="80" y="70"/>
                    </a:lnTo>
                    <a:lnTo>
                      <a:pt x="73" y="79"/>
                    </a:lnTo>
                    <a:lnTo>
                      <a:pt x="61" y="86"/>
                    </a:lnTo>
                    <a:lnTo>
                      <a:pt x="52" y="89"/>
                    </a:lnTo>
                    <a:lnTo>
                      <a:pt x="43" y="92"/>
                    </a:lnTo>
                    <a:lnTo>
                      <a:pt x="34" y="92"/>
                    </a:lnTo>
                    <a:lnTo>
                      <a:pt x="25" y="92"/>
                    </a:lnTo>
                    <a:lnTo>
                      <a:pt x="19" y="89"/>
                    </a:lnTo>
                    <a:lnTo>
                      <a:pt x="7" y="83"/>
                    </a:lnTo>
                    <a:lnTo>
                      <a:pt x="0" y="115"/>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20" name="Freeform 9"/>
              <p:cNvSpPr>
                <a:spLocks/>
              </p:cNvSpPr>
              <p:nvPr/>
            </p:nvSpPr>
            <p:spPr bwMode="ltGray">
              <a:xfrm>
                <a:off x="454" y="3914"/>
                <a:ext cx="232" cy="116"/>
              </a:xfrm>
              <a:custGeom>
                <a:avLst/>
                <a:gdLst>
                  <a:gd name="T0" fmla="*/ 0 w 232"/>
                  <a:gd name="T1" fmla="*/ 111 h 116"/>
                  <a:gd name="T2" fmla="*/ 9 w 232"/>
                  <a:gd name="T3" fmla="*/ 115 h 116"/>
                  <a:gd name="T4" fmla="*/ 19 w 232"/>
                  <a:gd name="T5" fmla="*/ 115 h 116"/>
                  <a:gd name="T6" fmla="*/ 30 w 232"/>
                  <a:gd name="T7" fmla="*/ 115 h 116"/>
                  <a:gd name="T8" fmla="*/ 40 w 232"/>
                  <a:gd name="T9" fmla="*/ 111 h 116"/>
                  <a:gd name="T10" fmla="*/ 49 w 232"/>
                  <a:gd name="T11" fmla="*/ 108 h 116"/>
                  <a:gd name="T12" fmla="*/ 61 w 232"/>
                  <a:gd name="T13" fmla="*/ 105 h 116"/>
                  <a:gd name="T14" fmla="*/ 64 w 232"/>
                  <a:gd name="T15" fmla="*/ 102 h 116"/>
                  <a:gd name="T16" fmla="*/ 73 w 232"/>
                  <a:gd name="T17" fmla="*/ 93 h 116"/>
                  <a:gd name="T18" fmla="*/ 76 w 232"/>
                  <a:gd name="T19" fmla="*/ 84 h 116"/>
                  <a:gd name="T20" fmla="*/ 82 w 232"/>
                  <a:gd name="T21" fmla="*/ 77 h 116"/>
                  <a:gd name="T22" fmla="*/ 85 w 232"/>
                  <a:gd name="T23" fmla="*/ 72 h 116"/>
                  <a:gd name="T24" fmla="*/ 95 w 232"/>
                  <a:gd name="T25" fmla="*/ 56 h 116"/>
                  <a:gd name="T26" fmla="*/ 110 w 232"/>
                  <a:gd name="T27" fmla="*/ 43 h 116"/>
                  <a:gd name="T28" fmla="*/ 116 w 232"/>
                  <a:gd name="T29" fmla="*/ 38 h 116"/>
                  <a:gd name="T30" fmla="*/ 131 w 232"/>
                  <a:gd name="T31" fmla="*/ 31 h 116"/>
                  <a:gd name="T32" fmla="*/ 146 w 232"/>
                  <a:gd name="T33" fmla="*/ 25 h 116"/>
                  <a:gd name="T34" fmla="*/ 155 w 232"/>
                  <a:gd name="T35" fmla="*/ 22 h 116"/>
                  <a:gd name="T36" fmla="*/ 167 w 232"/>
                  <a:gd name="T37" fmla="*/ 18 h 116"/>
                  <a:gd name="T38" fmla="*/ 176 w 232"/>
                  <a:gd name="T39" fmla="*/ 22 h 116"/>
                  <a:gd name="T40" fmla="*/ 191 w 232"/>
                  <a:gd name="T41" fmla="*/ 25 h 116"/>
                  <a:gd name="T42" fmla="*/ 206 w 232"/>
                  <a:gd name="T43" fmla="*/ 31 h 116"/>
                  <a:gd name="T44" fmla="*/ 216 w 232"/>
                  <a:gd name="T45" fmla="*/ 38 h 116"/>
                  <a:gd name="T46" fmla="*/ 219 w 232"/>
                  <a:gd name="T47" fmla="*/ 46 h 116"/>
                  <a:gd name="T48" fmla="*/ 231 w 232"/>
                  <a:gd name="T49" fmla="*/ 13 h 116"/>
                  <a:gd name="T50" fmla="*/ 222 w 232"/>
                  <a:gd name="T51" fmla="*/ 10 h 116"/>
                  <a:gd name="T52" fmla="*/ 209 w 232"/>
                  <a:gd name="T53" fmla="*/ 3 h 116"/>
                  <a:gd name="T54" fmla="*/ 194 w 232"/>
                  <a:gd name="T55" fmla="*/ 0 h 116"/>
                  <a:gd name="T56" fmla="*/ 182 w 232"/>
                  <a:gd name="T57" fmla="*/ 0 h 116"/>
                  <a:gd name="T58" fmla="*/ 167 w 232"/>
                  <a:gd name="T59" fmla="*/ 0 h 116"/>
                  <a:gd name="T60" fmla="*/ 155 w 232"/>
                  <a:gd name="T61" fmla="*/ 3 h 116"/>
                  <a:gd name="T62" fmla="*/ 143 w 232"/>
                  <a:gd name="T63" fmla="*/ 10 h 116"/>
                  <a:gd name="T64" fmla="*/ 131 w 232"/>
                  <a:gd name="T65" fmla="*/ 13 h 116"/>
                  <a:gd name="T66" fmla="*/ 125 w 232"/>
                  <a:gd name="T67" fmla="*/ 18 h 116"/>
                  <a:gd name="T68" fmla="*/ 113 w 232"/>
                  <a:gd name="T69" fmla="*/ 31 h 116"/>
                  <a:gd name="T70" fmla="*/ 100 w 232"/>
                  <a:gd name="T71" fmla="*/ 43 h 116"/>
                  <a:gd name="T72" fmla="*/ 88 w 232"/>
                  <a:gd name="T73" fmla="*/ 56 h 116"/>
                  <a:gd name="T74" fmla="*/ 80 w 232"/>
                  <a:gd name="T75" fmla="*/ 69 h 116"/>
                  <a:gd name="T76" fmla="*/ 73 w 232"/>
                  <a:gd name="T77" fmla="*/ 74 h 116"/>
                  <a:gd name="T78" fmla="*/ 61 w 232"/>
                  <a:gd name="T79" fmla="*/ 84 h 116"/>
                  <a:gd name="T80" fmla="*/ 52 w 232"/>
                  <a:gd name="T81" fmla="*/ 87 h 116"/>
                  <a:gd name="T82" fmla="*/ 45 w 232"/>
                  <a:gd name="T83" fmla="*/ 90 h 116"/>
                  <a:gd name="T84" fmla="*/ 34 w 232"/>
                  <a:gd name="T85" fmla="*/ 90 h 116"/>
                  <a:gd name="T86" fmla="*/ 25 w 232"/>
                  <a:gd name="T87" fmla="*/ 90 h 116"/>
                  <a:gd name="T88" fmla="*/ 19 w 232"/>
                  <a:gd name="T89" fmla="*/ 87 h 116"/>
                  <a:gd name="T90" fmla="*/ 7 w 232"/>
                  <a:gd name="T91" fmla="*/ 80 h 116"/>
                  <a:gd name="T92" fmla="*/ 0 w 232"/>
                  <a:gd name="T93" fmla="*/ 11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32" h="116">
                    <a:moveTo>
                      <a:pt x="0" y="111"/>
                    </a:moveTo>
                    <a:lnTo>
                      <a:pt x="9" y="115"/>
                    </a:lnTo>
                    <a:lnTo>
                      <a:pt x="19" y="115"/>
                    </a:lnTo>
                    <a:lnTo>
                      <a:pt x="30" y="115"/>
                    </a:lnTo>
                    <a:lnTo>
                      <a:pt x="40" y="111"/>
                    </a:lnTo>
                    <a:lnTo>
                      <a:pt x="49" y="108"/>
                    </a:lnTo>
                    <a:lnTo>
                      <a:pt x="61" y="105"/>
                    </a:lnTo>
                    <a:lnTo>
                      <a:pt x="64" y="102"/>
                    </a:lnTo>
                    <a:lnTo>
                      <a:pt x="73" y="93"/>
                    </a:lnTo>
                    <a:lnTo>
                      <a:pt x="76" y="84"/>
                    </a:lnTo>
                    <a:lnTo>
                      <a:pt x="82" y="77"/>
                    </a:lnTo>
                    <a:lnTo>
                      <a:pt x="85" y="72"/>
                    </a:lnTo>
                    <a:lnTo>
                      <a:pt x="95" y="56"/>
                    </a:lnTo>
                    <a:lnTo>
                      <a:pt x="110" y="43"/>
                    </a:lnTo>
                    <a:lnTo>
                      <a:pt x="116" y="38"/>
                    </a:lnTo>
                    <a:lnTo>
                      <a:pt x="131" y="31"/>
                    </a:lnTo>
                    <a:lnTo>
                      <a:pt x="146" y="25"/>
                    </a:lnTo>
                    <a:lnTo>
                      <a:pt x="155" y="22"/>
                    </a:lnTo>
                    <a:lnTo>
                      <a:pt x="167" y="18"/>
                    </a:lnTo>
                    <a:lnTo>
                      <a:pt x="176" y="22"/>
                    </a:lnTo>
                    <a:lnTo>
                      <a:pt x="191" y="25"/>
                    </a:lnTo>
                    <a:lnTo>
                      <a:pt x="206" y="31"/>
                    </a:lnTo>
                    <a:lnTo>
                      <a:pt x="216" y="38"/>
                    </a:lnTo>
                    <a:lnTo>
                      <a:pt x="219" y="46"/>
                    </a:lnTo>
                    <a:lnTo>
                      <a:pt x="231" y="13"/>
                    </a:lnTo>
                    <a:lnTo>
                      <a:pt x="222" y="10"/>
                    </a:lnTo>
                    <a:lnTo>
                      <a:pt x="209" y="3"/>
                    </a:lnTo>
                    <a:lnTo>
                      <a:pt x="194" y="0"/>
                    </a:lnTo>
                    <a:lnTo>
                      <a:pt x="182" y="0"/>
                    </a:lnTo>
                    <a:lnTo>
                      <a:pt x="167" y="0"/>
                    </a:lnTo>
                    <a:lnTo>
                      <a:pt x="155" y="3"/>
                    </a:lnTo>
                    <a:lnTo>
                      <a:pt x="143" y="10"/>
                    </a:lnTo>
                    <a:lnTo>
                      <a:pt x="131" y="13"/>
                    </a:lnTo>
                    <a:lnTo>
                      <a:pt x="125" y="18"/>
                    </a:lnTo>
                    <a:lnTo>
                      <a:pt x="113" y="31"/>
                    </a:lnTo>
                    <a:lnTo>
                      <a:pt x="100" y="43"/>
                    </a:lnTo>
                    <a:lnTo>
                      <a:pt x="88" y="56"/>
                    </a:lnTo>
                    <a:lnTo>
                      <a:pt x="80" y="69"/>
                    </a:lnTo>
                    <a:lnTo>
                      <a:pt x="73" y="74"/>
                    </a:lnTo>
                    <a:lnTo>
                      <a:pt x="61" y="84"/>
                    </a:lnTo>
                    <a:lnTo>
                      <a:pt x="52" y="87"/>
                    </a:lnTo>
                    <a:lnTo>
                      <a:pt x="45" y="90"/>
                    </a:lnTo>
                    <a:lnTo>
                      <a:pt x="34" y="90"/>
                    </a:lnTo>
                    <a:lnTo>
                      <a:pt x="25" y="90"/>
                    </a:lnTo>
                    <a:lnTo>
                      <a:pt x="19" y="87"/>
                    </a:lnTo>
                    <a:lnTo>
                      <a:pt x="7" y="80"/>
                    </a:lnTo>
                    <a:lnTo>
                      <a:pt x="0" y="111"/>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21" name="Freeform 10"/>
              <p:cNvSpPr>
                <a:spLocks/>
              </p:cNvSpPr>
              <p:nvPr/>
            </p:nvSpPr>
            <p:spPr bwMode="ltGray">
              <a:xfrm>
                <a:off x="5314" y="1011"/>
                <a:ext cx="233" cy="119"/>
              </a:xfrm>
              <a:custGeom>
                <a:avLst/>
                <a:gdLst>
                  <a:gd name="T0" fmla="*/ 232 w 233"/>
                  <a:gd name="T1" fmla="*/ 115 h 119"/>
                  <a:gd name="T2" fmla="*/ 222 w 233"/>
                  <a:gd name="T3" fmla="*/ 115 h 119"/>
                  <a:gd name="T4" fmla="*/ 214 w 233"/>
                  <a:gd name="T5" fmla="*/ 118 h 119"/>
                  <a:gd name="T6" fmla="*/ 201 w 233"/>
                  <a:gd name="T7" fmla="*/ 118 h 119"/>
                  <a:gd name="T8" fmla="*/ 192 w 233"/>
                  <a:gd name="T9" fmla="*/ 115 h 119"/>
                  <a:gd name="T10" fmla="*/ 183 w 233"/>
                  <a:gd name="T11" fmla="*/ 112 h 119"/>
                  <a:gd name="T12" fmla="*/ 171 w 233"/>
                  <a:gd name="T13" fmla="*/ 106 h 119"/>
                  <a:gd name="T14" fmla="*/ 164 w 233"/>
                  <a:gd name="T15" fmla="*/ 102 h 119"/>
                  <a:gd name="T16" fmla="*/ 158 w 233"/>
                  <a:gd name="T17" fmla="*/ 94 h 119"/>
                  <a:gd name="T18" fmla="*/ 153 w 233"/>
                  <a:gd name="T19" fmla="*/ 84 h 119"/>
                  <a:gd name="T20" fmla="*/ 149 w 233"/>
                  <a:gd name="T21" fmla="*/ 78 h 119"/>
                  <a:gd name="T22" fmla="*/ 146 w 233"/>
                  <a:gd name="T23" fmla="*/ 71 h 119"/>
                  <a:gd name="T24" fmla="*/ 134 w 233"/>
                  <a:gd name="T25" fmla="*/ 59 h 119"/>
                  <a:gd name="T26" fmla="*/ 122 w 233"/>
                  <a:gd name="T27" fmla="*/ 44 h 119"/>
                  <a:gd name="T28" fmla="*/ 113 w 233"/>
                  <a:gd name="T29" fmla="*/ 37 h 119"/>
                  <a:gd name="T30" fmla="*/ 97 w 233"/>
                  <a:gd name="T31" fmla="*/ 31 h 119"/>
                  <a:gd name="T32" fmla="*/ 85 w 233"/>
                  <a:gd name="T33" fmla="*/ 28 h 119"/>
                  <a:gd name="T34" fmla="*/ 73 w 233"/>
                  <a:gd name="T35" fmla="*/ 24 h 119"/>
                  <a:gd name="T36" fmla="*/ 64 w 233"/>
                  <a:gd name="T37" fmla="*/ 21 h 119"/>
                  <a:gd name="T38" fmla="*/ 52 w 233"/>
                  <a:gd name="T39" fmla="*/ 24 h 119"/>
                  <a:gd name="T40" fmla="*/ 39 w 233"/>
                  <a:gd name="T41" fmla="*/ 28 h 119"/>
                  <a:gd name="T42" fmla="*/ 24 w 233"/>
                  <a:gd name="T43" fmla="*/ 31 h 119"/>
                  <a:gd name="T44" fmla="*/ 15 w 233"/>
                  <a:gd name="T45" fmla="*/ 40 h 119"/>
                  <a:gd name="T46" fmla="*/ 9 w 233"/>
                  <a:gd name="T47" fmla="*/ 47 h 119"/>
                  <a:gd name="T48" fmla="*/ 0 w 233"/>
                  <a:gd name="T49" fmla="*/ 16 h 119"/>
                  <a:gd name="T50" fmla="*/ 6 w 233"/>
                  <a:gd name="T51" fmla="*/ 9 h 119"/>
                  <a:gd name="T52" fmla="*/ 21 w 233"/>
                  <a:gd name="T53" fmla="*/ 6 h 119"/>
                  <a:gd name="T54" fmla="*/ 33 w 233"/>
                  <a:gd name="T55" fmla="*/ 3 h 119"/>
                  <a:gd name="T56" fmla="*/ 49 w 233"/>
                  <a:gd name="T57" fmla="*/ 0 h 119"/>
                  <a:gd name="T58" fmla="*/ 61 w 233"/>
                  <a:gd name="T59" fmla="*/ 3 h 119"/>
                  <a:gd name="T60" fmla="*/ 73 w 233"/>
                  <a:gd name="T61" fmla="*/ 6 h 119"/>
                  <a:gd name="T62" fmla="*/ 88 w 233"/>
                  <a:gd name="T63" fmla="*/ 13 h 119"/>
                  <a:gd name="T64" fmla="*/ 100 w 233"/>
                  <a:gd name="T65" fmla="*/ 16 h 119"/>
                  <a:gd name="T66" fmla="*/ 107 w 233"/>
                  <a:gd name="T67" fmla="*/ 21 h 119"/>
                  <a:gd name="T68" fmla="*/ 118 w 233"/>
                  <a:gd name="T69" fmla="*/ 31 h 119"/>
                  <a:gd name="T70" fmla="*/ 131 w 233"/>
                  <a:gd name="T71" fmla="*/ 47 h 119"/>
                  <a:gd name="T72" fmla="*/ 143 w 233"/>
                  <a:gd name="T73" fmla="*/ 59 h 119"/>
                  <a:gd name="T74" fmla="*/ 153 w 233"/>
                  <a:gd name="T75" fmla="*/ 71 h 119"/>
                  <a:gd name="T76" fmla="*/ 158 w 233"/>
                  <a:gd name="T77" fmla="*/ 78 h 119"/>
                  <a:gd name="T78" fmla="*/ 168 w 233"/>
                  <a:gd name="T79" fmla="*/ 84 h 119"/>
                  <a:gd name="T80" fmla="*/ 177 w 233"/>
                  <a:gd name="T81" fmla="*/ 91 h 119"/>
                  <a:gd name="T82" fmla="*/ 186 w 233"/>
                  <a:gd name="T83" fmla="*/ 94 h 119"/>
                  <a:gd name="T84" fmla="*/ 199 w 233"/>
                  <a:gd name="T85" fmla="*/ 94 h 119"/>
                  <a:gd name="T86" fmla="*/ 204 w 233"/>
                  <a:gd name="T87" fmla="*/ 91 h 119"/>
                  <a:gd name="T88" fmla="*/ 214 w 233"/>
                  <a:gd name="T89" fmla="*/ 91 h 119"/>
                  <a:gd name="T90" fmla="*/ 225 w 233"/>
                  <a:gd name="T91" fmla="*/ 84 h 119"/>
                  <a:gd name="T92" fmla="*/ 232 w 233"/>
                  <a:gd name="T93" fmla="*/ 115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33" h="119">
                    <a:moveTo>
                      <a:pt x="232" y="115"/>
                    </a:moveTo>
                    <a:lnTo>
                      <a:pt x="222" y="115"/>
                    </a:lnTo>
                    <a:lnTo>
                      <a:pt x="214" y="118"/>
                    </a:lnTo>
                    <a:lnTo>
                      <a:pt x="201" y="118"/>
                    </a:lnTo>
                    <a:lnTo>
                      <a:pt x="192" y="115"/>
                    </a:lnTo>
                    <a:lnTo>
                      <a:pt x="183" y="112"/>
                    </a:lnTo>
                    <a:lnTo>
                      <a:pt x="171" y="106"/>
                    </a:lnTo>
                    <a:lnTo>
                      <a:pt x="164" y="102"/>
                    </a:lnTo>
                    <a:lnTo>
                      <a:pt x="158" y="94"/>
                    </a:lnTo>
                    <a:lnTo>
                      <a:pt x="153" y="84"/>
                    </a:lnTo>
                    <a:lnTo>
                      <a:pt x="149" y="78"/>
                    </a:lnTo>
                    <a:lnTo>
                      <a:pt x="146" y="71"/>
                    </a:lnTo>
                    <a:lnTo>
                      <a:pt x="134" y="59"/>
                    </a:lnTo>
                    <a:lnTo>
                      <a:pt x="122" y="44"/>
                    </a:lnTo>
                    <a:lnTo>
                      <a:pt x="113" y="37"/>
                    </a:lnTo>
                    <a:lnTo>
                      <a:pt x="97" y="31"/>
                    </a:lnTo>
                    <a:lnTo>
                      <a:pt x="85" y="28"/>
                    </a:lnTo>
                    <a:lnTo>
                      <a:pt x="73" y="24"/>
                    </a:lnTo>
                    <a:lnTo>
                      <a:pt x="64" y="21"/>
                    </a:lnTo>
                    <a:lnTo>
                      <a:pt x="52" y="24"/>
                    </a:lnTo>
                    <a:lnTo>
                      <a:pt x="39" y="28"/>
                    </a:lnTo>
                    <a:lnTo>
                      <a:pt x="24" y="31"/>
                    </a:lnTo>
                    <a:lnTo>
                      <a:pt x="15" y="40"/>
                    </a:lnTo>
                    <a:lnTo>
                      <a:pt x="9" y="47"/>
                    </a:lnTo>
                    <a:lnTo>
                      <a:pt x="0" y="16"/>
                    </a:lnTo>
                    <a:lnTo>
                      <a:pt x="6" y="9"/>
                    </a:lnTo>
                    <a:lnTo>
                      <a:pt x="21" y="6"/>
                    </a:lnTo>
                    <a:lnTo>
                      <a:pt x="33" y="3"/>
                    </a:lnTo>
                    <a:lnTo>
                      <a:pt x="49" y="0"/>
                    </a:lnTo>
                    <a:lnTo>
                      <a:pt x="61" y="3"/>
                    </a:lnTo>
                    <a:lnTo>
                      <a:pt x="73" y="6"/>
                    </a:lnTo>
                    <a:lnTo>
                      <a:pt x="88" y="13"/>
                    </a:lnTo>
                    <a:lnTo>
                      <a:pt x="100" y="16"/>
                    </a:lnTo>
                    <a:lnTo>
                      <a:pt x="107" y="21"/>
                    </a:lnTo>
                    <a:lnTo>
                      <a:pt x="118" y="31"/>
                    </a:lnTo>
                    <a:lnTo>
                      <a:pt x="131" y="47"/>
                    </a:lnTo>
                    <a:lnTo>
                      <a:pt x="143" y="59"/>
                    </a:lnTo>
                    <a:lnTo>
                      <a:pt x="153" y="71"/>
                    </a:lnTo>
                    <a:lnTo>
                      <a:pt x="158" y="78"/>
                    </a:lnTo>
                    <a:lnTo>
                      <a:pt x="168" y="84"/>
                    </a:lnTo>
                    <a:lnTo>
                      <a:pt x="177" y="91"/>
                    </a:lnTo>
                    <a:lnTo>
                      <a:pt x="186" y="94"/>
                    </a:lnTo>
                    <a:lnTo>
                      <a:pt x="199" y="94"/>
                    </a:lnTo>
                    <a:lnTo>
                      <a:pt x="204" y="91"/>
                    </a:lnTo>
                    <a:lnTo>
                      <a:pt x="214" y="91"/>
                    </a:lnTo>
                    <a:lnTo>
                      <a:pt x="225" y="84"/>
                    </a:lnTo>
                    <a:lnTo>
                      <a:pt x="232" y="115"/>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22" name="Freeform 11"/>
              <p:cNvSpPr>
                <a:spLocks/>
              </p:cNvSpPr>
              <p:nvPr/>
            </p:nvSpPr>
            <p:spPr bwMode="ltGray">
              <a:xfrm>
                <a:off x="1852" y="147"/>
                <a:ext cx="232" cy="114"/>
              </a:xfrm>
              <a:custGeom>
                <a:avLst/>
                <a:gdLst>
                  <a:gd name="T0" fmla="*/ 231 w 232"/>
                  <a:gd name="T1" fmla="*/ 110 h 114"/>
                  <a:gd name="T2" fmla="*/ 221 w 232"/>
                  <a:gd name="T3" fmla="*/ 113 h 114"/>
                  <a:gd name="T4" fmla="*/ 213 w 232"/>
                  <a:gd name="T5" fmla="*/ 113 h 114"/>
                  <a:gd name="T6" fmla="*/ 201 w 232"/>
                  <a:gd name="T7" fmla="*/ 113 h 114"/>
                  <a:gd name="T8" fmla="*/ 191 w 232"/>
                  <a:gd name="T9" fmla="*/ 113 h 114"/>
                  <a:gd name="T10" fmla="*/ 183 w 232"/>
                  <a:gd name="T11" fmla="*/ 110 h 114"/>
                  <a:gd name="T12" fmla="*/ 170 w 232"/>
                  <a:gd name="T13" fmla="*/ 104 h 114"/>
                  <a:gd name="T14" fmla="*/ 167 w 232"/>
                  <a:gd name="T15" fmla="*/ 102 h 114"/>
                  <a:gd name="T16" fmla="*/ 158 w 232"/>
                  <a:gd name="T17" fmla="*/ 92 h 114"/>
                  <a:gd name="T18" fmla="*/ 155 w 232"/>
                  <a:gd name="T19" fmla="*/ 82 h 114"/>
                  <a:gd name="T20" fmla="*/ 148 w 232"/>
                  <a:gd name="T21" fmla="*/ 77 h 114"/>
                  <a:gd name="T22" fmla="*/ 145 w 232"/>
                  <a:gd name="T23" fmla="*/ 71 h 114"/>
                  <a:gd name="T24" fmla="*/ 133 w 232"/>
                  <a:gd name="T25" fmla="*/ 56 h 114"/>
                  <a:gd name="T26" fmla="*/ 122 w 232"/>
                  <a:gd name="T27" fmla="*/ 43 h 114"/>
                  <a:gd name="T28" fmla="*/ 112 w 232"/>
                  <a:gd name="T29" fmla="*/ 36 h 114"/>
                  <a:gd name="T30" fmla="*/ 100 w 232"/>
                  <a:gd name="T31" fmla="*/ 31 h 114"/>
                  <a:gd name="T32" fmla="*/ 85 w 232"/>
                  <a:gd name="T33" fmla="*/ 25 h 114"/>
                  <a:gd name="T34" fmla="*/ 76 w 232"/>
                  <a:gd name="T35" fmla="*/ 21 h 114"/>
                  <a:gd name="T36" fmla="*/ 64 w 232"/>
                  <a:gd name="T37" fmla="*/ 21 h 114"/>
                  <a:gd name="T38" fmla="*/ 54 w 232"/>
                  <a:gd name="T39" fmla="*/ 21 h 114"/>
                  <a:gd name="T40" fmla="*/ 39 w 232"/>
                  <a:gd name="T41" fmla="*/ 25 h 114"/>
                  <a:gd name="T42" fmla="*/ 24 w 232"/>
                  <a:gd name="T43" fmla="*/ 31 h 114"/>
                  <a:gd name="T44" fmla="*/ 15 w 232"/>
                  <a:gd name="T45" fmla="*/ 36 h 114"/>
                  <a:gd name="T46" fmla="*/ 9 w 232"/>
                  <a:gd name="T47" fmla="*/ 46 h 114"/>
                  <a:gd name="T48" fmla="*/ 0 w 232"/>
                  <a:gd name="T49" fmla="*/ 15 h 114"/>
                  <a:gd name="T50" fmla="*/ 9 w 232"/>
                  <a:gd name="T51" fmla="*/ 10 h 114"/>
                  <a:gd name="T52" fmla="*/ 21 w 232"/>
                  <a:gd name="T53" fmla="*/ 3 h 114"/>
                  <a:gd name="T54" fmla="*/ 33 w 232"/>
                  <a:gd name="T55" fmla="*/ 0 h 114"/>
                  <a:gd name="T56" fmla="*/ 48 w 232"/>
                  <a:gd name="T57" fmla="*/ 0 h 114"/>
                  <a:gd name="T58" fmla="*/ 64 w 232"/>
                  <a:gd name="T59" fmla="*/ 0 h 114"/>
                  <a:gd name="T60" fmla="*/ 72 w 232"/>
                  <a:gd name="T61" fmla="*/ 3 h 114"/>
                  <a:gd name="T62" fmla="*/ 87 w 232"/>
                  <a:gd name="T63" fmla="*/ 10 h 114"/>
                  <a:gd name="T64" fmla="*/ 100 w 232"/>
                  <a:gd name="T65" fmla="*/ 15 h 114"/>
                  <a:gd name="T66" fmla="*/ 106 w 232"/>
                  <a:gd name="T67" fmla="*/ 18 h 114"/>
                  <a:gd name="T68" fmla="*/ 118 w 232"/>
                  <a:gd name="T69" fmla="*/ 31 h 114"/>
                  <a:gd name="T70" fmla="*/ 130 w 232"/>
                  <a:gd name="T71" fmla="*/ 43 h 114"/>
                  <a:gd name="T72" fmla="*/ 143 w 232"/>
                  <a:gd name="T73" fmla="*/ 58 h 114"/>
                  <a:gd name="T74" fmla="*/ 152 w 232"/>
                  <a:gd name="T75" fmla="*/ 67 h 114"/>
                  <a:gd name="T76" fmla="*/ 158 w 232"/>
                  <a:gd name="T77" fmla="*/ 77 h 114"/>
                  <a:gd name="T78" fmla="*/ 167 w 232"/>
                  <a:gd name="T79" fmla="*/ 82 h 114"/>
                  <a:gd name="T80" fmla="*/ 179 w 232"/>
                  <a:gd name="T81" fmla="*/ 86 h 114"/>
                  <a:gd name="T82" fmla="*/ 185 w 232"/>
                  <a:gd name="T83" fmla="*/ 89 h 114"/>
                  <a:gd name="T84" fmla="*/ 198 w 232"/>
                  <a:gd name="T85" fmla="*/ 89 h 114"/>
                  <a:gd name="T86" fmla="*/ 206 w 232"/>
                  <a:gd name="T87" fmla="*/ 89 h 114"/>
                  <a:gd name="T88" fmla="*/ 213 w 232"/>
                  <a:gd name="T89" fmla="*/ 86 h 114"/>
                  <a:gd name="T90" fmla="*/ 224 w 232"/>
                  <a:gd name="T91" fmla="*/ 79 h 114"/>
                  <a:gd name="T92" fmla="*/ 231 w 232"/>
                  <a:gd name="T93" fmla="*/ 11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32" h="114">
                    <a:moveTo>
                      <a:pt x="231" y="110"/>
                    </a:moveTo>
                    <a:lnTo>
                      <a:pt x="221" y="113"/>
                    </a:lnTo>
                    <a:lnTo>
                      <a:pt x="213" y="113"/>
                    </a:lnTo>
                    <a:lnTo>
                      <a:pt x="201" y="113"/>
                    </a:lnTo>
                    <a:lnTo>
                      <a:pt x="191" y="113"/>
                    </a:lnTo>
                    <a:lnTo>
                      <a:pt x="183" y="110"/>
                    </a:lnTo>
                    <a:lnTo>
                      <a:pt x="170" y="104"/>
                    </a:lnTo>
                    <a:lnTo>
                      <a:pt x="167" y="102"/>
                    </a:lnTo>
                    <a:lnTo>
                      <a:pt x="158" y="92"/>
                    </a:lnTo>
                    <a:lnTo>
                      <a:pt x="155" y="82"/>
                    </a:lnTo>
                    <a:lnTo>
                      <a:pt x="148" y="77"/>
                    </a:lnTo>
                    <a:lnTo>
                      <a:pt x="145" y="71"/>
                    </a:lnTo>
                    <a:lnTo>
                      <a:pt x="133" y="56"/>
                    </a:lnTo>
                    <a:lnTo>
                      <a:pt x="122" y="43"/>
                    </a:lnTo>
                    <a:lnTo>
                      <a:pt x="112" y="36"/>
                    </a:lnTo>
                    <a:lnTo>
                      <a:pt x="100" y="31"/>
                    </a:lnTo>
                    <a:lnTo>
                      <a:pt x="85" y="25"/>
                    </a:lnTo>
                    <a:lnTo>
                      <a:pt x="76" y="21"/>
                    </a:lnTo>
                    <a:lnTo>
                      <a:pt x="64" y="21"/>
                    </a:lnTo>
                    <a:lnTo>
                      <a:pt x="54" y="21"/>
                    </a:lnTo>
                    <a:lnTo>
                      <a:pt x="39" y="25"/>
                    </a:lnTo>
                    <a:lnTo>
                      <a:pt x="24" y="31"/>
                    </a:lnTo>
                    <a:lnTo>
                      <a:pt x="15" y="36"/>
                    </a:lnTo>
                    <a:lnTo>
                      <a:pt x="9" y="46"/>
                    </a:lnTo>
                    <a:lnTo>
                      <a:pt x="0" y="15"/>
                    </a:lnTo>
                    <a:lnTo>
                      <a:pt x="9" y="10"/>
                    </a:lnTo>
                    <a:lnTo>
                      <a:pt x="21" y="3"/>
                    </a:lnTo>
                    <a:lnTo>
                      <a:pt x="33" y="0"/>
                    </a:lnTo>
                    <a:lnTo>
                      <a:pt x="48" y="0"/>
                    </a:lnTo>
                    <a:lnTo>
                      <a:pt x="64" y="0"/>
                    </a:lnTo>
                    <a:lnTo>
                      <a:pt x="72" y="3"/>
                    </a:lnTo>
                    <a:lnTo>
                      <a:pt x="87" y="10"/>
                    </a:lnTo>
                    <a:lnTo>
                      <a:pt x="100" y="15"/>
                    </a:lnTo>
                    <a:lnTo>
                      <a:pt x="106" y="18"/>
                    </a:lnTo>
                    <a:lnTo>
                      <a:pt x="118" y="31"/>
                    </a:lnTo>
                    <a:lnTo>
                      <a:pt x="130" y="43"/>
                    </a:lnTo>
                    <a:lnTo>
                      <a:pt x="143" y="58"/>
                    </a:lnTo>
                    <a:lnTo>
                      <a:pt x="152" y="67"/>
                    </a:lnTo>
                    <a:lnTo>
                      <a:pt x="158" y="77"/>
                    </a:lnTo>
                    <a:lnTo>
                      <a:pt x="167" y="82"/>
                    </a:lnTo>
                    <a:lnTo>
                      <a:pt x="179" y="86"/>
                    </a:lnTo>
                    <a:lnTo>
                      <a:pt x="185" y="89"/>
                    </a:lnTo>
                    <a:lnTo>
                      <a:pt x="198" y="89"/>
                    </a:lnTo>
                    <a:lnTo>
                      <a:pt x="206" y="89"/>
                    </a:lnTo>
                    <a:lnTo>
                      <a:pt x="213" y="86"/>
                    </a:lnTo>
                    <a:lnTo>
                      <a:pt x="224" y="79"/>
                    </a:lnTo>
                    <a:lnTo>
                      <a:pt x="231" y="110"/>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23" name="Freeform 12"/>
              <p:cNvSpPr>
                <a:spLocks/>
              </p:cNvSpPr>
              <p:nvPr/>
            </p:nvSpPr>
            <p:spPr bwMode="ltGray">
              <a:xfrm>
                <a:off x="151" y="121"/>
                <a:ext cx="233" cy="120"/>
              </a:xfrm>
              <a:custGeom>
                <a:avLst/>
                <a:gdLst>
                  <a:gd name="T0" fmla="*/ 232 w 233"/>
                  <a:gd name="T1" fmla="*/ 116 h 120"/>
                  <a:gd name="T2" fmla="*/ 223 w 233"/>
                  <a:gd name="T3" fmla="*/ 116 h 120"/>
                  <a:gd name="T4" fmla="*/ 214 w 233"/>
                  <a:gd name="T5" fmla="*/ 119 h 120"/>
                  <a:gd name="T6" fmla="*/ 204 w 233"/>
                  <a:gd name="T7" fmla="*/ 119 h 120"/>
                  <a:gd name="T8" fmla="*/ 193 w 233"/>
                  <a:gd name="T9" fmla="*/ 116 h 120"/>
                  <a:gd name="T10" fmla="*/ 183 w 233"/>
                  <a:gd name="T11" fmla="*/ 112 h 120"/>
                  <a:gd name="T12" fmla="*/ 174 w 233"/>
                  <a:gd name="T13" fmla="*/ 106 h 120"/>
                  <a:gd name="T14" fmla="*/ 168 w 233"/>
                  <a:gd name="T15" fmla="*/ 103 h 120"/>
                  <a:gd name="T16" fmla="*/ 158 w 233"/>
                  <a:gd name="T17" fmla="*/ 94 h 120"/>
                  <a:gd name="T18" fmla="*/ 156 w 233"/>
                  <a:gd name="T19" fmla="*/ 85 h 120"/>
                  <a:gd name="T20" fmla="*/ 150 w 233"/>
                  <a:gd name="T21" fmla="*/ 78 h 120"/>
                  <a:gd name="T22" fmla="*/ 147 w 233"/>
                  <a:gd name="T23" fmla="*/ 72 h 120"/>
                  <a:gd name="T24" fmla="*/ 137 w 233"/>
                  <a:gd name="T25" fmla="*/ 60 h 120"/>
                  <a:gd name="T26" fmla="*/ 122 w 233"/>
                  <a:gd name="T27" fmla="*/ 44 h 120"/>
                  <a:gd name="T28" fmla="*/ 116 w 233"/>
                  <a:gd name="T29" fmla="*/ 38 h 120"/>
                  <a:gd name="T30" fmla="*/ 101 w 233"/>
                  <a:gd name="T31" fmla="*/ 31 h 120"/>
                  <a:gd name="T32" fmla="*/ 86 w 233"/>
                  <a:gd name="T33" fmla="*/ 25 h 120"/>
                  <a:gd name="T34" fmla="*/ 76 w 233"/>
                  <a:gd name="T35" fmla="*/ 22 h 120"/>
                  <a:gd name="T36" fmla="*/ 67 w 233"/>
                  <a:gd name="T37" fmla="*/ 22 h 120"/>
                  <a:gd name="T38" fmla="*/ 55 w 233"/>
                  <a:gd name="T39" fmla="*/ 22 h 120"/>
                  <a:gd name="T40" fmla="*/ 40 w 233"/>
                  <a:gd name="T41" fmla="*/ 28 h 120"/>
                  <a:gd name="T42" fmla="*/ 25 w 233"/>
                  <a:gd name="T43" fmla="*/ 31 h 120"/>
                  <a:gd name="T44" fmla="*/ 18 w 233"/>
                  <a:gd name="T45" fmla="*/ 41 h 120"/>
                  <a:gd name="T46" fmla="*/ 12 w 233"/>
                  <a:gd name="T47" fmla="*/ 47 h 120"/>
                  <a:gd name="T48" fmla="*/ 0 w 233"/>
                  <a:gd name="T49" fmla="*/ 16 h 120"/>
                  <a:gd name="T50" fmla="*/ 10 w 233"/>
                  <a:gd name="T51" fmla="*/ 10 h 120"/>
                  <a:gd name="T52" fmla="*/ 21 w 233"/>
                  <a:gd name="T53" fmla="*/ 7 h 120"/>
                  <a:gd name="T54" fmla="*/ 36 w 233"/>
                  <a:gd name="T55" fmla="*/ 3 h 120"/>
                  <a:gd name="T56" fmla="*/ 49 w 233"/>
                  <a:gd name="T57" fmla="*/ 0 h 120"/>
                  <a:gd name="T58" fmla="*/ 64 w 233"/>
                  <a:gd name="T59" fmla="*/ 3 h 120"/>
                  <a:gd name="T60" fmla="*/ 76 w 233"/>
                  <a:gd name="T61" fmla="*/ 7 h 120"/>
                  <a:gd name="T62" fmla="*/ 89 w 233"/>
                  <a:gd name="T63" fmla="*/ 13 h 120"/>
                  <a:gd name="T64" fmla="*/ 101 w 233"/>
                  <a:gd name="T65" fmla="*/ 16 h 120"/>
                  <a:gd name="T66" fmla="*/ 107 w 233"/>
                  <a:gd name="T67" fmla="*/ 22 h 120"/>
                  <a:gd name="T68" fmla="*/ 119 w 233"/>
                  <a:gd name="T69" fmla="*/ 31 h 120"/>
                  <a:gd name="T70" fmla="*/ 132 w 233"/>
                  <a:gd name="T71" fmla="*/ 47 h 120"/>
                  <a:gd name="T72" fmla="*/ 143 w 233"/>
                  <a:gd name="T73" fmla="*/ 60 h 120"/>
                  <a:gd name="T74" fmla="*/ 153 w 233"/>
                  <a:gd name="T75" fmla="*/ 72 h 120"/>
                  <a:gd name="T76" fmla="*/ 158 w 233"/>
                  <a:gd name="T77" fmla="*/ 78 h 120"/>
                  <a:gd name="T78" fmla="*/ 171 w 233"/>
                  <a:gd name="T79" fmla="*/ 85 h 120"/>
                  <a:gd name="T80" fmla="*/ 180 w 233"/>
                  <a:gd name="T81" fmla="*/ 91 h 120"/>
                  <a:gd name="T82" fmla="*/ 189 w 233"/>
                  <a:gd name="T83" fmla="*/ 94 h 120"/>
                  <a:gd name="T84" fmla="*/ 199 w 233"/>
                  <a:gd name="T85" fmla="*/ 94 h 120"/>
                  <a:gd name="T86" fmla="*/ 208 w 233"/>
                  <a:gd name="T87" fmla="*/ 91 h 120"/>
                  <a:gd name="T88" fmla="*/ 214 w 233"/>
                  <a:gd name="T89" fmla="*/ 91 h 120"/>
                  <a:gd name="T90" fmla="*/ 226 w 233"/>
                  <a:gd name="T91" fmla="*/ 85 h 120"/>
                  <a:gd name="T92" fmla="*/ 232 w 233"/>
                  <a:gd name="T93" fmla="*/ 11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33" h="120">
                    <a:moveTo>
                      <a:pt x="232" y="116"/>
                    </a:moveTo>
                    <a:lnTo>
                      <a:pt x="223" y="116"/>
                    </a:lnTo>
                    <a:lnTo>
                      <a:pt x="214" y="119"/>
                    </a:lnTo>
                    <a:lnTo>
                      <a:pt x="204" y="119"/>
                    </a:lnTo>
                    <a:lnTo>
                      <a:pt x="193" y="116"/>
                    </a:lnTo>
                    <a:lnTo>
                      <a:pt x="183" y="112"/>
                    </a:lnTo>
                    <a:lnTo>
                      <a:pt x="174" y="106"/>
                    </a:lnTo>
                    <a:lnTo>
                      <a:pt x="168" y="103"/>
                    </a:lnTo>
                    <a:lnTo>
                      <a:pt x="158" y="94"/>
                    </a:lnTo>
                    <a:lnTo>
                      <a:pt x="156" y="85"/>
                    </a:lnTo>
                    <a:lnTo>
                      <a:pt x="150" y="78"/>
                    </a:lnTo>
                    <a:lnTo>
                      <a:pt x="147" y="72"/>
                    </a:lnTo>
                    <a:lnTo>
                      <a:pt x="137" y="60"/>
                    </a:lnTo>
                    <a:lnTo>
                      <a:pt x="122" y="44"/>
                    </a:lnTo>
                    <a:lnTo>
                      <a:pt x="116" y="38"/>
                    </a:lnTo>
                    <a:lnTo>
                      <a:pt x="101" y="31"/>
                    </a:lnTo>
                    <a:lnTo>
                      <a:pt x="86" y="25"/>
                    </a:lnTo>
                    <a:lnTo>
                      <a:pt x="76" y="22"/>
                    </a:lnTo>
                    <a:lnTo>
                      <a:pt x="67" y="22"/>
                    </a:lnTo>
                    <a:lnTo>
                      <a:pt x="55" y="22"/>
                    </a:lnTo>
                    <a:lnTo>
                      <a:pt x="40" y="28"/>
                    </a:lnTo>
                    <a:lnTo>
                      <a:pt x="25" y="31"/>
                    </a:lnTo>
                    <a:lnTo>
                      <a:pt x="18" y="41"/>
                    </a:lnTo>
                    <a:lnTo>
                      <a:pt x="12" y="47"/>
                    </a:lnTo>
                    <a:lnTo>
                      <a:pt x="0" y="16"/>
                    </a:lnTo>
                    <a:lnTo>
                      <a:pt x="10" y="10"/>
                    </a:lnTo>
                    <a:lnTo>
                      <a:pt x="21" y="7"/>
                    </a:lnTo>
                    <a:lnTo>
                      <a:pt x="36" y="3"/>
                    </a:lnTo>
                    <a:lnTo>
                      <a:pt x="49" y="0"/>
                    </a:lnTo>
                    <a:lnTo>
                      <a:pt x="64" y="3"/>
                    </a:lnTo>
                    <a:lnTo>
                      <a:pt x="76" y="7"/>
                    </a:lnTo>
                    <a:lnTo>
                      <a:pt x="89" y="13"/>
                    </a:lnTo>
                    <a:lnTo>
                      <a:pt x="101" y="16"/>
                    </a:lnTo>
                    <a:lnTo>
                      <a:pt x="107" y="22"/>
                    </a:lnTo>
                    <a:lnTo>
                      <a:pt x="119" y="31"/>
                    </a:lnTo>
                    <a:lnTo>
                      <a:pt x="132" y="47"/>
                    </a:lnTo>
                    <a:lnTo>
                      <a:pt x="143" y="60"/>
                    </a:lnTo>
                    <a:lnTo>
                      <a:pt x="153" y="72"/>
                    </a:lnTo>
                    <a:lnTo>
                      <a:pt x="158" y="78"/>
                    </a:lnTo>
                    <a:lnTo>
                      <a:pt x="171" y="85"/>
                    </a:lnTo>
                    <a:lnTo>
                      <a:pt x="180" y="91"/>
                    </a:lnTo>
                    <a:lnTo>
                      <a:pt x="189" y="94"/>
                    </a:lnTo>
                    <a:lnTo>
                      <a:pt x="199" y="94"/>
                    </a:lnTo>
                    <a:lnTo>
                      <a:pt x="208" y="91"/>
                    </a:lnTo>
                    <a:lnTo>
                      <a:pt x="214" y="91"/>
                    </a:lnTo>
                    <a:lnTo>
                      <a:pt x="226" y="85"/>
                    </a:lnTo>
                    <a:lnTo>
                      <a:pt x="232" y="116"/>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24" name="Freeform 13"/>
              <p:cNvSpPr>
                <a:spLocks/>
              </p:cNvSpPr>
              <p:nvPr/>
            </p:nvSpPr>
            <p:spPr bwMode="ltGray">
              <a:xfrm>
                <a:off x="1756" y="3890"/>
                <a:ext cx="228" cy="116"/>
              </a:xfrm>
              <a:custGeom>
                <a:avLst/>
                <a:gdLst>
                  <a:gd name="T0" fmla="*/ 227 w 228"/>
                  <a:gd name="T1" fmla="*/ 112 h 116"/>
                  <a:gd name="T2" fmla="*/ 220 w 228"/>
                  <a:gd name="T3" fmla="*/ 115 h 116"/>
                  <a:gd name="T4" fmla="*/ 209 w 228"/>
                  <a:gd name="T5" fmla="*/ 115 h 116"/>
                  <a:gd name="T6" fmla="*/ 200 w 228"/>
                  <a:gd name="T7" fmla="*/ 115 h 116"/>
                  <a:gd name="T8" fmla="*/ 187 w 228"/>
                  <a:gd name="T9" fmla="*/ 112 h 116"/>
                  <a:gd name="T10" fmla="*/ 179 w 228"/>
                  <a:gd name="T11" fmla="*/ 108 h 116"/>
                  <a:gd name="T12" fmla="*/ 169 w 228"/>
                  <a:gd name="T13" fmla="*/ 105 h 116"/>
                  <a:gd name="T14" fmla="*/ 164 w 228"/>
                  <a:gd name="T15" fmla="*/ 100 h 116"/>
                  <a:gd name="T16" fmla="*/ 157 w 228"/>
                  <a:gd name="T17" fmla="*/ 90 h 116"/>
                  <a:gd name="T18" fmla="*/ 151 w 228"/>
                  <a:gd name="T19" fmla="*/ 84 h 116"/>
                  <a:gd name="T20" fmla="*/ 148 w 228"/>
                  <a:gd name="T21" fmla="*/ 77 h 116"/>
                  <a:gd name="T22" fmla="*/ 145 w 228"/>
                  <a:gd name="T23" fmla="*/ 72 h 116"/>
                  <a:gd name="T24" fmla="*/ 133 w 228"/>
                  <a:gd name="T25" fmla="*/ 56 h 116"/>
                  <a:gd name="T26" fmla="*/ 118 w 228"/>
                  <a:gd name="T27" fmla="*/ 41 h 116"/>
                  <a:gd name="T28" fmla="*/ 112 w 228"/>
                  <a:gd name="T29" fmla="*/ 35 h 116"/>
                  <a:gd name="T30" fmla="*/ 96 w 228"/>
                  <a:gd name="T31" fmla="*/ 31 h 116"/>
                  <a:gd name="T32" fmla="*/ 84 w 228"/>
                  <a:gd name="T33" fmla="*/ 25 h 116"/>
                  <a:gd name="T34" fmla="*/ 73 w 228"/>
                  <a:gd name="T35" fmla="*/ 22 h 116"/>
                  <a:gd name="T36" fmla="*/ 63 w 228"/>
                  <a:gd name="T37" fmla="*/ 19 h 116"/>
                  <a:gd name="T38" fmla="*/ 51 w 228"/>
                  <a:gd name="T39" fmla="*/ 22 h 116"/>
                  <a:gd name="T40" fmla="*/ 36 w 228"/>
                  <a:gd name="T41" fmla="*/ 25 h 116"/>
                  <a:gd name="T42" fmla="*/ 21 w 228"/>
                  <a:gd name="T43" fmla="*/ 31 h 116"/>
                  <a:gd name="T44" fmla="*/ 15 w 228"/>
                  <a:gd name="T45" fmla="*/ 38 h 116"/>
                  <a:gd name="T46" fmla="*/ 9 w 228"/>
                  <a:gd name="T47" fmla="*/ 43 h 116"/>
                  <a:gd name="T48" fmla="*/ 0 w 228"/>
                  <a:gd name="T49" fmla="*/ 13 h 116"/>
                  <a:gd name="T50" fmla="*/ 6 w 228"/>
                  <a:gd name="T51" fmla="*/ 10 h 116"/>
                  <a:gd name="T52" fmla="*/ 21 w 228"/>
                  <a:gd name="T53" fmla="*/ 4 h 116"/>
                  <a:gd name="T54" fmla="*/ 33 w 228"/>
                  <a:gd name="T55" fmla="*/ 0 h 116"/>
                  <a:gd name="T56" fmla="*/ 48 w 228"/>
                  <a:gd name="T57" fmla="*/ 0 h 116"/>
                  <a:gd name="T58" fmla="*/ 61 w 228"/>
                  <a:gd name="T59" fmla="*/ 0 h 116"/>
                  <a:gd name="T60" fmla="*/ 73 w 228"/>
                  <a:gd name="T61" fmla="*/ 4 h 116"/>
                  <a:gd name="T62" fmla="*/ 88 w 228"/>
                  <a:gd name="T63" fmla="*/ 10 h 116"/>
                  <a:gd name="T64" fmla="*/ 96 w 228"/>
                  <a:gd name="T65" fmla="*/ 13 h 116"/>
                  <a:gd name="T66" fmla="*/ 103 w 228"/>
                  <a:gd name="T67" fmla="*/ 19 h 116"/>
                  <a:gd name="T68" fmla="*/ 118 w 228"/>
                  <a:gd name="T69" fmla="*/ 31 h 116"/>
                  <a:gd name="T70" fmla="*/ 130 w 228"/>
                  <a:gd name="T71" fmla="*/ 43 h 116"/>
                  <a:gd name="T72" fmla="*/ 139 w 228"/>
                  <a:gd name="T73" fmla="*/ 56 h 116"/>
                  <a:gd name="T74" fmla="*/ 148 w 228"/>
                  <a:gd name="T75" fmla="*/ 69 h 116"/>
                  <a:gd name="T76" fmla="*/ 157 w 228"/>
                  <a:gd name="T77" fmla="*/ 74 h 116"/>
                  <a:gd name="T78" fmla="*/ 166 w 228"/>
                  <a:gd name="T79" fmla="*/ 84 h 116"/>
                  <a:gd name="T80" fmla="*/ 175 w 228"/>
                  <a:gd name="T81" fmla="*/ 87 h 116"/>
                  <a:gd name="T82" fmla="*/ 184 w 228"/>
                  <a:gd name="T83" fmla="*/ 90 h 116"/>
                  <a:gd name="T84" fmla="*/ 194 w 228"/>
                  <a:gd name="T85" fmla="*/ 90 h 116"/>
                  <a:gd name="T86" fmla="*/ 202 w 228"/>
                  <a:gd name="T87" fmla="*/ 90 h 116"/>
                  <a:gd name="T88" fmla="*/ 209 w 228"/>
                  <a:gd name="T89" fmla="*/ 87 h 116"/>
                  <a:gd name="T90" fmla="*/ 220 w 228"/>
                  <a:gd name="T91" fmla="*/ 81 h 116"/>
                  <a:gd name="T92" fmla="*/ 227 w 228"/>
                  <a:gd name="T93" fmla="*/ 11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8" h="116">
                    <a:moveTo>
                      <a:pt x="227" y="112"/>
                    </a:moveTo>
                    <a:lnTo>
                      <a:pt x="220" y="115"/>
                    </a:lnTo>
                    <a:lnTo>
                      <a:pt x="209" y="115"/>
                    </a:lnTo>
                    <a:lnTo>
                      <a:pt x="200" y="115"/>
                    </a:lnTo>
                    <a:lnTo>
                      <a:pt x="187" y="112"/>
                    </a:lnTo>
                    <a:lnTo>
                      <a:pt x="179" y="108"/>
                    </a:lnTo>
                    <a:lnTo>
                      <a:pt x="169" y="105"/>
                    </a:lnTo>
                    <a:lnTo>
                      <a:pt x="164" y="100"/>
                    </a:lnTo>
                    <a:lnTo>
                      <a:pt x="157" y="90"/>
                    </a:lnTo>
                    <a:lnTo>
                      <a:pt x="151" y="84"/>
                    </a:lnTo>
                    <a:lnTo>
                      <a:pt x="148" y="77"/>
                    </a:lnTo>
                    <a:lnTo>
                      <a:pt x="145" y="72"/>
                    </a:lnTo>
                    <a:lnTo>
                      <a:pt x="133" y="56"/>
                    </a:lnTo>
                    <a:lnTo>
                      <a:pt x="118" y="41"/>
                    </a:lnTo>
                    <a:lnTo>
                      <a:pt x="112" y="35"/>
                    </a:lnTo>
                    <a:lnTo>
                      <a:pt x="96" y="31"/>
                    </a:lnTo>
                    <a:lnTo>
                      <a:pt x="84" y="25"/>
                    </a:lnTo>
                    <a:lnTo>
                      <a:pt x="73" y="22"/>
                    </a:lnTo>
                    <a:lnTo>
                      <a:pt x="63" y="19"/>
                    </a:lnTo>
                    <a:lnTo>
                      <a:pt x="51" y="22"/>
                    </a:lnTo>
                    <a:lnTo>
                      <a:pt x="36" y="25"/>
                    </a:lnTo>
                    <a:lnTo>
                      <a:pt x="21" y="31"/>
                    </a:lnTo>
                    <a:lnTo>
                      <a:pt x="15" y="38"/>
                    </a:lnTo>
                    <a:lnTo>
                      <a:pt x="9" y="43"/>
                    </a:lnTo>
                    <a:lnTo>
                      <a:pt x="0" y="13"/>
                    </a:lnTo>
                    <a:lnTo>
                      <a:pt x="6" y="10"/>
                    </a:lnTo>
                    <a:lnTo>
                      <a:pt x="21" y="4"/>
                    </a:lnTo>
                    <a:lnTo>
                      <a:pt x="33" y="0"/>
                    </a:lnTo>
                    <a:lnTo>
                      <a:pt x="48" y="0"/>
                    </a:lnTo>
                    <a:lnTo>
                      <a:pt x="61" y="0"/>
                    </a:lnTo>
                    <a:lnTo>
                      <a:pt x="73" y="4"/>
                    </a:lnTo>
                    <a:lnTo>
                      <a:pt x="88" y="10"/>
                    </a:lnTo>
                    <a:lnTo>
                      <a:pt x="96" y="13"/>
                    </a:lnTo>
                    <a:lnTo>
                      <a:pt x="103" y="19"/>
                    </a:lnTo>
                    <a:lnTo>
                      <a:pt x="118" y="31"/>
                    </a:lnTo>
                    <a:lnTo>
                      <a:pt x="130" y="43"/>
                    </a:lnTo>
                    <a:lnTo>
                      <a:pt x="139" y="56"/>
                    </a:lnTo>
                    <a:lnTo>
                      <a:pt x="148" y="69"/>
                    </a:lnTo>
                    <a:lnTo>
                      <a:pt x="157" y="74"/>
                    </a:lnTo>
                    <a:lnTo>
                      <a:pt x="166" y="84"/>
                    </a:lnTo>
                    <a:lnTo>
                      <a:pt x="175" y="87"/>
                    </a:lnTo>
                    <a:lnTo>
                      <a:pt x="184" y="90"/>
                    </a:lnTo>
                    <a:lnTo>
                      <a:pt x="194" y="90"/>
                    </a:lnTo>
                    <a:lnTo>
                      <a:pt x="202" y="90"/>
                    </a:lnTo>
                    <a:lnTo>
                      <a:pt x="209" y="87"/>
                    </a:lnTo>
                    <a:lnTo>
                      <a:pt x="220" y="81"/>
                    </a:lnTo>
                    <a:lnTo>
                      <a:pt x="227" y="112"/>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26" name="Freeform 14"/>
              <p:cNvSpPr>
                <a:spLocks/>
              </p:cNvSpPr>
              <p:nvPr/>
            </p:nvSpPr>
            <p:spPr bwMode="ltGray">
              <a:xfrm>
                <a:off x="5489" y="3411"/>
                <a:ext cx="228" cy="116"/>
              </a:xfrm>
              <a:custGeom>
                <a:avLst/>
                <a:gdLst>
                  <a:gd name="T0" fmla="*/ 227 w 228"/>
                  <a:gd name="T1" fmla="*/ 3 h 116"/>
                  <a:gd name="T2" fmla="*/ 220 w 228"/>
                  <a:gd name="T3" fmla="*/ 3 h 116"/>
                  <a:gd name="T4" fmla="*/ 209 w 228"/>
                  <a:gd name="T5" fmla="*/ 0 h 116"/>
                  <a:gd name="T6" fmla="*/ 200 w 228"/>
                  <a:gd name="T7" fmla="*/ 0 h 116"/>
                  <a:gd name="T8" fmla="*/ 190 w 228"/>
                  <a:gd name="T9" fmla="*/ 3 h 116"/>
                  <a:gd name="T10" fmla="*/ 179 w 228"/>
                  <a:gd name="T11" fmla="*/ 6 h 116"/>
                  <a:gd name="T12" fmla="*/ 169 w 228"/>
                  <a:gd name="T13" fmla="*/ 9 h 116"/>
                  <a:gd name="T14" fmla="*/ 164 w 228"/>
                  <a:gd name="T15" fmla="*/ 16 h 116"/>
                  <a:gd name="T16" fmla="*/ 157 w 228"/>
                  <a:gd name="T17" fmla="*/ 24 h 116"/>
                  <a:gd name="T18" fmla="*/ 151 w 228"/>
                  <a:gd name="T19" fmla="*/ 34 h 116"/>
                  <a:gd name="T20" fmla="*/ 148 w 228"/>
                  <a:gd name="T21" fmla="*/ 40 h 116"/>
                  <a:gd name="T22" fmla="*/ 145 w 228"/>
                  <a:gd name="T23" fmla="*/ 47 h 116"/>
                  <a:gd name="T24" fmla="*/ 133 w 228"/>
                  <a:gd name="T25" fmla="*/ 58 h 116"/>
                  <a:gd name="T26" fmla="*/ 118 w 228"/>
                  <a:gd name="T27" fmla="*/ 74 h 116"/>
                  <a:gd name="T28" fmla="*/ 112 w 228"/>
                  <a:gd name="T29" fmla="*/ 78 h 116"/>
                  <a:gd name="T30" fmla="*/ 96 w 228"/>
                  <a:gd name="T31" fmla="*/ 87 h 116"/>
                  <a:gd name="T32" fmla="*/ 84 w 228"/>
                  <a:gd name="T33" fmla="*/ 90 h 116"/>
                  <a:gd name="T34" fmla="*/ 73 w 228"/>
                  <a:gd name="T35" fmla="*/ 94 h 116"/>
                  <a:gd name="T36" fmla="*/ 63 w 228"/>
                  <a:gd name="T37" fmla="*/ 96 h 116"/>
                  <a:gd name="T38" fmla="*/ 51 w 228"/>
                  <a:gd name="T39" fmla="*/ 94 h 116"/>
                  <a:gd name="T40" fmla="*/ 36 w 228"/>
                  <a:gd name="T41" fmla="*/ 90 h 116"/>
                  <a:gd name="T42" fmla="*/ 21 w 228"/>
                  <a:gd name="T43" fmla="*/ 84 h 116"/>
                  <a:gd name="T44" fmla="*/ 15 w 228"/>
                  <a:gd name="T45" fmla="*/ 78 h 116"/>
                  <a:gd name="T46" fmla="*/ 9 w 228"/>
                  <a:gd name="T47" fmla="*/ 71 h 116"/>
                  <a:gd name="T48" fmla="*/ 0 w 228"/>
                  <a:gd name="T49" fmla="*/ 102 h 116"/>
                  <a:gd name="T50" fmla="*/ 6 w 228"/>
                  <a:gd name="T51" fmla="*/ 109 h 116"/>
                  <a:gd name="T52" fmla="*/ 18 w 228"/>
                  <a:gd name="T53" fmla="*/ 112 h 116"/>
                  <a:gd name="T54" fmla="*/ 33 w 228"/>
                  <a:gd name="T55" fmla="*/ 115 h 116"/>
                  <a:gd name="T56" fmla="*/ 48 w 228"/>
                  <a:gd name="T57" fmla="*/ 115 h 116"/>
                  <a:gd name="T58" fmla="*/ 61 w 228"/>
                  <a:gd name="T59" fmla="*/ 115 h 116"/>
                  <a:gd name="T60" fmla="*/ 73 w 228"/>
                  <a:gd name="T61" fmla="*/ 112 h 116"/>
                  <a:gd name="T62" fmla="*/ 88 w 228"/>
                  <a:gd name="T63" fmla="*/ 109 h 116"/>
                  <a:gd name="T64" fmla="*/ 96 w 228"/>
                  <a:gd name="T65" fmla="*/ 102 h 116"/>
                  <a:gd name="T66" fmla="*/ 103 w 228"/>
                  <a:gd name="T67" fmla="*/ 96 h 116"/>
                  <a:gd name="T68" fmla="*/ 118 w 228"/>
                  <a:gd name="T69" fmla="*/ 84 h 116"/>
                  <a:gd name="T70" fmla="*/ 130 w 228"/>
                  <a:gd name="T71" fmla="*/ 71 h 116"/>
                  <a:gd name="T72" fmla="*/ 139 w 228"/>
                  <a:gd name="T73" fmla="*/ 58 h 116"/>
                  <a:gd name="T74" fmla="*/ 148 w 228"/>
                  <a:gd name="T75" fmla="*/ 47 h 116"/>
                  <a:gd name="T76" fmla="*/ 157 w 228"/>
                  <a:gd name="T77" fmla="*/ 40 h 116"/>
                  <a:gd name="T78" fmla="*/ 166 w 228"/>
                  <a:gd name="T79" fmla="*/ 34 h 116"/>
                  <a:gd name="T80" fmla="*/ 175 w 228"/>
                  <a:gd name="T81" fmla="*/ 27 h 116"/>
                  <a:gd name="T82" fmla="*/ 184 w 228"/>
                  <a:gd name="T83" fmla="*/ 24 h 116"/>
                  <a:gd name="T84" fmla="*/ 194 w 228"/>
                  <a:gd name="T85" fmla="*/ 24 h 116"/>
                  <a:gd name="T86" fmla="*/ 202 w 228"/>
                  <a:gd name="T87" fmla="*/ 24 h 116"/>
                  <a:gd name="T88" fmla="*/ 209 w 228"/>
                  <a:gd name="T89" fmla="*/ 27 h 116"/>
                  <a:gd name="T90" fmla="*/ 220 w 228"/>
                  <a:gd name="T91" fmla="*/ 34 h 116"/>
                  <a:gd name="T92" fmla="*/ 227 w 228"/>
                  <a:gd name="T93" fmla="*/ 3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8" h="116">
                    <a:moveTo>
                      <a:pt x="227" y="3"/>
                    </a:moveTo>
                    <a:lnTo>
                      <a:pt x="220" y="3"/>
                    </a:lnTo>
                    <a:lnTo>
                      <a:pt x="209" y="0"/>
                    </a:lnTo>
                    <a:lnTo>
                      <a:pt x="200" y="0"/>
                    </a:lnTo>
                    <a:lnTo>
                      <a:pt x="190" y="3"/>
                    </a:lnTo>
                    <a:lnTo>
                      <a:pt x="179" y="6"/>
                    </a:lnTo>
                    <a:lnTo>
                      <a:pt x="169" y="9"/>
                    </a:lnTo>
                    <a:lnTo>
                      <a:pt x="164" y="16"/>
                    </a:lnTo>
                    <a:lnTo>
                      <a:pt x="157" y="24"/>
                    </a:lnTo>
                    <a:lnTo>
                      <a:pt x="151" y="34"/>
                    </a:lnTo>
                    <a:lnTo>
                      <a:pt x="148" y="40"/>
                    </a:lnTo>
                    <a:lnTo>
                      <a:pt x="145" y="47"/>
                    </a:lnTo>
                    <a:lnTo>
                      <a:pt x="133" y="58"/>
                    </a:lnTo>
                    <a:lnTo>
                      <a:pt x="118" y="74"/>
                    </a:lnTo>
                    <a:lnTo>
                      <a:pt x="112" y="78"/>
                    </a:lnTo>
                    <a:lnTo>
                      <a:pt x="96" y="87"/>
                    </a:lnTo>
                    <a:lnTo>
                      <a:pt x="84" y="90"/>
                    </a:lnTo>
                    <a:lnTo>
                      <a:pt x="73" y="94"/>
                    </a:lnTo>
                    <a:lnTo>
                      <a:pt x="63" y="96"/>
                    </a:lnTo>
                    <a:lnTo>
                      <a:pt x="51" y="94"/>
                    </a:lnTo>
                    <a:lnTo>
                      <a:pt x="36" y="90"/>
                    </a:lnTo>
                    <a:lnTo>
                      <a:pt x="21" y="84"/>
                    </a:lnTo>
                    <a:lnTo>
                      <a:pt x="15" y="78"/>
                    </a:lnTo>
                    <a:lnTo>
                      <a:pt x="9" y="71"/>
                    </a:lnTo>
                    <a:lnTo>
                      <a:pt x="0" y="102"/>
                    </a:lnTo>
                    <a:lnTo>
                      <a:pt x="6" y="109"/>
                    </a:lnTo>
                    <a:lnTo>
                      <a:pt x="18" y="112"/>
                    </a:lnTo>
                    <a:lnTo>
                      <a:pt x="33" y="115"/>
                    </a:lnTo>
                    <a:lnTo>
                      <a:pt x="48" y="115"/>
                    </a:lnTo>
                    <a:lnTo>
                      <a:pt x="61" y="115"/>
                    </a:lnTo>
                    <a:lnTo>
                      <a:pt x="73" y="112"/>
                    </a:lnTo>
                    <a:lnTo>
                      <a:pt x="88" y="109"/>
                    </a:lnTo>
                    <a:lnTo>
                      <a:pt x="96" y="102"/>
                    </a:lnTo>
                    <a:lnTo>
                      <a:pt x="103" y="96"/>
                    </a:lnTo>
                    <a:lnTo>
                      <a:pt x="118" y="84"/>
                    </a:lnTo>
                    <a:lnTo>
                      <a:pt x="130" y="71"/>
                    </a:lnTo>
                    <a:lnTo>
                      <a:pt x="139" y="58"/>
                    </a:lnTo>
                    <a:lnTo>
                      <a:pt x="148" y="47"/>
                    </a:lnTo>
                    <a:lnTo>
                      <a:pt x="157" y="40"/>
                    </a:lnTo>
                    <a:lnTo>
                      <a:pt x="166" y="34"/>
                    </a:lnTo>
                    <a:lnTo>
                      <a:pt x="175" y="27"/>
                    </a:lnTo>
                    <a:lnTo>
                      <a:pt x="184" y="24"/>
                    </a:lnTo>
                    <a:lnTo>
                      <a:pt x="194" y="24"/>
                    </a:lnTo>
                    <a:lnTo>
                      <a:pt x="202" y="24"/>
                    </a:lnTo>
                    <a:lnTo>
                      <a:pt x="209" y="27"/>
                    </a:lnTo>
                    <a:lnTo>
                      <a:pt x="220" y="34"/>
                    </a:lnTo>
                    <a:lnTo>
                      <a:pt x="227" y="3"/>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27" name="Freeform 15"/>
              <p:cNvSpPr>
                <a:spLocks/>
              </p:cNvSpPr>
              <p:nvPr/>
            </p:nvSpPr>
            <p:spPr bwMode="ltGray">
              <a:xfrm>
                <a:off x="5442" y="2855"/>
                <a:ext cx="66" cy="61"/>
              </a:xfrm>
              <a:custGeom>
                <a:avLst/>
                <a:gdLst>
                  <a:gd name="T0" fmla="*/ 21 w 66"/>
                  <a:gd name="T1" fmla="*/ 0 h 61"/>
                  <a:gd name="T2" fmla="*/ 0 w 66"/>
                  <a:gd name="T3" fmla="*/ 39 h 61"/>
                  <a:gd name="T4" fmla="*/ 41 w 66"/>
                  <a:gd name="T5" fmla="*/ 60 h 61"/>
                  <a:gd name="T6" fmla="*/ 65 w 66"/>
                  <a:gd name="T7" fmla="*/ 20 h 61"/>
                  <a:gd name="T8" fmla="*/ 21 w 66"/>
                  <a:gd name="T9" fmla="*/ 0 h 61"/>
                </a:gdLst>
                <a:ahLst/>
                <a:cxnLst>
                  <a:cxn ang="0">
                    <a:pos x="T0" y="T1"/>
                  </a:cxn>
                  <a:cxn ang="0">
                    <a:pos x="T2" y="T3"/>
                  </a:cxn>
                  <a:cxn ang="0">
                    <a:pos x="T4" y="T5"/>
                  </a:cxn>
                  <a:cxn ang="0">
                    <a:pos x="T6" y="T7"/>
                  </a:cxn>
                  <a:cxn ang="0">
                    <a:pos x="T8" y="T9"/>
                  </a:cxn>
                </a:cxnLst>
                <a:rect l="0" t="0" r="r" b="b"/>
                <a:pathLst>
                  <a:path w="66" h="61">
                    <a:moveTo>
                      <a:pt x="21" y="0"/>
                    </a:moveTo>
                    <a:lnTo>
                      <a:pt x="0" y="39"/>
                    </a:lnTo>
                    <a:lnTo>
                      <a:pt x="41" y="60"/>
                    </a:lnTo>
                    <a:lnTo>
                      <a:pt x="65" y="20"/>
                    </a:lnTo>
                    <a:lnTo>
                      <a:pt x="21" y="0"/>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28" name="Freeform 16"/>
              <p:cNvSpPr>
                <a:spLocks/>
              </p:cNvSpPr>
              <p:nvPr/>
            </p:nvSpPr>
            <p:spPr bwMode="ltGray">
              <a:xfrm>
                <a:off x="3764" y="4046"/>
                <a:ext cx="61" cy="65"/>
              </a:xfrm>
              <a:custGeom>
                <a:avLst/>
                <a:gdLst>
                  <a:gd name="T0" fmla="*/ 20 w 61"/>
                  <a:gd name="T1" fmla="*/ 0 h 65"/>
                  <a:gd name="T2" fmla="*/ 0 w 61"/>
                  <a:gd name="T3" fmla="*/ 44 h 65"/>
                  <a:gd name="T4" fmla="*/ 40 w 61"/>
                  <a:gd name="T5" fmla="*/ 64 h 65"/>
                  <a:gd name="T6" fmla="*/ 60 w 61"/>
                  <a:gd name="T7" fmla="*/ 20 h 65"/>
                  <a:gd name="T8" fmla="*/ 20 w 61"/>
                  <a:gd name="T9" fmla="*/ 0 h 65"/>
                </a:gdLst>
                <a:ahLst/>
                <a:cxnLst>
                  <a:cxn ang="0">
                    <a:pos x="T0" y="T1"/>
                  </a:cxn>
                  <a:cxn ang="0">
                    <a:pos x="T2" y="T3"/>
                  </a:cxn>
                  <a:cxn ang="0">
                    <a:pos x="T4" y="T5"/>
                  </a:cxn>
                  <a:cxn ang="0">
                    <a:pos x="T6" y="T7"/>
                  </a:cxn>
                  <a:cxn ang="0">
                    <a:pos x="T8" y="T9"/>
                  </a:cxn>
                </a:cxnLst>
                <a:rect l="0" t="0" r="r" b="b"/>
                <a:pathLst>
                  <a:path w="61" h="65">
                    <a:moveTo>
                      <a:pt x="20" y="0"/>
                    </a:moveTo>
                    <a:lnTo>
                      <a:pt x="0" y="44"/>
                    </a:lnTo>
                    <a:lnTo>
                      <a:pt x="40" y="64"/>
                    </a:lnTo>
                    <a:lnTo>
                      <a:pt x="60" y="20"/>
                    </a:lnTo>
                    <a:lnTo>
                      <a:pt x="20" y="0"/>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30" name="Freeform 17"/>
              <p:cNvSpPr>
                <a:spLocks/>
              </p:cNvSpPr>
              <p:nvPr/>
            </p:nvSpPr>
            <p:spPr bwMode="ltGray">
              <a:xfrm>
                <a:off x="500" y="541"/>
                <a:ext cx="57" cy="65"/>
              </a:xfrm>
              <a:custGeom>
                <a:avLst/>
                <a:gdLst>
                  <a:gd name="T0" fmla="*/ 18 w 57"/>
                  <a:gd name="T1" fmla="*/ 0 h 65"/>
                  <a:gd name="T2" fmla="*/ 0 w 57"/>
                  <a:gd name="T3" fmla="*/ 44 h 65"/>
                  <a:gd name="T4" fmla="*/ 38 w 57"/>
                  <a:gd name="T5" fmla="*/ 64 h 65"/>
                  <a:gd name="T6" fmla="*/ 56 w 57"/>
                  <a:gd name="T7" fmla="*/ 23 h 65"/>
                  <a:gd name="T8" fmla="*/ 18 w 57"/>
                  <a:gd name="T9" fmla="*/ 0 h 65"/>
                </a:gdLst>
                <a:ahLst/>
                <a:cxnLst>
                  <a:cxn ang="0">
                    <a:pos x="T0" y="T1"/>
                  </a:cxn>
                  <a:cxn ang="0">
                    <a:pos x="T2" y="T3"/>
                  </a:cxn>
                  <a:cxn ang="0">
                    <a:pos x="T4" y="T5"/>
                  </a:cxn>
                  <a:cxn ang="0">
                    <a:pos x="T6" y="T7"/>
                  </a:cxn>
                  <a:cxn ang="0">
                    <a:pos x="T8" y="T9"/>
                  </a:cxn>
                </a:cxnLst>
                <a:rect l="0" t="0" r="r" b="b"/>
                <a:pathLst>
                  <a:path w="57" h="65">
                    <a:moveTo>
                      <a:pt x="18" y="0"/>
                    </a:moveTo>
                    <a:lnTo>
                      <a:pt x="0" y="44"/>
                    </a:lnTo>
                    <a:lnTo>
                      <a:pt x="38" y="64"/>
                    </a:lnTo>
                    <a:lnTo>
                      <a:pt x="56" y="23"/>
                    </a:lnTo>
                    <a:lnTo>
                      <a:pt x="18" y="0"/>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32" name="Freeform 18"/>
              <p:cNvSpPr>
                <a:spLocks/>
              </p:cNvSpPr>
              <p:nvPr/>
            </p:nvSpPr>
            <p:spPr bwMode="ltGray">
              <a:xfrm>
                <a:off x="2644" y="186"/>
                <a:ext cx="57" cy="102"/>
              </a:xfrm>
              <a:custGeom>
                <a:avLst/>
                <a:gdLst>
                  <a:gd name="T0" fmla="*/ 16 w 57"/>
                  <a:gd name="T1" fmla="*/ 0 h 102"/>
                  <a:gd name="T2" fmla="*/ 0 w 57"/>
                  <a:gd name="T3" fmla="*/ 101 h 102"/>
                  <a:gd name="T4" fmla="*/ 56 w 57"/>
                  <a:gd name="T5" fmla="*/ 49 h 102"/>
                  <a:gd name="T6" fmla="*/ 16 w 57"/>
                  <a:gd name="T7" fmla="*/ 0 h 102"/>
                </a:gdLst>
                <a:ahLst/>
                <a:cxnLst>
                  <a:cxn ang="0">
                    <a:pos x="T0" y="T1"/>
                  </a:cxn>
                  <a:cxn ang="0">
                    <a:pos x="T2" y="T3"/>
                  </a:cxn>
                  <a:cxn ang="0">
                    <a:pos x="T4" y="T5"/>
                  </a:cxn>
                  <a:cxn ang="0">
                    <a:pos x="T6" y="T7"/>
                  </a:cxn>
                </a:cxnLst>
                <a:rect l="0" t="0" r="r" b="b"/>
                <a:pathLst>
                  <a:path w="57" h="102">
                    <a:moveTo>
                      <a:pt x="16" y="0"/>
                    </a:moveTo>
                    <a:lnTo>
                      <a:pt x="0" y="101"/>
                    </a:lnTo>
                    <a:lnTo>
                      <a:pt x="56" y="49"/>
                    </a:lnTo>
                    <a:lnTo>
                      <a:pt x="16" y="0"/>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33" name="Freeform 19"/>
              <p:cNvSpPr>
                <a:spLocks/>
              </p:cNvSpPr>
              <p:nvPr/>
            </p:nvSpPr>
            <p:spPr bwMode="ltGray">
              <a:xfrm>
                <a:off x="5673" y="2034"/>
                <a:ext cx="58" cy="102"/>
              </a:xfrm>
              <a:custGeom>
                <a:avLst/>
                <a:gdLst>
                  <a:gd name="T0" fmla="*/ 16 w 58"/>
                  <a:gd name="T1" fmla="*/ 0 h 102"/>
                  <a:gd name="T2" fmla="*/ 0 w 58"/>
                  <a:gd name="T3" fmla="*/ 101 h 102"/>
                  <a:gd name="T4" fmla="*/ 57 w 58"/>
                  <a:gd name="T5" fmla="*/ 49 h 102"/>
                  <a:gd name="T6" fmla="*/ 16 w 58"/>
                  <a:gd name="T7" fmla="*/ 0 h 102"/>
                </a:gdLst>
                <a:ahLst/>
                <a:cxnLst>
                  <a:cxn ang="0">
                    <a:pos x="T0" y="T1"/>
                  </a:cxn>
                  <a:cxn ang="0">
                    <a:pos x="T2" y="T3"/>
                  </a:cxn>
                  <a:cxn ang="0">
                    <a:pos x="T4" y="T5"/>
                  </a:cxn>
                  <a:cxn ang="0">
                    <a:pos x="T6" y="T7"/>
                  </a:cxn>
                </a:cxnLst>
                <a:rect l="0" t="0" r="r" b="b"/>
                <a:pathLst>
                  <a:path w="58" h="102">
                    <a:moveTo>
                      <a:pt x="16" y="0"/>
                    </a:moveTo>
                    <a:lnTo>
                      <a:pt x="0" y="101"/>
                    </a:lnTo>
                    <a:lnTo>
                      <a:pt x="57" y="49"/>
                    </a:lnTo>
                    <a:lnTo>
                      <a:pt x="16" y="0"/>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34" name="Freeform 20"/>
              <p:cNvSpPr>
                <a:spLocks/>
              </p:cNvSpPr>
              <p:nvPr/>
            </p:nvSpPr>
            <p:spPr bwMode="ltGray">
              <a:xfrm>
                <a:off x="3478" y="3974"/>
                <a:ext cx="59" cy="104"/>
              </a:xfrm>
              <a:custGeom>
                <a:avLst/>
                <a:gdLst>
                  <a:gd name="T0" fmla="*/ 16 w 59"/>
                  <a:gd name="T1" fmla="*/ 0 h 104"/>
                  <a:gd name="T2" fmla="*/ 0 w 59"/>
                  <a:gd name="T3" fmla="*/ 103 h 104"/>
                  <a:gd name="T4" fmla="*/ 58 w 59"/>
                  <a:gd name="T5" fmla="*/ 50 h 104"/>
                  <a:gd name="T6" fmla="*/ 16 w 59"/>
                  <a:gd name="T7" fmla="*/ 0 h 104"/>
                </a:gdLst>
                <a:ahLst/>
                <a:cxnLst>
                  <a:cxn ang="0">
                    <a:pos x="T0" y="T1"/>
                  </a:cxn>
                  <a:cxn ang="0">
                    <a:pos x="T2" y="T3"/>
                  </a:cxn>
                  <a:cxn ang="0">
                    <a:pos x="T4" y="T5"/>
                  </a:cxn>
                  <a:cxn ang="0">
                    <a:pos x="T6" y="T7"/>
                  </a:cxn>
                </a:cxnLst>
                <a:rect l="0" t="0" r="r" b="b"/>
                <a:pathLst>
                  <a:path w="59" h="104">
                    <a:moveTo>
                      <a:pt x="16" y="0"/>
                    </a:moveTo>
                    <a:lnTo>
                      <a:pt x="0" y="103"/>
                    </a:lnTo>
                    <a:lnTo>
                      <a:pt x="58" y="50"/>
                    </a:lnTo>
                    <a:lnTo>
                      <a:pt x="16" y="0"/>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35" name="Freeform 21"/>
              <p:cNvSpPr>
                <a:spLocks/>
              </p:cNvSpPr>
              <p:nvPr/>
            </p:nvSpPr>
            <p:spPr bwMode="ltGray">
              <a:xfrm>
                <a:off x="426" y="4149"/>
                <a:ext cx="56" cy="102"/>
              </a:xfrm>
              <a:custGeom>
                <a:avLst/>
                <a:gdLst>
                  <a:gd name="T0" fmla="*/ 14 w 56"/>
                  <a:gd name="T1" fmla="*/ 0 h 102"/>
                  <a:gd name="T2" fmla="*/ 0 w 56"/>
                  <a:gd name="T3" fmla="*/ 101 h 102"/>
                  <a:gd name="T4" fmla="*/ 55 w 56"/>
                  <a:gd name="T5" fmla="*/ 49 h 102"/>
                  <a:gd name="T6" fmla="*/ 14 w 56"/>
                  <a:gd name="T7" fmla="*/ 0 h 102"/>
                </a:gdLst>
                <a:ahLst/>
                <a:cxnLst>
                  <a:cxn ang="0">
                    <a:pos x="T0" y="T1"/>
                  </a:cxn>
                  <a:cxn ang="0">
                    <a:pos x="T2" y="T3"/>
                  </a:cxn>
                  <a:cxn ang="0">
                    <a:pos x="T4" y="T5"/>
                  </a:cxn>
                  <a:cxn ang="0">
                    <a:pos x="T6" y="T7"/>
                  </a:cxn>
                </a:cxnLst>
                <a:rect l="0" t="0" r="r" b="b"/>
                <a:pathLst>
                  <a:path w="56" h="102">
                    <a:moveTo>
                      <a:pt x="14" y="0"/>
                    </a:moveTo>
                    <a:lnTo>
                      <a:pt x="0" y="101"/>
                    </a:lnTo>
                    <a:lnTo>
                      <a:pt x="55" y="49"/>
                    </a:lnTo>
                    <a:lnTo>
                      <a:pt x="14" y="0"/>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36" name="Freeform 22"/>
              <p:cNvSpPr>
                <a:spLocks/>
              </p:cNvSpPr>
              <p:nvPr/>
            </p:nvSpPr>
            <p:spPr bwMode="ltGray">
              <a:xfrm>
                <a:off x="1604" y="4043"/>
                <a:ext cx="57" cy="102"/>
              </a:xfrm>
              <a:custGeom>
                <a:avLst/>
                <a:gdLst>
                  <a:gd name="T0" fmla="*/ 16 w 57"/>
                  <a:gd name="T1" fmla="*/ 101 h 102"/>
                  <a:gd name="T2" fmla="*/ 0 w 57"/>
                  <a:gd name="T3" fmla="*/ 0 h 102"/>
                  <a:gd name="T4" fmla="*/ 56 w 57"/>
                  <a:gd name="T5" fmla="*/ 51 h 102"/>
                  <a:gd name="T6" fmla="*/ 16 w 57"/>
                  <a:gd name="T7" fmla="*/ 101 h 102"/>
                </a:gdLst>
                <a:ahLst/>
                <a:cxnLst>
                  <a:cxn ang="0">
                    <a:pos x="T0" y="T1"/>
                  </a:cxn>
                  <a:cxn ang="0">
                    <a:pos x="T2" y="T3"/>
                  </a:cxn>
                  <a:cxn ang="0">
                    <a:pos x="T4" y="T5"/>
                  </a:cxn>
                  <a:cxn ang="0">
                    <a:pos x="T6" y="T7"/>
                  </a:cxn>
                </a:cxnLst>
                <a:rect l="0" t="0" r="r" b="b"/>
                <a:pathLst>
                  <a:path w="57" h="102">
                    <a:moveTo>
                      <a:pt x="16" y="101"/>
                    </a:moveTo>
                    <a:lnTo>
                      <a:pt x="0" y="0"/>
                    </a:lnTo>
                    <a:lnTo>
                      <a:pt x="56" y="51"/>
                    </a:lnTo>
                    <a:lnTo>
                      <a:pt x="16" y="101"/>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37" name="Freeform 23"/>
              <p:cNvSpPr>
                <a:spLocks/>
              </p:cNvSpPr>
              <p:nvPr/>
            </p:nvSpPr>
            <p:spPr bwMode="ltGray">
              <a:xfrm>
                <a:off x="5453" y="1573"/>
                <a:ext cx="46" cy="88"/>
              </a:xfrm>
              <a:custGeom>
                <a:avLst/>
                <a:gdLst>
                  <a:gd name="T0" fmla="*/ 27 w 46"/>
                  <a:gd name="T1" fmla="*/ 87 h 88"/>
                  <a:gd name="T2" fmla="*/ 45 w 46"/>
                  <a:gd name="T3" fmla="*/ 46 h 88"/>
                  <a:gd name="T4" fmla="*/ 18 w 46"/>
                  <a:gd name="T5" fmla="*/ 0 h 88"/>
                  <a:gd name="T6" fmla="*/ 0 w 46"/>
                  <a:gd name="T7" fmla="*/ 49 h 88"/>
                  <a:gd name="T8" fmla="*/ 27 w 46"/>
                  <a:gd name="T9" fmla="*/ 87 h 88"/>
                </a:gdLst>
                <a:ahLst/>
                <a:cxnLst>
                  <a:cxn ang="0">
                    <a:pos x="T0" y="T1"/>
                  </a:cxn>
                  <a:cxn ang="0">
                    <a:pos x="T2" y="T3"/>
                  </a:cxn>
                  <a:cxn ang="0">
                    <a:pos x="T4" y="T5"/>
                  </a:cxn>
                  <a:cxn ang="0">
                    <a:pos x="T6" y="T7"/>
                  </a:cxn>
                  <a:cxn ang="0">
                    <a:pos x="T8" y="T9"/>
                  </a:cxn>
                </a:cxnLst>
                <a:rect l="0" t="0" r="r" b="b"/>
                <a:pathLst>
                  <a:path w="46" h="88">
                    <a:moveTo>
                      <a:pt x="27" y="87"/>
                    </a:moveTo>
                    <a:lnTo>
                      <a:pt x="45" y="46"/>
                    </a:lnTo>
                    <a:lnTo>
                      <a:pt x="18" y="0"/>
                    </a:lnTo>
                    <a:lnTo>
                      <a:pt x="0" y="49"/>
                    </a:lnTo>
                    <a:lnTo>
                      <a:pt x="27" y="87"/>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38" name="Freeform 24"/>
              <p:cNvSpPr>
                <a:spLocks/>
              </p:cNvSpPr>
              <p:nvPr/>
            </p:nvSpPr>
            <p:spPr bwMode="ltGray">
              <a:xfrm>
                <a:off x="5571" y="3729"/>
                <a:ext cx="47" cy="85"/>
              </a:xfrm>
              <a:custGeom>
                <a:avLst/>
                <a:gdLst>
                  <a:gd name="T0" fmla="*/ 19 w 47"/>
                  <a:gd name="T1" fmla="*/ 84 h 85"/>
                  <a:gd name="T2" fmla="*/ 0 w 47"/>
                  <a:gd name="T3" fmla="*/ 45 h 85"/>
                  <a:gd name="T4" fmla="*/ 27 w 47"/>
                  <a:gd name="T5" fmla="*/ 0 h 85"/>
                  <a:gd name="T6" fmla="*/ 46 w 47"/>
                  <a:gd name="T7" fmla="*/ 45 h 85"/>
                  <a:gd name="T8" fmla="*/ 19 w 47"/>
                  <a:gd name="T9" fmla="*/ 84 h 85"/>
                </a:gdLst>
                <a:ahLst/>
                <a:cxnLst>
                  <a:cxn ang="0">
                    <a:pos x="T0" y="T1"/>
                  </a:cxn>
                  <a:cxn ang="0">
                    <a:pos x="T2" y="T3"/>
                  </a:cxn>
                  <a:cxn ang="0">
                    <a:pos x="T4" y="T5"/>
                  </a:cxn>
                  <a:cxn ang="0">
                    <a:pos x="T6" y="T7"/>
                  </a:cxn>
                  <a:cxn ang="0">
                    <a:pos x="T8" y="T9"/>
                  </a:cxn>
                </a:cxnLst>
                <a:rect l="0" t="0" r="r" b="b"/>
                <a:pathLst>
                  <a:path w="47" h="85">
                    <a:moveTo>
                      <a:pt x="19" y="84"/>
                    </a:moveTo>
                    <a:lnTo>
                      <a:pt x="0" y="45"/>
                    </a:lnTo>
                    <a:lnTo>
                      <a:pt x="27" y="0"/>
                    </a:lnTo>
                    <a:lnTo>
                      <a:pt x="46" y="45"/>
                    </a:lnTo>
                    <a:lnTo>
                      <a:pt x="19" y="84"/>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39" name="Freeform 25"/>
              <p:cNvSpPr>
                <a:spLocks/>
              </p:cNvSpPr>
              <p:nvPr/>
            </p:nvSpPr>
            <p:spPr bwMode="ltGray">
              <a:xfrm>
                <a:off x="5394" y="746"/>
                <a:ext cx="45" cy="86"/>
              </a:xfrm>
              <a:custGeom>
                <a:avLst/>
                <a:gdLst>
                  <a:gd name="T0" fmla="*/ 18 w 45"/>
                  <a:gd name="T1" fmla="*/ 85 h 86"/>
                  <a:gd name="T2" fmla="*/ 0 w 45"/>
                  <a:gd name="T3" fmla="*/ 45 h 86"/>
                  <a:gd name="T4" fmla="*/ 26 w 45"/>
                  <a:gd name="T5" fmla="*/ 0 h 86"/>
                  <a:gd name="T6" fmla="*/ 44 w 45"/>
                  <a:gd name="T7" fmla="*/ 49 h 86"/>
                  <a:gd name="T8" fmla="*/ 18 w 45"/>
                  <a:gd name="T9" fmla="*/ 85 h 86"/>
                </a:gdLst>
                <a:ahLst/>
                <a:cxnLst>
                  <a:cxn ang="0">
                    <a:pos x="T0" y="T1"/>
                  </a:cxn>
                  <a:cxn ang="0">
                    <a:pos x="T2" y="T3"/>
                  </a:cxn>
                  <a:cxn ang="0">
                    <a:pos x="T4" y="T5"/>
                  </a:cxn>
                  <a:cxn ang="0">
                    <a:pos x="T6" y="T7"/>
                  </a:cxn>
                  <a:cxn ang="0">
                    <a:pos x="T8" y="T9"/>
                  </a:cxn>
                </a:cxnLst>
                <a:rect l="0" t="0" r="r" b="b"/>
                <a:pathLst>
                  <a:path w="45" h="86">
                    <a:moveTo>
                      <a:pt x="18" y="85"/>
                    </a:moveTo>
                    <a:lnTo>
                      <a:pt x="0" y="45"/>
                    </a:lnTo>
                    <a:lnTo>
                      <a:pt x="26" y="0"/>
                    </a:lnTo>
                    <a:lnTo>
                      <a:pt x="44" y="49"/>
                    </a:lnTo>
                    <a:lnTo>
                      <a:pt x="18" y="85"/>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40" name="Freeform 26"/>
              <p:cNvSpPr>
                <a:spLocks/>
              </p:cNvSpPr>
              <p:nvPr/>
            </p:nvSpPr>
            <p:spPr bwMode="ltGray">
              <a:xfrm>
                <a:off x="5394" y="746"/>
                <a:ext cx="45" cy="86"/>
              </a:xfrm>
              <a:custGeom>
                <a:avLst/>
                <a:gdLst>
                  <a:gd name="T0" fmla="*/ 18 w 45"/>
                  <a:gd name="T1" fmla="*/ 85 h 86"/>
                  <a:gd name="T2" fmla="*/ 0 w 45"/>
                  <a:gd name="T3" fmla="*/ 45 h 86"/>
                  <a:gd name="T4" fmla="*/ 26 w 45"/>
                  <a:gd name="T5" fmla="*/ 0 h 86"/>
                  <a:gd name="T6" fmla="*/ 44 w 45"/>
                  <a:gd name="T7" fmla="*/ 49 h 86"/>
                  <a:gd name="T8" fmla="*/ 18 w 45"/>
                  <a:gd name="T9" fmla="*/ 85 h 86"/>
                </a:gdLst>
                <a:ahLst/>
                <a:cxnLst>
                  <a:cxn ang="0">
                    <a:pos x="T0" y="T1"/>
                  </a:cxn>
                  <a:cxn ang="0">
                    <a:pos x="T2" y="T3"/>
                  </a:cxn>
                  <a:cxn ang="0">
                    <a:pos x="T4" y="T5"/>
                  </a:cxn>
                  <a:cxn ang="0">
                    <a:pos x="T6" y="T7"/>
                  </a:cxn>
                  <a:cxn ang="0">
                    <a:pos x="T8" y="T9"/>
                  </a:cxn>
                </a:cxnLst>
                <a:rect l="0" t="0" r="r" b="b"/>
                <a:pathLst>
                  <a:path w="45" h="86">
                    <a:moveTo>
                      <a:pt x="18" y="85"/>
                    </a:moveTo>
                    <a:lnTo>
                      <a:pt x="0" y="45"/>
                    </a:lnTo>
                    <a:lnTo>
                      <a:pt x="26" y="0"/>
                    </a:lnTo>
                    <a:lnTo>
                      <a:pt x="44" y="49"/>
                    </a:lnTo>
                    <a:lnTo>
                      <a:pt x="18" y="85"/>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41" name="Freeform 27"/>
              <p:cNvSpPr>
                <a:spLocks/>
              </p:cNvSpPr>
              <p:nvPr/>
            </p:nvSpPr>
            <p:spPr bwMode="ltGray">
              <a:xfrm>
                <a:off x="4854" y="237"/>
                <a:ext cx="159" cy="72"/>
              </a:xfrm>
              <a:custGeom>
                <a:avLst/>
                <a:gdLst>
                  <a:gd name="T0" fmla="*/ 152 w 159"/>
                  <a:gd name="T1" fmla="*/ 27 h 72"/>
                  <a:gd name="T2" fmla="*/ 143 w 159"/>
                  <a:gd name="T3" fmla="*/ 24 h 72"/>
                  <a:gd name="T4" fmla="*/ 130 w 159"/>
                  <a:gd name="T5" fmla="*/ 24 h 72"/>
                  <a:gd name="T6" fmla="*/ 122 w 159"/>
                  <a:gd name="T7" fmla="*/ 27 h 72"/>
                  <a:gd name="T8" fmla="*/ 115 w 159"/>
                  <a:gd name="T9" fmla="*/ 36 h 72"/>
                  <a:gd name="T10" fmla="*/ 109 w 159"/>
                  <a:gd name="T11" fmla="*/ 44 h 72"/>
                  <a:gd name="T12" fmla="*/ 97 w 159"/>
                  <a:gd name="T13" fmla="*/ 59 h 72"/>
                  <a:gd name="T14" fmla="*/ 89 w 159"/>
                  <a:gd name="T15" fmla="*/ 68 h 72"/>
                  <a:gd name="T16" fmla="*/ 73 w 159"/>
                  <a:gd name="T17" fmla="*/ 71 h 72"/>
                  <a:gd name="T18" fmla="*/ 61 w 159"/>
                  <a:gd name="T19" fmla="*/ 68 h 72"/>
                  <a:gd name="T20" fmla="*/ 51 w 159"/>
                  <a:gd name="T21" fmla="*/ 62 h 72"/>
                  <a:gd name="T22" fmla="*/ 39 w 159"/>
                  <a:gd name="T23" fmla="*/ 56 h 72"/>
                  <a:gd name="T24" fmla="*/ 28 w 159"/>
                  <a:gd name="T25" fmla="*/ 53 h 72"/>
                  <a:gd name="T26" fmla="*/ 15 w 159"/>
                  <a:gd name="T27" fmla="*/ 53 h 72"/>
                  <a:gd name="T28" fmla="*/ 6 w 159"/>
                  <a:gd name="T29" fmla="*/ 56 h 72"/>
                  <a:gd name="T30" fmla="*/ 3 w 159"/>
                  <a:gd name="T31" fmla="*/ 51 h 72"/>
                  <a:gd name="T32" fmla="*/ 9 w 159"/>
                  <a:gd name="T33" fmla="*/ 47 h 72"/>
                  <a:gd name="T34" fmla="*/ 21 w 159"/>
                  <a:gd name="T35" fmla="*/ 44 h 72"/>
                  <a:gd name="T36" fmla="*/ 30 w 159"/>
                  <a:gd name="T37" fmla="*/ 44 h 72"/>
                  <a:gd name="T38" fmla="*/ 43 w 159"/>
                  <a:gd name="T39" fmla="*/ 53 h 72"/>
                  <a:gd name="T40" fmla="*/ 54 w 159"/>
                  <a:gd name="T41" fmla="*/ 56 h 72"/>
                  <a:gd name="T42" fmla="*/ 67 w 159"/>
                  <a:gd name="T43" fmla="*/ 59 h 72"/>
                  <a:gd name="T44" fmla="*/ 79 w 159"/>
                  <a:gd name="T45" fmla="*/ 59 h 72"/>
                  <a:gd name="T46" fmla="*/ 89 w 159"/>
                  <a:gd name="T47" fmla="*/ 56 h 72"/>
                  <a:gd name="T48" fmla="*/ 97 w 159"/>
                  <a:gd name="T49" fmla="*/ 51 h 72"/>
                  <a:gd name="T50" fmla="*/ 107 w 159"/>
                  <a:gd name="T51" fmla="*/ 39 h 72"/>
                  <a:gd name="T52" fmla="*/ 115 w 159"/>
                  <a:gd name="T53" fmla="*/ 21 h 72"/>
                  <a:gd name="T54" fmla="*/ 122 w 159"/>
                  <a:gd name="T55" fmla="*/ 6 h 72"/>
                  <a:gd name="T56" fmla="*/ 130 w 159"/>
                  <a:gd name="T57" fmla="*/ 0 h 72"/>
                  <a:gd name="T58" fmla="*/ 137 w 159"/>
                  <a:gd name="T59" fmla="*/ 0 h 72"/>
                  <a:gd name="T60" fmla="*/ 146 w 159"/>
                  <a:gd name="T61" fmla="*/ 3 h 72"/>
                  <a:gd name="T62" fmla="*/ 158 w 159"/>
                  <a:gd name="T63" fmla="*/ 3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9" h="72">
                    <a:moveTo>
                      <a:pt x="158" y="30"/>
                    </a:moveTo>
                    <a:lnTo>
                      <a:pt x="152" y="27"/>
                    </a:lnTo>
                    <a:lnTo>
                      <a:pt x="146" y="24"/>
                    </a:lnTo>
                    <a:lnTo>
                      <a:pt x="143" y="24"/>
                    </a:lnTo>
                    <a:lnTo>
                      <a:pt x="137" y="24"/>
                    </a:lnTo>
                    <a:lnTo>
                      <a:pt x="130" y="24"/>
                    </a:lnTo>
                    <a:lnTo>
                      <a:pt x="125" y="27"/>
                    </a:lnTo>
                    <a:lnTo>
                      <a:pt x="122" y="27"/>
                    </a:lnTo>
                    <a:lnTo>
                      <a:pt x="119" y="30"/>
                    </a:lnTo>
                    <a:lnTo>
                      <a:pt x="115" y="36"/>
                    </a:lnTo>
                    <a:lnTo>
                      <a:pt x="109" y="41"/>
                    </a:lnTo>
                    <a:lnTo>
                      <a:pt x="109" y="44"/>
                    </a:lnTo>
                    <a:lnTo>
                      <a:pt x="104" y="53"/>
                    </a:lnTo>
                    <a:lnTo>
                      <a:pt x="97" y="59"/>
                    </a:lnTo>
                    <a:lnTo>
                      <a:pt x="94" y="65"/>
                    </a:lnTo>
                    <a:lnTo>
                      <a:pt x="89" y="68"/>
                    </a:lnTo>
                    <a:lnTo>
                      <a:pt x="79" y="71"/>
                    </a:lnTo>
                    <a:lnTo>
                      <a:pt x="73" y="71"/>
                    </a:lnTo>
                    <a:lnTo>
                      <a:pt x="67" y="71"/>
                    </a:lnTo>
                    <a:lnTo>
                      <a:pt x="61" y="68"/>
                    </a:lnTo>
                    <a:lnTo>
                      <a:pt x="54" y="65"/>
                    </a:lnTo>
                    <a:lnTo>
                      <a:pt x="51" y="62"/>
                    </a:lnTo>
                    <a:lnTo>
                      <a:pt x="46" y="59"/>
                    </a:lnTo>
                    <a:lnTo>
                      <a:pt x="39" y="56"/>
                    </a:lnTo>
                    <a:lnTo>
                      <a:pt x="33" y="53"/>
                    </a:lnTo>
                    <a:lnTo>
                      <a:pt x="28" y="53"/>
                    </a:lnTo>
                    <a:lnTo>
                      <a:pt x="21" y="51"/>
                    </a:lnTo>
                    <a:lnTo>
                      <a:pt x="15" y="53"/>
                    </a:lnTo>
                    <a:lnTo>
                      <a:pt x="9" y="53"/>
                    </a:lnTo>
                    <a:lnTo>
                      <a:pt x="6" y="56"/>
                    </a:lnTo>
                    <a:lnTo>
                      <a:pt x="0" y="59"/>
                    </a:lnTo>
                    <a:lnTo>
                      <a:pt x="3" y="51"/>
                    </a:lnTo>
                    <a:lnTo>
                      <a:pt x="6" y="47"/>
                    </a:lnTo>
                    <a:lnTo>
                      <a:pt x="9" y="47"/>
                    </a:lnTo>
                    <a:lnTo>
                      <a:pt x="15" y="44"/>
                    </a:lnTo>
                    <a:lnTo>
                      <a:pt x="21" y="44"/>
                    </a:lnTo>
                    <a:lnTo>
                      <a:pt x="24" y="44"/>
                    </a:lnTo>
                    <a:lnTo>
                      <a:pt x="30" y="44"/>
                    </a:lnTo>
                    <a:lnTo>
                      <a:pt x="33" y="47"/>
                    </a:lnTo>
                    <a:lnTo>
                      <a:pt x="43" y="53"/>
                    </a:lnTo>
                    <a:lnTo>
                      <a:pt x="49" y="56"/>
                    </a:lnTo>
                    <a:lnTo>
                      <a:pt x="54" y="56"/>
                    </a:lnTo>
                    <a:lnTo>
                      <a:pt x="58" y="59"/>
                    </a:lnTo>
                    <a:lnTo>
                      <a:pt x="67" y="59"/>
                    </a:lnTo>
                    <a:lnTo>
                      <a:pt x="76" y="59"/>
                    </a:lnTo>
                    <a:lnTo>
                      <a:pt x="79" y="59"/>
                    </a:lnTo>
                    <a:lnTo>
                      <a:pt x="85" y="59"/>
                    </a:lnTo>
                    <a:lnTo>
                      <a:pt x="89" y="56"/>
                    </a:lnTo>
                    <a:lnTo>
                      <a:pt x="94" y="53"/>
                    </a:lnTo>
                    <a:lnTo>
                      <a:pt x="97" y="51"/>
                    </a:lnTo>
                    <a:lnTo>
                      <a:pt x="100" y="47"/>
                    </a:lnTo>
                    <a:lnTo>
                      <a:pt x="107" y="39"/>
                    </a:lnTo>
                    <a:lnTo>
                      <a:pt x="109" y="32"/>
                    </a:lnTo>
                    <a:lnTo>
                      <a:pt x="115" y="21"/>
                    </a:lnTo>
                    <a:lnTo>
                      <a:pt x="122" y="12"/>
                    </a:lnTo>
                    <a:lnTo>
                      <a:pt x="122" y="6"/>
                    </a:lnTo>
                    <a:lnTo>
                      <a:pt x="128" y="3"/>
                    </a:lnTo>
                    <a:lnTo>
                      <a:pt x="130" y="0"/>
                    </a:lnTo>
                    <a:lnTo>
                      <a:pt x="134" y="0"/>
                    </a:lnTo>
                    <a:lnTo>
                      <a:pt x="137" y="0"/>
                    </a:lnTo>
                    <a:lnTo>
                      <a:pt x="143" y="0"/>
                    </a:lnTo>
                    <a:lnTo>
                      <a:pt x="146" y="3"/>
                    </a:lnTo>
                    <a:lnTo>
                      <a:pt x="152" y="6"/>
                    </a:lnTo>
                    <a:lnTo>
                      <a:pt x="158" y="30"/>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42" name="Freeform 28"/>
              <p:cNvSpPr>
                <a:spLocks/>
              </p:cNvSpPr>
              <p:nvPr/>
            </p:nvSpPr>
            <p:spPr bwMode="ltGray">
              <a:xfrm>
                <a:off x="5357" y="3223"/>
                <a:ext cx="154" cy="73"/>
              </a:xfrm>
              <a:custGeom>
                <a:avLst/>
                <a:gdLst>
                  <a:gd name="T0" fmla="*/ 147 w 154"/>
                  <a:gd name="T1" fmla="*/ 27 h 73"/>
                  <a:gd name="T2" fmla="*/ 138 w 154"/>
                  <a:gd name="T3" fmla="*/ 24 h 73"/>
                  <a:gd name="T4" fmla="*/ 127 w 154"/>
                  <a:gd name="T5" fmla="*/ 24 h 73"/>
                  <a:gd name="T6" fmla="*/ 117 w 154"/>
                  <a:gd name="T7" fmla="*/ 27 h 73"/>
                  <a:gd name="T8" fmla="*/ 112 w 154"/>
                  <a:gd name="T9" fmla="*/ 36 h 73"/>
                  <a:gd name="T10" fmla="*/ 105 w 154"/>
                  <a:gd name="T11" fmla="*/ 48 h 73"/>
                  <a:gd name="T12" fmla="*/ 97 w 154"/>
                  <a:gd name="T13" fmla="*/ 60 h 73"/>
                  <a:gd name="T14" fmla="*/ 84 w 154"/>
                  <a:gd name="T15" fmla="*/ 69 h 73"/>
                  <a:gd name="T16" fmla="*/ 69 w 154"/>
                  <a:gd name="T17" fmla="*/ 72 h 73"/>
                  <a:gd name="T18" fmla="*/ 57 w 154"/>
                  <a:gd name="T19" fmla="*/ 69 h 73"/>
                  <a:gd name="T20" fmla="*/ 49 w 154"/>
                  <a:gd name="T21" fmla="*/ 63 h 73"/>
                  <a:gd name="T22" fmla="*/ 37 w 154"/>
                  <a:gd name="T23" fmla="*/ 57 h 73"/>
                  <a:gd name="T24" fmla="*/ 24 w 154"/>
                  <a:gd name="T25" fmla="*/ 54 h 73"/>
                  <a:gd name="T26" fmla="*/ 12 w 154"/>
                  <a:gd name="T27" fmla="*/ 54 h 73"/>
                  <a:gd name="T28" fmla="*/ 4 w 154"/>
                  <a:gd name="T29" fmla="*/ 57 h 73"/>
                  <a:gd name="T30" fmla="*/ 0 w 154"/>
                  <a:gd name="T31" fmla="*/ 54 h 73"/>
                  <a:gd name="T32" fmla="*/ 7 w 154"/>
                  <a:gd name="T33" fmla="*/ 48 h 73"/>
                  <a:gd name="T34" fmla="*/ 19 w 154"/>
                  <a:gd name="T35" fmla="*/ 45 h 73"/>
                  <a:gd name="T36" fmla="*/ 27 w 154"/>
                  <a:gd name="T37" fmla="*/ 48 h 73"/>
                  <a:gd name="T38" fmla="*/ 39 w 154"/>
                  <a:gd name="T39" fmla="*/ 54 h 73"/>
                  <a:gd name="T40" fmla="*/ 52 w 154"/>
                  <a:gd name="T41" fmla="*/ 60 h 73"/>
                  <a:gd name="T42" fmla="*/ 64 w 154"/>
                  <a:gd name="T43" fmla="*/ 60 h 73"/>
                  <a:gd name="T44" fmla="*/ 75 w 154"/>
                  <a:gd name="T45" fmla="*/ 60 h 73"/>
                  <a:gd name="T46" fmla="*/ 84 w 154"/>
                  <a:gd name="T47" fmla="*/ 57 h 73"/>
                  <a:gd name="T48" fmla="*/ 93 w 154"/>
                  <a:gd name="T49" fmla="*/ 51 h 73"/>
                  <a:gd name="T50" fmla="*/ 102 w 154"/>
                  <a:gd name="T51" fmla="*/ 39 h 73"/>
                  <a:gd name="T52" fmla="*/ 112 w 154"/>
                  <a:gd name="T53" fmla="*/ 22 h 73"/>
                  <a:gd name="T54" fmla="*/ 120 w 154"/>
                  <a:gd name="T55" fmla="*/ 7 h 73"/>
                  <a:gd name="T56" fmla="*/ 127 w 154"/>
                  <a:gd name="T57" fmla="*/ 0 h 73"/>
                  <a:gd name="T58" fmla="*/ 135 w 154"/>
                  <a:gd name="T59" fmla="*/ 0 h 73"/>
                  <a:gd name="T60" fmla="*/ 145 w 154"/>
                  <a:gd name="T61" fmla="*/ 3 h 73"/>
                  <a:gd name="T62" fmla="*/ 153 w 154"/>
                  <a:gd name="T63" fmla="*/ 3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4" h="73">
                    <a:moveTo>
                      <a:pt x="153" y="30"/>
                    </a:moveTo>
                    <a:lnTo>
                      <a:pt x="147" y="27"/>
                    </a:lnTo>
                    <a:lnTo>
                      <a:pt x="142" y="24"/>
                    </a:lnTo>
                    <a:lnTo>
                      <a:pt x="138" y="24"/>
                    </a:lnTo>
                    <a:lnTo>
                      <a:pt x="132" y="24"/>
                    </a:lnTo>
                    <a:lnTo>
                      <a:pt x="127" y="24"/>
                    </a:lnTo>
                    <a:lnTo>
                      <a:pt x="123" y="27"/>
                    </a:lnTo>
                    <a:lnTo>
                      <a:pt x="117" y="27"/>
                    </a:lnTo>
                    <a:lnTo>
                      <a:pt x="115" y="30"/>
                    </a:lnTo>
                    <a:lnTo>
                      <a:pt x="112" y="36"/>
                    </a:lnTo>
                    <a:lnTo>
                      <a:pt x="105" y="42"/>
                    </a:lnTo>
                    <a:lnTo>
                      <a:pt x="105" y="48"/>
                    </a:lnTo>
                    <a:lnTo>
                      <a:pt x="99" y="54"/>
                    </a:lnTo>
                    <a:lnTo>
                      <a:pt x="97" y="60"/>
                    </a:lnTo>
                    <a:lnTo>
                      <a:pt x="90" y="66"/>
                    </a:lnTo>
                    <a:lnTo>
                      <a:pt x="84" y="69"/>
                    </a:lnTo>
                    <a:lnTo>
                      <a:pt x="75" y="72"/>
                    </a:lnTo>
                    <a:lnTo>
                      <a:pt x="69" y="72"/>
                    </a:lnTo>
                    <a:lnTo>
                      <a:pt x="64" y="72"/>
                    </a:lnTo>
                    <a:lnTo>
                      <a:pt x="57" y="69"/>
                    </a:lnTo>
                    <a:lnTo>
                      <a:pt x="52" y="66"/>
                    </a:lnTo>
                    <a:lnTo>
                      <a:pt x="49" y="63"/>
                    </a:lnTo>
                    <a:lnTo>
                      <a:pt x="42" y="60"/>
                    </a:lnTo>
                    <a:lnTo>
                      <a:pt x="37" y="57"/>
                    </a:lnTo>
                    <a:lnTo>
                      <a:pt x="30" y="54"/>
                    </a:lnTo>
                    <a:lnTo>
                      <a:pt x="24" y="54"/>
                    </a:lnTo>
                    <a:lnTo>
                      <a:pt x="19" y="51"/>
                    </a:lnTo>
                    <a:lnTo>
                      <a:pt x="12" y="54"/>
                    </a:lnTo>
                    <a:lnTo>
                      <a:pt x="7" y="54"/>
                    </a:lnTo>
                    <a:lnTo>
                      <a:pt x="4" y="57"/>
                    </a:lnTo>
                    <a:lnTo>
                      <a:pt x="0" y="60"/>
                    </a:lnTo>
                    <a:lnTo>
                      <a:pt x="0" y="54"/>
                    </a:lnTo>
                    <a:lnTo>
                      <a:pt x="4" y="51"/>
                    </a:lnTo>
                    <a:lnTo>
                      <a:pt x="7" y="48"/>
                    </a:lnTo>
                    <a:lnTo>
                      <a:pt x="12" y="45"/>
                    </a:lnTo>
                    <a:lnTo>
                      <a:pt x="19" y="45"/>
                    </a:lnTo>
                    <a:lnTo>
                      <a:pt x="22" y="45"/>
                    </a:lnTo>
                    <a:lnTo>
                      <a:pt x="27" y="48"/>
                    </a:lnTo>
                    <a:lnTo>
                      <a:pt x="30" y="48"/>
                    </a:lnTo>
                    <a:lnTo>
                      <a:pt x="39" y="54"/>
                    </a:lnTo>
                    <a:lnTo>
                      <a:pt x="49" y="57"/>
                    </a:lnTo>
                    <a:lnTo>
                      <a:pt x="52" y="60"/>
                    </a:lnTo>
                    <a:lnTo>
                      <a:pt x="57" y="60"/>
                    </a:lnTo>
                    <a:lnTo>
                      <a:pt x="64" y="60"/>
                    </a:lnTo>
                    <a:lnTo>
                      <a:pt x="72" y="60"/>
                    </a:lnTo>
                    <a:lnTo>
                      <a:pt x="75" y="60"/>
                    </a:lnTo>
                    <a:lnTo>
                      <a:pt x="82" y="60"/>
                    </a:lnTo>
                    <a:lnTo>
                      <a:pt x="84" y="57"/>
                    </a:lnTo>
                    <a:lnTo>
                      <a:pt x="90" y="54"/>
                    </a:lnTo>
                    <a:lnTo>
                      <a:pt x="93" y="51"/>
                    </a:lnTo>
                    <a:lnTo>
                      <a:pt x="97" y="48"/>
                    </a:lnTo>
                    <a:lnTo>
                      <a:pt x="102" y="39"/>
                    </a:lnTo>
                    <a:lnTo>
                      <a:pt x="108" y="33"/>
                    </a:lnTo>
                    <a:lnTo>
                      <a:pt x="112" y="22"/>
                    </a:lnTo>
                    <a:lnTo>
                      <a:pt x="117" y="12"/>
                    </a:lnTo>
                    <a:lnTo>
                      <a:pt x="120" y="7"/>
                    </a:lnTo>
                    <a:lnTo>
                      <a:pt x="123" y="3"/>
                    </a:lnTo>
                    <a:lnTo>
                      <a:pt x="127" y="0"/>
                    </a:lnTo>
                    <a:lnTo>
                      <a:pt x="132" y="0"/>
                    </a:lnTo>
                    <a:lnTo>
                      <a:pt x="135" y="0"/>
                    </a:lnTo>
                    <a:lnTo>
                      <a:pt x="138" y="0"/>
                    </a:lnTo>
                    <a:lnTo>
                      <a:pt x="145" y="3"/>
                    </a:lnTo>
                    <a:lnTo>
                      <a:pt x="147" y="7"/>
                    </a:lnTo>
                    <a:lnTo>
                      <a:pt x="153" y="30"/>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43" name="Freeform 29"/>
              <p:cNvSpPr>
                <a:spLocks/>
              </p:cNvSpPr>
              <p:nvPr/>
            </p:nvSpPr>
            <p:spPr bwMode="ltGray">
              <a:xfrm>
                <a:off x="224" y="1995"/>
                <a:ext cx="157" cy="74"/>
              </a:xfrm>
              <a:custGeom>
                <a:avLst/>
                <a:gdLst>
                  <a:gd name="T0" fmla="*/ 149 w 157"/>
                  <a:gd name="T1" fmla="*/ 27 h 74"/>
                  <a:gd name="T2" fmla="*/ 141 w 157"/>
                  <a:gd name="T3" fmla="*/ 25 h 74"/>
                  <a:gd name="T4" fmla="*/ 129 w 157"/>
                  <a:gd name="T5" fmla="*/ 25 h 74"/>
                  <a:gd name="T6" fmla="*/ 120 w 157"/>
                  <a:gd name="T7" fmla="*/ 27 h 74"/>
                  <a:gd name="T8" fmla="*/ 114 w 157"/>
                  <a:gd name="T9" fmla="*/ 36 h 74"/>
                  <a:gd name="T10" fmla="*/ 105 w 157"/>
                  <a:gd name="T11" fmla="*/ 48 h 74"/>
                  <a:gd name="T12" fmla="*/ 99 w 157"/>
                  <a:gd name="T13" fmla="*/ 61 h 74"/>
                  <a:gd name="T14" fmla="*/ 84 w 157"/>
                  <a:gd name="T15" fmla="*/ 70 h 74"/>
                  <a:gd name="T16" fmla="*/ 72 w 157"/>
                  <a:gd name="T17" fmla="*/ 73 h 74"/>
                  <a:gd name="T18" fmla="*/ 60 w 157"/>
                  <a:gd name="T19" fmla="*/ 70 h 74"/>
                  <a:gd name="T20" fmla="*/ 51 w 157"/>
                  <a:gd name="T21" fmla="*/ 64 h 74"/>
                  <a:gd name="T22" fmla="*/ 39 w 157"/>
                  <a:gd name="T23" fmla="*/ 58 h 74"/>
                  <a:gd name="T24" fmla="*/ 27 w 157"/>
                  <a:gd name="T25" fmla="*/ 51 h 74"/>
                  <a:gd name="T26" fmla="*/ 15 w 157"/>
                  <a:gd name="T27" fmla="*/ 51 h 74"/>
                  <a:gd name="T28" fmla="*/ 7 w 157"/>
                  <a:gd name="T29" fmla="*/ 58 h 74"/>
                  <a:gd name="T30" fmla="*/ 3 w 157"/>
                  <a:gd name="T31" fmla="*/ 51 h 74"/>
                  <a:gd name="T32" fmla="*/ 9 w 157"/>
                  <a:gd name="T33" fmla="*/ 48 h 74"/>
                  <a:gd name="T34" fmla="*/ 21 w 157"/>
                  <a:gd name="T35" fmla="*/ 46 h 74"/>
                  <a:gd name="T36" fmla="*/ 30 w 157"/>
                  <a:gd name="T37" fmla="*/ 46 h 74"/>
                  <a:gd name="T38" fmla="*/ 42 w 157"/>
                  <a:gd name="T39" fmla="*/ 51 h 74"/>
                  <a:gd name="T40" fmla="*/ 54 w 157"/>
                  <a:gd name="T41" fmla="*/ 58 h 74"/>
                  <a:gd name="T42" fmla="*/ 66 w 157"/>
                  <a:gd name="T43" fmla="*/ 61 h 74"/>
                  <a:gd name="T44" fmla="*/ 78 w 157"/>
                  <a:gd name="T45" fmla="*/ 61 h 74"/>
                  <a:gd name="T46" fmla="*/ 87 w 157"/>
                  <a:gd name="T47" fmla="*/ 58 h 74"/>
                  <a:gd name="T48" fmla="*/ 96 w 157"/>
                  <a:gd name="T49" fmla="*/ 51 h 74"/>
                  <a:gd name="T50" fmla="*/ 105 w 157"/>
                  <a:gd name="T51" fmla="*/ 40 h 74"/>
                  <a:gd name="T52" fmla="*/ 114 w 157"/>
                  <a:gd name="T53" fmla="*/ 21 h 74"/>
                  <a:gd name="T54" fmla="*/ 120 w 157"/>
                  <a:gd name="T55" fmla="*/ 6 h 74"/>
                  <a:gd name="T56" fmla="*/ 129 w 157"/>
                  <a:gd name="T57" fmla="*/ 0 h 74"/>
                  <a:gd name="T58" fmla="*/ 135 w 157"/>
                  <a:gd name="T59" fmla="*/ 0 h 74"/>
                  <a:gd name="T60" fmla="*/ 144 w 157"/>
                  <a:gd name="T61" fmla="*/ 3 h 74"/>
                  <a:gd name="T62" fmla="*/ 156 w 157"/>
                  <a:gd name="T63" fmla="*/ 3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7" h="74">
                    <a:moveTo>
                      <a:pt x="156" y="30"/>
                    </a:moveTo>
                    <a:lnTo>
                      <a:pt x="149" y="27"/>
                    </a:lnTo>
                    <a:lnTo>
                      <a:pt x="144" y="25"/>
                    </a:lnTo>
                    <a:lnTo>
                      <a:pt x="141" y="25"/>
                    </a:lnTo>
                    <a:lnTo>
                      <a:pt x="135" y="25"/>
                    </a:lnTo>
                    <a:lnTo>
                      <a:pt x="129" y="25"/>
                    </a:lnTo>
                    <a:lnTo>
                      <a:pt x="122" y="27"/>
                    </a:lnTo>
                    <a:lnTo>
                      <a:pt x="120" y="27"/>
                    </a:lnTo>
                    <a:lnTo>
                      <a:pt x="117" y="30"/>
                    </a:lnTo>
                    <a:lnTo>
                      <a:pt x="114" y="36"/>
                    </a:lnTo>
                    <a:lnTo>
                      <a:pt x="107" y="43"/>
                    </a:lnTo>
                    <a:lnTo>
                      <a:pt x="105" y="48"/>
                    </a:lnTo>
                    <a:lnTo>
                      <a:pt x="102" y="55"/>
                    </a:lnTo>
                    <a:lnTo>
                      <a:pt x="99" y="61"/>
                    </a:lnTo>
                    <a:lnTo>
                      <a:pt x="92" y="66"/>
                    </a:lnTo>
                    <a:lnTo>
                      <a:pt x="84" y="70"/>
                    </a:lnTo>
                    <a:lnTo>
                      <a:pt x="78" y="73"/>
                    </a:lnTo>
                    <a:lnTo>
                      <a:pt x="72" y="73"/>
                    </a:lnTo>
                    <a:lnTo>
                      <a:pt x="66" y="73"/>
                    </a:lnTo>
                    <a:lnTo>
                      <a:pt x="60" y="70"/>
                    </a:lnTo>
                    <a:lnTo>
                      <a:pt x="54" y="66"/>
                    </a:lnTo>
                    <a:lnTo>
                      <a:pt x="51" y="64"/>
                    </a:lnTo>
                    <a:lnTo>
                      <a:pt x="45" y="61"/>
                    </a:lnTo>
                    <a:lnTo>
                      <a:pt x="39" y="58"/>
                    </a:lnTo>
                    <a:lnTo>
                      <a:pt x="33" y="55"/>
                    </a:lnTo>
                    <a:lnTo>
                      <a:pt x="27" y="51"/>
                    </a:lnTo>
                    <a:lnTo>
                      <a:pt x="21" y="51"/>
                    </a:lnTo>
                    <a:lnTo>
                      <a:pt x="15" y="51"/>
                    </a:lnTo>
                    <a:lnTo>
                      <a:pt x="9" y="55"/>
                    </a:lnTo>
                    <a:lnTo>
                      <a:pt x="7" y="58"/>
                    </a:lnTo>
                    <a:lnTo>
                      <a:pt x="0" y="58"/>
                    </a:lnTo>
                    <a:lnTo>
                      <a:pt x="3" y="51"/>
                    </a:lnTo>
                    <a:lnTo>
                      <a:pt x="7" y="48"/>
                    </a:lnTo>
                    <a:lnTo>
                      <a:pt x="9" y="48"/>
                    </a:lnTo>
                    <a:lnTo>
                      <a:pt x="15" y="46"/>
                    </a:lnTo>
                    <a:lnTo>
                      <a:pt x="21" y="46"/>
                    </a:lnTo>
                    <a:lnTo>
                      <a:pt x="24" y="46"/>
                    </a:lnTo>
                    <a:lnTo>
                      <a:pt x="30" y="46"/>
                    </a:lnTo>
                    <a:lnTo>
                      <a:pt x="33" y="48"/>
                    </a:lnTo>
                    <a:lnTo>
                      <a:pt x="42" y="51"/>
                    </a:lnTo>
                    <a:lnTo>
                      <a:pt x="51" y="58"/>
                    </a:lnTo>
                    <a:lnTo>
                      <a:pt x="54" y="58"/>
                    </a:lnTo>
                    <a:lnTo>
                      <a:pt x="57" y="61"/>
                    </a:lnTo>
                    <a:lnTo>
                      <a:pt x="66" y="61"/>
                    </a:lnTo>
                    <a:lnTo>
                      <a:pt x="72" y="61"/>
                    </a:lnTo>
                    <a:lnTo>
                      <a:pt x="78" y="61"/>
                    </a:lnTo>
                    <a:lnTo>
                      <a:pt x="84" y="58"/>
                    </a:lnTo>
                    <a:lnTo>
                      <a:pt x="87" y="58"/>
                    </a:lnTo>
                    <a:lnTo>
                      <a:pt x="92" y="55"/>
                    </a:lnTo>
                    <a:lnTo>
                      <a:pt x="96" y="51"/>
                    </a:lnTo>
                    <a:lnTo>
                      <a:pt x="99" y="48"/>
                    </a:lnTo>
                    <a:lnTo>
                      <a:pt x="105" y="40"/>
                    </a:lnTo>
                    <a:lnTo>
                      <a:pt x="107" y="30"/>
                    </a:lnTo>
                    <a:lnTo>
                      <a:pt x="114" y="21"/>
                    </a:lnTo>
                    <a:lnTo>
                      <a:pt x="117" y="12"/>
                    </a:lnTo>
                    <a:lnTo>
                      <a:pt x="120" y="6"/>
                    </a:lnTo>
                    <a:lnTo>
                      <a:pt x="126" y="3"/>
                    </a:lnTo>
                    <a:lnTo>
                      <a:pt x="129" y="0"/>
                    </a:lnTo>
                    <a:lnTo>
                      <a:pt x="132" y="0"/>
                    </a:lnTo>
                    <a:lnTo>
                      <a:pt x="135" y="0"/>
                    </a:lnTo>
                    <a:lnTo>
                      <a:pt x="141" y="0"/>
                    </a:lnTo>
                    <a:lnTo>
                      <a:pt x="144" y="3"/>
                    </a:lnTo>
                    <a:lnTo>
                      <a:pt x="149" y="6"/>
                    </a:lnTo>
                    <a:lnTo>
                      <a:pt x="156" y="30"/>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44" name="Freeform 30"/>
              <p:cNvSpPr>
                <a:spLocks/>
              </p:cNvSpPr>
              <p:nvPr/>
            </p:nvSpPr>
            <p:spPr bwMode="ltGray">
              <a:xfrm>
                <a:off x="3594" y="91"/>
                <a:ext cx="158" cy="75"/>
              </a:xfrm>
              <a:custGeom>
                <a:avLst/>
                <a:gdLst>
                  <a:gd name="T0" fmla="*/ 4 w 158"/>
                  <a:gd name="T1" fmla="*/ 30 h 75"/>
                  <a:gd name="T2" fmla="*/ 15 w 158"/>
                  <a:gd name="T3" fmla="*/ 27 h 75"/>
                  <a:gd name="T4" fmla="*/ 27 w 158"/>
                  <a:gd name="T5" fmla="*/ 27 h 75"/>
                  <a:gd name="T6" fmla="*/ 37 w 158"/>
                  <a:gd name="T7" fmla="*/ 30 h 75"/>
                  <a:gd name="T8" fmla="*/ 42 w 158"/>
                  <a:gd name="T9" fmla="*/ 36 h 75"/>
                  <a:gd name="T10" fmla="*/ 49 w 158"/>
                  <a:gd name="T11" fmla="*/ 48 h 75"/>
                  <a:gd name="T12" fmla="*/ 57 w 158"/>
                  <a:gd name="T13" fmla="*/ 63 h 75"/>
                  <a:gd name="T14" fmla="*/ 70 w 158"/>
                  <a:gd name="T15" fmla="*/ 71 h 75"/>
                  <a:gd name="T16" fmla="*/ 85 w 158"/>
                  <a:gd name="T17" fmla="*/ 74 h 75"/>
                  <a:gd name="T18" fmla="*/ 97 w 158"/>
                  <a:gd name="T19" fmla="*/ 71 h 75"/>
                  <a:gd name="T20" fmla="*/ 105 w 158"/>
                  <a:gd name="T21" fmla="*/ 63 h 75"/>
                  <a:gd name="T22" fmla="*/ 118 w 158"/>
                  <a:gd name="T23" fmla="*/ 56 h 75"/>
                  <a:gd name="T24" fmla="*/ 130 w 158"/>
                  <a:gd name="T25" fmla="*/ 54 h 75"/>
                  <a:gd name="T26" fmla="*/ 142 w 158"/>
                  <a:gd name="T27" fmla="*/ 54 h 75"/>
                  <a:gd name="T28" fmla="*/ 150 w 158"/>
                  <a:gd name="T29" fmla="*/ 56 h 75"/>
                  <a:gd name="T30" fmla="*/ 154 w 158"/>
                  <a:gd name="T31" fmla="*/ 54 h 75"/>
                  <a:gd name="T32" fmla="*/ 145 w 158"/>
                  <a:gd name="T33" fmla="*/ 48 h 75"/>
                  <a:gd name="T34" fmla="*/ 135 w 158"/>
                  <a:gd name="T35" fmla="*/ 48 h 75"/>
                  <a:gd name="T36" fmla="*/ 127 w 158"/>
                  <a:gd name="T37" fmla="*/ 48 h 75"/>
                  <a:gd name="T38" fmla="*/ 115 w 158"/>
                  <a:gd name="T39" fmla="*/ 54 h 75"/>
                  <a:gd name="T40" fmla="*/ 102 w 158"/>
                  <a:gd name="T41" fmla="*/ 59 h 75"/>
                  <a:gd name="T42" fmla="*/ 87 w 158"/>
                  <a:gd name="T43" fmla="*/ 59 h 75"/>
                  <a:gd name="T44" fmla="*/ 79 w 158"/>
                  <a:gd name="T45" fmla="*/ 59 h 75"/>
                  <a:gd name="T46" fmla="*/ 70 w 158"/>
                  <a:gd name="T47" fmla="*/ 56 h 75"/>
                  <a:gd name="T48" fmla="*/ 60 w 158"/>
                  <a:gd name="T49" fmla="*/ 54 h 75"/>
                  <a:gd name="T50" fmla="*/ 52 w 158"/>
                  <a:gd name="T51" fmla="*/ 42 h 75"/>
                  <a:gd name="T52" fmla="*/ 42 w 158"/>
                  <a:gd name="T53" fmla="*/ 24 h 75"/>
                  <a:gd name="T54" fmla="*/ 34 w 158"/>
                  <a:gd name="T55" fmla="*/ 9 h 75"/>
                  <a:gd name="T56" fmla="*/ 27 w 158"/>
                  <a:gd name="T57" fmla="*/ 4 h 75"/>
                  <a:gd name="T58" fmla="*/ 19 w 158"/>
                  <a:gd name="T59" fmla="*/ 0 h 75"/>
                  <a:gd name="T60" fmla="*/ 9 w 158"/>
                  <a:gd name="T61" fmla="*/ 6 h 75"/>
                  <a:gd name="T62" fmla="*/ 0 w 158"/>
                  <a:gd name="T63" fmla="*/ 33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8" h="75">
                    <a:moveTo>
                      <a:pt x="0" y="33"/>
                    </a:moveTo>
                    <a:lnTo>
                      <a:pt x="4" y="30"/>
                    </a:lnTo>
                    <a:lnTo>
                      <a:pt x="12" y="27"/>
                    </a:lnTo>
                    <a:lnTo>
                      <a:pt x="15" y="27"/>
                    </a:lnTo>
                    <a:lnTo>
                      <a:pt x="22" y="27"/>
                    </a:lnTo>
                    <a:lnTo>
                      <a:pt x="27" y="27"/>
                    </a:lnTo>
                    <a:lnTo>
                      <a:pt x="30" y="27"/>
                    </a:lnTo>
                    <a:lnTo>
                      <a:pt x="37" y="30"/>
                    </a:lnTo>
                    <a:lnTo>
                      <a:pt x="37" y="33"/>
                    </a:lnTo>
                    <a:lnTo>
                      <a:pt x="42" y="36"/>
                    </a:lnTo>
                    <a:lnTo>
                      <a:pt x="45" y="42"/>
                    </a:lnTo>
                    <a:lnTo>
                      <a:pt x="49" y="48"/>
                    </a:lnTo>
                    <a:lnTo>
                      <a:pt x="52" y="54"/>
                    </a:lnTo>
                    <a:lnTo>
                      <a:pt x="57" y="63"/>
                    </a:lnTo>
                    <a:lnTo>
                      <a:pt x="64" y="66"/>
                    </a:lnTo>
                    <a:lnTo>
                      <a:pt x="70" y="71"/>
                    </a:lnTo>
                    <a:lnTo>
                      <a:pt x="75" y="74"/>
                    </a:lnTo>
                    <a:lnTo>
                      <a:pt x="85" y="74"/>
                    </a:lnTo>
                    <a:lnTo>
                      <a:pt x="90" y="74"/>
                    </a:lnTo>
                    <a:lnTo>
                      <a:pt x="97" y="71"/>
                    </a:lnTo>
                    <a:lnTo>
                      <a:pt x="102" y="68"/>
                    </a:lnTo>
                    <a:lnTo>
                      <a:pt x="105" y="63"/>
                    </a:lnTo>
                    <a:lnTo>
                      <a:pt x="112" y="59"/>
                    </a:lnTo>
                    <a:lnTo>
                      <a:pt x="118" y="56"/>
                    </a:lnTo>
                    <a:lnTo>
                      <a:pt x="124" y="54"/>
                    </a:lnTo>
                    <a:lnTo>
                      <a:pt x="130" y="54"/>
                    </a:lnTo>
                    <a:lnTo>
                      <a:pt x="133" y="54"/>
                    </a:lnTo>
                    <a:lnTo>
                      <a:pt x="142" y="54"/>
                    </a:lnTo>
                    <a:lnTo>
                      <a:pt x="148" y="56"/>
                    </a:lnTo>
                    <a:lnTo>
                      <a:pt x="150" y="56"/>
                    </a:lnTo>
                    <a:lnTo>
                      <a:pt x="157" y="59"/>
                    </a:lnTo>
                    <a:lnTo>
                      <a:pt x="154" y="54"/>
                    </a:lnTo>
                    <a:lnTo>
                      <a:pt x="150" y="51"/>
                    </a:lnTo>
                    <a:lnTo>
                      <a:pt x="145" y="48"/>
                    </a:lnTo>
                    <a:lnTo>
                      <a:pt x="142" y="48"/>
                    </a:lnTo>
                    <a:lnTo>
                      <a:pt x="135" y="48"/>
                    </a:lnTo>
                    <a:lnTo>
                      <a:pt x="133" y="48"/>
                    </a:lnTo>
                    <a:lnTo>
                      <a:pt x="127" y="48"/>
                    </a:lnTo>
                    <a:lnTo>
                      <a:pt x="124" y="51"/>
                    </a:lnTo>
                    <a:lnTo>
                      <a:pt x="115" y="54"/>
                    </a:lnTo>
                    <a:lnTo>
                      <a:pt x="105" y="59"/>
                    </a:lnTo>
                    <a:lnTo>
                      <a:pt x="102" y="59"/>
                    </a:lnTo>
                    <a:lnTo>
                      <a:pt x="97" y="59"/>
                    </a:lnTo>
                    <a:lnTo>
                      <a:pt x="87" y="59"/>
                    </a:lnTo>
                    <a:lnTo>
                      <a:pt x="82" y="63"/>
                    </a:lnTo>
                    <a:lnTo>
                      <a:pt x="79" y="59"/>
                    </a:lnTo>
                    <a:lnTo>
                      <a:pt x="72" y="59"/>
                    </a:lnTo>
                    <a:lnTo>
                      <a:pt x="70" y="56"/>
                    </a:lnTo>
                    <a:lnTo>
                      <a:pt x="64" y="56"/>
                    </a:lnTo>
                    <a:lnTo>
                      <a:pt x="60" y="54"/>
                    </a:lnTo>
                    <a:lnTo>
                      <a:pt x="57" y="48"/>
                    </a:lnTo>
                    <a:lnTo>
                      <a:pt x="52" y="42"/>
                    </a:lnTo>
                    <a:lnTo>
                      <a:pt x="45" y="33"/>
                    </a:lnTo>
                    <a:lnTo>
                      <a:pt x="42" y="24"/>
                    </a:lnTo>
                    <a:lnTo>
                      <a:pt x="37" y="12"/>
                    </a:lnTo>
                    <a:lnTo>
                      <a:pt x="34" y="9"/>
                    </a:lnTo>
                    <a:lnTo>
                      <a:pt x="30" y="4"/>
                    </a:lnTo>
                    <a:lnTo>
                      <a:pt x="27" y="4"/>
                    </a:lnTo>
                    <a:lnTo>
                      <a:pt x="24" y="0"/>
                    </a:lnTo>
                    <a:lnTo>
                      <a:pt x="19" y="0"/>
                    </a:lnTo>
                    <a:lnTo>
                      <a:pt x="15" y="4"/>
                    </a:lnTo>
                    <a:lnTo>
                      <a:pt x="9" y="6"/>
                    </a:lnTo>
                    <a:lnTo>
                      <a:pt x="7" y="9"/>
                    </a:lnTo>
                    <a:lnTo>
                      <a:pt x="0" y="33"/>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45" name="Freeform 31"/>
              <p:cNvSpPr>
                <a:spLocks/>
              </p:cNvSpPr>
              <p:nvPr/>
            </p:nvSpPr>
            <p:spPr bwMode="ltGray">
              <a:xfrm>
                <a:off x="148" y="3372"/>
                <a:ext cx="160" cy="73"/>
              </a:xfrm>
              <a:custGeom>
                <a:avLst/>
                <a:gdLst>
                  <a:gd name="T0" fmla="*/ 7 w 160"/>
                  <a:gd name="T1" fmla="*/ 27 h 73"/>
                  <a:gd name="T2" fmla="*/ 15 w 160"/>
                  <a:gd name="T3" fmla="*/ 24 h 73"/>
                  <a:gd name="T4" fmla="*/ 28 w 160"/>
                  <a:gd name="T5" fmla="*/ 24 h 73"/>
                  <a:gd name="T6" fmla="*/ 37 w 160"/>
                  <a:gd name="T7" fmla="*/ 30 h 73"/>
                  <a:gd name="T8" fmla="*/ 43 w 160"/>
                  <a:gd name="T9" fmla="*/ 36 h 73"/>
                  <a:gd name="T10" fmla="*/ 50 w 160"/>
                  <a:gd name="T11" fmla="*/ 49 h 73"/>
                  <a:gd name="T12" fmla="*/ 58 w 160"/>
                  <a:gd name="T13" fmla="*/ 60 h 73"/>
                  <a:gd name="T14" fmla="*/ 70 w 160"/>
                  <a:gd name="T15" fmla="*/ 69 h 73"/>
                  <a:gd name="T16" fmla="*/ 86 w 160"/>
                  <a:gd name="T17" fmla="*/ 72 h 73"/>
                  <a:gd name="T18" fmla="*/ 98 w 160"/>
                  <a:gd name="T19" fmla="*/ 72 h 73"/>
                  <a:gd name="T20" fmla="*/ 107 w 160"/>
                  <a:gd name="T21" fmla="*/ 64 h 73"/>
                  <a:gd name="T22" fmla="*/ 119 w 160"/>
                  <a:gd name="T23" fmla="*/ 57 h 73"/>
                  <a:gd name="T24" fmla="*/ 131 w 160"/>
                  <a:gd name="T25" fmla="*/ 54 h 73"/>
                  <a:gd name="T26" fmla="*/ 144 w 160"/>
                  <a:gd name="T27" fmla="*/ 54 h 73"/>
                  <a:gd name="T28" fmla="*/ 152 w 160"/>
                  <a:gd name="T29" fmla="*/ 57 h 73"/>
                  <a:gd name="T30" fmla="*/ 156 w 160"/>
                  <a:gd name="T31" fmla="*/ 54 h 73"/>
                  <a:gd name="T32" fmla="*/ 147 w 160"/>
                  <a:gd name="T33" fmla="*/ 49 h 73"/>
                  <a:gd name="T34" fmla="*/ 137 w 160"/>
                  <a:gd name="T35" fmla="*/ 45 h 73"/>
                  <a:gd name="T36" fmla="*/ 129 w 160"/>
                  <a:gd name="T37" fmla="*/ 49 h 73"/>
                  <a:gd name="T38" fmla="*/ 116 w 160"/>
                  <a:gd name="T39" fmla="*/ 54 h 73"/>
                  <a:gd name="T40" fmla="*/ 104 w 160"/>
                  <a:gd name="T41" fmla="*/ 60 h 73"/>
                  <a:gd name="T42" fmla="*/ 89 w 160"/>
                  <a:gd name="T43" fmla="*/ 60 h 73"/>
                  <a:gd name="T44" fmla="*/ 80 w 160"/>
                  <a:gd name="T45" fmla="*/ 60 h 73"/>
                  <a:gd name="T46" fmla="*/ 70 w 160"/>
                  <a:gd name="T47" fmla="*/ 57 h 73"/>
                  <a:gd name="T48" fmla="*/ 61 w 160"/>
                  <a:gd name="T49" fmla="*/ 51 h 73"/>
                  <a:gd name="T50" fmla="*/ 52 w 160"/>
                  <a:gd name="T51" fmla="*/ 39 h 73"/>
                  <a:gd name="T52" fmla="*/ 43 w 160"/>
                  <a:gd name="T53" fmla="*/ 24 h 73"/>
                  <a:gd name="T54" fmla="*/ 34 w 160"/>
                  <a:gd name="T55" fmla="*/ 7 h 73"/>
                  <a:gd name="T56" fmla="*/ 28 w 160"/>
                  <a:gd name="T57" fmla="*/ 0 h 73"/>
                  <a:gd name="T58" fmla="*/ 22 w 160"/>
                  <a:gd name="T59" fmla="*/ 0 h 73"/>
                  <a:gd name="T60" fmla="*/ 10 w 160"/>
                  <a:gd name="T61" fmla="*/ 4 h 73"/>
                  <a:gd name="T62" fmla="*/ 0 w 160"/>
                  <a:gd name="T63" fmla="*/ 3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0" h="73">
                    <a:moveTo>
                      <a:pt x="0" y="30"/>
                    </a:moveTo>
                    <a:lnTo>
                      <a:pt x="7" y="27"/>
                    </a:lnTo>
                    <a:lnTo>
                      <a:pt x="12" y="24"/>
                    </a:lnTo>
                    <a:lnTo>
                      <a:pt x="15" y="24"/>
                    </a:lnTo>
                    <a:lnTo>
                      <a:pt x="22" y="24"/>
                    </a:lnTo>
                    <a:lnTo>
                      <a:pt x="28" y="24"/>
                    </a:lnTo>
                    <a:lnTo>
                      <a:pt x="30" y="27"/>
                    </a:lnTo>
                    <a:lnTo>
                      <a:pt x="37" y="30"/>
                    </a:lnTo>
                    <a:lnTo>
                      <a:pt x="40" y="30"/>
                    </a:lnTo>
                    <a:lnTo>
                      <a:pt x="43" y="36"/>
                    </a:lnTo>
                    <a:lnTo>
                      <a:pt x="46" y="42"/>
                    </a:lnTo>
                    <a:lnTo>
                      <a:pt x="50" y="49"/>
                    </a:lnTo>
                    <a:lnTo>
                      <a:pt x="55" y="54"/>
                    </a:lnTo>
                    <a:lnTo>
                      <a:pt x="58" y="60"/>
                    </a:lnTo>
                    <a:lnTo>
                      <a:pt x="65" y="66"/>
                    </a:lnTo>
                    <a:lnTo>
                      <a:pt x="70" y="69"/>
                    </a:lnTo>
                    <a:lnTo>
                      <a:pt x="80" y="72"/>
                    </a:lnTo>
                    <a:lnTo>
                      <a:pt x="86" y="72"/>
                    </a:lnTo>
                    <a:lnTo>
                      <a:pt x="91" y="72"/>
                    </a:lnTo>
                    <a:lnTo>
                      <a:pt x="98" y="72"/>
                    </a:lnTo>
                    <a:lnTo>
                      <a:pt x="104" y="66"/>
                    </a:lnTo>
                    <a:lnTo>
                      <a:pt x="107" y="64"/>
                    </a:lnTo>
                    <a:lnTo>
                      <a:pt x="113" y="60"/>
                    </a:lnTo>
                    <a:lnTo>
                      <a:pt x="119" y="57"/>
                    </a:lnTo>
                    <a:lnTo>
                      <a:pt x="126" y="54"/>
                    </a:lnTo>
                    <a:lnTo>
                      <a:pt x="131" y="54"/>
                    </a:lnTo>
                    <a:lnTo>
                      <a:pt x="137" y="54"/>
                    </a:lnTo>
                    <a:lnTo>
                      <a:pt x="144" y="54"/>
                    </a:lnTo>
                    <a:lnTo>
                      <a:pt x="149" y="54"/>
                    </a:lnTo>
                    <a:lnTo>
                      <a:pt x="152" y="57"/>
                    </a:lnTo>
                    <a:lnTo>
                      <a:pt x="159" y="60"/>
                    </a:lnTo>
                    <a:lnTo>
                      <a:pt x="156" y="54"/>
                    </a:lnTo>
                    <a:lnTo>
                      <a:pt x="152" y="51"/>
                    </a:lnTo>
                    <a:lnTo>
                      <a:pt x="147" y="49"/>
                    </a:lnTo>
                    <a:lnTo>
                      <a:pt x="144" y="45"/>
                    </a:lnTo>
                    <a:lnTo>
                      <a:pt x="137" y="45"/>
                    </a:lnTo>
                    <a:lnTo>
                      <a:pt x="134" y="45"/>
                    </a:lnTo>
                    <a:lnTo>
                      <a:pt x="129" y="49"/>
                    </a:lnTo>
                    <a:lnTo>
                      <a:pt x="126" y="49"/>
                    </a:lnTo>
                    <a:lnTo>
                      <a:pt x="116" y="54"/>
                    </a:lnTo>
                    <a:lnTo>
                      <a:pt x="107" y="57"/>
                    </a:lnTo>
                    <a:lnTo>
                      <a:pt x="104" y="60"/>
                    </a:lnTo>
                    <a:lnTo>
                      <a:pt x="98" y="60"/>
                    </a:lnTo>
                    <a:lnTo>
                      <a:pt x="89" y="60"/>
                    </a:lnTo>
                    <a:lnTo>
                      <a:pt x="83" y="60"/>
                    </a:lnTo>
                    <a:lnTo>
                      <a:pt x="80" y="60"/>
                    </a:lnTo>
                    <a:lnTo>
                      <a:pt x="73" y="60"/>
                    </a:lnTo>
                    <a:lnTo>
                      <a:pt x="70" y="57"/>
                    </a:lnTo>
                    <a:lnTo>
                      <a:pt x="65" y="54"/>
                    </a:lnTo>
                    <a:lnTo>
                      <a:pt x="61" y="51"/>
                    </a:lnTo>
                    <a:lnTo>
                      <a:pt x="58" y="49"/>
                    </a:lnTo>
                    <a:lnTo>
                      <a:pt x="52" y="39"/>
                    </a:lnTo>
                    <a:lnTo>
                      <a:pt x="46" y="34"/>
                    </a:lnTo>
                    <a:lnTo>
                      <a:pt x="43" y="24"/>
                    </a:lnTo>
                    <a:lnTo>
                      <a:pt x="37" y="12"/>
                    </a:lnTo>
                    <a:lnTo>
                      <a:pt x="34" y="7"/>
                    </a:lnTo>
                    <a:lnTo>
                      <a:pt x="30" y="4"/>
                    </a:lnTo>
                    <a:lnTo>
                      <a:pt x="28" y="0"/>
                    </a:lnTo>
                    <a:lnTo>
                      <a:pt x="25" y="0"/>
                    </a:lnTo>
                    <a:lnTo>
                      <a:pt x="22" y="0"/>
                    </a:lnTo>
                    <a:lnTo>
                      <a:pt x="15" y="0"/>
                    </a:lnTo>
                    <a:lnTo>
                      <a:pt x="10" y="4"/>
                    </a:lnTo>
                    <a:lnTo>
                      <a:pt x="7" y="7"/>
                    </a:lnTo>
                    <a:lnTo>
                      <a:pt x="0" y="30"/>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46" name="Freeform 32"/>
              <p:cNvSpPr>
                <a:spLocks/>
              </p:cNvSpPr>
              <p:nvPr/>
            </p:nvSpPr>
            <p:spPr bwMode="ltGray">
              <a:xfrm>
                <a:off x="4006" y="3905"/>
                <a:ext cx="158" cy="75"/>
              </a:xfrm>
              <a:custGeom>
                <a:avLst/>
                <a:gdLst>
                  <a:gd name="T0" fmla="*/ 6 w 158"/>
                  <a:gd name="T1" fmla="*/ 30 h 75"/>
                  <a:gd name="T2" fmla="*/ 15 w 158"/>
                  <a:gd name="T3" fmla="*/ 27 h 75"/>
                  <a:gd name="T4" fmla="*/ 27 w 158"/>
                  <a:gd name="T5" fmla="*/ 27 h 75"/>
                  <a:gd name="T6" fmla="*/ 36 w 158"/>
                  <a:gd name="T7" fmla="*/ 30 h 75"/>
                  <a:gd name="T8" fmla="*/ 43 w 158"/>
                  <a:gd name="T9" fmla="*/ 35 h 75"/>
                  <a:gd name="T10" fmla="*/ 48 w 158"/>
                  <a:gd name="T11" fmla="*/ 47 h 75"/>
                  <a:gd name="T12" fmla="*/ 58 w 158"/>
                  <a:gd name="T13" fmla="*/ 62 h 75"/>
                  <a:gd name="T14" fmla="*/ 69 w 158"/>
                  <a:gd name="T15" fmla="*/ 71 h 75"/>
                  <a:gd name="T16" fmla="*/ 84 w 158"/>
                  <a:gd name="T17" fmla="*/ 74 h 75"/>
                  <a:gd name="T18" fmla="*/ 96 w 158"/>
                  <a:gd name="T19" fmla="*/ 71 h 75"/>
                  <a:gd name="T20" fmla="*/ 106 w 158"/>
                  <a:gd name="T21" fmla="*/ 62 h 75"/>
                  <a:gd name="T22" fmla="*/ 118 w 158"/>
                  <a:gd name="T23" fmla="*/ 56 h 75"/>
                  <a:gd name="T24" fmla="*/ 130 w 158"/>
                  <a:gd name="T25" fmla="*/ 54 h 75"/>
                  <a:gd name="T26" fmla="*/ 142 w 158"/>
                  <a:gd name="T27" fmla="*/ 54 h 75"/>
                  <a:gd name="T28" fmla="*/ 151 w 158"/>
                  <a:gd name="T29" fmla="*/ 56 h 75"/>
                  <a:gd name="T30" fmla="*/ 154 w 158"/>
                  <a:gd name="T31" fmla="*/ 54 h 75"/>
                  <a:gd name="T32" fmla="*/ 145 w 158"/>
                  <a:gd name="T33" fmla="*/ 47 h 75"/>
                  <a:gd name="T34" fmla="*/ 136 w 158"/>
                  <a:gd name="T35" fmla="*/ 47 h 75"/>
                  <a:gd name="T36" fmla="*/ 127 w 158"/>
                  <a:gd name="T37" fmla="*/ 47 h 75"/>
                  <a:gd name="T38" fmla="*/ 114 w 158"/>
                  <a:gd name="T39" fmla="*/ 54 h 75"/>
                  <a:gd name="T40" fmla="*/ 103 w 158"/>
                  <a:gd name="T41" fmla="*/ 59 h 75"/>
                  <a:gd name="T42" fmla="*/ 91 w 158"/>
                  <a:gd name="T43" fmla="*/ 62 h 75"/>
                  <a:gd name="T44" fmla="*/ 79 w 158"/>
                  <a:gd name="T45" fmla="*/ 62 h 75"/>
                  <a:gd name="T46" fmla="*/ 69 w 158"/>
                  <a:gd name="T47" fmla="*/ 56 h 75"/>
                  <a:gd name="T48" fmla="*/ 61 w 158"/>
                  <a:gd name="T49" fmla="*/ 54 h 75"/>
                  <a:gd name="T50" fmla="*/ 51 w 158"/>
                  <a:gd name="T51" fmla="*/ 42 h 75"/>
                  <a:gd name="T52" fmla="*/ 43 w 158"/>
                  <a:gd name="T53" fmla="*/ 24 h 75"/>
                  <a:gd name="T54" fmla="*/ 36 w 158"/>
                  <a:gd name="T55" fmla="*/ 9 h 75"/>
                  <a:gd name="T56" fmla="*/ 27 w 158"/>
                  <a:gd name="T57" fmla="*/ 3 h 75"/>
                  <a:gd name="T58" fmla="*/ 18 w 158"/>
                  <a:gd name="T59" fmla="*/ 0 h 75"/>
                  <a:gd name="T60" fmla="*/ 9 w 158"/>
                  <a:gd name="T61" fmla="*/ 3 h 75"/>
                  <a:gd name="T62" fmla="*/ 0 w 158"/>
                  <a:gd name="T63" fmla="*/ 3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8" h="75">
                    <a:moveTo>
                      <a:pt x="0" y="32"/>
                    </a:moveTo>
                    <a:lnTo>
                      <a:pt x="6" y="30"/>
                    </a:lnTo>
                    <a:lnTo>
                      <a:pt x="12" y="27"/>
                    </a:lnTo>
                    <a:lnTo>
                      <a:pt x="15" y="27"/>
                    </a:lnTo>
                    <a:lnTo>
                      <a:pt x="21" y="27"/>
                    </a:lnTo>
                    <a:lnTo>
                      <a:pt x="27" y="27"/>
                    </a:lnTo>
                    <a:lnTo>
                      <a:pt x="30" y="27"/>
                    </a:lnTo>
                    <a:lnTo>
                      <a:pt x="36" y="30"/>
                    </a:lnTo>
                    <a:lnTo>
                      <a:pt x="39" y="32"/>
                    </a:lnTo>
                    <a:lnTo>
                      <a:pt x="43" y="35"/>
                    </a:lnTo>
                    <a:lnTo>
                      <a:pt x="48" y="44"/>
                    </a:lnTo>
                    <a:lnTo>
                      <a:pt x="48" y="47"/>
                    </a:lnTo>
                    <a:lnTo>
                      <a:pt x="54" y="54"/>
                    </a:lnTo>
                    <a:lnTo>
                      <a:pt x="58" y="62"/>
                    </a:lnTo>
                    <a:lnTo>
                      <a:pt x="63" y="65"/>
                    </a:lnTo>
                    <a:lnTo>
                      <a:pt x="69" y="71"/>
                    </a:lnTo>
                    <a:lnTo>
                      <a:pt x="76" y="74"/>
                    </a:lnTo>
                    <a:lnTo>
                      <a:pt x="84" y="74"/>
                    </a:lnTo>
                    <a:lnTo>
                      <a:pt x="91" y="74"/>
                    </a:lnTo>
                    <a:lnTo>
                      <a:pt x="96" y="71"/>
                    </a:lnTo>
                    <a:lnTo>
                      <a:pt x="103" y="68"/>
                    </a:lnTo>
                    <a:lnTo>
                      <a:pt x="106" y="62"/>
                    </a:lnTo>
                    <a:lnTo>
                      <a:pt x="112" y="62"/>
                    </a:lnTo>
                    <a:lnTo>
                      <a:pt x="118" y="56"/>
                    </a:lnTo>
                    <a:lnTo>
                      <a:pt x="124" y="54"/>
                    </a:lnTo>
                    <a:lnTo>
                      <a:pt x="130" y="54"/>
                    </a:lnTo>
                    <a:lnTo>
                      <a:pt x="136" y="54"/>
                    </a:lnTo>
                    <a:lnTo>
                      <a:pt x="142" y="54"/>
                    </a:lnTo>
                    <a:lnTo>
                      <a:pt x="148" y="56"/>
                    </a:lnTo>
                    <a:lnTo>
                      <a:pt x="151" y="56"/>
                    </a:lnTo>
                    <a:lnTo>
                      <a:pt x="157" y="59"/>
                    </a:lnTo>
                    <a:lnTo>
                      <a:pt x="154" y="54"/>
                    </a:lnTo>
                    <a:lnTo>
                      <a:pt x="151" y="50"/>
                    </a:lnTo>
                    <a:lnTo>
                      <a:pt x="145" y="47"/>
                    </a:lnTo>
                    <a:lnTo>
                      <a:pt x="142" y="47"/>
                    </a:lnTo>
                    <a:lnTo>
                      <a:pt x="136" y="47"/>
                    </a:lnTo>
                    <a:lnTo>
                      <a:pt x="133" y="47"/>
                    </a:lnTo>
                    <a:lnTo>
                      <a:pt x="127" y="47"/>
                    </a:lnTo>
                    <a:lnTo>
                      <a:pt x="124" y="47"/>
                    </a:lnTo>
                    <a:lnTo>
                      <a:pt x="114" y="54"/>
                    </a:lnTo>
                    <a:lnTo>
                      <a:pt x="106" y="59"/>
                    </a:lnTo>
                    <a:lnTo>
                      <a:pt x="103" y="59"/>
                    </a:lnTo>
                    <a:lnTo>
                      <a:pt x="96" y="59"/>
                    </a:lnTo>
                    <a:lnTo>
                      <a:pt x="91" y="62"/>
                    </a:lnTo>
                    <a:lnTo>
                      <a:pt x="81" y="62"/>
                    </a:lnTo>
                    <a:lnTo>
                      <a:pt x="79" y="62"/>
                    </a:lnTo>
                    <a:lnTo>
                      <a:pt x="73" y="59"/>
                    </a:lnTo>
                    <a:lnTo>
                      <a:pt x="69" y="56"/>
                    </a:lnTo>
                    <a:lnTo>
                      <a:pt x="63" y="56"/>
                    </a:lnTo>
                    <a:lnTo>
                      <a:pt x="61" y="54"/>
                    </a:lnTo>
                    <a:lnTo>
                      <a:pt x="58" y="47"/>
                    </a:lnTo>
                    <a:lnTo>
                      <a:pt x="51" y="42"/>
                    </a:lnTo>
                    <a:lnTo>
                      <a:pt x="45" y="32"/>
                    </a:lnTo>
                    <a:lnTo>
                      <a:pt x="43" y="24"/>
                    </a:lnTo>
                    <a:lnTo>
                      <a:pt x="36" y="12"/>
                    </a:lnTo>
                    <a:lnTo>
                      <a:pt x="36" y="9"/>
                    </a:lnTo>
                    <a:lnTo>
                      <a:pt x="30" y="3"/>
                    </a:lnTo>
                    <a:lnTo>
                      <a:pt x="27" y="3"/>
                    </a:lnTo>
                    <a:lnTo>
                      <a:pt x="24" y="0"/>
                    </a:lnTo>
                    <a:lnTo>
                      <a:pt x="18" y="0"/>
                    </a:lnTo>
                    <a:lnTo>
                      <a:pt x="15" y="3"/>
                    </a:lnTo>
                    <a:lnTo>
                      <a:pt x="9" y="3"/>
                    </a:lnTo>
                    <a:lnTo>
                      <a:pt x="6" y="9"/>
                    </a:lnTo>
                    <a:lnTo>
                      <a:pt x="0" y="32"/>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47" name="Freeform 33"/>
              <p:cNvSpPr>
                <a:spLocks/>
              </p:cNvSpPr>
              <p:nvPr/>
            </p:nvSpPr>
            <p:spPr bwMode="ltGray">
              <a:xfrm>
                <a:off x="954" y="220"/>
                <a:ext cx="158" cy="73"/>
              </a:xfrm>
              <a:custGeom>
                <a:avLst/>
                <a:gdLst>
                  <a:gd name="T0" fmla="*/ 7 w 158"/>
                  <a:gd name="T1" fmla="*/ 27 h 73"/>
                  <a:gd name="T2" fmla="*/ 15 w 158"/>
                  <a:gd name="T3" fmla="*/ 24 h 73"/>
                  <a:gd name="T4" fmla="*/ 27 w 158"/>
                  <a:gd name="T5" fmla="*/ 27 h 73"/>
                  <a:gd name="T6" fmla="*/ 37 w 158"/>
                  <a:gd name="T7" fmla="*/ 30 h 73"/>
                  <a:gd name="T8" fmla="*/ 42 w 158"/>
                  <a:gd name="T9" fmla="*/ 36 h 73"/>
                  <a:gd name="T10" fmla="*/ 48 w 158"/>
                  <a:gd name="T11" fmla="*/ 48 h 73"/>
                  <a:gd name="T12" fmla="*/ 60 w 158"/>
                  <a:gd name="T13" fmla="*/ 63 h 73"/>
                  <a:gd name="T14" fmla="*/ 72 w 158"/>
                  <a:gd name="T15" fmla="*/ 69 h 73"/>
                  <a:gd name="T16" fmla="*/ 85 w 158"/>
                  <a:gd name="T17" fmla="*/ 72 h 73"/>
                  <a:gd name="T18" fmla="*/ 97 w 158"/>
                  <a:gd name="T19" fmla="*/ 72 h 73"/>
                  <a:gd name="T20" fmla="*/ 105 w 158"/>
                  <a:gd name="T21" fmla="*/ 63 h 73"/>
                  <a:gd name="T22" fmla="*/ 118 w 158"/>
                  <a:gd name="T23" fmla="*/ 57 h 73"/>
                  <a:gd name="T24" fmla="*/ 130 w 158"/>
                  <a:gd name="T25" fmla="*/ 54 h 73"/>
                  <a:gd name="T26" fmla="*/ 142 w 158"/>
                  <a:gd name="T27" fmla="*/ 54 h 73"/>
                  <a:gd name="T28" fmla="*/ 150 w 158"/>
                  <a:gd name="T29" fmla="*/ 57 h 73"/>
                  <a:gd name="T30" fmla="*/ 153 w 158"/>
                  <a:gd name="T31" fmla="*/ 54 h 73"/>
                  <a:gd name="T32" fmla="*/ 148 w 158"/>
                  <a:gd name="T33" fmla="*/ 48 h 73"/>
                  <a:gd name="T34" fmla="*/ 138 w 158"/>
                  <a:gd name="T35" fmla="*/ 45 h 73"/>
                  <a:gd name="T36" fmla="*/ 127 w 158"/>
                  <a:gd name="T37" fmla="*/ 48 h 73"/>
                  <a:gd name="T38" fmla="*/ 115 w 158"/>
                  <a:gd name="T39" fmla="*/ 54 h 73"/>
                  <a:gd name="T40" fmla="*/ 102 w 158"/>
                  <a:gd name="T41" fmla="*/ 60 h 73"/>
                  <a:gd name="T42" fmla="*/ 90 w 158"/>
                  <a:gd name="T43" fmla="*/ 60 h 73"/>
                  <a:gd name="T44" fmla="*/ 78 w 158"/>
                  <a:gd name="T45" fmla="*/ 60 h 73"/>
                  <a:gd name="T46" fmla="*/ 70 w 158"/>
                  <a:gd name="T47" fmla="*/ 57 h 73"/>
                  <a:gd name="T48" fmla="*/ 60 w 158"/>
                  <a:gd name="T49" fmla="*/ 51 h 73"/>
                  <a:gd name="T50" fmla="*/ 52 w 158"/>
                  <a:gd name="T51" fmla="*/ 39 h 73"/>
                  <a:gd name="T52" fmla="*/ 42 w 158"/>
                  <a:gd name="T53" fmla="*/ 24 h 73"/>
                  <a:gd name="T54" fmla="*/ 37 w 158"/>
                  <a:gd name="T55" fmla="*/ 7 h 73"/>
                  <a:gd name="T56" fmla="*/ 27 w 158"/>
                  <a:gd name="T57" fmla="*/ 0 h 73"/>
                  <a:gd name="T58" fmla="*/ 22 w 158"/>
                  <a:gd name="T59" fmla="*/ 0 h 73"/>
                  <a:gd name="T60" fmla="*/ 12 w 158"/>
                  <a:gd name="T61" fmla="*/ 3 h 73"/>
                  <a:gd name="T62" fmla="*/ 0 w 158"/>
                  <a:gd name="T63" fmla="*/ 3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8" h="73">
                    <a:moveTo>
                      <a:pt x="0" y="30"/>
                    </a:moveTo>
                    <a:lnTo>
                      <a:pt x="7" y="27"/>
                    </a:lnTo>
                    <a:lnTo>
                      <a:pt x="12" y="24"/>
                    </a:lnTo>
                    <a:lnTo>
                      <a:pt x="15" y="24"/>
                    </a:lnTo>
                    <a:lnTo>
                      <a:pt x="22" y="24"/>
                    </a:lnTo>
                    <a:lnTo>
                      <a:pt x="27" y="27"/>
                    </a:lnTo>
                    <a:lnTo>
                      <a:pt x="33" y="27"/>
                    </a:lnTo>
                    <a:lnTo>
                      <a:pt x="37" y="30"/>
                    </a:lnTo>
                    <a:lnTo>
                      <a:pt x="39" y="30"/>
                    </a:lnTo>
                    <a:lnTo>
                      <a:pt x="42" y="36"/>
                    </a:lnTo>
                    <a:lnTo>
                      <a:pt x="48" y="42"/>
                    </a:lnTo>
                    <a:lnTo>
                      <a:pt x="48" y="48"/>
                    </a:lnTo>
                    <a:lnTo>
                      <a:pt x="55" y="54"/>
                    </a:lnTo>
                    <a:lnTo>
                      <a:pt x="60" y="63"/>
                    </a:lnTo>
                    <a:lnTo>
                      <a:pt x="67" y="66"/>
                    </a:lnTo>
                    <a:lnTo>
                      <a:pt x="72" y="69"/>
                    </a:lnTo>
                    <a:lnTo>
                      <a:pt x="78" y="72"/>
                    </a:lnTo>
                    <a:lnTo>
                      <a:pt x="85" y="72"/>
                    </a:lnTo>
                    <a:lnTo>
                      <a:pt x="90" y="72"/>
                    </a:lnTo>
                    <a:lnTo>
                      <a:pt x="97" y="72"/>
                    </a:lnTo>
                    <a:lnTo>
                      <a:pt x="102" y="66"/>
                    </a:lnTo>
                    <a:lnTo>
                      <a:pt x="105" y="63"/>
                    </a:lnTo>
                    <a:lnTo>
                      <a:pt x="112" y="60"/>
                    </a:lnTo>
                    <a:lnTo>
                      <a:pt x="118" y="57"/>
                    </a:lnTo>
                    <a:lnTo>
                      <a:pt x="123" y="54"/>
                    </a:lnTo>
                    <a:lnTo>
                      <a:pt x="130" y="54"/>
                    </a:lnTo>
                    <a:lnTo>
                      <a:pt x="135" y="54"/>
                    </a:lnTo>
                    <a:lnTo>
                      <a:pt x="142" y="54"/>
                    </a:lnTo>
                    <a:lnTo>
                      <a:pt x="148" y="54"/>
                    </a:lnTo>
                    <a:lnTo>
                      <a:pt x="150" y="57"/>
                    </a:lnTo>
                    <a:lnTo>
                      <a:pt x="157" y="60"/>
                    </a:lnTo>
                    <a:lnTo>
                      <a:pt x="153" y="54"/>
                    </a:lnTo>
                    <a:lnTo>
                      <a:pt x="150" y="51"/>
                    </a:lnTo>
                    <a:lnTo>
                      <a:pt x="148" y="48"/>
                    </a:lnTo>
                    <a:lnTo>
                      <a:pt x="142" y="48"/>
                    </a:lnTo>
                    <a:lnTo>
                      <a:pt x="138" y="45"/>
                    </a:lnTo>
                    <a:lnTo>
                      <a:pt x="133" y="45"/>
                    </a:lnTo>
                    <a:lnTo>
                      <a:pt x="127" y="48"/>
                    </a:lnTo>
                    <a:lnTo>
                      <a:pt x="123" y="48"/>
                    </a:lnTo>
                    <a:lnTo>
                      <a:pt x="115" y="54"/>
                    </a:lnTo>
                    <a:lnTo>
                      <a:pt x="105" y="57"/>
                    </a:lnTo>
                    <a:lnTo>
                      <a:pt x="102" y="60"/>
                    </a:lnTo>
                    <a:lnTo>
                      <a:pt x="100" y="60"/>
                    </a:lnTo>
                    <a:lnTo>
                      <a:pt x="90" y="60"/>
                    </a:lnTo>
                    <a:lnTo>
                      <a:pt x="85" y="60"/>
                    </a:lnTo>
                    <a:lnTo>
                      <a:pt x="78" y="60"/>
                    </a:lnTo>
                    <a:lnTo>
                      <a:pt x="72" y="60"/>
                    </a:lnTo>
                    <a:lnTo>
                      <a:pt x="70" y="57"/>
                    </a:lnTo>
                    <a:lnTo>
                      <a:pt x="63" y="54"/>
                    </a:lnTo>
                    <a:lnTo>
                      <a:pt x="60" y="51"/>
                    </a:lnTo>
                    <a:lnTo>
                      <a:pt x="57" y="48"/>
                    </a:lnTo>
                    <a:lnTo>
                      <a:pt x="52" y="39"/>
                    </a:lnTo>
                    <a:lnTo>
                      <a:pt x="48" y="33"/>
                    </a:lnTo>
                    <a:lnTo>
                      <a:pt x="42" y="24"/>
                    </a:lnTo>
                    <a:lnTo>
                      <a:pt x="39" y="12"/>
                    </a:lnTo>
                    <a:lnTo>
                      <a:pt x="37" y="7"/>
                    </a:lnTo>
                    <a:lnTo>
                      <a:pt x="30" y="3"/>
                    </a:lnTo>
                    <a:lnTo>
                      <a:pt x="27" y="0"/>
                    </a:lnTo>
                    <a:lnTo>
                      <a:pt x="24" y="0"/>
                    </a:lnTo>
                    <a:lnTo>
                      <a:pt x="22" y="0"/>
                    </a:lnTo>
                    <a:lnTo>
                      <a:pt x="15" y="0"/>
                    </a:lnTo>
                    <a:lnTo>
                      <a:pt x="12" y="3"/>
                    </a:lnTo>
                    <a:lnTo>
                      <a:pt x="7" y="7"/>
                    </a:lnTo>
                    <a:lnTo>
                      <a:pt x="0" y="30"/>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48" name="Freeform 34"/>
              <p:cNvSpPr>
                <a:spLocks/>
              </p:cNvSpPr>
              <p:nvPr/>
            </p:nvSpPr>
            <p:spPr bwMode="ltGray">
              <a:xfrm>
                <a:off x="4097" y="136"/>
                <a:ext cx="156" cy="74"/>
              </a:xfrm>
              <a:custGeom>
                <a:avLst/>
                <a:gdLst>
                  <a:gd name="T0" fmla="*/ 0 w 156"/>
                  <a:gd name="T1" fmla="*/ 43 h 74"/>
                  <a:gd name="T2" fmla="*/ 4 w 156"/>
                  <a:gd name="T3" fmla="*/ 46 h 74"/>
                  <a:gd name="T4" fmla="*/ 9 w 156"/>
                  <a:gd name="T5" fmla="*/ 48 h 74"/>
                  <a:gd name="T6" fmla="*/ 15 w 156"/>
                  <a:gd name="T7" fmla="*/ 48 h 74"/>
                  <a:gd name="T8" fmla="*/ 22 w 156"/>
                  <a:gd name="T9" fmla="*/ 48 h 74"/>
                  <a:gd name="T10" fmla="*/ 27 w 156"/>
                  <a:gd name="T11" fmla="*/ 48 h 74"/>
                  <a:gd name="T12" fmla="*/ 30 w 156"/>
                  <a:gd name="T13" fmla="*/ 46 h 74"/>
                  <a:gd name="T14" fmla="*/ 37 w 156"/>
                  <a:gd name="T15" fmla="*/ 43 h 74"/>
                  <a:gd name="T16" fmla="*/ 43 w 156"/>
                  <a:gd name="T17" fmla="*/ 37 h 74"/>
                  <a:gd name="T18" fmla="*/ 45 w 156"/>
                  <a:gd name="T19" fmla="*/ 30 h 74"/>
                  <a:gd name="T20" fmla="*/ 49 w 156"/>
                  <a:gd name="T21" fmla="*/ 25 h 74"/>
                  <a:gd name="T22" fmla="*/ 52 w 156"/>
                  <a:gd name="T23" fmla="*/ 18 h 74"/>
                  <a:gd name="T24" fmla="*/ 58 w 156"/>
                  <a:gd name="T25" fmla="*/ 12 h 74"/>
                  <a:gd name="T26" fmla="*/ 64 w 156"/>
                  <a:gd name="T27" fmla="*/ 7 h 74"/>
                  <a:gd name="T28" fmla="*/ 70 w 156"/>
                  <a:gd name="T29" fmla="*/ 3 h 74"/>
                  <a:gd name="T30" fmla="*/ 76 w 156"/>
                  <a:gd name="T31" fmla="*/ 0 h 74"/>
                  <a:gd name="T32" fmla="*/ 85 w 156"/>
                  <a:gd name="T33" fmla="*/ 0 h 74"/>
                  <a:gd name="T34" fmla="*/ 91 w 156"/>
                  <a:gd name="T35" fmla="*/ 0 h 74"/>
                  <a:gd name="T36" fmla="*/ 95 w 156"/>
                  <a:gd name="T37" fmla="*/ 0 h 74"/>
                  <a:gd name="T38" fmla="*/ 100 w 156"/>
                  <a:gd name="T39" fmla="*/ 7 h 74"/>
                  <a:gd name="T40" fmla="*/ 106 w 156"/>
                  <a:gd name="T41" fmla="*/ 9 h 74"/>
                  <a:gd name="T42" fmla="*/ 110 w 156"/>
                  <a:gd name="T43" fmla="*/ 12 h 74"/>
                  <a:gd name="T44" fmla="*/ 118 w 156"/>
                  <a:gd name="T45" fmla="*/ 15 h 74"/>
                  <a:gd name="T46" fmla="*/ 125 w 156"/>
                  <a:gd name="T47" fmla="*/ 18 h 74"/>
                  <a:gd name="T48" fmla="*/ 130 w 156"/>
                  <a:gd name="T49" fmla="*/ 18 h 74"/>
                  <a:gd name="T50" fmla="*/ 136 w 156"/>
                  <a:gd name="T51" fmla="*/ 18 h 74"/>
                  <a:gd name="T52" fmla="*/ 140 w 156"/>
                  <a:gd name="T53" fmla="*/ 18 h 74"/>
                  <a:gd name="T54" fmla="*/ 146 w 156"/>
                  <a:gd name="T55" fmla="*/ 18 h 74"/>
                  <a:gd name="T56" fmla="*/ 151 w 156"/>
                  <a:gd name="T57" fmla="*/ 15 h 74"/>
                  <a:gd name="T58" fmla="*/ 155 w 156"/>
                  <a:gd name="T59" fmla="*/ 12 h 74"/>
                  <a:gd name="T60" fmla="*/ 155 w 156"/>
                  <a:gd name="T61" fmla="*/ 18 h 74"/>
                  <a:gd name="T62" fmla="*/ 151 w 156"/>
                  <a:gd name="T63" fmla="*/ 22 h 74"/>
                  <a:gd name="T64" fmla="*/ 146 w 156"/>
                  <a:gd name="T65" fmla="*/ 25 h 74"/>
                  <a:gd name="T66" fmla="*/ 143 w 156"/>
                  <a:gd name="T67" fmla="*/ 27 h 74"/>
                  <a:gd name="T68" fmla="*/ 136 w 156"/>
                  <a:gd name="T69" fmla="*/ 27 h 74"/>
                  <a:gd name="T70" fmla="*/ 133 w 156"/>
                  <a:gd name="T71" fmla="*/ 27 h 74"/>
                  <a:gd name="T72" fmla="*/ 128 w 156"/>
                  <a:gd name="T73" fmla="*/ 27 h 74"/>
                  <a:gd name="T74" fmla="*/ 121 w 156"/>
                  <a:gd name="T75" fmla="*/ 25 h 74"/>
                  <a:gd name="T76" fmla="*/ 115 w 156"/>
                  <a:gd name="T77" fmla="*/ 18 h 74"/>
                  <a:gd name="T78" fmla="*/ 106 w 156"/>
                  <a:gd name="T79" fmla="*/ 15 h 74"/>
                  <a:gd name="T80" fmla="*/ 103 w 156"/>
                  <a:gd name="T81" fmla="*/ 12 h 74"/>
                  <a:gd name="T82" fmla="*/ 97 w 156"/>
                  <a:gd name="T83" fmla="*/ 12 h 74"/>
                  <a:gd name="T84" fmla="*/ 88 w 156"/>
                  <a:gd name="T85" fmla="*/ 12 h 74"/>
                  <a:gd name="T86" fmla="*/ 82 w 156"/>
                  <a:gd name="T87" fmla="*/ 12 h 74"/>
                  <a:gd name="T88" fmla="*/ 79 w 156"/>
                  <a:gd name="T89" fmla="*/ 12 h 74"/>
                  <a:gd name="T90" fmla="*/ 73 w 156"/>
                  <a:gd name="T91" fmla="*/ 12 h 74"/>
                  <a:gd name="T92" fmla="*/ 67 w 156"/>
                  <a:gd name="T93" fmla="*/ 15 h 74"/>
                  <a:gd name="T94" fmla="*/ 64 w 156"/>
                  <a:gd name="T95" fmla="*/ 18 h 74"/>
                  <a:gd name="T96" fmla="*/ 58 w 156"/>
                  <a:gd name="T97" fmla="*/ 22 h 74"/>
                  <a:gd name="T98" fmla="*/ 55 w 156"/>
                  <a:gd name="T99" fmla="*/ 25 h 74"/>
                  <a:gd name="T100" fmla="*/ 52 w 156"/>
                  <a:gd name="T101" fmla="*/ 33 h 74"/>
                  <a:gd name="T102" fmla="*/ 45 w 156"/>
                  <a:gd name="T103" fmla="*/ 43 h 74"/>
                  <a:gd name="T104" fmla="*/ 43 w 156"/>
                  <a:gd name="T105" fmla="*/ 48 h 74"/>
                  <a:gd name="T106" fmla="*/ 37 w 156"/>
                  <a:gd name="T107" fmla="*/ 61 h 74"/>
                  <a:gd name="T108" fmla="*/ 34 w 156"/>
                  <a:gd name="T109" fmla="*/ 67 h 74"/>
                  <a:gd name="T110" fmla="*/ 30 w 156"/>
                  <a:gd name="T111" fmla="*/ 70 h 74"/>
                  <a:gd name="T112" fmla="*/ 27 w 156"/>
                  <a:gd name="T113" fmla="*/ 73 h 74"/>
                  <a:gd name="T114" fmla="*/ 22 w 156"/>
                  <a:gd name="T115" fmla="*/ 73 h 74"/>
                  <a:gd name="T116" fmla="*/ 19 w 156"/>
                  <a:gd name="T117" fmla="*/ 73 h 74"/>
                  <a:gd name="T118" fmla="*/ 15 w 156"/>
                  <a:gd name="T119" fmla="*/ 73 h 74"/>
                  <a:gd name="T120" fmla="*/ 9 w 156"/>
                  <a:gd name="T121" fmla="*/ 70 h 74"/>
                  <a:gd name="T122" fmla="*/ 7 w 156"/>
                  <a:gd name="T123" fmla="*/ 67 h 74"/>
                  <a:gd name="T124" fmla="*/ 0 w 156"/>
                  <a:gd name="T125" fmla="*/ 4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6" h="74">
                    <a:moveTo>
                      <a:pt x="0" y="43"/>
                    </a:moveTo>
                    <a:lnTo>
                      <a:pt x="4" y="46"/>
                    </a:lnTo>
                    <a:lnTo>
                      <a:pt x="9" y="48"/>
                    </a:lnTo>
                    <a:lnTo>
                      <a:pt x="15" y="48"/>
                    </a:lnTo>
                    <a:lnTo>
                      <a:pt x="22" y="48"/>
                    </a:lnTo>
                    <a:lnTo>
                      <a:pt x="27" y="48"/>
                    </a:lnTo>
                    <a:lnTo>
                      <a:pt x="30" y="46"/>
                    </a:lnTo>
                    <a:lnTo>
                      <a:pt x="37" y="43"/>
                    </a:lnTo>
                    <a:lnTo>
                      <a:pt x="43" y="37"/>
                    </a:lnTo>
                    <a:lnTo>
                      <a:pt x="45" y="30"/>
                    </a:lnTo>
                    <a:lnTo>
                      <a:pt x="49" y="25"/>
                    </a:lnTo>
                    <a:lnTo>
                      <a:pt x="52" y="18"/>
                    </a:lnTo>
                    <a:lnTo>
                      <a:pt x="58" y="12"/>
                    </a:lnTo>
                    <a:lnTo>
                      <a:pt x="64" y="7"/>
                    </a:lnTo>
                    <a:lnTo>
                      <a:pt x="70" y="3"/>
                    </a:lnTo>
                    <a:lnTo>
                      <a:pt x="76" y="0"/>
                    </a:lnTo>
                    <a:lnTo>
                      <a:pt x="85" y="0"/>
                    </a:lnTo>
                    <a:lnTo>
                      <a:pt x="91" y="0"/>
                    </a:lnTo>
                    <a:lnTo>
                      <a:pt x="95" y="0"/>
                    </a:lnTo>
                    <a:lnTo>
                      <a:pt x="100" y="7"/>
                    </a:lnTo>
                    <a:lnTo>
                      <a:pt x="106" y="9"/>
                    </a:lnTo>
                    <a:lnTo>
                      <a:pt x="110" y="12"/>
                    </a:lnTo>
                    <a:lnTo>
                      <a:pt x="118" y="15"/>
                    </a:lnTo>
                    <a:lnTo>
                      <a:pt x="125" y="18"/>
                    </a:lnTo>
                    <a:lnTo>
                      <a:pt x="130" y="18"/>
                    </a:lnTo>
                    <a:lnTo>
                      <a:pt x="136" y="18"/>
                    </a:lnTo>
                    <a:lnTo>
                      <a:pt x="140" y="18"/>
                    </a:lnTo>
                    <a:lnTo>
                      <a:pt x="146" y="18"/>
                    </a:lnTo>
                    <a:lnTo>
                      <a:pt x="151" y="15"/>
                    </a:lnTo>
                    <a:lnTo>
                      <a:pt x="155" y="12"/>
                    </a:lnTo>
                    <a:lnTo>
                      <a:pt x="155" y="18"/>
                    </a:lnTo>
                    <a:lnTo>
                      <a:pt x="151" y="22"/>
                    </a:lnTo>
                    <a:lnTo>
                      <a:pt x="146" y="25"/>
                    </a:lnTo>
                    <a:lnTo>
                      <a:pt x="143" y="27"/>
                    </a:lnTo>
                    <a:lnTo>
                      <a:pt x="136" y="27"/>
                    </a:lnTo>
                    <a:lnTo>
                      <a:pt x="133" y="27"/>
                    </a:lnTo>
                    <a:lnTo>
                      <a:pt x="128" y="27"/>
                    </a:lnTo>
                    <a:lnTo>
                      <a:pt x="121" y="25"/>
                    </a:lnTo>
                    <a:lnTo>
                      <a:pt x="115" y="18"/>
                    </a:lnTo>
                    <a:lnTo>
                      <a:pt x="106" y="15"/>
                    </a:lnTo>
                    <a:lnTo>
                      <a:pt x="103" y="12"/>
                    </a:lnTo>
                    <a:lnTo>
                      <a:pt x="97" y="12"/>
                    </a:lnTo>
                    <a:lnTo>
                      <a:pt x="88" y="12"/>
                    </a:lnTo>
                    <a:lnTo>
                      <a:pt x="82" y="12"/>
                    </a:lnTo>
                    <a:lnTo>
                      <a:pt x="79" y="12"/>
                    </a:lnTo>
                    <a:lnTo>
                      <a:pt x="73" y="12"/>
                    </a:lnTo>
                    <a:lnTo>
                      <a:pt x="67" y="15"/>
                    </a:lnTo>
                    <a:lnTo>
                      <a:pt x="64" y="18"/>
                    </a:lnTo>
                    <a:lnTo>
                      <a:pt x="58" y="22"/>
                    </a:lnTo>
                    <a:lnTo>
                      <a:pt x="55" y="25"/>
                    </a:lnTo>
                    <a:lnTo>
                      <a:pt x="52" y="33"/>
                    </a:lnTo>
                    <a:lnTo>
                      <a:pt x="45" y="43"/>
                    </a:lnTo>
                    <a:lnTo>
                      <a:pt x="43" y="48"/>
                    </a:lnTo>
                    <a:lnTo>
                      <a:pt x="37" y="61"/>
                    </a:lnTo>
                    <a:lnTo>
                      <a:pt x="34" y="67"/>
                    </a:lnTo>
                    <a:lnTo>
                      <a:pt x="30" y="70"/>
                    </a:lnTo>
                    <a:lnTo>
                      <a:pt x="27" y="73"/>
                    </a:lnTo>
                    <a:lnTo>
                      <a:pt x="22" y="73"/>
                    </a:lnTo>
                    <a:lnTo>
                      <a:pt x="19" y="73"/>
                    </a:lnTo>
                    <a:lnTo>
                      <a:pt x="15" y="73"/>
                    </a:lnTo>
                    <a:lnTo>
                      <a:pt x="9" y="70"/>
                    </a:lnTo>
                    <a:lnTo>
                      <a:pt x="7" y="67"/>
                    </a:lnTo>
                    <a:lnTo>
                      <a:pt x="0" y="43"/>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49" name="Freeform 35"/>
              <p:cNvSpPr>
                <a:spLocks/>
              </p:cNvSpPr>
              <p:nvPr/>
            </p:nvSpPr>
            <p:spPr bwMode="ltGray">
              <a:xfrm>
                <a:off x="157" y="510"/>
                <a:ext cx="153" cy="75"/>
              </a:xfrm>
              <a:custGeom>
                <a:avLst/>
                <a:gdLst>
                  <a:gd name="T0" fmla="*/ 3 w 153"/>
                  <a:gd name="T1" fmla="*/ 46 h 75"/>
                  <a:gd name="T2" fmla="*/ 15 w 153"/>
                  <a:gd name="T3" fmla="*/ 49 h 75"/>
                  <a:gd name="T4" fmla="*/ 23 w 153"/>
                  <a:gd name="T5" fmla="*/ 49 h 75"/>
                  <a:gd name="T6" fmla="*/ 33 w 153"/>
                  <a:gd name="T7" fmla="*/ 46 h 75"/>
                  <a:gd name="T8" fmla="*/ 42 w 153"/>
                  <a:gd name="T9" fmla="*/ 37 h 75"/>
                  <a:gd name="T10" fmla="*/ 48 w 153"/>
                  <a:gd name="T11" fmla="*/ 28 h 75"/>
                  <a:gd name="T12" fmla="*/ 57 w 153"/>
                  <a:gd name="T13" fmla="*/ 12 h 75"/>
                  <a:gd name="T14" fmla="*/ 68 w 153"/>
                  <a:gd name="T15" fmla="*/ 3 h 75"/>
                  <a:gd name="T16" fmla="*/ 83 w 153"/>
                  <a:gd name="T17" fmla="*/ 0 h 75"/>
                  <a:gd name="T18" fmla="*/ 92 w 153"/>
                  <a:gd name="T19" fmla="*/ 3 h 75"/>
                  <a:gd name="T20" fmla="*/ 104 w 153"/>
                  <a:gd name="T21" fmla="*/ 10 h 75"/>
                  <a:gd name="T22" fmla="*/ 113 w 153"/>
                  <a:gd name="T23" fmla="*/ 15 h 75"/>
                  <a:gd name="T24" fmla="*/ 125 w 153"/>
                  <a:gd name="T25" fmla="*/ 22 h 75"/>
                  <a:gd name="T26" fmla="*/ 137 w 153"/>
                  <a:gd name="T27" fmla="*/ 22 h 75"/>
                  <a:gd name="T28" fmla="*/ 149 w 153"/>
                  <a:gd name="T29" fmla="*/ 15 h 75"/>
                  <a:gd name="T30" fmla="*/ 152 w 153"/>
                  <a:gd name="T31" fmla="*/ 22 h 75"/>
                  <a:gd name="T32" fmla="*/ 143 w 153"/>
                  <a:gd name="T33" fmla="*/ 25 h 75"/>
                  <a:gd name="T34" fmla="*/ 134 w 153"/>
                  <a:gd name="T35" fmla="*/ 28 h 75"/>
                  <a:gd name="T36" fmla="*/ 122 w 153"/>
                  <a:gd name="T37" fmla="*/ 28 h 75"/>
                  <a:gd name="T38" fmla="*/ 113 w 153"/>
                  <a:gd name="T39" fmla="*/ 22 h 75"/>
                  <a:gd name="T40" fmla="*/ 102 w 153"/>
                  <a:gd name="T41" fmla="*/ 15 h 75"/>
                  <a:gd name="T42" fmla="*/ 87 w 153"/>
                  <a:gd name="T43" fmla="*/ 12 h 75"/>
                  <a:gd name="T44" fmla="*/ 75 w 153"/>
                  <a:gd name="T45" fmla="*/ 12 h 75"/>
                  <a:gd name="T46" fmla="*/ 65 w 153"/>
                  <a:gd name="T47" fmla="*/ 15 h 75"/>
                  <a:gd name="T48" fmla="*/ 57 w 153"/>
                  <a:gd name="T49" fmla="*/ 22 h 75"/>
                  <a:gd name="T50" fmla="*/ 50 w 153"/>
                  <a:gd name="T51" fmla="*/ 34 h 75"/>
                  <a:gd name="T52" fmla="*/ 42 w 153"/>
                  <a:gd name="T53" fmla="*/ 53 h 75"/>
                  <a:gd name="T54" fmla="*/ 33 w 153"/>
                  <a:gd name="T55" fmla="*/ 68 h 75"/>
                  <a:gd name="T56" fmla="*/ 23 w 153"/>
                  <a:gd name="T57" fmla="*/ 74 h 75"/>
                  <a:gd name="T58" fmla="*/ 18 w 153"/>
                  <a:gd name="T59" fmla="*/ 74 h 75"/>
                  <a:gd name="T60" fmla="*/ 8 w 153"/>
                  <a:gd name="T61" fmla="*/ 71 h 75"/>
                  <a:gd name="T62" fmla="*/ 0 w 153"/>
                  <a:gd name="T63" fmla="*/ 43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3" h="75">
                    <a:moveTo>
                      <a:pt x="0" y="43"/>
                    </a:moveTo>
                    <a:lnTo>
                      <a:pt x="3" y="46"/>
                    </a:lnTo>
                    <a:lnTo>
                      <a:pt x="8" y="49"/>
                    </a:lnTo>
                    <a:lnTo>
                      <a:pt x="15" y="49"/>
                    </a:lnTo>
                    <a:lnTo>
                      <a:pt x="21" y="49"/>
                    </a:lnTo>
                    <a:lnTo>
                      <a:pt x="23" y="49"/>
                    </a:lnTo>
                    <a:lnTo>
                      <a:pt x="30" y="49"/>
                    </a:lnTo>
                    <a:lnTo>
                      <a:pt x="33" y="46"/>
                    </a:lnTo>
                    <a:lnTo>
                      <a:pt x="35" y="43"/>
                    </a:lnTo>
                    <a:lnTo>
                      <a:pt x="42" y="37"/>
                    </a:lnTo>
                    <a:lnTo>
                      <a:pt x="45" y="31"/>
                    </a:lnTo>
                    <a:lnTo>
                      <a:pt x="48" y="28"/>
                    </a:lnTo>
                    <a:lnTo>
                      <a:pt x="50" y="18"/>
                    </a:lnTo>
                    <a:lnTo>
                      <a:pt x="57" y="12"/>
                    </a:lnTo>
                    <a:lnTo>
                      <a:pt x="62" y="10"/>
                    </a:lnTo>
                    <a:lnTo>
                      <a:pt x="68" y="3"/>
                    </a:lnTo>
                    <a:lnTo>
                      <a:pt x="75" y="0"/>
                    </a:lnTo>
                    <a:lnTo>
                      <a:pt x="83" y="0"/>
                    </a:lnTo>
                    <a:lnTo>
                      <a:pt x="90" y="0"/>
                    </a:lnTo>
                    <a:lnTo>
                      <a:pt x="92" y="3"/>
                    </a:lnTo>
                    <a:lnTo>
                      <a:pt x="98" y="7"/>
                    </a:lnTo>
                    <a:lnTo>
                      <a:pt x="104" y="10"/>
                    </a:lnTo>
                    <a:lnTo>
                      <a:pt x="107" y="12"/>
                    </a:lnTo>
                    <a:lnTo>
                      <a:pt x="113" y="15"/>
                    </a:lnTo>
                    <a:lnTo>
                      <a:pt x="119" y="18"/>
                    </a:lnTo>
                    <a:lnTo>
                      <a:pt x="125" y="22"/>
                    </a:lnTo>
                    <a:lnTo>
                      <a:pt x="131" y="22"/>
                    </a:lnTo>
                    <a:lnTo>
                      <a:pt x="137" y="22"/>
                    </a:lnTo>
                    <a:lnTo>
                      <a:pt x="143" y="18"/>
                    </a:lnTo>
                    <a:lnTo>
                      <a:pt x="149" y="15"/>
                    </a:lnTo>
                    <a:lnTo>
                      <a:pt x="152" y="15"/>
                    </a:lnTo>
                    <a:lnTo>
                      <a:pt x="152" y="22"/>
                    </a:lnTo>
                    <a:lnTo>
                      <a:pt x="149" y="25"/>
                    </a:lnTo>
                    <a:lnTo>
                      <a:pt x="143" y="25"/>
                    </a:lnTo>
                    <a:lnTo>
                      <a:pt x="137" y="28"/>
                    </a:lnTo>
                    <a:lnTo>
                      <a:pt x="134" y="28"/>
                    </a:lnTo>
                    <a:lnTo>
                      <a:pt x="131" y="28"/>
                    </a:lnTo>
                    <a:lnTo>
                      <a:pt x="122" y="28"/>
                    </a:lnTo>
                    <a:lnTo>
                      <a:pt x="119" y="25"/>
                    </a:lnTo>
                    <a:lnTo>
                      <a:pt x="113" y="22"/>
                    </a:lnTo>
                    <a:lnTo>
                      <a:pt x="104" y="15"/>
                    </a:lnTo>
                    <a:lnTo>
                      <a:pt x="102" y="15"/>
                    </a:lnTo>
                    <a:lnTo>
                      <a:pt x="95" y="15"/>
                    </a:lnTo>
                    <a:lnTo>
                      <a:pt x="87" y="12"/>
                    </a:lnTo>
                    <a:lnTo>
                      <a:pt x="80" y="12"/>
                    </a:lnTo>
                    <a:lnTo>
                      <a:pt x="75" y="12"/>
                    </a:lnTo>
                    <a:lnTo>
                      <a:pt x="72" y="15"/>
                    </a:lnTo>
                    <a:lnTo>
                      <a:pt x="65" y="15"/>
                    </a:lnTo>
                    <a:lnTo>
                      <a:pt x="62" y="18"/>
                    </a:lnTo>
                    <a:lnTo>
                      <a:pt x="57" y="22"/>
                    </a:lnTo>
                    <a:lnTo>
                      <a:pt x="53" y="25"/>
                    </a:lnTo>
                    <a:lnTo>
                      <a:pt x="50" y="34"/>
                    </a:lnTo>
                    <a:lnTo>
                      <a:pt x="45" y="43"/>
                    </a:lnTo>
                    <a:lnTo>
                      <a:pt x="42" y="53"/>
                    </a:lnTo>
                    <a:lnTo>
                      <a:pt x="35" y="64"/>
                    </a:lnTo>
                    <a:lnTo>
                      <a:pt x="33" y="68"/>
                    </a:lnTo>
                    <a:lnTo>
                      <a:pt x="30" y="74"/>
                    </a:lnTo>
                    <a:lnTo>
                      <a:pt x="23" y="74"/>
                    </a:lnTo>
                    <a:lnTo>
                      <a:pt x="21" y="74"/>
                    </a:lnTo>
                    <a:lnTo>
                      <a:pt x="18" y="74"/>
                    </a:lnTo>
                    <a:lnTo>
                      <a:pt x="15" y="74"/>
                    </a:lnTo>
                    <a:lnTo>
                      <a:pt x="8" y="71"/>
                    </a:lnTo>
                    <a:lnTo>
                      <a:pt x="3" y="68"/>
                    </a:lnTo>
                    <a:lnTo>
                      <a:pt x="0" y="43"/>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50" name="Freeform 36"/>
              <p:cNvSpPr>
                <a:spLocks/>
              </p:cNvSpPr>
              <p:nvPr/>
            </p:nvSpPr>
            <p:spPr bwMode="ltGray">
              <a:xfrm>
                <a:off x="5581" y="1847"/>
                <a:ext cx="154" cy="72"/>
              </a:xfrm>
              <a:custGeom>
                <a:avLst/>
                <a:gdLst>
                  <a:gd name="T0" fmla="*/ 3 w 154"/>
                  <a:gd name="T1" fmla="*/ 44 h 72"/>
                  <a:gd name="T2" fmla="*/ 15 w 154"/>
                  <a:gd name="T3" fmla="*/ 48 h 72"/>
                  <a:gd name="T4" fmla="*/ 26 w 154"/>
                  <a:gd name="T5" fmla="*/ 48 h 72"/>
                  <a:gd name="T6" fmla="*/ 33 w 154"/>
                  <a:gd name="T7" fmla="*/ 41 h 72"/>
                  <a:gd name="T8" fmla="*/ 41 w 154"/>
                  <a:gd name="T9" fmla="*/ 36 h 72"/>
                  <a:gd name="T10" fmla="*/ 48 w 154"/>
                  <a:gd name="T11" fmla="*/ 24 h 72"/>
                  <a:gd name="T12" fmla="*/ 56 w 154"/>
                  <a:gd name="T13" fmla="*/ 12 h 72"/>
                  <a:gd name="T14" fmla="*/ 69 w 154"/>
                  <a:gd name="T15" fmla="*/ 4 h 72"/>
                  <a:gd name="T16" fmla="*/ 84 w 154"/>
                  <a:gd name="T17" fmla="*/ 0 h 72"/>
                  <a:gd name="T18" fmla="*/ 93 w 154"/>
                  <a:gd name="T19" fmla="*/ 4 h 72"/>
                  <a:gd name="T20" fmla="*/ 105 w 154"/>
                  <a:gd name="T21" fmla="*/ 9 h 72"/>
                  <a:gd name="T22" fmla="*/ 116 w 154"/>
                  <a:gd name="T23" fmla="*/ 15 h 72"/>
                  <a:gd name="T24" fmla="*/ 126 w 154"/>
                  <a:gd name="T25" fmla="*/ 18 h 72"/>
                  <a:gd name="T26" fmla="*/ 138 w 154"/>
                  <a:gd name="T27" fmla="*/ 18 h 72"/>
                  <a:gd name="T28" fmla="*/ 150 w 154"/>
                  <a:gd name="T29" fmla="*/ 15 h 72"/>
                  <a:gd name="T30" fmla="*/ 153 w 154"/>
                  <a:gd name="T31" fmla="*/ 18 h 72"/>
                  <a:gd name="T32" fmla="*/ 144 w 154"/>
                  <a:gd name="T33" fmla="*/ 24 h 72"/>
                  <a:gd name="T34" fmla="*/ 135 w 154"/>
                  <a:gd name="T35" fmla="*/ 27 h 72"/>
                  <a:gd name="T36" fmla="*/ 126 w 154"/>
                  <a:gd name="T37" fmla="*/ 24 h 72"/>
                  <a:gd name="T38" fmla="*/ 114 w 154"/>
                  <a:gd name="T39" fmla="*/ 18 h 72"/>
                  <a:gd name="T40" fmla="*/ 101 w 154"/>
                  <a:gd name="T41" fmla="*/ 12 h 72"/>
                  <a:gd name="T42" fmla="*/ 86 w 154"/>
                  <a:gd name="T43" fmla="*/ 12 h 72"/>
                  <a:gd name="T44" fmla="*/ 78 w 154"/>
                  <a:gd name="T45" fmla="*/ 12 h 72"/>
                  <a:gd name="T46" fmla="*/ 66 w 154"/>
                  <a:gd name="T47" fmla="*/ 15 h 72"/>
                  <a:gd name="T48" fmla="*/ 56 w 154"/>
                  <a:gd name="T49" fmla="*/ 21 h 72"/>
                  <a:gd name="T50" fmla="*/ 51 w 154"/>
                  <a:gd name="T51" fmla="*/ 33 h 72"/>
                  <a:gd name="T52" fmla="*/ 41 w 154"/>
                  <a:gd name="T53" fmla="*/ 51 h 72"/>
                  <a:gd name="T54" fmla="*/ 33 w 154"/>
                  <a:gd name="T55" fmla="*/ 65 h 72"/>
                  <a:gd name="T56" fmla="*/ 26 w 154"/>
                  <a:gd name="T57" fmla="*/ 71 h 72"/>
                  <a:gd name="T58" fmla="*/ 18 w 154"/>
                  <a:gd name="T59" fmla="*/ 71 h 72"/>
                  <a:gd name="T60" fmla="*/ 8 w 154"/>
                  <a:gd name="T61" fmla="*/ 68 h 72"/>
                  <a:gd name="T62" fmla="*/ 0 w 154"/>
                  <a:gd name="T63" fmla="*/ 4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4" h="72">
                    <a:moveTo>
                      <a:pt x="0" y="41"/>
                    </a:moveTo>
                    <a:lnTo>
                      <a:pt x="3" y="44"/>
                    </a:lnTo>
                    <a:lnTo>
                      <a:pt x="8" y="48"/>
                    </a:lnTo>
                    <a:lnTo>
                      <a:pt x="15" y="48"/>
                    </a:lnTo>
                    <a:lnTo>
                      <a:pt x="21" y="48"/>
                    </a:lnTo>
                    <a:lnTo>
                      <a:pt x="26" y="48"/>
                    </a:lnTo>
                    <a:lnTo>
                      <a:pt x="30" y="44"/>
                    </a:lnTo>
                    <a:lnTo>
                      <a:pt x="33" y="41"/>
                    </a:lnTo>
                    <a:lnTo>
                      <a:pt x="36" y="41"/>
                    </a:lnTo>
                    <a:lnTo>
                      <a:pt x="41" y="36"/>
                    </a:lnTo>
                    <a:lnTo>
                      <a:pt x="45" y="30"/>
                    </a:lnTo>
                    <a:lnTo>
                      <a:pt x="48" y="24"/>
                    </a:lnTo>
                    <a:lnTo>
                      <a:pt x="51" y="18"/>
                    </a:lnTo>
                    <a:lnTo>
                      <a:pt x="56" y="12"/>
                    </a:lnTo>
                    <a:lnTo>
                      <a:pt x="63" y="6"/>
                    </a:lnTo>
                    <a:lnTo>
                      <a:pt x="69" y="4"/>
                    </a:lnTo>
                    <a:lnTo>
                      <a:pt x="75" y="0"/>
                    </a:lnTo>
                    <a:lnTo>
                      <a:pt x="84" y="0"/>
                    </a:lnTo>
                    <a:lnTo>
                      <a:pt x="90" y="0"/>
                    </a:lnTo>
                    <a:lnTo>
                      <a:pt x="93" y="4"/>
                    </a:lnTo>
                    <a:lnTo>
                      <a:pt x="99" y="6"/>
                    </a:lnTo>
                    <a:lnTo>
                      <a:pt x="105" y="9"/>
                    </a:lnTo>
                    <a:lnTo>
                      <a:pt x="108" y="12"/>
                    </a:lnTo>
                    <a:lnTo>
                      <a:pt x="116" y="15"/>
                    </a:lnTo>
                    <a:lnTo>
                      <a:pt x="123" y="18"/>
                    </a:lnTo>
                    <a:lnTo>
                      <a:pt x="126" y="18"/>
                    </a:lnTo>
                    <a:lnTo>
                      <a:pt x="131" y="21"/>
                    </a:lnTo>
                    <a:lnTo>
                      <a:pt x="138" y="18"/>
                    </a:lnTo>
                    <a:lnTo>
                      <a:pt x="144" y="18"/>
                    </a:lnTo>
                    <a:lnTo>
                      <a:pt x="150" y="15"/>
                    </a:lnTo>
                    <a:lnTo>
                      <a:pt x="153" y="12"/>
                    </a:lnTo>
                    <a:lnTo>
                      <a:pt x="153" y="18"/>
                    </a:lnTo>
                    <a:lnTo>
                      <a:pt x="150" y="21"/>
                    </a:lnTo>
                    <a:lnTo>
                      <a:pt x="144" y="24"/>
                    </a:lnTo>
                    <a:lnTo>
                      <a:pt x="141" y="27"/>
                    </a:lnTo>
                    <a:lnTo>
                      <a:pt x="135" y="27"/>
                    </a:lnTo>
                    <a:lnTo>
                      <a:pt x="131" y="27"/>
                    </a:lnTo>
                    <a:lnTo>
                      <a:pt x="126" y="24"/>
                    </a:lnTo>
                    <a:lnTo>
                      <a:pt x="120" y="24"/>
                    </a:lnTo>
                    <a:lnTo>
                      <a:pt x="114" y="18"/>
                    </a:lnTo>
                    <a:lnTo>
                      <a:pt x="105" y="15"/>
                    </a:lnTo>
                    <a:lnTo>
                      <a:pt x="101" y="12"/>
                    </a:lnTo>
                    <a:lnTo>
                      <a:pt x="96" y="12"/>
                    </a:lnTo>
                    <a:lnTo>
                      <a:pt x="86" y="12"/>
                    </a:lnTo>
                    <a:lnTo>
                      <a:pt x="81" y="12"/>
                    </a:lnTo>
                    <a:lnTo>
                      <a:pt x="78" y="12"/>
                    </a:lnTo>
                    <a:lnTo>
                      <a:pt x="71" y="12"/>
                    </a:lnTo>
                    <a:lnTo>
                      <a:pt x="66" y="15"/>
                    </a:lnTo>
                    <a:lnTo>
                      <a:pt x="63" y="18"/>
                    </a:lnTo>
                    <a:lnTo>
                      <a:pt x="56" y="21"/>
                    </a:lnTo>
                    <a:lnTo>
                      <a:pt x="54" y="24"/>
                    </a:lnTo>
                    <a:lnTo>
                      <a:pt x="51" y="33"/>
                    </a:lnTo>
                    <a:lnTo>
                      <a:pt x="45" y="39"/>
                    </a:lnTo>
                    <a:lnTo>
                      <a:pt x="41" y="51"/>
                    </a:lnTo>
                    <a:lnTo>
                      <a:pt x="36" y="59"/>
                    </a:lnTo>
                    <a:lnTo>
                      <a:pt x="33" y="65"/>
                    </a:lnTo>
                    <a:lnTo>
                      <a:pt x="30" y="68"/>
                    </a:lnTo>
                    <a:lnTo>
                      <a:pt x="26" y="71"/>
                    </a:lnTo>
                    <a:lnTo>
                      <a:pt x="21" y="71"/>
                    </a:lnTo>
                    <a:lnTo>
                      <a:pt x="18" y="71"/>
                    </a:lnTo>
                    <a:lnTo>
                      <a:pt x="15" y="71"/>
                    </a:lnTo>
                    <a:lnTo>
                      <a:pt x="8" y="68"/>
                    </a:lnTo>
                    <a:lnTo>
                      <a:pt x="6" y="65"/>
                    </a:lnTo>
                    <a:lnTo>
                      <a:pt x="0" y="41"/>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51" name="Freeform 37"/>
              <p:cNvSpPr>
                <a:spLocks/>
              </p:cNvSpPr>
              <p:nvPr/>
            </p:nvSpPr>
            <p:spPr bwMode="ltGray">
              <a:xfrm>
                <a:off x="4436" y="4096"/>
                <a:ext cx="57" cy="66"/>
              </a:xfrm>
              <a:custGeom>
                <a:avLst/>
                <a:gdLst>
                  <a:gd name="T0" fmla="*/ 31 w 57"/>
                  <a:gd name="T1" fmla="*/ 0 h 66"/>
                  <a:gd name="T2" fmla="*/ 0 w 57"/>
                  <a:gd name="T3" fmla="*/ 17 h 66"/>
                  <a:gd name="T4" fmla="*/ 17 w 57"/>
                  <a:gd name="T5" fmla="*/ 65 h 66"/>
                  <a:gd name="T6" fmla="*/ 56 w 57"/>
                  <a:gd name="T7" fmla="*/ 41 h 66"/>
                  <a:gd name="T8" fmla="*/ 31 w 57"/>
                  <a:gd name="T9" fmla="*/ 0 h 66"/>
                </a:gdLst>
                <a:ahLst/>
                <a:cxnLst>
                  <a:cxn ang="0">
                    <a:pos x="T0" y="T1"/>
                  </a:cxn>
                  <a:cxn ang="0">
                    <a:pos x="T2" y="T3"/>
                  </a:cxn>
                  <a:cxn ang="0">
                    <a:pos x="T4" y="T5"/>
                  </a:cxn>
                  <a:cxn ang="0">
                    <a:pos x="T6" y="T7"/>
                  </a:cxn>
                  <a:cxn ang="0">
                    <a:pos x="T8" y="T9"/>
                  </a:cxn>
                </a:cxnLst>
                <a:rect l="0" t="0" r="r" b="b"/>
                <a:pathLst>
                  <a:path w="57" h="66">
                    <a:moveTo>
                      <a:pt x="31" y="0"/>
                    </a:moveTo>
                    <a:lnTo>
                      <a:pt x="0" y="17"/>
                    </a:lnTo>
                    <a:lnTo>
                      <a:pt x="17" y="65"/>
                    </a:lnTo>
                    <a:lnTo>
                      <a:pt x="56" y="41"/>
                    </a:lnTo>
                    <a:lnTo>
                      <a:pt x="31" y="0"/>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52" name="Freeform 38"/>
              <p:cNvSpPr>
                <a:spLocks/>
              </p:cNvSpPr>
              <p:nvPr/>
            </p:nvSpPr>
            <p:spPr bwMode="ltGray">
              <a:xfrm>
                <a:off x="107" y="2501"/>
                <a:ext cx="55" cy="65"/>
              </a:xfrm>
              <a:custGeom>
                <a:avLst/>
                <a:gdLst>
                  <a:gd name="T0" fmla="*/ 30 w 55"/>
                  <a:gd name="T1" fmla="*/ 0 h 65"/>
                  <a:gd name="T2" fmla="*/ 0 w 55"/>
                  <a:gd name="T3" fmla="*/ 17 h 65"/>
                  <a:gd name="T4" fmla="*/ 16 w 55"/>
                  <a:gd name="T5" fmla="*/ 64 h 65"/>
                  <a:gd name="T6" fmla="*/ 54 w 55"/>
                  <a:gd name="T7" fmla="*/ 40 h 65"/>
                  <a:gd name="T8" fmla="*/ 30 w 55"/>
                  <a:gd name="T9" fmla="*/ 0 h 65"/>
                </a:gdLst>
                <a:ahLst/>
                <a:cxnLst>
                  <a:cxn ang="0">
                    <a:pos x="T0" y="T1"/>
                  </a:cxn>
                  <a:cxn ang="0">
                    <a:pos x="T2" y="T3"/>
                  </a:cxn>
                  <a:cxn ang="0">
                    <a:pos x="T4" y="T5"/>
                  </a:cxn>
                  <a:cxn ang="0">
                    <a:pos x="T6" y="T7"/>
                  </a:cxn>
                  <a:cxn ang="0">
                    <a:pos x="T8" y="T9"/>
                  </a:cxn>
                </a:cxnLst>
                <a:rect l="0" t="0" r="r" b="b"/>
                <a:pathLst>
                  <a:path w="55" h="65">
                    <a:moveTo>
                      <a:pt x="30" y="0"/>
                    </a:moveTo>
                    <a:lnTo>
                      <a:pt x="0" y="17"/>
                    </a:lnTo>
                    <a:lnTo>
                      <a:pt x="16" y="64"/>
                    </a:lnTo>
                    <a:lnTo>
                      <a:pt x="54" y="40"/>
                    </a:lnTo>
                    <a:lnTo>
                      <a:pt x="30" y="0"/>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53" name="Freeform 39"/>
              <p:cNvSpPr>
                <a:spLocks/>
              </p:cNvSpPr>
              <p:nvPr/>
            </p:nvSpPr>
            <p:spPr bwMode="ltGray">
              <a:xfrm>
                <a:off x="5139" y="1106"/>
                <a:ext cx="56" cy="65"/>
              </a:xfrm>
              <a:custGeom>
                <a:avLst/>
                <a:gdLst>
                  <a:gd name="T0" fmla="*/ 30 w 56"/>
                  <a:gd name="T1" fmla="*/ 0 h 65"/>
                  <a:gd name="T2" fmla="*/ 0 w 56"/>
                  <a:gd name="T3" fmla="*/ 17 h 65"/>
                  <a:gd name="T4" fmla="*/ 16 w 56"/>
                  <a:gd name="T5" fmla="*/ 64 h 65"/>
                  <a:gd name="T6" fmla="*/ 55 w 56"/>
                  <a:gd name="T7" fmla="*/ 41 h 65"/>
                  <a:gd name="T8" fmla="*/ 30 w 56"/>
                  <a:gd name="T9" fmla="*/ 0 h 65"/>
                </a:gdLst>
                <a:ahLst/>
                <a:cxnLst>
                  <a:cxn ang="0">
                    <a:pos x="T0" y="T1"/>
                  </a:cxn>
                  <a:cxn ang="0">
                    <a:pos x="T2" y="T3"/>
                  </a:cxn>
                  <a:cxn ang="0">
                    <a:pos x="T4" y="T5"/>
                  </a:cxn>
                  <a:cxn ang="0">
                    <a:pos x="T6" y="T7"/>
                  </a:cxn>
                  <a:cxn ang="0">
                    <a:pos x="T8" y="T9"/>
                  </a:cxn>
                </a:cxnLst>
                <a:rect l="0" t="0" r="r" b="b"/>
                <a:pathLst>
                  <a:path w="56" h="65">
                    <a:moveTo>
                      <a:pt x="30" y="0"/>
                    </a:moveTo>
                    <a:lnTo>
                      <a:pt x="0" y="17"/>
                    </a:lnTo>
                    <a:lnTo>
                      <a:pt x="16" y="64"/>
                    </a:lnTo>
                    <a:lnTo>
                      <a:pt x="55" y="41"/>
                    </a:lnTo>
                    <a:lnTo>
                      <a:pt x="30" y="0"/>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54" name="Freeform 40"/>
              <p:cNvSpPr>
                <a:spLocks/>
              </p:cNvSpPr>
              <p:nvPr/>
            </p:nvSpPr>
            <p:spPr bwMode="ltGray">
              <a:xfrm>
                <a:off x="4703" y="54"/>
                <a:ext cx="60" cy="81"/>
              </a:xfrm>
              <a:custGeom>
                <a:avLst/>
                <a:gdLst>
                  <a:gd name="T0" fmla="*/ 59 w 60"/>
                  <a:gd name="T1" fmla="*/ 0 h 81"/>
                  <a:gd name="T2" fmla="*/ 0 w 60"/>
                  <a:gd name="T3" fmla="*/ 30 h 81"/>
                  <a:gd name="T4" fmla="*/ 45 w 60"/>
                  <a:gd name="T5" fmla="*/ 80 h 81"/>
                  <a:gd name="T6" fmla="*/ 59 w 60"/>
                  <a:gd name="T7" fmla="*/ 0 h 81"/>
                </a:gdLst>
                <a:ahLst/>
                <a:cxnLst>
                  <a:cxn ang="0">
                    <a:pos x="T0" y="T1"/>
                  </a:cxn>
                  <a:cxn ang="0">
                    <a:pos x="T2" y="T3"/>
                  </a:cxn>
                  <a:cxn ang="0">
                    <a:pos x="T4" y="T5"/>
                  </a:cxn>
                  <a:cxn ang="0">
                    <a:pos x="T6" y="T7"/>
                  </a:cxn>
                </a:cxnLst>
                <a:rect l="0" t="0" r="r" b="b"/>
                <a:pathLst>
                  <a:path w="60" h="81">
                    <a:moveTo>
                      <a:pt x="59" y="0"/>
                    </a:moveTo>
                    <a:lnTo>
                      <a:pt x="0" y="30"/>
                    </a:lnTo>
                    <a:lnTo>
                      <a:pt x="45" y="80"/>
                    </a:lnTo>
                    <a:lnTo>
                      <a:pt x="59" y="0"/>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55" name="Freeform 41"/>
              <p:cNvSpPr>
                <a:spLocks/>
              </p:cNvSpPr>
              <p:nvPr/>
            </p:nvSpPr>
            <p:spPr bwMode="ltGray">
              <a:xfrm>
                <a:off x="5601" y="3074"/>
                <a:ext cx="60" cy="80"/>
              </a:xfrm>
              <a:custGeom>
                <a:avLst/>
                <a:gdLst>
                  <a:gd name="T0" fmla="*/ 59 w 60"/>
                  <a:gd name="T1" fmla="*/ 0 h 80"/>
                  <a:gd name="T2" fmla="*/ 0 w 60"/>
                  <a:gd name="T3" fmla="*/ 30 h 80"/>
                  <a:gd name="T4" fmla="*/ 42 w 60"/>
                  <a:gd name="T5" fmla="*/ 79 h 80"/>
                  <a:gd name="T6" fmla="*/ 59 w 60"/>
                  <a:gd name="T7" fmla="*/ 0 h 80"/>
                </a:gdLst>
                <a:ahLst/>
                <a:cxnLst>
                  <a:cxn ang="0">
                    <a:pos x="T0" y="T1"/>
                  </a:cxn>
                  <a:cxn ang="0">
                    <a:pos x="T2" y="T3"/>
                  </a:cxn>
                  <a:cxn ang="0">
                    <a:pos x="T4" y="T5"/>
                  </a:cxn>
                  <a:cxn ang="0">
                    <a:pos x="T6" y="T7"/>
                  </a:cxn>
                </a:cxnLst>
                <a:rect l="0" t="0" r="r" b="b"/>
                <a:pathLst>
                  <a:path w="60" h="80">
                    <a:moveTo>
                      <a:pt x="59" y="0"/>
                    </a:moveTo>
                    <a:lnTo>
                      <a:pt x="0" y="30"/>
                    </a:lnTo>
                    <a:lnTo>
                      <a:pt x="42" y="79"/>
                    </a:lnTo>
                    <a:lnTo>
                      <a:pt x="59" y="0"/>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56" name="Freeform 42"/>
              <p:cNvSpPr>
                <a:spLocks/>
              </p:cNvSpPr>
              <p:nvPr/>
            </p:nvSpPr>
            <p:spPr bwMode="ltGray">
              <a:xfrm>
                <a:off x="2788" y="4005"/>
                <a:ext cx="59" cy="83"/>
              </a:xfrm>
              <a:custGeom>
                <a:avLst/>
                <a:gdLst>
                  <a:gd name="T0" fmla="*/ 58 w 59"/>
                  <a:gd name="T1" fmla="*/ 0 h 83"/>
                  <a:gd name="T2" fmla="*/ 0 w 59"/>
                  <a:gd name="T3" fmla="*/ 31 h 83"/>
                  <a:gd name="T4" fmla="*/ 42 w 59"/>
                  <a:gd name="T5" fmla="*/ 82 h 83"/>
                  <a:gd name="T6" fmla="*/ 58 w 59"/>
                  <a:gd name="T7" fmla="*/ 0 h 83"/>
                </a:gdLst>
                <a:ahLst/>
                <a:cxnLst>
                  <a:cxn ang="0">
                    <a:pos x="T0" y="T1"/>
                  </a:cxn>
                  <a:cxn ang="0">
                    <a:pos x="T2" y="T3"/>
                  </a:cxn>
                  <a:cxn ang="0">
                    <a:pos x="T4" y="T5"/>
                  </a:cxn>
                  <a:cxn ang="0">
                    <a:pos x="T6" y="T7"/>
                  </a:cxn>
                </a:cxnLst>
                <a:rect l="0" t="0" r="r" b="b"/>
                <a:pathLst>
                  <a:path w="59" h="83">
                    <a:moveTo>
                      <a:pt x="58" y="0"/>
                    </a:moveTo>
                    <a:lnTo>
                      <a:pt x="0" y="31"/>
                    </a:lnTo>
                    <a:lnTo>
                      <a:pt x="42" y="82"/>
                    </a:lnTo>
                    <a:lnTo>
                      <a:pt x="58" y="0"/>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57" name="Freeform 43"/>
              <p:cNvSpPr>
                <a:spLocks/>
              </p:cNvSpPr>
              <p:nvPr/>
            </p:nvSpPr>
            <p:spPr bwMode="ltGray">
              <a:xfrm>
                <a:off x="256" y="3041"/>
                <a:ext cx="61" cy="83"/>
              </a:xfrm>
              <a:custGeom>
                <a:avLst/>
                <a:gdLst>
                  <a:gd name="T0" fmla="*/ 60 w 61"/>
                  <a:gd name="T1" fmla="*/ 0 h 83"/>
                  <a:gd name="T2" fmla="*/ 0 w 61"/>
                  <a:gd name="T3" fmla="*/ 31 h 83"/>
                  <a:gd name="T4" fmla="*/ 46 w 61"/>
                  <a:gd name="T5" fmla="*/ 82 h 83"/>
                  <a:gd name="T6" fmla="*/ 60 w 61"/>
                  <a:gd name="T7" fmla="*/ 0 h 83"/>
                </a:gdLst>
                <a:ahLst/>
                <a:cxnLst>
                  <a:cxn ang="0">
                    <a:pos x="T0" y="T1"/>
                  </a:cxn>
                  <a:cxn ang="0">
                    <a:pos x="T2" y="T3"/>
                  </a:cxn>
                  <a:cxn ang="0">
                    <a:pos x="T4" y="T5"/>
                  </a:cxn>
                  <a:cxn ang="0">
                    <a:pos x="T6" y="T7"/>
                  </a:cxn>
                </a:cxnLst>
                <a:rect l="0" t="0" r="r" b="b"/>
                <a:pathLst>
                  <a:path w="61" h="83">
                    <a:moveTo>
                      <a:pt x="60" y="0"/>
                    </a:moveTo>
                    <a:lnTo>
                      <a:pt x="0" y="31"/>
                    </a:lnTo>
                    <a:lnTo>
                      <a:pt x="46" y="82"/>
                    </a:lnTo>
                    <a:lnTo>
                      <a:pt x="60" y="0"/>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58" name="Freeform 44"/>
              <p:cNvSpPr>
                <a:spLocks/>
              </p:cNvSpPr>
              <p:nvPr/>
            </p:nvSpPr>
            <p:spPr bwMode="ltGray">
              <a:xfrm>
                <a:off x="4707" y="4074"/>
                <a:ext cx="59" cy="78"/>
              </a:xfrm>
              <a:custGeom>
                <a:avLst/>
                <a:gdLst>
                  <a:gd name="T0" fmla="*/ 58 w 59"/>
                  <a:gd name="T1" fmla="*/ 0 h 78"/>
                  <a:gd name="T2" fmla="*/ 0 w 59"/>
                  <a:gd name="T3" fmla="*/ 30 h 78"/>
                  <a:gd name="T4" fmla="*/ 42 w 59"/>
                  <a:gd name="T5" fmla="*/ 77 h 78"/>
                  <a:gd name="T6" fmla="*/ 58 w 59"/>
                  <a:gd name="T7" fmla="*/ 0 h 78"/>
                </a:gdLst>
                <a:ahLst/>
                <a:cxnLst>
                  <a:cxn ang="0">
                    <a:pos x="T0" y="T1"/>
                  </a:cxn>
                  <a:cxn ang="0">
                    <a:pos x="T2" y="T3"/>
                  </a:cxn>
                  <a:cxn ang="0">
                    <a:pos x="T4" y="T5"/>
                  </a:cxn>
                  <a:cxn ang="0">
                    <a:pos x="T6" y="T7"/>
                  </a:cxn>
                </a:cxnLst>
                <a:rect l="0" t="0" r="r" b="b"/>
                <a:pathLst>
                  <a:path w="59" h="78">
                    <a:moveTo>
                      <a:pt x="58" y="0"/>
                    </a:moveTo>
                    <a:lnTo>
                      <a:pt x="0" y="30"/>
                    </a:lnTo>
                    <a:lnTo>
                      <a:pt x="42" y="77"/>
                    </a:lnTo>
                    <a:lnTo>
                      <a:pt x="58" y="0"/>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59" name="Freeform 45"/>
              <p:cNvSpPr>
                <a:spLocks/>
              </p:cNvSpPr>
              <p:nvPr/>
            </p:nvSpPr>
            <p:spPr bwMode="ltGray">
              <a:xfrm>
                <a:off x="234" y="3987"/>
                <a:ext cx="61" cy="81"/>
              </a:xfrm>
              <a:custGeom>
                <a:avLst/>
                <a:gdLst>
                  <a:gd name="T0" fmla="*/ 0 w 61"/>
                  <a:gd name="T1" fmla="*/ 0 h 81"/>
                  <a:gd name="T2" fmla="*/ 60 w 61"/>
                  <a:gd name="T3" fmla="*/ 31 h 81"/>
                  <a:gd name="T4" fmla="*/ 18 w 61"/>
                  <a:gd name="T5" fmla="*/ 80 h 81"/>
                  <a:gd name="T6" fmla="*/ 0 w 61"/>
                  <a:gd name="T7" fmla="*/ 0 h 81"/>
                </a:gdLst>
                <a:ahLst/>
                <a:cxnLst>
                  <a:cxn ang="0">
                    <a:pos x="T0" y="T1"/>
                  </a:cxn>
                  <a:cxn ang="0">
                    <a:pos x="T2" y="T3"/>
                  </a:cxn>
                  <a:cxn ang="0">
                    <a:pos x="T4" y="T5"/>
                  </a:cxn>
                  <a:cxn ang="0">
                    <a:pos x="T6" y="T7"/>
                  </a:cxn>
                </a:cxnLst>
                <a:rect l="0" t="0" r="r" b="b"/>
                <a:pathLst>
                  <a:path w="61" h="81">
                    <a:moveTo>
                      <a:pt x="0" y="0"/>
                    </a:moveTo>
                    <a:lnTo>
                      <a:pt x="60" y="31"/>
                    </a:lnTo>
                    <a:lnTo>
                      <a:pt x="18" y="80"/>
                    </a:lnTo>
                    <a:lnTo>
                      <a:pt x="0" y="0"/>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60" name="Freeform 46"/>
              <p:cNvSpPr>
                <a:spLocks/>
              </p:cNvSpPr>
              <p:nvPr/>
            </p:nvSpPr>
            <p:spPr bwMode="ltGray">
              <a:xfrm>
                <a:off x="2285" y="99"/>
                <a:ext cx="61" cy="82"/>
              </a:xfrm>
              <a:custGeom>
                <a:avLst/>
                <a:gdLst>
                  <a:gd name="T0" fmla="*/ 0 w 61"/>
                  <a:gd name="T1" fmla="*/ 0 h 82"/>
                  <a:gd name="T2" fmla="*/ 60 w 61"/>
                  <a:gd name="T3" fmla="*/ 31 h 82"/>
                  <a:gd name="T4" fmla="*/ 18 w 61"/>
                  <a:gd name="T5" fmla="*/ 81 h 82"/>
                  <a:gd name="T6" fmla="*/ 0 w 61"/>
                  <a:gd name="T7" fmla="*/ 0 h 82"/>
                </a:gdLst>
                <a:ahLst/>
                <a:cxnLst>
                  <a:cxn ang="0">
                    <a:pos x="T0" y="T1"/>
                  </a:cxn>
                  <a:cxn ang="0">
                    <a:pos x="T2" y="T3"/>
                  </a:cxn>
                  <a:cxn ang="0">
                    <a:pos x="T4" y="T5"/>
                  </a:cxn>
                  <a:cxn ang="0">
                    <a:pos x="T6" y="T7"/>
                  </a:cxn>
                </a:cxnLst>
                <a:rect l="0" t="0" r="r" b="b"/>
                <a:pathLst>
                  <a:path w="61" h="82">
                    <a:moveTo>
                      <a:pt x="0" y="0"/>
                    </a:moveTo>
                    <a:lnTo>
                      <a:pt x="60" y="31"/>
                    </a:lnTo>
                    <a:lnTo>
                      <a:pt x="18" y="81"/>
                    </a:lnTo>
                    <a:lnTo>
                      <a:pt x="0" y="0"/>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61" name="Rectangle 47"/>
              <p:cNvSpPr>
                <a:spLocks noChangeArrowheads="1"/>
              </p:cNvSpPr>
              <p:nvPr/>
            </p:nvSpPr>
            <p:spPr bwMode="ltGray">
              <a:xfrm>
                <a:off x="1629" y="103"/>
                <a:ext cx="53" cy="56"/>
              </a:xfrm>
              <a:prstGeom prst="rect">
                <a:avLst/>
              </a:pr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62" name="Rectangle 48"/>
              <p:cNvSpPr>
                <a:spLocks noChangeArrowheads="1"/>
              </p:cNvSpPr>
              <p:nvPr/>
            </p:nvSpPr>
            <p:spPr bwMode="ltGray">
              <a:xfrm>
                <a:off x="5563" y="129"/>
                <a:ext cx="52" cy="56"/>
              </a:xfrm>
              <a:prstGeom prst="rect">
                <a:avLst/>
              </a:pr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63" name="Rectangle 49"/>
              <p:cNvSpPr>
                <a:spLocks noChangeArrowheads="1"/>
              </p:cNvSpPr>
              <p:nvPr/>
            </p:nvSpPr>
            <p:spPr bwMode="ltGray">
              <a:xfrm>
                <a:off x="5039" y="4013"/>
                <a:ext cx="53" cy="57"/>
              </a:xfrm>
              <a:prstGeom prst="rect">
                <a:avLst/>
              </a:pr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64" name="Rectangle 50"/>
              <p:cNvSpPr>
                <a:spLocks noChangeArrowheads="1"/>
              </p:cNvSpPr>
              <p:nvPr/>
            </p:nvSpPr>
            <p:spPr bwMode="ltGray">
              <a:xfrm>
                <a:off x="5651" y="782"/>
                <a:ext cx="41" cy="43"/>
              </a:xfrm>
              <a:prstGeom prst="rect">
                <a:avLst/>
              </a:pr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65" name="Rectangle 51"/>
              <p:cNvSpPr>
                <a:spLocks noChangeArrowheads="1"/>
              </p:cNvSpPr>
              <p:nvPr/>
            </p:nvSpPr>
            <p:spPr bwMode="ltGray">
              <a:xfrm>
                <a:off x="648" y="202"/>
                <a:ext cx="52" cy="54"/>
              </a:xfrm>
              <a:prstGeom prst="rect">
                <a:avLst/>
              </a:pr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66" name="Freeform 52"/>
              <p:cNvSpPr>
                <a:spLocks/>
              </p:cNvSpPr>
              <p:nvPr/>
            </p:nvSpPr>
            <p:spPr bwMode="ltGray">
              <a:xfrm>
                <a:off x="177" y="1414"/>
                <a:ext cx="229" cy="116"/>
              </a:xfrm>
              <a:custGeom>
                <a:avLst/>
                <a:gdLst>
                  <a:gd name="T0" fmla="*/ 228 w 229"/>
                  <a:gd name="T1" fmla="*/ 4 h 116"/>
                  <a:gd name="T2" fmla="*/ 222 w 229"/>
                  <a:gd name="T3" fmla="*/ 0 h 116"/>
                  <a:gd name="T4" fmla="*/ 210 w 229"/>
                  <a:gd name="T5" fmla="*/ 0 h 116"/>
                  <a:gd name="T6" fmla="*/ 200 w 229"/>
                  <a:gd name="T7" fmla="*/ 0 h 116"/>
                  <a:gd name="T8" fmla="*/ 192 w 229"/>
                  <a:gd name="T9" fmla="*/ 0 h 116"/>
                  <a:gd name="T10" fmla="*/ 180 w 229"/>
                  <a:gd name="T11" fmla="*/ 4 h 116"/>
                  <a:gd name="T12" fmla="*/ 170 w 229"/>
                  <a:gd name="T13" fmla="*/ 10 h 116"/>
                  <a:gd name="T14" fmla="*/ 164 w 229"/>
                  <a:gd name="T15" fmla="*/ 13 h 116"/>
                  <a:gd name="T16" fmla="*/ 159 w 229"/>
                  <a:gd name="T17" fmla="*/ 22 h 116"/>
                  <a:gd name="T18" fmla="*/ 152 w 229"/>
                  <a:gd name="T19" fmla="*/ 31 h 116"/>
                  <a:gd name="T20" fmla="*/ 149 w 229"/>
                  <a:gd name="T21" fmla="*/ 38 h 116"/>
                  <a:gd name="T22" fmla="*/ 146 w 229"/>
                  <a:gd name="T23" fmla="*/ 43 h 116"/>
                  <a:gd name="T24" fmla="*/ 134 w 229"/>
                  <a:gd name="T25" fmla="*/ 59 h 116"/>
                  <a:gd name="T26" fmla="*/ 122 w 229"/>
                  <a:gd name="T27" fmla="*/ 72 h 116"/>
                  <a:gd name="T28" fmla="*/ 113 w 229"/>
                  <a:gd name="T29" fmla="*/ 77 h 116"/>
                  <a:gd name="T30" fmla="*/ 98 w 229"/>
                  <a:gd name="T31" fmla="*/ 84 h 116"/>
                  <a:gd name="T32" fmla="*/ 86 w 229"/>
                  <a:gd name="T33" fmla="*/ 90 h 116"/>
                  <a:gd name="T34" fmla="*/ 73 w 229"/>
                  <a:gd name="T35" fmla="*/ 93 h 116"/>
                  <a:gd name="T36" fmla="*/ 64 w 229"/>
                  <a:gd name="T37" fmla="*/ 93 h 116"/>
                  <a:gd name="T38" fmla="*/ 52 w 229"/>
                  <a:gd name="T39" fmla="*/ 93 h 116"/>
                  <a:gd name="T40" fmla="*/ 37 w 229"/>
                  <a:gd name="T41" fmla="*/ 90 h 116"/>
                  <a:gd name="T42" fmla="*/ 25 w 229"/>
                  <a:gd name="T43" fmla="*/ 84 h 116"/>
                  <a:gd name="T44" fmla="*/ 15 w 229"/>
                  <a:gd name="T45" fmla="*/ 74 h 116"/>
                  <a:gd name="T46" fmla="*/ 10 w 229"/>
                  <a:gd name="T47" fmla="*/ 69 h 116"/>
                  <a:gd name="T48" fmla="*/ 0 w 229"/>
                  <a:gd name="T49" fmla="*/ 100 h 116"/>
                  <a:gd name="T50" fmla="*/ 7 w 229"/>
                  <a:gd name="T51" fmla="*/ 105 h 116"/>
                  <a:gd name="T52" fmla="*/ 22 w 229"/>
                  <a:gd name="T53" fmla="*/ 112 h 116"/>
                  <a:gd name="T54" fmla="*/ 33 w 229"/>
                  <a:gd name="T55" fmla="*/ 112 h 116"/>
                  <a:gd name="T56" fmla="*/ 48 w 229"/>
                  <a:gd name="T57" fmla="*/ 115 h 116"/>
                  <a:gd name="T58" fmla="*/ 61 w 229"/>
                  <a:gd name="T59" fmla="*/ 115 h 116"/>
                  <a:gd name="T60" fmla="*/ 73 w 229"/>
                  <a:gd name="T61" fmla="*/ 112 h 116"/>
                  <a:gd name="T62" fmla="*/ 88 w 229"/>
                  <a:gd name="T63" fmla="*/ 105 h 116"/>
                  <a:gd name="T64" fmla="*/ 98 w 229"/>
                  <a:gd name="T65" fmla="*/ 100 h 116"/>
                  <a:gd name="T66" fmla="*/ 104 w 229"/>
                  <a:gd name="T67" fmla="*/ 97 h 116"/>
                  <a:gd name="T68" fmla="*/ 119 w 229"/>
                  <a:gd name="T69" fmla="*/ 84 h 116"/>
                  <a:gd name="T70" fmla="*/ 131 w 229"/>
                  <a:gd name="T71" fmla="*/ 72 h 116"/>
                  <a:gd name="T72" fmla="*/ 140 w 229"/>
                  <a:gd name="T73" fmla="*/ 56 h 116"/>
                  <a:gd name="T74" fmla="*/ 149 w 229"/>
                  <a:gd name="T75" fmla="*/ 43 h 116"/>
                  <a:gd name="T76" fmla="*/ 159 w 229"/>
                  <a:gd name="T77" fmla="*/ 41 h 116"/>
                  <a:gd name="T78" fmla="*/ 167 w 229"/>
                  <a:gd name="T79" fmla="*/ 31 h 116"/>
                  <a:gd name="T80" fmla="*/ 177 w 229"/>
                  <a:gd name="T81" fmla="*/ 28 h 116"/>
                  <a:gd name="T82" fmla="*/ 185 w 229"/>
                  <a:gd name="T83" fmla="*/ 25 h 116"/>
                  <a:gd name="T84" fmla="*/ 198 w 229"/>
                  <a:gd name="T85" fmla="*/ 25 h 116"/>
                  <a:gd name="T86" fmla="*/ 204 w 229"/>
                  <a:gd name="T87" fmla="*/ 25 h 116"/>
                  <a:gd name="T88" fmla="*/ 210 w 229"/>
                  <a:gd name="T89" fmla="*/ 28 h 116"/>
                  <a:gd name="T90" fmla="*/ 222 w 229"/>
                  <a:gd name="T91" fmla="*/ 35 h 116"/>
                  <a:gd name="T92" fmla="*/ 228 w 229"/>
                  <a:gd name="T93" fmla="*/ 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 h="116">
                    <a:moveTo>
                      <a:pt x="228" y="4"/>
                    </a:moveTo>
                    <a:lnTo>
                      <a:pt x="222" y="0"/>
                    </a:lnTo>
                    <a:lnTo>
                      <a:pt x="210" y="0"/>
                    </a:lnTo>
                    <a:lnTo>
                      <a:pt x="200" y="0"/>
                    </a:lnTo>
                    <a:lnTo>
                      <a:pt x="192" y="0"/>
                    </a:lnTo>
                    <a:lnTo>
                      <a:pt x="180" y="4"/>
                    </a:lnTo>
                    <a:lnTo>
                      <a:pt x="170" y="10"/>
                    </a:lnTo>
                    <a:lnTo>
                      <a:pt x="164" y="13"/>
                    </a:lnTo>
                    <a:lnTo>
                      <a:pt x="159" y="22"/>
                    </a:lnTo>
                    <a:lnTo>
                      <a:pt x="152" y="31"/>
                    </a:lnTo>
                    <a:lnTo>
                      <a:pt x="149" y="38"/>
                    </a:lnTo>
                    <a:lnTo>
                      <a:pt x="146" y="43"/>
                    </a:lnTo>
                    <a:lnTo>
                      <a:pt x="134" y="59"/>
                    </a:lnTo>
                    <a:lnTo>
                      <a:pt x="122" y="72"/>
                    </a:lnTo>
                    <a:lnTo>
                      <a:pt x="113" y="77"/>
                    </a:lnTo>
                    <a:lnTo>
                      <a:pt x="98" y="84"/>
                    </a:lnTo>
                    <a:lnTo>
                      <a:pt x="86" y="90"/>
                    </a:lnTo>
                    <a:lnTo>
                      <a:pt x="73" y="93"/>
                    </a:lnTo>
                    <a:lnTo>
                      <a:pt x="64" y="93"/>
                    </a:lnTo>
                    <a:lnTo>
                      <a:pt x="52" y="93"/>
                    </a:lnTo>
                    <a:lnTo>
                      <a:pt x="37" y="90"/>
                    </a:lnTo>
                    <a:lnTo>
                      <a:pt x="25" y="84"/>
                    </a:lnTo>
                    <a:lnTo>
                      <a:pt x="15" y="74"/>
                    </a:lnTo>
                    <a:lnTo>
                      <a:pt x="10" y="69"/>
                    </a:lnTo>
                    <a:lnTo>
                      <a:pt x="0" y="100"/>
                    </a:lnTo>
                    <a:lnTo>
                      <a:pt x="7" y="105"/>
                    </a:lnTo>
                    <a:lnTo>
                      <a:pt x="22" y="112"/>
                    </a:lnTo>
                    <a:lnTo>
                      <a:pt x="33" y="112"/>
                    </a:lnTo>
                    <a:lnTo>
                      <a:pt x="48" y="115"/>
                    </a:lnTo>
                    <a:lnTo>
                      <a:pt x="61" y="115"/>
                    </a:lnTo>
                    <a:lnTo>
                      <a:pt x="73" y="112"/>
                    </a:lnTo>
                    <a:lnTo>
                      <a:pt x="88" y="105"/>
                    </a:lnTo>
                    <a:lnTo>
                      <a:pt x="98" y="100"/>
                    </a:lnTo>
                    <a:lnTo>
                      <a:pt x="104" y="97"/>
                    </a:lnTo>
                    <a:lnTo>
                      <a:pt x="119" y="84"/>
                    </a:lnTo>
                    <a:lnTo>
                      <a:pt x="131" y="72"/>
                    </a:lnTo>
                    <a:lnTo>
                      <a:pt x="140" y="56"/>
                    </a:lnTo>
                    <a:lnTo>
                      <a:pt x="149" y="43"/>
                    </a:lnTo>
                    <a:lnTo>
                      <a:pt x="159" y="41"/>
                    </a:lnTo>
                    <a:lnTo>
                      <a:pt x="167" y="31"/>
                    </a:lnTo>
                    <a:lnTo>
                      <a:pt x="177" y="28"/>
                    </a:lnTo>
                    <a:lnTo>
                      <a:pt x="185" y="25"/>
                    </a:lnTo>
                    <a:lnTo>
                      <a:pt x="198" y="25"/>
                    </a:lnTo>
                    <a:lnTo>
                      <a:pt x="204" y="25"/>
                    </a:lnTo>
                    <a:lnTo>
                      <a:pt x="210" y="28"/>
                    </a:lnTo>
                    <a:lnTo>
                      <a:pt x="222" y="35"/>
                    </a:lnTo>
                    <a:lnTo>
                      <a:pt x="228" y="4"/>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67" name="Freeform 53"/>
              <p:cNvSpPr>
                <a:spLocks/>
              </p:cNvSpPr>
              <p:nvPr/>
            </p:nvSpPr>
            <p:spPr bwMode="ltGray">
              <a:xfrm>
                <a:off x="2288" y="4156"/>
                <a:ext cx="231" cy="115"/>
              </a:xfrm>
              <a:custGeom>
                <a:avLst/>
                <a:gdLst>
                  <a:gd name="T0" fmla="*/ 0 w 231"/>
                  <a:gd name="T1" fmla="*/ 111 h 115"/>
                  <a:gd name="T2" fmla="*/ 6 w 231"/>
                  <a:gd name="T3" fmla="*/ 114 h 115"/>
                  <a:gd name="T4" fmla="*/ 18 w 231"/>
                  <a:gd name="T5" fmla="*/ 114 h 115"/>
                  <a:gd name="T6" fmla="*/ 27 w 231"/>
                  <a:gd name="T7" fmla="*/ 114 h 115"/>
                  <a:gd name="T8" fmla="*/ 39 w 231"/>
                  <a:gd name="T9" fmla="*/ 111 h 115"/>
                  <a:gd name="T10" fmla="*/ 48 w 231"/>
                  <a:gd name="T11" fmla="*/ 108 h 115"/>
                  <a:gd name="T12" fmla="*/ 58 w 231"/>
                  <a:gd name="T13" fmla="*/ 104 h 115"/>
                  <a:gd name="T14" fmla="*/ 63 w 231"/>
                  <a:gd name="T15" fmla="*/ 101 h 115"/>
                  <a:gd name="T16" fmla="*/ 73 w 231"/>
                  <a:gd name="T17" fmla="*/ 93 h 115"/>
                  <a:gd name="T18" fmla="*/ 76 w 231"/>
                  <a:gd name="T19" fmla="*/ 83 h 115"/>
                  <a:gd name="T20" fmla="*/ 81 w 231"/>
                  <a:gd name="T21" fmla="*/ 77 h 115"/>
                  <a:gd name="T22" fmla="*/ 84 w 231"/>
                  <a:gd name="T23" fmla="*/ 71 h 115"/>
                  <a:gd name="T24" fmla="*/ 94 w 231"/>
                  <a:gd name="T25" fmla="*/ 55 h 115"/>
                  <a:gd name="T26" fmla="*/ 109 w 231"/>
                  <a:gd name="T27" fmla="*/ 40 h 115"/>
                  <a:gd name="T28" fmla="*/ 115 w 231"/>
                  <a:gd name="T29" fmla="*/ 37 h 115"/>
                  <a:gd name="T30" fmla="*/ 130 w 231"/>
                  <a:gd name="T31" fmla="*/ 31 h 115"/>
                  <a:gd name="T32" fmla="*/ 142 w 231"/>
                  <a:gd name="T33" fmla="*/ 24 h 115"/>
                  <a:gd name="T34" fmla="*/ 154 w 231"/>
                  <a:gd name="T35" fmla="*/ 21 h 115"/>
                  <a:gd name="T36" fmla="*/ 164 w 231"/>
                  <a:gd name="T37" fmla="*/ 18 h 115"/>
                  <a:gd name="T38" fmla="*/ 175 w 231"/>
                  <a:gd name="T39" fmla="*/ 21 h 115"/>
                  <a:gd name="T40" fmla="*/ 190 w 231"/>
                  <a:gd name="T41" fmla="*/ 24 h 115"/>
                  <a:gd name="T42" fmla="*/ 205 w 231"/>
                  <a:gd name="T43" fmla="*/ 31 h 115"/>
                  <a:gd name="T44" fmla="*/ 215 w 231"/>
                  <a:gd name="T45" fmla="*/ 37 h 115"/>
                  <a:gd name="T46" fmla="*/ 218 w 231"/>
                  <a:gd name="T47" fmla="*/ 43 h 115"/>
                  <a:gd name="T48" fmla="*/ 230 w 231"/>
                  <a:gd name="T49" fmla="*/ 12 h 115"/>
                  <a:gd name="T50" fmla="*/ 221 w 231"/>
                  <a:gd name="T51" fmla="*/ 9 h 115"/>
                  <a:gd name="T52" fmla="*/ 209 w 231"/>
                  <a:gd name="T53" fmla="*/ 3 h 115"/>
                  <a:gd name="T54" fmla="*/ 194 w 231"/>
                  <a:gd name="T55" fmla="*/ 0 h 115"/>
                  <a:gd name="T56" fmla="*/ 179 w 231"/>
                  <a:gd name="T57" fmla="*/ 0 h 115"/>
                  <a:gd name="T58" fmla="*/ 167 w 231"/>
                  <a:gd name="T59" fmla="*/ 0 h 115"/>
                  <a:gd name="T60" fmla="*/ 154 w 231"/>
                  <a:gd name="T61" fmla="*/ 3 h 115"/>
                  <a:gd name="T62" fmla="*/ 139 w 231"/>
                  <a:gd name="T63" fmla="*/ 9 h 115"/>
                  <a:gd name="T64" fmla="*/ 130 w 231"/>
                  <a:gd name="T65" fmla="*/ 12 h 115"/>
                  <a:gd name="T66" fmla="*/ 124 w 231"/>
                  <a:gd name="T67" fmla="*/ 18 h 115"/>
                  <a:gd name="T68" fmla="*/ 109 w 231"/>
                  <a:gd name="T69" fmla="*/ 31 h 115"/>
                  <a:gd name="T70" fmla="*/ 97 w 231"/>
                  <a:gd name="T71" fmla="*/ 43 h 115"/>
                  <a:gd name="T72" fmla="*/ 88 w 231"/>
                  <a:gd name="T73" fmla="*/ 55 h 115"/>
                  <a:gd name="T74" fmla="*/ 79 w 231"/>
                  <a:gd name="T75" fmla="*/ 68 h 115"/>
                  <a:gd name="T76" fmla="*/ 73 w 231"/>
                  <a:gd name="T77" fmla="*/ 73 h 115"/>
                  <a:gd name="T78" fmla="*/ 61 w 231"/>
                  <a:gd name="T79" fmla="*/ 83 h 115"/>
                  <a:gd name="T80" fmla="*/ 51 w 231"/>
                  <a:gd name="T81" fmla="*/ 86 h 115"/>
                  <a:gd name="T82" fmla="*/ 43 w 231"/>
                  <a:gd name="T83" fmla="*/ 89 h 115"/>
                  <a:gd name="T84" fmla="*/ 33 w 231"/>
                  <a:gd name="T85" fmla="*/ 89 h 115"/>
                  <a:gd name="T86" fmla="*/ 24 w 231"/>
                  <a:gd name="T87" fmla="*/ 89 h 115"/>
                  <a:gd name="T88" fmla="*/ 18 w 231"/>
                  <a:gd name="T89" fmla="*/ 86 h 115"/>
                  <a:gd name="T90" fmla="*/ 6 w 231"/>
                  <a:gd name="T91" fmla="*/ 80 h 115"/>
                  <a:gd name="T92" fmla="*/ 0 w 231"/>
                  <a:gd name="T93" fmla="*/ 111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31" h="115">
                    <a:moveTo>
                      <a:pt x="0" y="111"/>
                    </a:moveTo>
                    <a:lnTo>
                      <a:pt x="6" y="114"/>
                    </a:lnTo>
                    <a:lnTo>
                      <a:pt x="18" y="114"/>
                    </a:lnTo>
                    <a:lnTo>
                      <a:pt x="27" y="114"/>
                    </a:lnTo>
                    <a:lnTo>
                      <a:pt x="39" y="111"/>
                    </a:lnTo>
                    <a:lnTo>
                      <a:pt x="48" y="108"/>
                    </a:lnTo>
                    <a:lnTo>
                      <a:pt x="58" y="104"/>
                    </a:lnTo>
                    <a:lnTo>
                      <a:pt x="63" y="101"/>
                    </a:lnTo>
                    <a:lnTo>
                      <a:pt x="73" y="93"/>
                    </a:lnTo>
                    <a:lnTo>
                      <a:pt x="76" y="83"/>
                    </a:lnTo>
                    <a:lnTo>
                      <a:pt x="81" y="77"/>
                    </a:lnTo>
                    <a:lnTo>
                      <a:pt x="84" y="71"/>
                    </a:lnTo>
                    <a:lnTo>
                      <a:pt x="94" y="55"/>
                    </a:lnTo>
                    <a:lnTo>
                      <a:pt x="109" y="40"/>
                    </a:lnTo>
                    <a:lnTo>
                      <a:pt x="115" y="37"/>
                    </a:lnTo>
                    <a:lnTo>
                      <a:pt x="130" y="31"/>
                    </a:lnTo>
                    <a:lnTo>
                      <a:pt x="142" y="24"/>
                    </a:lnTo>
                    <a:lnTo>
                      <a:pt x="154" y="21"/>
                    </a:lnTo>
                    <a:lnTo>
                      <a:pt x="164" y="18"/>
                    </a:lnTo>
                    <a:lnTo>
                      <a:pt x="175" y="21"/>
                    </a:lnTo>
                    <a:lnTo>
                      <a:pt x="190" y="24"/>
                    </a:lnTo>
                    <a:lnTo>
                      <a:pt x="205" y="31"/>
                    </a:lnTo>
                    <a:lnTo>
                      <a:pt x="215" y="37"/>
                    </a:lnTo>
                    <a:lnTo>
                      <a:pt x="218" y="43"/>
                    </a:lnTo>
                    <a:lnTo>
                      <a:pt x="230" y="12"/>
                    </a:lnTo>
                    <a:lnTo>
                      <a:pt x="221" y="9"/>
                    </a:lnTo>
                    <a:lnTo>
                      <a:pt x="209" y="3"/>
                    </a:lnTo>
                    <a:lnTo>
                      <a:pt x="194" y="0"/>
                    </a:lnTo>
                    <a:lnTo>
                      <a:pt x="179" y="0"/>
                    </a:lnTo>
                    <a:lnTo>
                      <a:pt x="167" y="0"/>
                    </a:lnTo>
                    <a:lnTo>
                      <a:pt x="154" y="3"/>
                    </a:lnTo>
                    <a:lnTo>
                      <a:pt x="139" y="9"/>
                    </a:lnTo>
                    <a:lnTo>
                      <a:pt x="130" y="12"/>
                    </a:lnTo>
                    <a:lnTo>
                      <a:pt x="124" y="18"/>
                    </a:lnTo>
                    <a:lnTo>
                      <a:pt x="109" y="31"/>
                    </a:lnTo>
                    <a:lnTo>
                      <a:pt x="97" y="43"/>
                    </a:lnTo>
                    <a:lnTo>
                      <a:pt x="88" y="55"/>
                    </a:lnTo>
                    <a:lnTo>
                      <a:pt x="79" y="68"/>
                    </a:lnTo>
                    <a:lnTo>
                      <a:pt x="73" y="73"/>
                    </a:lnTo>
                    <a:lnTo>
                      <a:pt x="61" y="83"/>
                    </a:lnTo>
                    <a:lnTo>
                      <a:pt x="51" y="86"/>
                    </a:lnTo>
                    <a:lnTo>
                      <a:pt x="43" y="89"/>
                    </a:lnTo>
                    <a:lnTo>
                      <a:pt x="33" y="89"/>
                    </a:lnTo>
                    <a:lnTo>
                      <a:pt x="24" y="89"/>
                    </a:lnTo>
                    <a:lnTo>
                      <a:pt x="18" y="86"/>
                    </a:lnTo>
                    <a:lnTo>
                      <a:pt x="6" y="80"/>
                    </a:lnTo>
                    <a:lnTo>
                      <a:pt x="0" y="111"/>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68" name="Freeform 54"/>
              <p:cNvSpPr>
                <a:spLocks/>
              </p:cNvSpPr>
              <p:nvPr/>
            </p:nvSpPr>
            <p:spPr bwMode="ltGray">
              <a:xfrm>
                <a:off x="5310" y="388"/>
                <a:ext cx="234" cy="115"/>
              </a:xfrm>
              <a:custGeom>
                <a:avLst/>
                <a:gdLst>
                  <a:gd name="T0" fmla="*/ 233 w 234"/>
                  <a:gd name="T1" fmla="*/ 3 h 115"/>
                  <a:gd name="T2" fmla="*/ 223 w 234"/>
                  <a:gd name="T3" fmla="*/ 0 h 115"/>
                  <a:gd name="T4" fmla="*/ 214 w 234"/>
                  <a:gd name="T5" fmla="*/ 0 h 115"/>
                  <a:gd name="T6" fmla="*/ 202 w 234"/>
                  <a:gd name="T7" fmla="*/ 0 h 115"/>
                  <a:gd name="T8" fmla="*/ 193 w 234"/>
                  <a:gd name="T9" fmla="*/ 0 h 115"/>
                  <a:gd name="T10" fmla="*/ 183 w 234"/>
                  <a:gd name="T11" fmla="*/ 3 h 115"/>
                  <a:gd name="T12" fmla="*/ 172 w 234"/>
                  <a:gd name="T13" fmla="*/ 10 h 115"/>
                  <a:gd name="T14" fmla="*/ 168 w 234"/>
                  <a:gd name="T15" fmla="*/ 13 h 115"/>
                  <a:gd name="T16" fmla="*/ 159 w 234"/>
                  <a:gd name="T17" fmla="*/ 21 h 115"/>
                  <a:gd name="T18" fmla="*/ 153 w 234"/>
                  <a:gd name="T19" fmla="*/ 31 h 115"/>
                  <a:gd name="T20" fmla="*/ 150 w 234"/>
                  <a:gd name="T21" fmla="*/ 37 h 115"/>
                  <a:gd name="T22" fmla="*/ 147 w 234"/>
                  <a:gd name="T23" fmla="*/ 43 h 115"/>
                  <a:gd name="T24" fmla="*/ 138 w 234"/>
                  <a:gd name="T25" fmla="*/ 59 h 115"/>
                  <a:gd name="T26" fmla="*/ 122 w 234"/>
                  <a:gd name="T27" fmla="*/ 71 h 115"/>
                  <a:gd name="T28" fmla="*/ 114 w 234"/>
                  <a:gd name="T29" fmla="*/ 77 h 115"/>
                  <a:gd name="T30" fmla="*/ 101 w 234"/>
                  <a:gd name="T31" fmla="*/ 83 h 115"/>
                  <a:gd name="T32" fmla="*/ 86 w 234"/>
                  <a:gd name="T33" fmla="*/ 90 h 115"/>
                  <a:gd name="T34" fmla="*/ 76 w 234"/>
                  <a:gd name="T35" fmla="*/ 93 h 115"/>
                  <a:gd name="T36" fmla="*/ 65 w 234"/>
                  <a:gd name="T37" fmla="*/ 93 h 115"/>
                  <a:gd name="T38" fmla="*/ 55 w 234"/>
                  <a:gd name="T39" fmla="*/ 93 h 115"/>
                  <a:gd name="T40" fmla="*/ 40 w 234"/>
                  <a:gd name="T41" fmla="*/ 87 h 115"/>
                  <a:gd name="T42" fmla="*/ 25 w 234"/>
                  <a:gd name="T43" fmla="*/ 83 h 115"/>
                  <a:gd name="T44" fmla="*/ 15 w 234"/>
                  <a:gd name="T45" fmla="*/ 74 h 115"/>
                  <a:gd name="T46" fmla="*/ 10 w 234"/>
                  <a:gd name="T47" fmla="*/ 68 h 115"/>
                  <a:gd name="T48" fmla="*/ 0 w 234"/>
                  <a:gd name="T49" fmla="*/ 99 h 115"/>
                  <a:gd name="T50" fmla="*/ 10 w 234"/>
                  <a:gd name="T51" fmla="*/ 105 h 115"/>
                  <a:gd name="T52" fmla="*/ 22 w 234"/>
                  <a:gd name="T53" fmla="*/ 111 h 115"/>
                  <a:gd name="T54" fmla="*/ 34 w 234"/>
                  <a:gd name="T55" fmla="*/ 111 h 115"/>
                  <a:gd name="T56" fmla="*/ 50 w 234"/>
                  <a:gd name="T57" fmla="*/ 114 h 115"/>
                  <a:gd name="T58" fmla="*/ 61 w 234"/>
                  <a:gd name="T59" fmla="*/ 114 h 115"/>
                  <a:gd name="T60" fmla="*/ 74 w 234"/>
                  <a:gd name="T61" fmla="*/ 111 h 115"/>
                  <a:gd name="T62" fmla="*/ 89 w 234"/>
                  <a:gd name="T63" fmla="*/ 105 h 115"/>
                  <a:gd name="T64" fmla="*/ 101 w 234"/>
                  <a:gd name="T65" fmla="*/ 99 h 115"/>
                  <a:gd name="T66" fmla="*/ 107 w 234"/>
                  <a:gd name="T67" fmla="*/ 96 h 115"/>
                  <a:gd name="T68" fmla="*/ 119 w 234"/>
                  <a:gd name="T69" fmla="*/ 83 h 115"/>
                  <a:gd name="T70" fmla="*/ 132 w 234"/>
                  <a:gd name="T71" fmla="*/ 71 h 115"/>
                  <a:gd name="T72" fmla="*/ 144 w 234"/>
                  <a:gd name="T73" fmla="*/ 56 h 115"/>
                  <a:gd name="T74" fmla="*/ 153 w 234"/>
                  <a:gd name="T75" fmla="*/ 46 h 115"/>
                  <a:gd name="T76" fmla="*/ 159 w 234"/>
                  <a:gd name="T77" fmla="*/ 37 h 115"/>
                  <a:gd name="T78" fmla="*/ 172 w 234"/>
                  <a:gd name="T79" fmla="*/ 31 h 115"/>
                  <a:gd name="T80" fmla="*/ 180 w 234"/>
                  <a:gd name="T81" fmla="*/ 25 h 115"/>
                  <a:gd name="T82" fmla="*/ 190 w 234"/>
                  <a:gd name="T83" fmla="*/ 21 h 115"/>
                  <a:gd name="T84" fmla="*/ 199 w 234"/>
                  <a:gd name="T85" fmla="*/ 21 h 115"/>
                  <a:gd name="T86" fmla="*/ 208 w 234"/>
                  <a:gd name="T87" fmla="*/ 25 h 115"/>
                  <a:gd name="T88" fmla="*/ 214 w 234"/>
                  <a:gd name="T89" fmla="*/ 25 h 115"/>
                  <a:gd name="T90" fmla="*/ 226 w 234"/>
                  <a:gd name="T91" fmla="*/ 34 h 115"/>
                  <a:gd name="T92" fmla="*/ 233 w 234"/>
                  <a:gd name="T93" fmla="*/ 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34" h="115">
                    <a:moveTo>
                      <a:pt x="233" y="3"/>
                    </a:moveTo>
                    <a:lnTo>
                      <a:pt x="223" y="0"/>
                    </a:lnTo>
                    <a:lnTo>
                      <a:pt x="214" y="0"/>
                    </a:lnTo>
                    <a:lnTo>
                      <a:pt x="202" y="0"/>
                    </a:lnTo>
                    <a:lnTo>
                      <a:pt x="193" y="0"/>
                    </a:lnTo>
                    <a:lnTo>
                      <a:pt x="183" y="3"/>
                    </a:lnTo>
                    <a:lnTo>
                      <a:pt x="172" y="10"/>
                    </a:lnTo>
                    <a:lnTo>
                      <a:pt x="168" y="13"/>
                    </a:lnTo>
                    <a:lnTo>
                      <a:pt x="159" y="21"/>
                    </a:lnTo>
                    <a:lnTo>
                      <a:pt x="153" y="31"/>
                    </a:lnTo>
                    <a:lnTo>
                      <a:pt x="150" y="37"/>
                    </a:lnTo>
                    <a:lnTo>
                      <a:pt x="147" y="43"/>
                    </a:lnTo>
                    <a:lnTo>
                      <a:pt x="138" y="59"/>
                    </a:lnTo>
                    <a:lnTo>
                      <a:pt x="122" y="71"/>
                    </a:lnTo>
                    <a:lnTo>
                      <a:pt x="114" y="77"/>
                    </a:lnTo>
                    <a:lnTo>
                      <a:pt x="101" y="83"/>
                    </a:lnTo>
                    <a:lnTo>
                      <a:pt x="86" y="90"/>
                    </a:lnTo>
                    <a:lnTo>
                      <a:pt x="76" y="93"/>
                    </a:lnTo>
                    <a:lnTo>
                      <a:pt x="65" y="93"/>
                    </a:lnTo>
                    <a:lnTo>
                      <a:pt x="55" y="93"/>
                    </a:lnTo>
                    <a:lnTo>
                      <a:pt x="40" y="87"/>
                    </a:lnTo>
                    <a:lnTo>
                      <a:pt x="25" y="83"/>
                    </a:lnTo>
                    <a:lnTo>
                      <a:pt x="15" y="74"/>
                    </a:lnTo>
                    <a:lnTo>
                      <a:pt x="10" y="68"/>
                    </a:lnTo>
                    <a:lnTo>
                      <a:pt x="0" y="99"/>
                    </a:lnTo>
                    <a:lnTo>
                      <a:pt x="10" y="105"/>
                    </a:lnTo>
                    <a:lnTo>
                      <a:pt x="22" y="111"/>
                    </a:lnTo>
                    <a:lnTo>
                      <a:pt x="34" y="111"/>
                    </a:lnTo>
                    <a:lnTo>
                      <a:pt x="50" y="114"/>
                    </a:lnTo>
                    <a:lnTo>
                      <a:pt x="61" y="114"/>
                    </a:lnTo>
                    <a:lnTo>
                      <a:pt x="74" y="111"/>
                    </a:lnTo>
                    <a:lnTo>
                      <a:pt x="89" y="105"/>
                    </a:lnTo>
                    <a:lnTo>
                      <a:pt x="101" y="99"/>
                    </a:lnTo>
                    <a:lnTo>
                      <a:pt x="107" y="96"/>
                    </a:lnTo>
                    <a:lnTo>
                      <a:pt x="119" y="83"/>
                    </a:lnTo>
                    <a:lnTo>
                      <a:pt x="132" y="71"/>
                    </a:lnTo>
                    <a:lnTo>
                      <a:pt x="144" y="56"/>
                    </a:lnTo>
                    <a:lnTo>
                      <a:pt x="153" y="46"/>
                    </a:lnTo>
                    <a:lnTo>
                      <a:pt x="159" y="37"/>
                    </a:lnTo>
                    <a:lnTo>
                      <a:pt x="172" y="31"/>
                    </a:lnTo>
                    <a:lnTo>
                      <a:pt x="180" y="25"/>
                    </a:lnTo>
                    <a:lnTo>
                      <a:pt x="190" y="21"/>
                    </a:lnTo>
                    <a:lnTo>
                      <a:pt x="199" y="21"/>
                    </a:lnTo>
                    <a:lnTo>
                      <a:pt x="208" y="25"/>
                    </a:lnTo>
                    <a:lnTo>
                      <a:pt x="214" y="25"/>
                    </a:lnTo>
                    <a:lnTo>
                      <a:pt x="226" y="34"/>
                    </a:lnTo>
                    <a:lnTo>
                      <a:pt x="233" y="3"/>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69" name="Freeform 55"/>
              <p:cNvSpPr>
                <a:spLocks/>
              </p:cNvSpPr>
              <p:nvPr/>
            </p:nvSpPr>
            <p:spPr bwMode="ltGray">
              <a:xfrm>
                <a:off x="3135" y="4006"/>
                <a:ext cx="102" cy="307"/>
              </a:xfrm>
              <a:custGeom>
                <a:avLst/>
                <a:gdLst>
                  <a:gd name="T0" fmla="*/ 50 w 102"/>
                  <a:gd name="T1" fmla="*/ 3 h 307"/>
                  <a:gd name="T2" fmla="*/ 47 w 102"/>
                  <a:gd name="T3" fmla="*/ 13 h 307"/>
                  <a:gd name="T4" fmla="*/ 44 w 102"/>
                  <a:gd name="T5" fmla="*/ 16 h 307"/>
                  <a:gd name="T6" fmla="*/ 44 w 102"/>
                  <a:gd name="T7" fmla="*/ 23 h 307"/>
                  <a:gd name="T8" fmla="*/ 39 w 102"/>
                  <a:gd name="T9" fmla="*/ 39 h 307"/>
                  <a:gd name="T10" fmla="*/ 30 w 102"/>
                  <a:gd name="T11" fmla="*/ 61 h 307"/>
                  <a:gd name="T12" fmla="*/ 27 w 102"/>
                  <a:gd name="T13" fmla="*/ 78 h 307"/>
                  <a:gd name="T14" fmla="*/ 20 w 102"/>
                  <a:gd name="T15" fmla="*/ 94 h 307"/>
                  <a:gd name="T16" fmla="*/ 20 w 102"/>
                  <a:gd name="T17" fmla="*/ 107 h 307"/>
                  <a:gd name="T18" fmla="*/ 20 w 102"/>
                  <a:gd name="T19" fmla="*/ 120 h 307"/>
                  <a:gd name="T20" fmla="*/ 24 w 102"/>
                  <a:gd name="T21" fmla="*/ 129 h 307"/>
                  <a:gd name="T22" fmla="*/ 27 w 102"/>
                  <a:gd name="T23" fmla="*/ 136 h 307"/>
                  <a:gd name="T24" fmla="*/ 35 w 102"/>
                  <a:gd name="T25" fmla="*/ 148 h 307"/>
                  <a:gd name="T26" fmla="*/ 47 w 102"/>
                  <a:gd name="T27" fmla="*/ 161 h 307"/>
                  <a:gd name="T28" fmla="*/ 57 w 102"/>
                  <a:gd name="T29" fmla="*/ 174 h 307"/>
                  <a:gd name="T30" fmla="*/ 77 w 102"/>
                  <a:gd name="T31" fmla="*/ 196 h 307"/>
                  <a:gd name="T32" fmla="*/ 89 w 102"/>
                  <a:gd name="T33" fmla="*/ 216 h 307"/>
                  <a:gd name="T34" fmla="*/ 95 w 102"/>
                  <a:gd name="T35" fmla="*/ 225 h 307"/>
                  <a:gd name="T36" fmla="*/ 98 w 102"/>
                  <a:gd name="T37" fmla="*/ 236 h 307"/>
                  <a:gd name="T38" fmla="*/ 101 w 102"/>
                  <a:gd name="T39" fmla="*/ 252 h 307"/>
                  <a:gd name="T40" fmla="*/ 101 w 102"/>
                  <a:gd name="T41" fmla="*/ 265 h 307"/>
                  <a:gd name="T42" fmla="*/ 101 w 102"/>
                  <a:gd name="T43" fmla="*/ 274 h 307"/>
                  <a:gd name="T44" fmla="*/ 95 w 102"/>
                  <a:gd name="T45" fmla="*/ 293 h 307"/>
                  <a:gd name="T46" fmla="*/ 92 w 102"/>
                  <a:gd name="T47" fmla="*/ 306 h 307"/>
                  <a:gd name="T48" fmla="*/ 69 w 102"/>
                  <a:gd name="T49" fmla="*/ 287 h 307"/>
                  <a:gd name="T50" fmla="*/ 74 w 102"/>
                  <a:gd name="T51" fmla="*/ 274 h 307"/>
                  <a:gd name="T52" fmla="*/ 77 w 102"/>
                  <a:gd name="T53" fmla="*/ 261 h 307"/>
                  <a:gd name="T54" fmla="*/ 80 w 102"/>
                  <a:gd name="T55" fmla="*/ 249 h 307"/>
                  <a:gd name="T56" fmla="*/ 83 w 102"/>
                  <a:gd name="T57" fmla="*/ 236 h 307"/>
                  <a:gd name="T58" fmla="*/ 80 w 102"/>
                  <a:gd name="T59" fmla="*/ 222 h 307"/>
                  <a:gd name="T60" fmla="*/ 77 w 102"/>
                  <a:gd name="T61" fmla="*/ 209 h 307"/>
                  <a:gd name="T62" fmla="*/ 71 w 102"/>
                  <a:gd name="T63" fmla="*/ 196 h 307"/>
                  <a:gd name="T64" fmla="*/ 65 w 102"/>
                  <a:gd name="T65" fmla="*/ 190 h 307"/>
                  <a:gd name="T66" fmla="*/ 54 w 102"/>
                  <a:gd name="T67" fmla="*/ 180 h 307"/>
                  <a:gd name="T68" fmla="*/ 42 w 102"/>
                  <a:gd name="T69" fmla="*/ 168 h 307"/>
                  <a:gd name="T70" fmla="*/ 30 w 102"/>
                  <a:gd name="T71" fmla="*/ 155 h 307"/>
                  <a:gd name="T72" fmla="*/ 20 w 102"/>
                  <a:gd name="T73" fmla="*/ 142 h 307"/>
                  <a:gd name="T74" fmla="*/ 12 w 102"/>
                  <a:gd name="T75" fmla="*/ 123 h 307"/>
                  <a:gd name="T76" fmla="*/ 3 w 102"/>
                  <a:gd name="T77" fmla="*/ 110 h 307"/>
                  <a:gd name="T78" fmla="*/ 0 w 102"/>
                  <a:gd name="T79" fmla="*/ 100 h 307"/>
                  <a:gd name="T80" fmla="*/ 0 w 102"/>
                  <a:gd name="T81" fmla="*/ 84 h 307"/>
                  <a:gd name="T82" fmla="*/ 0 w 102"/>
                  <a:gd name="T83" fmla="*/ 61 h 307"/>
                  <a:gd name="T84" fmla="*/ 0 w 102"/>
                  <a:gd name="T85" fmla="*/ 48 h 307"/>
                  <a:gd name="T86" fmla="*/ 3 w 102"/>
                  <a:gd name="T87" fmla="*/ 32 h 307"/>
                  <a:gd name="T88" fmla="*/ 6 w 102"/>
                  <a:gd name="T89" fmla="*/ 19 h 307"/>
                  <a:gd name="T90" fmla="*/ 6 w 102"/>
                  <a:gd name="T91" fmla="*/ 10 h 307"/>
                  <a:gd name="T92" fmla="*/ 12 w 102"/>
                  <a:gd name="T93" fmla="*/ 0 h 307"/>
                  <a:gd name="T94" fmla="*/ 50 w 102"/>
                  <a:gd name="T95" fmla="*/ 3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2" h="307">
                    <a:moveTo>
                      <a:pt x="50" y="3"/>
                    </a:moveTo>
                    <a:lnTo>
                      <a:pt x="47" y="13"/>
                    </a:lnTo>
                    <a:lnTo>
                      <a:pt x="44" y="16"/>
                    </a:lnTo>
                    <a:lnTo>
                      <a:pt x="44" y="23"/>
                    </a:lnTo>
                    <a:lnTo>
                      <a:pt x="39" y="39"/>
                    </a:lnTo>
                    <a:lnTo>
                      <a:pt x="30" y="61"/>
                    </a:lnTo>
                    <a:lnTo>
                      <a:pt x="27" y="78"/>
                    </a:lnTo>
                    <a:lnTo>
                      <a:pt x="20" y="94"/>
                    </a:lnTo>
                    <a:lnTo>
                      <a:pt x="20" y="107"/>
                    </a:lnTo>
                    <a:lnTo>
                      <a:pt x="20" y="120"/>
                    </a:lnTo>
                    <a:lnTo>
                      <a:pt x="24" y="129"/>
                    </a:lnTo>
                    <a:lnTo>
                      <a:pt x="27" y="136"/>
                    </a:lnTo>
                    <a:lnTo>
                      <a:pt x="35" y="148"/>
                    </a:lnTo>
                    <a:lnTo>
                      <a:pt x="47" y="161"/>
                    </a:lnTo>
                    <a:lnTo>
                      <a:pt x="57" y="174"/>
                    </a:lnTo>
                    <a:lnTo>
                      <a:pt x="77" y="196"/>
                    </a:lnTo>
                    <a:lnTo>
                      <a:pt x="89" y="216"/>
                    </a:lnTo>
                    <a:lnTo>
                      <a:pt x="95" y="225"/>
                    </a:lnTo>
                    <a:lnTo>
                      <a:pt x="98" y="236"/>
                    </a:lnTo>
                    <a:lnTo>
                      <a:pt x="101" y="252"/>
                    </a:lnTo>
                    <a:lnTo>
                      <a:pt x="101" y="265"/>
                    </a:lnTo>
                    <a:lnTo>
                      <a:pt x="101" y="274"/>
                    </a:lnTo>
                    <a:lnTo>
                      <a:pt x="95" y="293"/>
                    </a:lnTo>
                    <a:lnTo>
                      <a:pt x="92" y="306"/>
                    </a:lnTo>
                    <a:lnTo>
                      <a:pt x="69" y="287"/>
                    </a:lnTo>
                    <a:lnTo>
                      <a:pt x="74" y="274"/>
                    </a:lnTo>
                    <a:lnTo>
                      <a:pt x="77" y="261"/>
                    </a:lnTo>
                    <a:lnTo>
                      <a:pt x="80" y="249"/>
                    </a:lnTo>
                    <a:lnTo>
                      <a:pt x="83" y="236"/>
                    </a:lnTo>
                    <a:lnTo>
                      <a:pt x="80" y="222"/>
                    </a:lnTo>
                    <a:lnTo>
                      <a:pt x="77" y="209"/>
                    </a:lnTo>
                    <a:lnTo>
                      <a:pt x="71" y="196"/>
                    </a:lnTo>
                    <a:lnTo>
                      <a:pt x="65" y="190"/>
                    </a:lnTo>
                    <a:lnTo>
                      <a:pt x="54" y="180"/>
                    </a:lnTo>
                    <a:lnTo>
                      <a:pt x="42" y="168"/>
                    </a:lnTo>
                    <a:lnTo>
                      <a:pt x="30" y="155"/>
                    </a:lnTo>
                    <a:lnTo>
                      <a:pt x="20" y="142"/>
                    </a:lnTo>
                    <a:lnTo>
                      <a:pt x="12" y="123"/>
                    </a:lnTo>
                    <a:lnTo>
                      <a:pt x="3" y="110"/>
                    </a:lnTo>
                    <a:lnTo>
                      <a:pt x="0" y="100"/>
                    </a:lnTo>
                    <a:lnTo>
                      <a:pt x="0" y="84"/>
                    </a:lnTo>
                    <a:lnTo>
                      <a:pt x="0" y="61"/>
                    </a:lnTo>
                    <a:lnTo>
                      <a:pt x="0" y="48"/>
                    </a:lnTo>
                    <a:lnTo>
                      <a:pt x="3" y="32"/>
                    </a:lnTo>
                    <a:lnTo>
                      <a:pt x="6" y="19"/>
                    </a:lnTo>
                    <a:lnTo>
                      <a:pt x="6" y="10"/>
                    </a:lnTo>
                    <a:lnTo>
                      <a:pt x="12" y="0"/>
                    </a:lnTo>
                    <a:lnTo>
                      <a:pt x="50" y="3"/>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70" name="Freeform 56"/>
              <p:cNvSpPr>
                <a:spLocks/>
              </p:cNvSpPr>
              <p:nvPr/>
            </p:nvSpPr>
            <p:spPr bwMode="ltGray">
              <a:xfrm>
                <a:off x="5643" y="2518"/>
                <a:ext cx="102" cy="312"/>
              </a:xfrm>
              <a:custGeom>
                <a:avLst/>
                <a:gdLst>
                  <a:gd name="T0" fmla="*/ 51 w 102"/>
                  <a:gd name="T1" fmla="*/ 6 h 312"/>
                  <a:gd name="T2" fmla="*/ 47 w 102"/>
                  <a:gd name="T3" fmla="*/ 16 h 312"/>
                  <a:gd name="T4" fmla="*/ 44 w 102"/>
                  <a:gd name="T5" fmla="*/ 19 h 312"/>
                  <a:gd name="T6" fmla="*/ 44 w 102"/>
                  <a:gd name="T7" fmla="*/ 26 h 312"/>
                  <a:gd name="T8" fmla="*/ 39 w 102"/>
                  <a:gd name="T9" fmla="*/ 43 h 312"/>
                  <a:gd name="T10" fmla="*/ 30 w 102"/>
                  <a:gd name="T11" fmla="*/ 65 h 312"/>
                  <a:gd name="T12" fmla="*/ 24 w 102"/>
                  <a:gd name="T13" fmla="*/ 81 h 312"/>
                  <a:gd name="T14" fmla="*/ 21 w 102"/>
                  <a:gd name="T15" fmla="*/ 97 h 312"/>
                  <a:gd name="T16" fmla="*/ 21 w 102"/>
                  <a:gd name="T17" fmla="*/ 110 h 312"/>
                  <a:gd name="T18" fmla="*/ 21 w 102"/>
                  <a:gd name="T19" fmla="*/ 120 h 312"/>
                  <a:gd name="T20" fmla="*/ 24 w 102"/>
                  <a:gd name="T21" fmla="*/ 133 h 312"/>
                  <a:gd name="T22" fmla="*/ 27 w 102"/>
                  <a:gd name="T23" fmla="*/ 140 h 312"/>
                  <a:gd name="T24" fmla="*/ 36 w 102"/>
                  <a:gd name="T25" fmla="*/ 152 h 312"/>
                  <a:gd name="T26" fmla="*/ 44 w 102"/>
                  <a:gd name="T27" fmla="*/ 165 h 312"/>
                  <a:gd name="T28" fmla="*/ 57 w 102"/>
                  <a:gd name="T29" fmla="*/ 178 h 312"/>
                  <a:gd name="T30" fmla="*/ 77 w 102"/>
                  <a:gd name="T31" fmla="*/ 201 h 312"/>
                  <a:gd name="T32" fmla="*/ 89 w 102"/>
                  <a:gd name="T33" fmla="*/ 221 h 312"/>
                  <a:gd name="T34" fmla="*/ 95 w 102"/>
                  <a:gd name="T35" fmla="*/ 230 h 312"/>
                  <a:gd name="T36" fmla="*/ 98 w 102"/>
                  <a:gd name="T37" fmla="*/ 240 h 312"/>
                  <a:gd name="T38" fmla="*/ 101 w 102"/>
                  <a:gd name="T39" fmla="*/ 256 h 312"/>
                  <a:gd name="T40" fmla="*/ 101 w 102"/>
                  <a:gd name="T41" fmla="*/ 269 h 312"/>
                  <a:gd name="T42" fmla="*/ 98 w 102"/>
                  <a:gd name="T43" fmla="*/ 279 h 312"/>
                  <a:gd name="T44" fmla="*/ 95 w 102"/>
                  <a:gd name="T45" fmla="*/ 298 h 312"/>
                  <a:gd name="T46" fmla="*/ 89 w 102"/>
                  <a:gd name="T47" fmla="*/ 311 h 312"/>
                  <a:gd name="T48" fmla="*/ 69 w 102"/>
                  <a:gd name="T49" fmla="*/ 292 h 312"/>
                  <a:gd name="T50" fmla="*/ 74 w 102"/>
                  <a:gd name="T51" fmla="*/ 279 h 312"/>
                  <a:gd name="T52" fmla="*/ 77 w 102"/>
                  <a:gd name="T53" fmla="*/ 265 h 312"/>
                  <a:gd name="T54" fmla="*/ 81 w 102"/>
                  <a:gd name="T55" fmla="*/ 253 h 312"/>
                  <a:gd name="T56" fmla="*/ 81 w 102"/>
                  <a:gd name="T57" fmla="*/ 240 h 312"/>
                  <a:gd name="T58" fmla="*/ 81 w 102"/>
                  <a:gd name="T59" fmla="*/ 227 h 312"/>
                  <a:gd name="T60" fmla="*/ 74 w 102"/>
                  <a:gd name="T61" fmla="*/ 211 h 312"/>
                  <a:gd name="T62" fmla="*/ 71 w 102"/>
                  <a:gd name="T63" fmla="*/ 201 h 312"/>
                  <a:gd name="T64" fmla="*/ 66 w 102"/>
                  <a:gd name="T65" fmla="*/ 195 h 312"/>
                  <a:gd name="T66" fmla="*/ 54 w 102"/>
                  <a:gd name="T67" fmla="*/ 184 h 312"/>
                  <a:gd name="T68" fmla="*/ 39 w 102"/>
                  <a:gd name="T69" fmla="*/ 168 h 312"/>
                  <a:gd name="T70" fmla="*/ 27 w 102"/>
                  <a:gd name="T71" fmla="*/ 156 h 312"/>
                  <a:gd name="T72" fmla="*/ 21 w 102"/>
                  <a:gd name="T73" fmla="*/ 146 h 312"/>
                  <a:gd name="T74" fmla="*/ 12 w 102"/>
                  <a:gd name="T75" fmla="*/ 127 h 312"/>
                  <a:gd name="T76" fmla="*/ 3 w 102"/>
                  <a:gd name="T77" fmla="*/ 113 h 312"/>
                  <a:gd name="T78" fmla="*/ 0 w 102"/>
                  <a:gd name="T79" fmla="*/ 103 h 312"/>
                  <a:gd name="T80" fmla="*/ 0 w 102"/>
                  <a:gd name="T81" fmla="*/ 84 h 312"/>
                  <a:gd name="T82" fmla="*/ 0 w 102"/>
                  <a:gd name="T83" fmla="*/ 65 h 312"/>
                  <a:gd name="T84" fmla="*/ 0 w 102"/>
                  <a:gd name="T85" fmla="*/ 52 h 312"/>
                  <a:gd name="T86" fmla="*/ 3 w 102"/>
                  <a:gd name="T87" fmla="*/ 35 h 312"/>
                  <a:gd name="T88" fmla="*/ 6 w 102"/>
                  <a:gd name="T89" fmla="*/ 22 h 312"/>
                  <a:gd name="T90" fmla="*/ 6 w 102"/>
                  <a:gd name="T91" fmla="*/ 10 h 312"/>
                  <a:gd name="T92" fmla="*/ 12 w 102"/>
                  <a:gd name="T93" fmla="*/ 0 h 312"/>
                  <a:gd name="T94" fmla="*/ 51 w 102"/>
                  <a:gd name="T95" fmla="*/ 6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2" h="312">
                    <a:moveTo>
                      <a:pt x="51" y="6"/>
                    </a:moveTo>
                    <a:lnTo>
                      <a:pt x="47" y="16"/>
                    </a:lnTo>
                    <a:lnTo>
                      <a:pt x="44" y="19"/>
                    </a:lnTo>
                    <a:lnTo>
                      <a:pt x="44" y="26"/>
                    </a:lnTo>
                    <a:lnTo>
                      <a:pt x="39" y="43"/>
                    </a:lnTo>
                    <a:lnTo>
                      <a:pt x="30" y="65"/>
                    </a:lnTo>
                    <a:lnTo>
                      <a:pt x="24" y="81"/>
                    </a:lnTo>
                    <a:lnTo>
                      <a:pt x="21" y="97"/>
                    </a:lnTo>
                    <a:lnTo>
                      <a:pt x="21" y="110"/>
                    </a:lnTo>
                    <a:lnTo>
                      <a:pt x="21" y="120"/>
                    </a:lnTo>
                    <a:lnTo>
                      <a:pt x="24" y="133"/>
                    </a:lnTo>
                    <a:lnTo>
                      <a:pt x="27" y="140"/>
                    </a:lnTo>
                    <a:lnTo>
                      <a:pt x="36" y="152"/>
                    </a:lnTo>
                    <a:lnTo>
                      <a:pt x="44" y="165"/>
                    </a:lnTo>
                    <a:lnTo>
                      <a:pt x="57" y="178"/>
                    </a:lnTo>
                    <a:lnTo>
                      <a:pt x="77" y="201"/>
                    </a:lnTo>
                    <a:lnTo>
                      <a:pt x="89" y="221"/>
                    </a:lnTo>
                    <a:lnTo>
                      <a:pt x="95" y="230"/>
                    </a:lnTo>
                    <a:lnTo>
                      <a:pt x="98" y="240"/>
                    </a:lnTo>
                    <a:lnTo>
                      <a:pt x="101" y="256"/>
                    </a:lnTo>
                    <a:lnTo>
                      <a:pt x="101" y="269"/>
                    </a:lnTo>
                    <a:lnTo>
                      <a:pt x="98" y="279"/>
                    </a:lnTo>
                    <a:lnTo>
                      <a:pt x="95" y="298"/>
                    </a:lnTo>
                    <a:lnTo>
                      <a:pt x="89" y="311"/>
                    </a:lnTo>
                    <a:lnTo>
                      <a:pt x="69" y="292"/>
                    </a:lnTo>
                    <a:lnTo>
                      <a:pt x="74" y="279"/>
                    </a:lnTo>
                    <a:lnTo>
                      <a:pt x="77" y="265"/>
                    </a:lnTo>
                    <a:lnTo>
                      <a:pt x="81" y="253"/>
                    </a:lnTo>
                    <a:lnTo>
                      <a:pt x="81" y="240"/>
                    </a:lnTo>
                    <a:lnTo>
                      <a:pt x="81" y="227"/>
                    </a:lnTo>
                    <a:lnTo>
                      <a:pt x="74" y="211"/>
                    </a:lnTo>
                    <a:lnTo>
                      <a:pt x="71" y="201"/>
                    </a:lnTo>
                    <a:lnTo>
                      <a:pt x="66" y="195"/>
                    </a:lnTo>
                    <a:lnTo>
                      <a:pt x="54" y="184"/>
                    </a:lnTo>
                    <a:lnTo>
                      <a:pt x="39" y="168"/>
                    </a:lnTo>
                    <a:lnTo>
                      <a:pt x="27" y="156"/>
                    </a:lnTo>
                    <a:lnTo>
                      <a:pt x="21" y="146"/>
                    </a:lnTo>
                    <a:lnTo>
                      <a:pt x="12" y="127"/>
                    </a:lnTo>
                    <a:lnTo>
                      <a:pt x="3" y="113"/>
                    </a:lnTo>
                    <a:lnTo>
                      <a:pt x="0" y="103"/>
                    </a:lnTo>
                    <a:lnTo>
                      <a:pt x="0" y="84"/>
                    </a:lnTo>
                    <a:lnTo>
                      <a:pt x="0" y="65"/>
                    </a:lnTo>
                    <a:lnTo>
                      <a:pt x="0" y="52"/>
                    </a:lnTo>
                    <a:lnTo>
                      <a:pt x="3" y="35"/>
                    </a:lnTo>
                    <a:lnTo>
                      <a:pt x="6" y="22"/>
                    </a:lnTo>
                    <a:lnTo>
                      <a:pt x="6" y="10"/>
                    </a:lnTo>
                    <a:lnTo>
                      <a:pt x="12" y="0"/>
                    </a:lnTo>
                    <a:lnTo>
                      <a:pt x="51" y="6"/>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71" name="Freeform 57"/>
              <p:cNvSpPr>
                <a:spLocks/>
              </p:cNvSpPr>
              <p:nvPr/>
            </p:nvSpPr>
            <p:spPr bwMode="ltGray">
              <a:xfrm>
                <a:off x="5449" y="3971"/>
                <a:ext cx="103" cy="313"/>
              </a:xfrm>
              <a:custGeom>
                <a:avLst/>
                <a:gdLst>
                  <a:gd name="T0" fmla="*/ 52 w 103"/>
                  <a:gd name="T1" fmla="*/ 7 h 313"/>
                  <a:gd name="T2" fmla="*/ 46 w 103"/>
                  <a:gd name="T3" fmla="*/ 16 h 313"/>
                  <a:gd name="T4" fmla="*/ 44 w 103"/>
                  <a:gd name="T5" fmla="*/ 26 h 313"/>
                  <a:gd name="T6" fmla="*/ 37 w 103"/>
                  <a:gd name="T7" fmla="*/ 43 h 313"/>
                  <a:gd name="T8" fmla="*/ 29 w 103"/>
                  <a:gd name="T9" fmla="*/ 65 h 313"/>
                  <a:gd name="T10" fmla="*/ 26 w 103"/>
                  <a:gd name="T11" fmla="*/ 78 h 313"/>
                  <a:gd name="T12" fmla="*/ 23 w 103"/>
                  <a:gd name="T13" fmla="*/ 97 h 313"/>
                  <a:gd name="T14" fmla="*/ 23 w 103"/>
                  <a:gd name="T15" fmla="*/ 110 h 313"/>
                  <a:gd name="T16" fmla="*/ 23 w 103"/>
                  <a:gd name="T17" fmla="*/ 121 h 313"/>
                  <a:gd name="T18" fmla="*/ 23 w 103"/>
                  <a:gd name="T19" fmla="*/ 134 h 313"/>
                  <a:gd name="T20" fmla="*/ 29 w 103"/>
                  <a:gd name="T21" fmla="*/ 140 h 313"/>
                  <a:gd name="T22" fmla="*/ 37 w 103"/>
                  <a:gd name="T23" fmla="*/ 153 h 313"/>
                  <a:gd name="T24" fmla="*/ 46 w 103"/>
                  <a:gd name="T25" fmla="*/ 166 h 313"/>
                  <a:gd name="T26" fmla="*/ 58 w 103"/>
                  <a:gd name="T27" fmla="*/ 178 h 313"/>
                  <a:gd name="T28" fmla="*/ 78 w 103"/>
                  <a:gd name="T29" fmla="*/ 202 h 313"/>
                  <a:gd name="T30" fmla="*/ 90 w 103"/>
                  <a:gd name="T31" fmla="*/ 218 h 313"/>
                  <a:gd name="T32" fmla="*/ 96 w 103"/>
                  <a:gd name="T33" fmla="*/ 231 h 313"/>
                  <a:gd name="T34" fmla="*/ 98 w 103"/>
                  <a:gd name="T35" fmla="*/ 240 h 313"/>
                  <a:gd name="T36" fmla="*/ 98 w 103"/>
                  <a:gd name="T37" fmla="*/ 256 h 313"/>
                  <a:gd name="T38" fmla="*/ 102 w 103"/>
                  <a:gd name="T39" fmla="*/ 266 h 313"/>
                  <a:gd name="T40" fmla="*/ 98 w 103"/>
                  <a:gd name="T41" fmla="*/ 280 h 313"/>
                  <a:gd name="T42" fmla="*/ 96 w 103"/>
                  <a:gd name="T43" fmla="*/ 299 h 313"/>
                  <a:gd name="T44" fmla="*/ 90 w 103"/>
                  <a:gd name="T45" fmla="*/ 312 h 313"/>
                  <a:gd name="T46" fmla="*/ 69 w 103"/>
                  <a:gd name="T47" fmla="*/ 292 h 313"/>
                  <a:gd name="T48" fmla="*/ 76 w 103"/>
                  <a:gd name="T49" fmla="*/ 280 h 313"/>
                  <a:gd name="T50" fmla="*/ 78 w 103"/>
                  <a:gd name="T51" fmla="*/ 266 h 313"/>
                  <a:gd name="T52" fmla="*/ 81 w 103"/>
                  <a:gd name="T53" fmla="*/ 253 h 313"/>
                  <a:gd name="T54" fmla="*/ 81 w 103"/>
                  <a:gd name="T55" fmla="*/ 240 h 313"/>
                  <a:gd name="T56" fmla="*/ 81 w 103"/>
                  <a:gd name="T57" fmla="*/ 227 h 313"/>
                  <a:gd name="T58" fmla="*/ 76 w 103"/>
                  <a:gd name="T59" fmla="*/ 211 h 313"/>
                  <a:gd name="T60" fmla="*/ 73 w 103"/>
                  <a:gd name="T61" fmla="*/ 202 h 313"/>
                  <a:gd name="T62" fmla="*/ 64 w 103"/>
                  <a:gd name="T63" fmla="*/ 194 h 313"/>
                  <a:gd name="T64" fmla="*/ 55 w 103"/>
                  <a:gd name="T65" fmla="*/ 185 h 313"/>
                  <a:gd name="T66" fmla="*/ 40 w 103"/>
                  <a:gd name="T67" fmla="*/ 169 h 313"/>
                  <a:gd name="T68" fmla="*/ 29 w 103"/>
                  <a:gd name="T69" fmla="*/ 156 h 313"/>
                  <a:gd name="T70" fmla="*/ 23 w 103"/>
                  <a:gd name="T71" fmla="*/ 146 h 313"/>
                  <a:gd name="T72" fmla="*/ 11 w 103"/>
                  <a:gd name="T73" fmla="*/ 127 h 313"/>
                  <a:gd name="T74" fmla="*/ 5 w 103"/>
                  <a:gd name="T75" fmla="*/ 110 h 313"/>
                  <a:gd name="T76" fmla="*/ 3 w 103"/>
                  <a:gd name="T77" fmla="*/ 104 h 313"/>
                  <a:gd name="T78" fmla="*/ 0 w 103"/>
                  <a:gd name="T79" fmla="*/ 85 h 313"/>
                  <a:gd name="T80" fmla="*/ 0 w 103"/>
                  <a:gd name="T81" fmla="*/ 65 h 313"/>
                  <a:gd name="T82" fmla="*/ 3 w 103"/>
                  <a:gd name="T83" fmla="*/ 49 h 313"/>
                  <a:gd name="T84" fmla="*/ 3 w 103"/>
                  <a:gd name="T85" fmla="*/ 36 h 313"/>
                  <a:gd name="T86" fmla="*/ 5 w 103"/>
                  <a:gd name="T87" fmla="*/ 23 h 313"/>
                  <a:gd name="T88" fmla="*/ 8 w 103"/>
                  <a:gd name="T89" fmla="*/ 10 h 313"/>
                  <a:gd name="T90" fmla="*/ 11 w 103"/>
                  <a:gd name="T91" fmla="*/ 0 h 313"/>
                  <a:gd name="T92" fmla="*/ 52 w 103"/>
                  <a:gd name="T93" fmla="*/ 7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3" h="313">
                    <a:moveTo>
                      <a:pt x="52" y="7"/>
                    </a:moveTo>
                    <a:lnTo>
                      <a:pt x="46" y="16"/>
                    </a:lnTo>
                    <a:lnTo>
                      <a:pt x="44" y="26"/>
                    </a:lnTo>
                    <a:lnTo>
                      <a:pt x="37" y="43"/>
                    </a:lnTo>
                    <a:lnTo>
                      <a:pt x="29" y="65"/>
                    </a:lnTo>
                    <a:lnTo>
                      <a:pt x="26" y="78"/>
                    </a:lnTo>
                    <a:lnTo>
                      <a:pt x="23" y="97"/>
                    </a:lnTo>
                    <a:lnTo>
                      <a:pt x="23" y="110"/>
                    </a:lnTo>
                    <a:lnTo>
                      <a:pt x="23" y="121"/>
                    </a:lnTo>
                    <a:lnTo>
                      <a:pt x="23" y="134"/>
                    </a:lnTo>
                    <a:lnTo>
                      <a:pt x="29" y="140"/>
                    </a:lnTo>
                    <a:lnTo>
                      <a:pt x="37" y="153"/>
                    </a:lnTo>
                    <a:lnTo>
                      <a:pt x="46" y="166"/>
                    </a:lnTo>
                    <a:lnTo>
                      <a:pt x="58" y="178"/>
                    </a:lnTo>
                    <a:lnTo>
                      <a:pt x="78" y="202"/>
                    </a:lnTo>
                    <a:lnTo>
                      <a:pt x="90" y="218"/>
                    </a:lnTo>
                    <a:lnTo>
                      <a:pt x="96" y="231"/>
                    </a:lnTo>
                    <a:lnTo>
                      <a:pt x="98" y="240"/>
                    </a:lnTo>
                    <a:lnTo>
                      <a:pt x="98" y="256"/>
                    </a:lnTo>
                    <a:lnTo>
                      <a:pt x="102" y="266"/>
                    </a:lnTo>
                    <a:lnTo>
                      <a:pt x="98" y="280"/>
                    </a:lnTo>
                    <a:lnTo>
                      <a:pt x="96" y="299"/>
                    </a:lnTo>
                    <a:lnTo>
                      <a:pt x="90" y="312"/>
                    </a:lnTo>
                    <a:lnTo>
                      <a:pt x="69" y="292"/>
                    </a:lnTo>
                    <a:lnTo>
                      <a:pt x="76" y="280"/>
                    </a:lnTo>
                    <a:lnTo>
                      <a:pt x="78" y="266"/>
                    </a:lnTo>
                    <a:lnTo>
                      <a:pt x="81" y="253"/>
                    </a:lnTo>
                    <a:lnTo>
                      <a:pt x="81" y="240"/>
                    </a:lnTo>
                    <a:lnTo>
                      <a:pt x="81" y="227"/>
                    </a:lnTo>
                    <a:lnTo>
                      <a:pt x="76" y="211"/>
                    </a:lnTo>
                    <a:lnTo>
                      <a:pt x="73" y="202"/>
                    </a:lnTo>
                    <a:lnTo>
                      <a:pt x="64" y="194"/>
                    </a:lnTo>
                    <a:lnTo>
                      <a:pt x="55" y="185"/>
                    </a:lnTo>
                    <a:lnTo>
                      <a:pt x="40" y="169"/>
                    </a:lnTo>
                    <a:lnTo>
                      <a:pt x="29" y="156"/>
                    </a:lnTo>
                    <a:lnTo>
                      <a:pt x="23" y="146"/>
                    </a:lnTo>
                    <a:lnTo>
                      <a:pt x="11" y="127"/>
                    </a:lnTo>
                    <a:lnTo>
                      <a:pt x="5" y="110"/>
                    </a:lnTo>
                    <a:lnTo>
                      <a:pt x="3" y="104"/>
                    </a:lnTo>
                    <a:lnTo>
                      <a:pt x="0" y="85"/>
                    </a:lnTo>
                    <a:lnTo>
                      <a:pt x="0" y="65"/>
                    </a:lnTo>
                    <a:lnTo>
                      <a:pt x="3" y="49"/>
                    </a:lnTo>
                    <a:lnTo>
                      <a:pt x="3" y="36"/>
                    </a:lnTo>
                    <a:lnTo>
                      <a:pt x="5" y="23"/>
                    </a:lnTo>
                    <a:lnTo>
                      <a:pt x="8" y="10"/>
                    </a:lnTo>
                    <a:lnTo>
                      <a:pt x="11" y="0"/>
                    </a:lnTo>
                    <a:lnTo>
                      <a:pt x="52" y="7"/>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72" name="Freeform 58"/>
              <p:cNvSpPr>
                <a:spLocks/>
              </p:cNvSpPr>
              <p:nvPr/>
            </p:nvSpPr>
            <p:spPr bwMode="ltGray">
              <a:xfrm>
                <a:off x="1045" y="3906"/>
                <a:ext cx="104" cy="309"/>
              </a:xfrm>
              <a:custGeom>
                <a:avLst/>
                <a:gdLst>
                  <a:gd name="T0" fmla="*/ 53 w 104"/>
                  <a:gd name="T1" fmla="*/ 6 h 309"/>
                  <a:gd name="T2" fmla="*/ 51 w 104"/>
                  <a:gd name="T3" fmla="*/ 16 h 309"/>
                  <a:gd name="T4" fmla="*/ 47 w 104"/>
                  <a:gd name="T5" fmla="*/ 16 h 309"/>
                  <a:gd name="T6" fmla="*/ 44 w 104"/>
                  <a:gd name="T7" fmla="*/ 22 h 309"/>
                  <a:gd name="T8" fmla="*/ 39 w 104"/>
                  <a:gd name="T9" fmla="*/ 42 h 309"/>
                  <a:gd name="T10" fmla="*/ 29 w 104"/>
                  <a:gd name="T11" fmla="*/ 65 h 309"/>
                  <a:gd name="T12" fmla="*/ 27 w 104"/>
                  <a:gd name="T13" fmla="*/ 77 h 309"/>
                  <a:gd name="T14" fmla="*/ 24 w 104"/>
                  <a:gd name="T15" fmla="*/ 97 h 309"/>
                  <a:gd name="T16" fmla="*/ 24 w 104"/>
                  <a:gd name="T17" fmla="*/ 106 h 309"/>
                  <a:gd name="T18" fmla="*/ 24 w 104"/>
                  <a:gd name="T19" fmla="*/ 120 h 309"/>
                  <a:gd name="T20" fmla="*/ 27 w 104"/>
                  <a:gd name="T21" fmla="*/ 130 h 309"/>
                  <a:gd name="T22" fmla="*/ 29 w 104"/>
                  <a:gd name="T23" fmla="*/ 139 h 309"/>
                  <a:gd name="T24" fmla="*/ 39 w 104"/>
                  <a:gd name="T25" fmla="*/ 149 h 309"/>
                  <a:gd name="T26" fmla="*/ 47 w 104"/>
                  <a:gd name="T27" fmla="*/ 162 h 309"/>
                  <a:gd name="T28" fmla="*/ 59 w 104"/>
                  <a:gd name="T29" fmla="*/ 178 h 309"/>
                  <a:gd name="T30" fmla="*/ 80 w 104"/>
                  <a:gd name="T31" fmla="*/ 201 h 309"/>
                  <a:gd name="T32" fmla="*/ 91 w 104"/>
                  <a:gd name="T33" fmla="*/ 217 h 309"/>
                  <a:gd name="T34" fmla="*/ 97 w 104"/>
                  <a:gd name="T35" fmla="*/ 227 h 309"/>
                  <a:gd name="T36" fmla="*/ 100 w 104"/>
                  <a:gd name="T37" fmla="*/ 239 h 309"/>
                  <a:gd name="T38" fmla="*/ 103 w 104"/>
                  <a:gd name="T39" fmla="*/ 252 h 309"/>
                  <a:gd name="T40" fmla="*/ 103 w 104"/>
                  <a:gd name="T41" fmla="*/ 265 h 309"/>
                  <a:gd name="T42" fmla="*/ 100 w 104"/>
                  <a:gd name="T43" fmla="*/ 279 h 309"/>
                  <a:gd name="T44" fmla="*/ 97 w 104"/>
                  <a:gd name="T45" fmla="*/ 295 h 309"/>
                  <a:gd name="T46" fmla="*/ 91 w 104"/>
                  <a:gd name="T47" fmla="*/ 308 h 309"/>
                  <a:gd name="T48" fmla="*/ 71 w 104"/>
                  <a:gd name="T49" fmla="*/ 288 h 309"/>
                  <a:gd name="T50" fmla="*/ 76 w 104"/>
                  <a:gd name="T51" fmla="*/ 279 h 309"/>
                  <a:gd name="T52" fmla="*/ 80 w 104"/>
                  <a:gd name="T53" fmla="*/ 262 h 309"/>
                  <a:gd name="T54" fmla="*/ 83 w 104"/>
                  <a:gd name="T55" fmla="*/ 252 h 309"/>
                  <a:gd name="T56" fmla="*/ 83 w 104"/>
                  <a:gd name="T57" fmla="*/ 236 h 309"/>
                  <a:gd name="T58" fmla="*/ 83 w 104"/>
                  <a:gd name="T59" fmla="*/ 227 h 309"/>
                  <a:gd name="T60" fmla="*/ 76 w 104"/>
                  <a:gd name="T61" fmla="*/ 211 h 309"/>
                  <a:gd name="T62" fmla="*/ 74 w 104"/>
                  <a:gd name="T63" fmla="*/ 201 h 309"/>
                  <a:gd name="T64" fmla="*/ 68 w 104"/>
                  <a:gd name="T65" fmla="*/ 190 h 309"/>
                  <a:gd name="T66" fmla="*/ 56 w 104"/>
                  <a:gd name="T67" fmla="*/ 181 h 309"/>
                  <a:gd name="T68" fmla="*/ 41 w 104"/>
                  <a:gd name="T69" fmla="*/ 168 h 309"/>
                  <a:gd name="T70" fmla="*/ 29 w 104"/>
                  <a:gd name="T71" fmla="*/ 155 h 309"/>
                  <a:gd name="T72" fmla="*/ 24 w 104"/>
                  <a:gd name="T73" fmla="*/ 146 h 309"/>
                  <a:gd name="T74" fmla="*/ 12 w 104"/>
                  <a:gd name="T75" fmla="*/ 126 h 309"/>
                  <a:gd name="T76" fmla="*/ 6 w 104"/>
                  <a:gd name="T77" fmla="*/ 109 h 309"/>
                  <a:gd name="T78" fmla="*/ 3 w 104"/>
                  <a:gd name="T79" fmla="*/ 100 h 309"/>
                  <a:gd name="T80" fmla="*/ 0 w 104"/>
                  <a:gd name="T81" fmla="*/ 84 h 309"/>
                  <a:gd name="T82" fmla="*/ 0 w 104"/>
                  <a:gd name="T83" fmla="*/ 61 h 309"/>
                  <a:gd name="T84" fmla="*/ 3 w 104"/>
                  <a:gd name="T85" fmla="*/ 49 h 309"/>
                  <a:gd name="T86" fmla="*/ 6 w 104"/>
                  <a:gd name="T87" fmla="*/ 35 h 309"/>
                  <a:gd name="T88" fmla="*/ 6 w 104"/>
                  <a:gd name="T89" fmla="*/ 22 h 309"/>
                  <a:gd name="T90" fmla="*/ 9 w 104"/>
                  <a:gd name="T91" fmla="*/ 9 h 309"/>
                  <a:gd name="T92" fmla="*/ 15 w 104"/>
                  <a:gd name="T93" fmla="*/ 0 h 309"/>
                  <a:gd name="T94" fmla="*/ 53 w 104"/>
                  <a:gd name="T95" fmla="*/ 6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4" h="309">
                    <a:moveTo>
                      <a:pt x="53" y="6"/>
                    </a:moveTo>
                    <a:lnTo>
                      <a:pt x="51" y="16"/>
                    </a:lnTo>
                    <a:lnTo>
                      <a:pt x="47" y="16"/>
                    </a:lnTo>
                    <a:lnTo>
                      <a:pt x="44" y="22"/>
                    </a:lnTo>
                    <a:lnTo>
                      <a:pt x="39" y="42"/>
                    </a:lnTo>
                    <a:lnTo>
                      <a:pt x="29" y="65"/>
                    </a:lnTo>
                    <a:lnTo>
                      <a:pt x="27" y="77"/>
                    </a:lnTo>
                    <a:lnTo>
                      <a:pt x="24" y="97"/>
                    </a:lnTo>
                    <a:lnTo>
                      <a:pt x="24" y="106"/>
                    </a:lnTo>
                    <a:lnTo>
                      <a:pt x="24" y="120"/>
                    </a:lnTo>
                    <a:lnTo>
                      <a:pt x="27" y="130"/>
                    </a:lnTo>
                    <a:lnTo>
                      <a:pt x="29" y="139"/>
                    </a:lnTo>
                    <a:lnTo>
                      <a:pt x="39" y="149"/>
                    </a:lnTo>
                    <a:lnTo>
                      <a:pt x="47" y="162"/>
                    </a:lnTo>
                    <a:lnTo>
                      <a:pt x="59" y="178"/>
                    </a:lnTo>
                    <a:lnTo>
                      <a:pt x="80" y="201"/>
                    </a:lnTo>
                    <a:lnTo>
                      <a:pt x="91" y="217"/>
                    </a:lnTo>
                    <a:lnTo>
                      <a:pt x="97" y="227"/>
                    </a:lnTo>
                    <a:lnTo>
                      <a:pt x="100" y="239"/>
                    </a:lnTo>
                    <a:lnTo>
                      <a:pt x="103" y="252"/>
                    </a:lnTo>
                    <a:lnTo>
                      <a:pt x="103" y="265"/>
                    </a:lnTo>
                    <a:lnTo>
                      <a:pt x="100" y="279"/>
                    </a:lnTo>
                    <a:lnTo>
                      <a:pt x="97" y="295"/>
                    </a:lnTo>
                    <a:lnTo>
                      <a:pt x="91" y="308"/>
                    </a:lnTo>
                    <a:lnTo>
                      <a:pt x="71" y="288"/>
                    </a:lnTo>
                    <a:lnTo>
                      <a:pt x="76" y="279"/>
                    </a:lnTo>
                    <a:lnTo>
                      <a:pt x="80" y="262"/>
                    </a:lnTo>
                    <a:lnTo>
                      <a:pt x="83" y="252"/>
                    </a:lnTo>
                    <a:lnTo>
                      <a:pt x="83" y="236"/>
                    </a:lnTo>
                    <a:lnTo>
                      <a:pt x="83" y="227"/>
                    </a:lnTo>
                    <a:lnTo>
                      <a:pt x="76" y="211"/>
                    </a:lnTo>
                    <a:lnTo>
                      <a:pt x="74" y="201"/>
                    </a:lnTo>
                    <a:lnTo>
                      <a:pt x="68" y="190"/>
                    </a:lnTo>
                    <a:lnTo>
                      <a:pt x="56" y="181"/>
                    </a:lnTo>
                    <a:lnTo>
                      <a:pt x="41" y="168"/>
                    </a:lnTo>
                    <a:lnTo>
                      <a:pt x="29" y="155"/>
                    </a:lnTo>
                    <a:lnTo>
                      <a:pt x="24" y="146"/>
                    </a:lnTo>
                    <a:lnTo>
                      <a:pt x="12" y="126"/>
                    </a:lnTo>
                    <a:lnTo>
                      <a:pt x="6" y="109"/>
                    </a:lnTo>
                    <a:lnTo>
                      <a:pt x="3" y="100"/>
                    </a:lnTo>
                    <a:lnTo>
                      <a:pt x="0" y="84"/>
                    </a:lnTo>
                    <a:lnTo>
                      <a:pt x="0" y="61"/>
                    </a:lnTo>
                    <a:lnTo>
                      <a:pt x="3" y="49"/>
                    </a:lnTo>
                    <a:lnTo>
                      <a:pt x="6" y="35"/>
                    </a:lnTo>
                    <a:lnTo>
                      <a:pt x="6" y="22"/>
                    </a:lnTo>
                    <a:lnTo>
                      <a:pt x="9" y="9"/>
                    </a:lnTo>
                    <a:lnTo>
                      <a:pt x="15" y="0"/>
                    </a:lnTo>
                    <a:lnTo>
                      <a:pt x="53" y="6"/>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73" name="Freeform 59"/>
              <p:cNvSpPr>
                <a:spLocks/>
              </p:cNvSpPr>
              <p:nvPr/>
            </p:nvSpPr>
            <p:spPr bwMode="ltGray">
              <a:xfrm>
                <a:off x="3307" y="0"/>
                <a:ext cx="102" cy="312"/>
              </a:xfrm>
              <a:custGeom>
                <a:avLst/>
                <a:gdLst>
                  <a:gd name="T0" fmla="*/ 52 w 102"/>
                  <a:gd name="T1" fmla="*/ 7 h 312"/>
                  <a:gd name="T2" fmla="*/ 50 w 102"/>
                  <a:gd name="T3" fmla="*/ 16 h 312"/>
                  <a:gd name="T4" fmla="*/ 46 w 102"/>
                  <a:gd name="T5" fmla="*/ 16 h 312"/>
                  <a:gd name="T6" fmla="*/ 46 w 102"/>
                  <a:gd name="T7" fmla="*/ 26 h 312"/>
                  <a:gd name="T8" fmla="*/ 38 w 102"/>
                  <a:gd name="T9" fmla="*/ 43 h 312"/>
                  <a:gd name="T10" fmla="*/ 32 w 102"/>
                  <a:gd name="T11" fmla="*/ 65 h 312"/>
                  <a:gd name="T12" fmla="*/ 26 w 102"/>
                  <a:gd name="T13" fmla="*/ 78 h 312"/>
                  <a:gd name="T14" fmla="*/ 23 w 102"/>
                  <a:gd name="T15" fmla="*/ 97 h 312"/>
                  <a:gd name="T16" fmla="*/ 23 w 102"/>
                  <a:gd name="T17" fmla="*/ 110 h 312"/>
                  <a:gd name="T18" fmla="*/ 23 w 102"/>
                  <a:gd name="T19" fmla="*/ 121 h 312"/>
                  <a:gd name="T20" fmla="*/ 26 w 102"/>
                  <a:gd name="T21" fmla="*/ 130 h 312"/>
                  <a:gd name="T22" fmla="*/ 29 w 102"/>
                  <a:gd name="T23" fmla="*/ 140 h 312"/>
                  <a:gd name="T24" fmla="*/ 38 w 102"/>
                  <a:gd name="T25" fmla="*/ 153 h 312"/>
                  <a:gd name="T26" fmla="*/ 46 w 102"/>
                  <a:gd name="T27" fmla="*/ 162 h 312"/>
                  <a:gd name="T28" fmla="*/ 58 w 102"/>
                  <a:gd name="T29" fmla="*/ 178 h 312"/>
                  <a:gd name="T30" fmla="*/ 78 w 102"/>
                  <a:gd name="T31" fmla="*/ 202 h 312"/>
                  <a:gd name="T32" fmla="*/ 89 w 102"/>
                  <a:gd name="T33" fmla="*/ 218 h 312"/>
                  <a:gd name="T34" fmla="*/ 96 w 102"/>
                  <a:gd name="T35" fmla="*/ 227 h 312"/>
                  <a:gd name="T36" fmla="*/ 98 w 102"/>
                  <a:gd name="T37" fmla="*/ 240 h 312"/>
                  <a:gd name="T38" fmla="*/ 101 w 102"/>
                  <a:gd name="T39" fmla="*/ 253 h 312"/>
                  <a:gd name="T40" fmla="*/ 101 w 102"/>
                  <a:gd name="T41" fmla="*/ 269 h 312"/>
                  <a:gd name="T42" fmla="*/ 98 w 102"/>
                  <a:gd name="T43" fmla="*/ 279 h 312"/>
                  <a:gd name="T44" fmla="*/ 96 w 102"/>
                  <a:gd name="T45" fmla="*/ 295 h 312"/>
                  <a:gd name="T46" fmla="*/ 89 w 102"/>
                  <a:gd name="T47" fmla="*/ 311 h 312"/>
                  <a:gd name="T48" fmla="*/ 69 w 102"/>
                  <a:gd name="T49" fmla="*/ 292 h 312"/>
                  <a:gd name="T50" fmla="*/ 75 w 102"/>
                  <a:gd name="T51" fmla="*/ 279 h 312"/>
                  <a:gd name="T52" fmla="*/ 78 w 102"/>
                  <a:gd name="T53" fmla="*/ 266 h 312"/>
                  <a:gd name="T54" fmla="*/ 81 w 102"/>
                  <a:gd name="T55" fmla="*/ 253 h 312"/>
                  <a:gd name="T56" fmla="*/ 81 w 102"/>
                  <a:gd name="T57" fmla="*/ 237 h 312"/>
                  <a:gd name="T58" fmla="*/ 81 w 102"/>
                  <a:gd name="T59" fmla="*/ 227 h 312"/>
                  <a:gd name="T60" fmla="*/ 75 w 102"/>
                  <a:gd name="T61" fmla="*/ 211 h 312"/>
                  <a:gd name="T62" fmla="*/ 72 w 102"/>
                  <a:gd name="T63" fmla="*/ 202 h 312"/>
                  <a:gd name="T64" fmla="*/ 67 w 102"/>
                  <a:gd name="T65" fmla="*/ 191 h 312"/>
                  <a:gd name="T66" fmla="*/ 55 w 102"/>
                  <a:gd name="T67" fmla="*/ 181 h 312"/>
                  <a:gd name="T68" fmla="*/ 41 w 102"/>
                  <a:gd name="T69" fmla="*/ 169 h 312"/>
                  <a:gd name="T70" fmla="*/ 29 w 102"/>
                  <a:gd name="T71" fmla="*/ 156 h 312"/>
                  <a:gd name="T72" fmla="*/ 23 w 102"/>
                  <a:gd name="T73" fmla="*/ 146 h 312"/>
                  <a:gd name="T74" fmla="*/ 14 w 102"/>
                  <a:gd name="T75" fmla="*/ 127 h 312"/>
                  <a:gd name="T76" fmla="*/ 6 w 102"/>
                  <a:gd name="T77" fmla="*/ 110 h 312"/>
                  <a:gd name="T78" fmla="*/ 3 w 102"/>
                  <a:gd name="T79" fmla="*/ 104 h 312"/>
                  <a:gd name="T80" fmla="*/ 0 w 102"/>
                  <a:gd name="T81" fmla="*/ 84 h 312"/>
                  <a:gd name="T82" fmla="*/ 0 w 102"/>
                  <a:gd name="T83" fmla="*/ 62 h 312"/>
                  <a:gd name="T84" fmla="*/ 3 w 102"/>
                  <a:gd name="T85" fmla="*/ 49 h 312"/>
                  <a:gd name="T86" fmla="*/ 6 w 102"/>
                  <a:gd name="T87" fmla="*/ 35 h 312"/>
                  <a:gd name="T88" fmla="*/ 6 w 102"/>
                  <a:gd name="T89" fmla="*/ 23 h 312"/>
                  <a:gd name="T90" fmla="*/ 9 w 102"/>
                  <a:gd name="T91" fmla="*/ 10 h 312"/>
                  <a:gd name="T92" fmla="*/ 14 w 102"/>
                  <a:gd name="T93" fmla="*/ 0 h 312"/>
                  <a:gd name="T94" fmla="*/ 52 w 102"/>
                  <a:gd name="T95" fmla="*/ 7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2" h="312">
                    <a:moveTo>
                      <a:pt x="52" y="7"/>
                    </a:moveTo>
                    <a:lnTo>
                      <a:pt x="50" y="16"/>
                    </a:lnTo>
                    <a:lnTo>
                      <a:pt x="46" y="16"/>
                    </a:lnTo>
                    <a:lnTo>
                      <a:pt x="46" y="26"/>
                    </a:lnTo>
                    <a:lnTo>
                      <a:pt x="38" y="43"/>
                    </a:lnTo>
                    <a:lnTo>
                      <a:pt x="32" y="65"/>
                    </a:lnTo>
                    <a:lnTo>
                      <a:pt x="26" y="78"/>
                    </a:lnTo>
                    <a:lnTo>
                      <a:pt x="23" y="97"/>
                    </a:lnTo>
                    <a:lnTo>
                      <a:pt x="23" y="110"/>
                    </a:lnTo>
                    <a:lnTo>
                      <a:pt x="23" y="121"/>
                    </a:lnTo>
                    <a:lnTo>
                      <a:pt x="26" y="130"/>
                    </a:lnTo>
                    <a:lnTo>
                      <a:pt x="29" y="140"/>
                    </a:lnTo>
                    <a:lnTo>
                      <a:pt x="38" y="153"/>
                    </a:lnTo>
                    <a:lnTo>
                      <a:pt x="46" y="162"/>
                    </a:lnTo>
                    <a:lnTo>
                      <a:pt x="58" y="178"/>
                    </a:lnTo>
                    <a:lnTo>
                      <a:pt x="78" y="202"/>
                    </a:lnTo>
                    <a:lnTo>
                      <a:pt x="89" y="218"/>
                    </a:lnTo>
                    <a:lnTo>
                      <a:pt x="96" y="227"/>
                    </a:lnTo>
                    <a:lnTo>
                      <a:pt x="98" y="240"/>
                    </a:lnTo>
                    <a:lnTo>
                      <a:pt x="101" y="253"/>
                    </a:lnTo>
                    <a:lnTo>
                      <a:pt x="101" y="269"/>
                    </a:lnTo>
                    <a:lnTo>
                      <a:pt x="98" y="279"/>
                    </a:lnTo>
                    <a:lnTo>
                      <a:pt x="96" y="295"/>
                    </a:lnTo>
                    <a:lnTo>
                      <a:pt x="89" y="311"/>
                    </a:lnTo>
                    <a:lnTo>
                      <a:pt x="69" y="292"/>
                    </a:lnTo>
                    <a:lnTo>
                      <a:pt x="75" y="279"/>
                    </a:lnTo>
                    <a:lnTo>
                      <a:pt x="78" y="266"/>
                    </a:lnTo>
                    <a:lnTo>
                      <a:pt x="81" y="253"/>
                    </a:lnTo>
                    <a:lnTo>
                      <a:pt x="81" y="237"/>
                    </a:lnTo>
                    <a:lnTo>
                      <a:pt x="81" y="227"/>
                    </a:lnTo>
                    <a:lnTo>
                      <a:pt x="75" y="211"/>
                    </a:lnTo>
                    <a:lnTo>
                      <a:pt x="72" y="202"/>
                    </a:lnTo>
                    <a:lnTo>
                      <a:pt x="67" y="191"/>
                    </a:lnTo>
                    <a:lnTo>
                      <a:pt x="55" y="181"/>
                    </a:lnTo>
                    <a:lnTo>
                      <a:pt x="41" y="169"/>
                    </a:lnTo>
                    <a:lnTo>
                      <a:pt x="29" y="156"/>
                    </a:lnTo>
                    <a:lnTo>
                      <a:pt x="23" y="146"/>
                    </a:lnTo>
                    <a:lnTo>
                      <a:pt x="14" y="127"/>
                    </a:lnTo>
                    <a:lnTo>
                      <a:pt x="6" y="110"/>
                    </a:lnTo>
                    <a:lnTo>
                      <a:pt x="3" y="104"/>
                    </a:lnTo>
                    <a:lnTo>
                      <a:pt x="0" y="84"/>
                    </a:lnTo>
                    <a:lnTo>
                      <a:pt x="0" y="62"/>
                    </a:lnTo>
                    <a:lnTo>
                      <a:pt x="3" y="49"/>
                    </a:lnTo>
                    <a:lnTo>
                      <a:pt x="6" y="35"/>
                    </a:lnTo>
                    <a:lnTo>
                      <a:pt x="6" y="23"/>
                    </a:lnTo>
                    <a:lnTo>
                      <a:pt x="9" y="10"/>
                    </a:lnTo>
                    <a:lnTo>
                      <a:pt x="14" y="0"/>
                    </a:lnTo>
                    <a:lnTo>
                      <a:pt x="52" y="7"/>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74" name="Freeform 60"/>
              <p:cNvSpPr>
                <a:spLocks/>
              </p:cNvSpPr>
              <p:nvPr/>
            </p:nvSpPr>
            <p:spPr bwMode="ltGray">
              <a:xfrm>
                <a:off x="2412" y="3901"/>
                <a:ext cx="58" cy="102"/>
              </a:xfrm>
              <a:custGeom>
                <a:avLst/>
                <a:gdLst>
                  <a:gd name="T0" fmla="*/ 16 w 58"/>
                  <a:gd name="T1" fmla="*/ 101 h 102"/>
                  <a:gd name="T2" fmla="*/ 0 w 58"/>
                  <a:gd name="T3" fmla="*/ 0 h 102"/>
                  <a:gd name="T4" fmla="*/ 57 w 58"/>
                  <a:gd name="T5" fmla="*/ 52 h 102"/>
                  <a:gd name="T6" fmla="*/ 16 w 58"/>
                  <a:gd name="T7" fmla="*/ 101 h 102"/>
                </a:gdLst>
                <a:ahLst/>
                <a:cxnLst>
                  <a:cxn ang="0">
                    <a:pos x="T0" y="T1"/>
                  </a:cxn>
                  <a:cxn ang="0">
                    <a:pos x="T2" y="T3"/>
                  </a:cxn>
                  <a:cxn ang="0">
                    <a:pos x="T4" y="T5"/>
                  </a:cxn>
                  <a:cxn ang="0">
                    <a:pos x="T6" y="T7"/>
                  </a:cxn>
                </a:cxnLst>
                <a:rect l="0" t="0" r="r" b="b"/>
                <a:pathLst>
                  <a:path w="58" h="102">
                    <a:moveTo>
                      <a:pt x="16" y="101"/>
                    </a:moveTo>
                    <a:lnTo>
                      <a:pt x="0" y="0"/>
                    </a:lnTo>
                    <a:lnTo>
                      <a:pt x="57" y="52"/>
                    </a:lnTo>
                    <a:lnTo>
                      <a:pt x="16" y="101"/>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75" name="Freeform 61"/>
              <p:cNvSpPr>
                <a:spLocks/>
              </p:cNvSpPr>
              <p:nvPr/>
            </p:nvSpPr>
            <p:spPr bwMode="ltGray">
              <a:xfrm>
                <a:off x="2972" y="63"/>
                <a:ext cx="56" cy="102"/>
              </a:xfrm>
              <a:custGeom>
                <a:avLst/>
                <a:gdLst>
                  <a:gd name="T0" fmla="*/ 14 w 56"/>
                  <a:gd name="T1" fmla="*/ 101 h 102"/>
                  <a:gd name="T2" fmla="*/ 0 w 56"/>
                  <a:gd name="T3" fmla="*/ 0 h 102"/>
                  <a:gd name="T4" fmla="*/ 55 w 56"/>
                  <a:gd name="T5" fmla="*/ 51 h 102"/>
                  <a:gd name="T6" fmla="*/ 14 w 56"/>
                  <a:gd name="T7" fmla="*/ 101 h 102"/>
                </a:gdLst>
                <a:ahLst/>
                <a:cxnLst>
                  <a:cxn ang="0">
                    <a:pos x="T0" y="T1"/>
                  </a:cxn>
                  <a:cxn ang="0">
                    <a:pos x="T2" y="T3"/>
                  </a:cxn>
                  <a:cxn ang="0">
                    <a:pos x="T4" y="T5"/>
                  </a:cxn>
                  <a:cxn ang="0">
                    <a:pos x="T6" y="T7"/>
                  </a:cxn>
                </a:cxnLst>
                <a:rect l="0" t="0" r="r" b="b"/>
                <a:pathLst>
                  <a:path w="56" h="102">
                    <a:moveTo>
                      <a:pt x="14" y="101"/>
                    </a:moveTo>
                    <a:lnTo>
                      <a:pt x="0" y="0"/>
                    </a:lnTo>
                    <a:lnTo>
                      <a:pt x="55" y="51"/>
                    </a:lnTo>
                    <a:lnTo>
                      <a:pt x="14" y="101"/>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76" name="Freeform 62"/>
              <p:cNvSpPr>
                <a:spLocks/>
              </p:cNvSpPr>
              <p:nvPr/>
            </p:nvSpPr>
            <p:spPr bwMode="ltGray">
              <a:xfrm>
                <a:off x="212" y="884"/>
                <a:ext cx="59" cy="101"/>
              </a:xfrm>
              <a:custGeom>
                <a:avLst/>
                <a:gdLst>
                  <a:gd name="T0" fmla="*/ 16 w 59"/>
                  <a:gd name="T1" fmla="*/ 100 h 101"/>
                  <a:gd name="T2" fmla="*/ 0 w 59"/>
                  <a:gd name="T3" fmla="*/ 0 h 101"/>
                  <a:gd name="T4" fmla="*/ 58 w 59"/>
                  <a:gd name="T5" fmla="*/ 51 h 101"/>
                  <a:gd name="T6" fmla="*/ 16 w 59"/>
                  <a:gd name="T7" fmla="*/ 100 h 101"/>
                </a:gdLst>
                <a:ahLst/>
                <a:cxnLst>
                  <a:cxn ang="0">
                    <a:pos x="T0" y="T1"/>
                  </a:cxn>
                  <a:cxn ang="0">
                    <a:pos x="T2" y="T3"/>
                  </a:cxn>
                  <a:cxn ang="0">
                    <a:pos x="T4" y="T5"/>
                  </a:cxn>
                  <a:cxn ang="0">
                    <a:pos x="T6" y="T7"/>
                  </a:cxn>
                </a:cxnLst>
                <a:rect l="0" t="0" r="r" b="b"/>
                <a:pathLst>
                  <a:path w="59" h="101">
                    <a:moveTo>
                      <a:pt x="16" y="100"/>
                    </a:moveTo>
                    <a:lnTo>
                      <a:pt x="0" y="0"/>
                    </a:lnTo>
                    <a:lnTo>
                      <a:pt x="58" y="51"/>
                    </a:lnTo>
                    <a:lnTo>
                      <a:pt x="16" y="100"/>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77" name="Freeform 63"/>
              <p:cNvSpPr>
                <a:spLocks/>
              </p:cNvSpPr>
              <p:nvPr/>
            </p:nvSpPr>
            <p:spPr bwMode="ltGray">
              <a:xfrm>
                <a:off x="1452" y="115"/>
                <a:ext cx="53" cy="68"/>
              </a:xfrm>
              <a:custGeom>
                <a:avLst/>
                <a:gdLst>
                  <a:gd name="T0" fmla="*/ 30 w 53"/>
                  <a:gd name="T1" fmla="*/ 0 h 68"/>
                  <a:gd name="T2" fmla="*/ 0 w 53"/>
                  <a:gd name="T3" fmla="*/ 18 h 68"/>
                  <a:gd name="T4" fmla="*/ 14 w 53"/>
                  <a:gd name="T5" fmla="*/ 67 h 68"/>
                  <a:gd name="T6" fmla="*/ 52 w 53"/>
                  <a:gd name="T7" fmla="*/ 42 h 68"/>
                  <a:gd name="T8" fmla="*/ 30 w 53"/>
                  <a:gd name="T9" fmla="*/ 0 h 68"/>
                </a:gdLst>
                <a:ahLst/>
                <a:cxnLst>
                  <a:cxn ang="0">
                    <a:pos x="T0" y="T1"/>
                  </a:cxn>
                  <a:cxn ang="0">
                    <a:pos x="T2" y="T3"/>
                  </a:cxn>
                  <a:cxn ang="0">
                    <a:pos x="T4" y="T5"/>
                  </a:cxn>
                  <a:cxn ang="0">
                    <a:pos x="T6" y="T7"/>
                  </a:cxn>
                  <a:cxn ang="0">
                    <a:pos x="T8" y="T9"/>
                  </a:cxn>
                </a:cxnLst>
                <a:rect l="0" t="0" r="r" b="b"/>
                <a:pathLst>
                  <a:path w="53" h="68">
                    <a:moveTo>
                      <a:pt x="30" y="0"/>
                    </a:moveTo>
                    <a:lnTo>
                      <a:pt x="0" y="18"/>
                    </a:lnTo>
                    <a:lnTo>
                      <a:pt x="14" y="67"/>
                    </a:lnTo>
                    <a:lnTo>
                      <a:pt x="52" y="42"/>
                    </a:lnTo>
                    <a:lnTo>
                      <a:pt x="30" y="0"/>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78" name="Freeform 64"/>
              <p:cNvSpPr>
                <a:spLocks/>
              </p:cNvSpPr>
              <p:nvPr/>
            </p:nvSpPr>
            <p:spPr bwMode="ltGray">
              <a:xfrm>
                <a:off x="4571" y="216"/>
                <a:ext cx="55" cy="66"/>
              </a:xfrm>
              <a:custGeom>
                <a:avLst/>
                <a:gdLst>
                  <a:gd name="T0" fmla="*/ 30 w 55"/>
                  <a:gd name="T1" fmla="*/ 0 h 66"/>
                  <a:gd name="T2" fmla="*/ 0 w 55"/>
                  <a:gd name="T3" fmla="*/ 18 h 66"/>
                  <a:gd name="T4" fmla="*/ 16 w 55"/>
                  <a:gd name="T5" fmla="*/ 65 h 66"/>
                  <a:gd name="T6" fmla="*/ 54 w 55"/>
                  <a:gd name="T7" fmla="*/ 42 h 66"/>
                  <a:gd name="T8" fmla="*/ 30 w 55"/>
                  <a:gd name="T9" fmla="*/ 0 h 66"/>
                </a:gdLst>
                <a:ahLst/>
                <a:cxnLst>
                  <a:cxn ang="0">
                    <a:pos x="T0" y="T1"/>
                  </a:cxn>
                  <a:cxn ang="0">
                    <a:pos x="T2" y="T3"/>
                  </a:cxn>
                  <a:cxn ang="0">
                    <a:pos x="T4" y="T5"/>
                  </a:cxn>
                  <a:cxn ang="0">
                    <a:pos x="T6" y="T7"/>
                  </a:cxn>
                  <a:cxn ang="0">
                    <a:pos x="T8" y="T9"/>
                  </a:cxn>
                </a:cxnLst>
                <a:rect l="0" t="0" r="r" b="b"/>
                <a:pathLst>
                  <a:path w="55" h="66">
                    <a:moveTo>
                      <a:pt x="30" y="0"/>
                    </a:moveTo>
                    <a:lnTo>
                      <a:pt x="0" y="18"/>
                    </a:lnTo>
                    <a:lnTo>
                      <a:pt x="16" y="65"/>
                    </a:lnTo>
                    <a:lnTo>
                      <a:pt x="54" y="42"/>
                    </a:lnTo>
                    <a:lnTo>
                      <a:pt x="30" y="0"/>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79" name="Freeform 65"/>
              <p:cNvSpPr>
                <a:spLocks/>
              </p:cNvSpPr>
              <p:nvPr/>
            </p:nvSpPr>
            <p:spPr bwMode="ltGray">
              <a:xfrm>
                <a:off x="5490" y="2335"/>
                <a:ext cx="57" cy="69"/>
              </a:xfrm>
              <a:custGeom>
                <a:avLst/>
                <a:gdLst>
                  <a:gd name="T0" fmla="*/ 31 w 57"/>
                  <a:gd name="T1" fmla="*/ 0 h 69"/>
                  <a:gd name="T2" fmla="*/ 0 w 57"/>
                  <a:gd name="T3" fmla="*/ 21 h 69"/>
                  <a:gd name="T4" fmla="*/ 17 w 57"/>
                  <a:gd name="T5" fmla="*/ 68 h 69"/>
                  <a:gd name="T6" fmla="*/ 56 w 57"/>
                  <a:gd name="T7" fmla="*/ 44 h 69"/>
                  <a:gd name="T8" fmla="*/ 31 w 57"/>
                  <a:gd name="T9" fmla="*/ 0 h 69"/>
                </a:gdLst>
                <a:ahLst/>
                <a:cxnLst>
                  <a:cxn ang="0">
                    <a:pos x="T0" y="T1"/>
                  </a:cxn>
                  <a:cxn ang="0">
                    <a:pos x="T2" y="T3"/>
                  </a:cxn>
                  <a:cxn ang="0">
                    <a:pos x="T4" y="T5"/>
                  </a:cxn>
                  <a:cxn ang="0">
                    <a:pos x="T6" y="T7"/>
                  </a:cxn>
                  <a:cxn ang="0">
                    <a:pos x="T8" y="T9"/>
                  </a:cxn>
                </a:cxnLst>
                <a:rect l="0" t="0" r="r" b="b"/>
                <a:pathLst>
                  <a:path w="57" h="69">
                    <a:moveTo>
                      <a:pt x="31" y="0"/>
                    </a:moveTo>
                    <a:lnTo>
                      <a:pt x="0" y="21"/>
                    </a:lnTo>
                    <a:lnTo>
                      <a:pt x="17" y="68"/>
                    </a:lnTo>
                    <a:lnTo>
                      <a:pt x="56" y="44"/>
                    </a:lnTo>
                    <a:lnTo>
                      <a:pt x="31" y="0"/>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80" name="Freeform 66"/>
              <p:cNvSpPr>
                <a:spLocks/>
              </p:cNvSpPr>
              <p:nvPr/>
            </p:nvSpPr>
            <p:spPr bwMode="ltGray">
              <a:xfrm>
                <a:off x="5631" y="1402"/>
                <a:ext cx="58" cy="65"/>
              </a:xfrm>
              <a:custGeom>
                <a:avLst/>
                <a:gdLst>
                  <a:gd name="T0" fmla="*/ 31 w 58"/>
                  <a:gd name="T1" fmla="*/ 0 h 65"/>
                  <a:gd name="T2" fmla="*/ 0 w 58"/>
                  <a:gd name="T3" fmla="*/ 17 h 65"/>
                  <a:gd name="T4" fmla="*/ 17 w 58"/>
                  <a:gd name="T5" fmla="*/ 64 h 65"/>
                  <a:gd name="T6" fmla="*/ 57 w 58"/>
                  <a:gd name="T7" fmla="*/ 41 h 65"/>
                  <a:gd name="T8" fmla="*/ 31 w 58"/>
                  <a:gd name="T9" fmla="*/ 0 h 65"/>
                </a:gdLst>
                <a:ahLst/>
                <a:cxnLst>
                  <a:cxn ang="0">
                    <a:pos x="T0" y="T1"/>
                  </a:cxn>
                  <a:cxn ang="0">
                    <a:pos x="T2" y="T3"/>
                  </a:cxn>
                  <a:cxn ang="0">
                    <a:pos x="T4" y="T5"/>
                  </a:cxn>
                  <a:cxn ang="0">
                    <a:pos x="T6" y="T7"/>
                  </a:cxn>
                  <a:cxn ang="0">
                    <a:pos x="T8" y="T9"/>
                  </a:cxn>
                </a:cxnLst>
                <a:rect l="0" t="0" r="r" b="b"/>
                <a:pathLst>
                  <a:path w="58" h="65">
                    <a:moveTo>
                      <a:pt x="31" y="0"/>
                    </a:moveTo>
                    <a:lnTo>
                      <a:pt x="0" y="17"/>
                    </a:lnTo>
                    <a:lnTo>
                      <a:pt x="17" y="64"/>
                    </a:lnTo>
                    <a:lnTo>
                      <a:pt x="57" y="41"/>
                    </a:lnTo>
                    <a:lnTo>
                      <a:pt x="31" y="0"/>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81" name="Freeform 67"/>
              <p:cNvSpPr>
                <a:spLocks/>
              </p:cNvSpPr>
              <p:nvPr/>
            </p:nvSpPr>
            <p:spPr bwMode="ltGray">
              <a:xfrm>
                <a:off x="0" y="1366"/>
                <a:ext cx="60" cy="102"/>
              </a:xfrm>
              <a:custGeom>
                <a:avLst/>
                <a:gdLst>
                  <a:gd name="T0" fmla="*/ 17 w 60"/>
                  <a:gd name="T1" fmla="*/ 101 h 102"/>
                  <a:gd name="T2" fmla="*/ 0 w 60"/>
                  <a:gd name="T3" fmla="*/ 0 h 102"/>
                  <a:gd name="T4" fmla="*/ 59 w 60"/>
                  <a:gd name="T5" fmla="*/ 52 h 102"/>
                  <a:gd name="T6" fmla="*/ 17 w 60"/>
                  <a:gd name="T7" fmla="*/ 101 h 102"/>
                </a:gdLst>
                <a:ahLst/>
                <a:cxnLst>
                  <a:cxn ang="0">
                    <a:pos x="T0" y="T1"/>
                  </a:cxn>
                  <a:cxn ang="0">
                    <a:pos x="T2" y="T3"/>
                  </a:cxn>
                  <a:cxn ang="0">
                    <a:pos x="T4" y="T5"/>
                  </a:cxn>
                  <a:cxn ang="0">
                    <a:pos x="T6" y="T7"/>
                  </a:cxn>
                </a:cxnLst>
                <a:rect l="0" t="0" r="r" b="b"/>
                <a:pathLst>
                  <a:path w="60" h="102">
                    <a:moveTo>
                      <a:pt x="17" y="101"/>
                    </a:moveTo>
                    <a:lnTo>
                      <a:pt x="0" y="0"/>
                    </a:lnTo>
                    <a:lnTo>
                      <a:pt x="59" y="52"/>
                    </a:lnTo>
                    <a:lnTo>
                      <a:pt x="17" y="101"/>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82" name="Freeform 68"/>
              <p:cNvSpPr>
                <a:spLocks/>
              </p:cNvSpPr>
              <p:nvPr/>
            </p:nvSpPr>
            <p:spPr bwMode="ltGray">
              <a:xfrm>
                <a:off x="196" y="1205"/>
                <a:ext cx="59" cy="105"/>
              </a:xfrm>
              <a:custGeom>
                <a:avLst/>
                <a:gdLst>
                  <a:gd name="T0" fmla="*/ 17 w 59"/>
                  <a:gd name="T1" fmla="*/ 104 h 105"/>
                  <a:gd name="T2" fmla="*/ 0 w 59"/>
                  <a:gd name="T3" fmla="*/ 0 h 105"/>
                  <a:gd name="T4" fmla="*/ 58 w 59"/>
                  <a:gd name="T5" fmla="*/ 54 h 105"/>
                  <a:gd name="T6" fmla="*/ 17 w 59"/>
                  <a:gd name="T7" fmla="*/ 104 h 105"/>
                </a:gdLst>
                <a:ahLst/>
                <a:cxnLst>
                  <a:cxn ang="0">
                    <a:pos x="T0" y="T1"/>
                  </a:cxn>
                  <a:cxn ang="0">
                    <a:pos x="T2" y="T3"/>
                  </a:cxn>
                  <a:cxn ang="0">
                    <a:pos x="T4" y="T5"/>
                  </a:cxn>
                  <a:cxn ang="0">
                    <a:pos x="T6" y="T7"/>
                  </a:cxn>
                </a:cxnLst>
                <a:rect l="0" t="0" r="r" b="b"/>
                <a:pathLst>
                  <a:path w="59" h="105">
                    <a:moveTo>
                      <a:pt x="17" y="104"/>
                    </a:moveTo>
                    <a:lnTo>
                      <a:pt x="0" y="0"/>
                    </a:lnTo>
                    <a:lnTo>
                      <a:pt x="58" y="54"/>
                    </a:lnTo>
                    <a:lnTo>
                      <a:pt x="17" y="104"/>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83" name="Freeform 69"/>
              <p:cNvSpPr>
                <a:spLocks/>
              </p:cNvSpPr>
              <p:nvPr/>
            </p:nvSpPr>
            <p:spPr bwMode="ltGray">
              <a:xfrm>
                <a:off x="373" y="786"/>
                <a:ext cx="104" cy="309"/>
              </a:xfrm>
              <a:custGeom>
                <a:avLst/>
                <a:gdLst>
                  <a:gd name="T0" fmla="*/ 53 w 104"/>
                  <a:gd name="T1" fmla="*/ 6 h 309"/>
                  <a:gd name="T2" fmla="*/ 51 w 104"/>
                  <a:gd name="T3" fmla="*/ 16 h 309"/>
                  <a:gd name="T4" fmla="*/ 47 w 104"/>
                  <a:gd name="T5" fmla="*/ 16 h 309"/>
                  <a:gd name="T6" fmla="*/ 44 w 104"/>
                  <a:gd name="T7" fmla="*/ 22 h 309"/>
                  <a:gd name="T8" fmla="*/ 39 w 104"/>
                  <a:gd name="T9" fmla="*/ 42 h 309"/>
                  <a:gd name="T10" fmla="*/ 29 w 104"/>
                  <a:gd name="T11" fmla="*/ 65 h 309"/>
                  <a:gd name="T12" fmla="*/ 27 w 104"/>
                  <a:gd name="T13" fmla="*/ 77 h 309"/>
                  <a:gd name="T14" fmla="*/ 24 w 104"/>
                  <a:gd name="T15" fmla="*/ 97 h 309"/>
                  <a:gd name="T16" fmla="*/ 24 w 104"/>
                  <a:gd name="T17" fmla="*/ 106 h 309"/>
                  <a:gd name="T18" fmla="*/ 24 w 104"/>
                  <a:gd name="T19" fmla="*/ 120 h 309"/>
                  <a:gd name="T20" fmla="*/ 27 w 104"/>
                  <a:gd name="T21" fmla="*/ 130 h 309"/>
                  <a:gd name="T22" fmla="*/ 29 w 104"/>
                  <a:gd name="T23" fmla="*/ 139 h 309"/>
                  <a:gd name="T24" fmla="*/ 39 w 104"/>
                  <a:gd name="T25" fmla="*/ 149 h 309"/>
                  <a:gd name="T26" fmla="*/ 47 w 104"/>
                  <a:gd name="T27" fmla="*/ 162 h 309"/>
                  <a:gd name="T28" fmla="*/ 59 w 104"/>
                  <a:gd name="T29" fmla="*/ 178 h 309"/>
                  <a:gd name="T30" fmla="*/ 80 w 104"/>
                  <a:gd name="T31" fmla="*/ 201 h 309"/>
                  <a:gd name="T32" fmla="*/ 91 w 104"/>
                  <a:gd name="T33" fmla="*/ 217 h 309"/>
                  <a:gd name="T34" fmla="*/ 97 w 104"/>
                  <a:gd name="T35" fmla="*/ 227 h 309"/>
                  <a:gd name="T36" fmla="*/ 100 w 104"/>
                  <a:gd name="T37" fmla="*/ 239 h 309"/>
                  <a:gd name="T38" fmla="*/ 103 w 104"/>
                  <a:gd name="T39" fmla="*/ 252 h 309"/>
                  <a:gd name="T40" fmla="*/ 103 w 104"/>
                  <a:gd name="T41" fmla="*/ 265 h 309"/>
                  <a:gd name="T42" fmla="*/ 100 w 104"/>
                  <a:gd name="T43" fmla="*/ 279 h 309"/>
                  <a:gd name="T44" fmla="*/ 97 w 104"/>
                  <a:gd name="T45" fmla="*/ 295 h 309"/>
                  <a:gd name="T46" fmla="*/ 91 w 104"/>
                  <a:gd name="T47" fmla="*/ 308 h 309"/>
                  <a:gd name="T48" fmla="*/ 71 w 104"/>
                  <a:gd name="T49" fmla="*/ 288 h 309"/>
                  <a:gd name="T50" fmla="*/ 76 w 104"/>
                  <a:gd name="T51" fmla="*/ 279 h 309"/>
                  <a:gd name="T52" fmla="*/ 80 w 104"/>
                  <a:gd name="T53" fmla="*/ 262 h 309"/>
                  <a:gd name="T54" fmla="*/ 83 w 104"/>
                  <a:gd name="T55" fmla="*/ 252 h 309"/>
                  <a:gd name="T56" fmla="*/ 83 w 104"/>
                  <a:gd name="T57" fmla="*/ 236 h 309"/>
                  <a:gd name="T58" fmla="*/ 83 w 104"/>
                  <a:gd name="T59" fmla="*/ 227 h 309"/>
                  <a:gd name="T60" fmla="*/ 76 w 104"/>
                  <a:gd name="T61" fmla="*/ 211 h 309"/>
                  <a:gd name="T62" fmla="*/ 74 w 104"/>
                  <a:gd name="T63" fmla="*/ 201 h 309"/>
                  <a:gd name="T64" fmla="*/ 68 w 104"/>
                  <a:gd name="T65" fmla="*/ 190 h 309"/>
                  <a:gd name="T66" fmla="*/ 56 w 104"/>
                  <a:gd name="T67" fmla="*/ 181 h 309"/>
                  <a:gd name="T68" fmla="*/ 41 w 104"/>
                  <a:gd name="T69" fmla="*/ 168 h 309"/>
                  <a:gd name="T70" fmla="*/ 29 w 104"/>
                  <a:gd name="T71" fmla="*/ 155 h 309"/>
                  <a:gd name="T72" fmla="*/ 24 w 104"/>
                  <a:gd name="T73" fmla="*/ 146 h 309"/>
                  <a:gd name="T74" fmla="*/ 12 w 104"/>
                  <a:gd name="T75" fmla="*/ 126 h 309"/>
                  <a:gd name="T76" fmla="*/ 6 w 104"/>
                  <a:gd name="T77" fmla="*/ 109 h 309"/>
                  <a:gd name="T78" fmla="*/ 3 w 104"/>
                  <a:gd name="T79" fmla="*/ 100 h 309"/>
                  <a:gd name="T80" fmla="*/ 0 w 104"/>
                  <a:gd name="T81" fmla="*/ 84 h 309"/>
                  <a:gd name="T82" fmla="*/ 0 w 104"/>
                  <a:gd name="T83" fmla="*/ 61 h 309"/>
                  <a:gd name="T84" fmla="*/ 3 w 104"/>
                  <a:gd name="T85" fmla="*/ 49 h 309"/>
                  <a:gd name="T86" fmla="*/ 6 w 104"/>
                  <a:gd name="T87" fmla="*/ 35 h 309"/>
                  <a:gd name="T88" fmla="*/ 6 w 104"/>
                  <a:gd name="T89" fmla="*/ 22 h 309"/>
                  <a:gd name="T90" fmla="*/ 9 w 104"/>
                  <a:gd name="T91" fmla="*/ 9 h 309"/>
                  <a:gd name="T92" fmla="*/ 15 w 104"/>
                  <a:gd name="T93" fmla="*/ 0 h 309"/>
                  <a:gd name="T94" fmla="*/ 53 w 104"/>
                  <a:gd name="T95" fmla="*/ 6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4" h="309">
                    <a:moveTo>
                      <a:pt x="53" y="6"/>
                    </a:moveTo>
                    <a:lnTo>
                      <a:pt x="51" y="16"/>
                    </a:lnTo>
                    <a:lnTo>
                      <a:pt x="47" y="16"/>
                    </a:lnTo>
                    <a:lnTo>
                      <a:pt x="44" y="22"/>
                    </a:lnTo>
                    <a:lnTo>
                      <a:pt x="39" y="42"/>
                    </a:lnTo>
                    <a:lnTo>
                      <a:pt x="29" y="65"/>
                    </a:lnTo>
                    <a:lnTo>
                      <a:pt x="27" y="77"/>
                    </a:lnTo>
                    <a:lnTo>
                      <a:pt x="24" y="97"/>
                    </a:lnTo>
                    <a:lnTo>
                      <a:pt x="24" y="106"/>
                    </a:lnTo>
                    <a:lnTo>
                      <a:pt x="24" y="120"/>
                    </a:lnTo>
                    <a:lnTo>
                      <a:pt x="27" y="130"/>
                    </a:lnTo>
                    <a:lnTo>
                      <a:pt x="29" y="139"/>
                    </a:lnTo>
                    <a:lnTo>
                      <a:pt x="39" y="149"/>
                    </a:lnTo>
                    <a:lnTo>
                      <a:pt x="47" y="162"/>
                    </a:lnTo>
                    <a:lnTo>
                      <a:pt x="59" y="178"/>
                    </a:lnTo>
                    <a:lnTo>
                      <a:pt x="80" y="201"/>
                    </a:lnTo>
                    <a:lnTo>
                      <a:pt x="91" y="217"/>
                    </a:lnTo>
                    <a:lnTo>
                      <a:pt x="97" y="227"/>
                    </a:lnTo>
                    <a:lnTo>
                      <a:pt x="100" y="239"/>
                    </a:lnTo>
                    <a:lnTo>
                      <a:pt x="103" y="252"/>
                    </a:lnTo>
                    <a:lnTo>
                      <a:pt x="103" y="265"/>
                    </a:lnTo>
                    <a:lnTo>
                      <a:pt x="100" y="279"/>
                    </a:lnTo>
                    <a:lnTo>
                      <a:pt x="97" y="295"/>
                    </a:lnTo>
                    <a:lnTo>
                      <a:pt x="91" y="308"/>
                    </a:lnTo>
                    <a:lnTo>
                      <a:pt x="71" y="288"/>
                    </a:lnTo>
                    <a:lnTo>
                      <a:pt x="76" y="279"/>
                    </a:lnTo>
                    <a:lnTo>
                      <a:pt x="80" y="262"/>
                    </a:lnTo>
                    <a:lnTo>
                      <a:pt x="83" y="252"/>
                    </a:lnTo>
                    <a:lnTo>
                      <a:pt x="83" y="236"/>
                    </a:lnTo>
                    <a:lnTo>
                      <a:pt x="83" y="227"/>
                    </a:lnTo>
                    <a:lnTo>
                      <a:pt x="76" y="211"/>
                    </a:lnTo>
                    <a:lnTo>
                      <a:pt x="74" y="201"/>
                    </a:lnTo>
                    <a:lnTo>
                      <a:pt x="68" y="190"/>
                    </a:lnTo>
                    <a:lnTo>
                      <a:pt x="56" y="181"/>
                    </a:lnTo>
                    <a:lnTo>
                      <a:pt x="41" y="168"/>
                    </a:lnTo>
                    <a:lnTo>
                      <a:pt x="29" y="155"/>
                    </a:lnTo>
                    <a:lnTo>
                      <a:pt x="24" y="146"/>
                    </a:lnTo>
                    <a:lnTo>
                      <a:pt x="12" y="126"/>
                    </a:lnTo>
                    <a:lnTo>
                      <a:pt x="6" y="109"/>
                    </a:lnTo>
                    <a:lnTo>
                      <a:pt x="3" y="100"/>
                    </a:lnTo>
                    <a:lnTo>
                      <a:pt x="0" y="84"/>
                    </a:lnTo>
                    <a:lnTo>
                      <a:pt x="0" y="61"/>
                    </a:lnTo>
                    <a:lnTo>
                      <a:pt x="3" y="49"/>
                    </a:lnTo>
                    <a:lnTo>
                      <a:pt x="6" y="35"/>
                    </a:lnTo>
                    <a:lnTo>
                      <a:pt x="6" y="22"/>
                    </a:lnTo>
                    <a:lnTo>
                      <a:pt x="9" y="9"/>
                    </a:lnTo>
                    <a:lnTo>
                      <a:pt x="15" y="0"/>
                    </a:lnTo>
                    <a:lnTo>
                      <a:pt x="53" y="6"/>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84" name="Rectangle 70"/>
              <p:cNvSpPr>
                <a:spLocks noChangeArrowheads="1"/>
              </p:cNvSpPr>
              <p:nvPr/>
            </p:nvSpPr>
            <p:spPr bwMode="ltGray">
              <a:xfrm>
                <a:off x="2057" y="705"/>
                <a:ext cx="62" cy="64"/>
              </a:xfrm>
              <a:prstGeom prst="rect">
                <a:avLst/>
              </a:pr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85" name="Freeform 71"/>
              <p:cNvSpPr>
                <a:spLocks/>
              </p:cNvSpPr>
              <p:nvPr/>
            </p:nvSpPr>
            <p:spPr bwMode="ltGray">
              <a:xfrm>
                <a:off x="4372" y="448"/>
                <a:ext cx="99" cy="311"/>
              </a:xfrm>
              <a:custGeom>
                <a:avLst/>
                <a:gdLst>
                  <a:gd name="T0" fmla="*/ 49 w 99"/>
                  <a:gd name="T1" fmla="*/ 304 h 311"/>
                  <a:gd name="T2" fmla="*/ 52 w 99"/>
                  <a:gd name="T3" fmla="*/ 294 h 311"/>
                  <a:gd name="T4" fmla="*/ 55 w 99"/>
                  <a:gd name="T5" fmla="*/ 288 h 311"/>
                  <a:gd name="T6" fmla="*/ 60 w 99"/>
                  <a:gd name="T7" fmla="*/ 272 h 311"/>
                  <a:gd name="T8" fmla="*/ 69 w 99"/>
                  <a:gd name="T9" fmla="*/ 245 h 311"/>
                  <a:gd name="T10" fmla="*/ 72 w 99"/>
                  <a:gd name="T11" fmla="*/ 232 h 311"/>
                  <a:gd name="T12" fmla="*/ 75 w 99"/>
                  <a:gd name="T13" fmla="*/ 213 h 311"/>
                  <a:gd name="T14" fmla="*/ 75 w 99"/>
                  <a:gd name="T15" fmla="*/ 203 h 311"/>
                  <a:gd name="T16" fmla="*/ 75 w 99"/>
                  <a:gd name="T17" fmla="*/ 191 h 311"/>
                  <a:gd name="T18" fmla="*/ 75 w 99"/>
                  <a:gd name="T19" fmla="*/ 181 h 311"/>
                  <a:gd name="T20" fmla="*/ 69 w 99"/>
                  <a:gd name="T21" fmla="*/ 171 h 311"/>
                  <a:gd name="T22" fmla="*/ 64 w 99"/>
                  <a:gd name="T23" fmla="*/ 162 h 311"/>
                  <a:gd name="T24" fmla="*/ 52 w 99"/>
                  <a:gd name="T25" fmla="*/ 148 h 311"/>
                  <a:gd name="T26" fmla="*/ 40 w 99"/>
                  <a:gd name="T27" fmla="*/ 135 h 311"/>
                  <a:gd name="T28" fmla="*/ 23 w 99"/>
                  <a:gd name="T29" fmla="*/ 110 h 311"/>
                  <a:gd name="T30" fmla="*/ 9 w 99"/>
                  <a:gd name="T31" fmla="*/ 94 h 311"/>
                  <a:gd name="T32" fmla="*/ 3 w 99"/>
                  <a:gd name="T33" fmla="*/ 84 h 311"/>
                  <a:gd name="T34" fmla="*/ 0 w 99"/>
                  <a:gd name="T35" fmla="*/ 74 h 311"/>
                  <a:gd name="T36" fmla="*/ 0 w 99"/>
                  <a:gd name="T37" fmla="*/ 58 h 311"/>
                  <a:gd name="T38" fmla="*/ 0 w 99"/>
                  <a:gd name="T39" fmla="*/ 45 h 311"/>
                  <a:gd name="T40" fmla="*/ 0 w 99"/>
                  <a:gd name="T41" fmla="*/ 32 h 311"/>
                  <a:gd name="T42" fmla="*/ 6 w 99"/>
                  <a:gd name="T43" fmla="*/ 16 h 311"/>
                  <a:gd name="T44" fmla="*/ 9 w 99"/>
                  <a:gd name="T45" fmla="*/ 0 h 311"/>
                  <a:gd name="T46" fmla="*/ 29 w 99"/>
                  <a:gd name="T47" fmla="*/ 22 h 311"/>
                  <a:gd name="T48" fmla="*/ 26 w 99"/>
                  <a:gd name="T49" fmla="*/ 32 h 311"/>
                  <a:gd name="T50" fmla="*/ 21 w 99"/>
                  <a:gd name="T51" fmla="*/ 48 h 311"/>
                  <a:gd name="T52" fmla="*/ 17 w 99"/>
                  <a:gd name="T53" fmla="*/ 62 h 311"/>
                  <a:gd name="T54" fmla="*/ 17 w 99"/>
                  <a:gd name="T55" fmla="*/ 74 h 311"/>
                  <a:gd name="T56" fmla="*/ 17 w 99"/>
                  <a:gd name="T57" fmla="*/ 84 h 311"/>
                  <a:gd name="T58" fmla="*/ 23 w 99"/>
                  <a:gd name="T59" fmla="*/ 100 h 311"/>
                  <a:gd name="T60" fmla="*/ 26 w 99"/>
                  <a:gd name="T61" fmla="*/ 110 h 311"/>
                  <a:gd name="T62" fmla="*/ 35 w 99"/>
                  <a:gd name="T63" fmla="*/ 119 h 311"/>
                  <a:gd name="T64" fmla="*/ 43 w 99"/>
                  <a:gd name="T65" fmla="*/ 129 h 311"/>
                  <a:gd name="T66" fmla="*/ 58 w 99"/>
                  <a:gd name="T67" fmla="*/ 142 h 311"/>
                  <a:gd name="T68" fmla="*/ 69 w 99"/>
                  <a:gd name="T69" fmla="*/ 154 h 311"/>
                  <a:gd name="T70" fmla="*/ 75 w 99"/>
                  <a:gd name="T71" fmla="*/ 168 h 311"/>
                  <a:gd name="T72" fmla="*/ 86 w 99"/>
                  <a:gd name="T73" fmla="*/ 187 h 311"/>
                  <a:gd name="T74" fmla="*/ 95 w 99"/>
                  <a:gd name="T75" fmla="*/ 200 h 311"/>
                  <a:gd name="T76" fmla="*/ 95 w 99"/>
                  <a:gd name="T77" fmla="*/ 210 h 311"/>
                  <a:gd name="T78" fmla="*/ 98 w 99"/>
                  <a:gd name="T79" fmla="*/ 226 h 311"/>
                  <a:gd name="T80" fmla="*/ 98 w 99"/>
                  <a:gd name="T81" fmla="*/ 248 h 311"/>
                  <a:gd name="T82" fmla="*/ 95 w 99"/>
                  <a:gd name="T83" fmla="*/ 262 h 311"/>
                  <a:gd name="T84" fmla="*/ 95 w 99"/>
                  <a:gd name="T85" fmla="*/ 278 h 311"/>
                  <a:gd name="T86" fmla="*/ 93 w 99"/>
                  <a:gd name="T87" fmla="*/ 288 h 311"/>
                  <a:gd name="T88" fmla="*/ 89 w 99"/>
                  <a:gd name="T89" fmla="*/ 300 h 311"/>
                  <a:gd name="T90" fmla="*/ 86 w 99"/>
                  <a:gd name="T91" fmla="*/ 310 h 311"/>
                  <a:gd name="T92" fmla="*/ 49 w 99"/>
                  <a:gd name="T93" fmla="*/ 304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9" h="311">
                    <a:moveTo>
                      <a:pt x="49" y="304"/>
                    </a:moveTo>
                    <a:lnTo>
                      <a:pt x="52" y="294"/>
                    </a:lnTo>
                    <a:lnTo>
                      <a:pt x="55" y="288"/>
                    </a:lnTo>
                    <a:lnTo>
                      <a:pt x="60" y="272"/>
                    </a:lnTo>
                    <a:lnTo>
                      <a:pt x="69" y="245"/>
                    </a:lnTo>
                    <a:lnTo>
                      <a:pt x="72" y="232"/>
                    </a:lnTo>
                    <a:lnTo>
                      <a:pt x="75" y="213"/>
                    </a:lnTo>
                    <a:lnTo>
                      <a:pt x="75" y="203"/>
                    </a:lnTo>
                    <a:lnTo>
                      <a:pt x="75" y="191"/>
                    </a:lnTo>
                    <a:lnTo>
                      <a:pt x="75" y="181"/>
                    </a:lnTo>
                    <a:lnTo>
                      <a:pt x="69" y="171"/>
                    </a:lnTo>
                    <a:lnTo>
                      <a:pt x="64" y="162"/>
                    </a:lnTo>
                    <a:lnTo>
                      <a:pt x="52" y="148"/>
                    </a:lnTo>
                    <a:lnTo>
                      <a:pt x="40" y="135"/>
                    </a:lnTo>
                    <a:lnTo>
                      <a:pt x="23" y="110"/>
                    </a:lnTo>
                    <a:lnTo>
                      <a:pt x="9" y="94"/>
                    </a:lnTo>
                    <a:lnTo>
                      <a:pt x="3" y="84"/>
                    </a:lnTo>
                    <a:lnTo>
                      <a:pt x="0" y="74"/>
                    </a:lnTo>
                    <a:lnTo>
                      <a:pt x="0" y="58"/>
                    </a:lnTo>
                    <a:lnTo>
                      <a:pt x="0" y="45"/>
                    </a:lnTo>
                    <a:lnTo>
                      <a:pt x="0" y="32"/>
                    </a:lnTo>
                    <a:lnTo>
                      <a:pt x="6" y="16"/>
                    </a:lnTo>
                    <a:lnTo>
                      <a:pt x="9" y="0"/>
                    </a:lnTo>
                    <a:lnTo>
                      <a:pt x="29" y="22"/>
                    </a:lnTo>
                    <a:lnTo>
                      <a:pt x="26" y="32"/>
                    </a:lnTo>
                    <a:lnTo>
                      <a:pt x="21" y="48"/>
                    </a:lnTo>
                    <a:lnTo>
                      <a:pt x="17" y="62"/>
                    </a:lnTo>
                    <a:lnTo>
                      <a:pt x="17" y="74"/>
                    </a:lnTo>
                    <a:lnTo>
                      <a:pt x="17" y="84"/>
                    </a:lnTo>
                    <a:lnTo>
                      <a:pt x="23" y="100"/>
                    </a:lnTo>
                    <a:lnTo>
                      <a:pt x="26" y="110"/>
                    </a:lnTo>
                    <a:lnTo>
                      <a:pt x="35" y="119"/>
                    </a:lnTo>
                    <a:lnTo>
                      <a:pt x="43" y="129"/>
                    </a:lnTo>
                    <a:lnTo>
                      <a:pt x="58" y="142"/>
                    </a:lnTo>
                    <a:lnTo>
                      <a:pt x="69" y="154"/>
                    </a:lnTo>
                    <a:lnTo>
                      <a:pt x="75" y="168"/>
                    </a:lnTo>
                    <a:lnTo>
                      <a:pt x="86" y="187"/>
                    </a:lnTo>
                    <a:lnTo>
                      <a:pt x="95" y="200"/>
                    </a:lnTo>
                    <a:lnTo>
                      <a:pt x="95" y="210"/>
                    </a:lnTo>
                    <a:lnTo>
                      <a:pt x="98" y="226"/>
                    </a:lnTo>
                    <a:lnTo>
                      <a:pt x="98" y="248"/>
                    </a:lnTo>
                    <a:lnTo>
                      <a:pt x="95" y="262"/>
                    </a:lnTo>
                    <a:lnTo>
                      <a:pt x="95" y="278"/>
                    </a:lnTo>
                    <a:lnTo>
                      <a:pt x="93" y="288"/>
                    </a:lnTo>
                    <a:lnTo>
                      <a:pt x="89" y="300"/>
                    </a:lnTo>
                    <a:lnTo>
                      <a:pt x="86" y="310"/>
                    </a:lnTo>
                    <a:lnTo>
                      <a:pt x="49" y="304"/>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86" name="Freeform 72"/>
              <p:cNvSpPr>
                <a:spLocks/>
              </p:cNvSpPr>
              <p:nvPr/>
            </p:nvSpPr>
            <p:spPr bwMode="ltGray">
              <a:xfrm>
                <a:off x="1612" y="482"/>
                <a:ext cx="228" cy="116"/>
              </a:xfrm>
              <a:custGeom>
                <a:avLst/>
                <a:gdLst>
                  <a:gd name="T0" fmla="*/ 227 w 228"/>
                  <a:gd name="T1" fmla="*/ 112 h 116"/>
                  <a:gd name="T2" fmla="*/ 220 w 228"/>
                  <a:gd name="T3" fmla="*/ 115 h 116"/>
                  <a:gd name="T4" fmla="*/ 209 w 228"/>
                  <a:gd name="T5" fmla="*/ 115 h 116"/>
                  <a:gd name="T6" fmla="*/ 200 w 228"/>
                  <a:gd name="T7" fmla="*/ 115 h 116"/>
                  <a:gd name="T8" fmla="*/ 187 w 228"/>
                  <a:gd name="T9" fmla="*/ 112 h 116"/>
                  <a:gd name="T10" fmla="*/ 179 w 228"/>
                  <a:gd name="T11" fmla="*/ 108 h 116"/>
                  <a:gd name="T12" fmla="*/ 169 w 228"/>
                  <a:gd name="T13" fmla="*/ 105 h 116"/>
                  <a:gd name="T14" fmla="*/ 164 w 228"/>
                  <a:gd name="T15" fmla="*/ 100 h 116"/>
                  <a:gd name="T16" fmla="*/ 157 w 228"/>
                  <a:gd name="T17" fmla="*/ 90 h 116"/>
                  <a:gd name="T18" fmla="*/ 151 w 228"/>
                  <a:gd name="T19" fmla="*/ 84 h 116"/>
                  <a:gd name="T20" fmla="*/ 148 w 228"/>
                  <a:gd name="T21" fmla="*/ 77 h 116"/>
                  <a:gd name="T22" fmla="*/ 145 w 228"/>
                  <a:gd name="T23" fmla="*/ 72 h 116"/>
                  <a:gd name="T24" fmla="*/ 133 w 228"/>
                  <a:gd name="T25" fmla="*/ 56 h 116"/>
                  <a:gd name="T26" fmla="*/ 118 w 228"/>
                  <a:gd name="T27" fmla="*/ 41 h 116"/>
                  <a:gd name="T28" fmla="*/ 112 w 228"/>
                  <a:gd name="T29" fmla="*/ 35 h 116"/>
                  <a:gd name="T30" fmla="*/ 96 w 228"/>
                  <a:gd name="T31" fmla="*/ 31 h 116"/>
                  <a:gd name="T32" fmla="*/ 84 w 228"/>
                  <a:gd name="T33" fmla="*/ 25 h 116"/>
                  <a:gd name="T34" fmla="*/ 73 w 228"/>
                  <a:gd name="T35" fmla="*/ 22 h 116"/>
                  <a:gd name="T36" fmla="*/ 63 w 228"/>
                  <a:gd name="T37" fmla="*/ 19 h 116"/>
                  <a:gd name="T38" fmla="*/ 51 w 228"/>
                  <a:gd name="T39" fmla="*/ 22 h 116"/>
                  <a:gd name="T40" fmla="*/ 36 w 228"/>
                  <a:gd name="T41" fmla="*/ 25 h 116"/>
                  <a:gd name="T42" fmla="*/ 21 w 228"/>
                  <a:gd name="T43" fmla="*/ 31 h 116"/>
                  <a:gd name="T44" fmla="*/ 15 w 228"/>
                  <a:gd name="T45" fmla="*/ 38 h 116"/>
                  <a:gd name="T46" fmla="*/ 9 w 228"/>
                  <a:gd name="T47" fmla="*/ 43 h 116"/>
                  <a:gd name="T48" fmla="*/ 0 w 228"/>
                  <a:gd name="T49" fmla="*/ 13 h 116"/>
                  <a:gd name="T50" fmla="*/ 6 w 228"/>
                  <a:gd name="T51" fmla="*/ 10 h 116"/>
                  <a:gd name="T52" fmla="*/ 21 w 228"/>
                  <a:gd name="T53" fmla="*/ 4 h 116"/>
                  <a:gd name="T54" fmla="*/ 33 w 228"/>
                  <a:gd name="T55" fmla="*/ 0 h 116"/>
                  <a:gd name="T56" fmla="*/ 48 w 228"/>
                  <a:gd name="T57" fmla="*/ 0 h 116"/>
                  <a:gd name="T58" fmla="*/ 61 w 228"/>
                  <a:gd name="T59" fmla="*/ 0 h 116"/>
                  <a:gd name="T60" fmla="*/ 73 w 228"/>
                  <a:gd name="T61" fmla="*/ 4 h 116"/>
                  <a:gd name="T62" fmla="*/ 88 w 228"/>
                  <a:gd name="T63" fmla="*/ 10 h 116"/>
                  <a:gd name="T64" fmla="*/ 96 w 228"/>
                  <a:gd name="T65" fmla="*/ 13 h 116"/>
                  <a:gd name="T66" fmla="*/ 103 w 228"/>
                  <a:gd name="T67" fmla="*/ 19 h 116"/>
                  <a:gd name="T68" fmla="*/ 118 w 228"/>
                  <a:gd name="T69" fmla="*/ 31 h 116"/>
                  <a:gd name="T70" fmla="*/ 130 w 228"/>
                  <a:gd name="T71" fmla="*/ 43 h 116"/>
                  <a:gd name="T72" fmla="*/ 139 w 228"/>
                  <a:gd name="T73" fmla="*/ 56 h 116"/>
                  <a:gd name="T74" fmla="*/ 148 w 228"/>
                  <a:gd name="T75" fmla="*/ 69 h 116"/>
                  <a:gd name="T76" fmla="*/ 157 w 228"/>
                  <a:gd name="T77" fmla="*/ 74 h 116"/>
                  <a:gd name="T78" fmla="*/ 166 w 228"/>
                  <a:gd name="T79" fmla="*/ 84 h 116"/>
                  <a:gd name="T80" fmla="*/ 175 w 228"/>
                  <a:gd name="T81" fmla="*/ 87 h 116"/>
                  <a:gd name="T82" fmla="*/ 184 w 228"/>
                  <a:gd name="T83" fmla="*/ 90 h 116"/>
                  <a:gd name="T84" fmla="*/ 194 w 228"/>
                  <a:gd name="T85" fmla="*/ 90 h 116"/>
                  <a:gd name="T86" fmla="*/ 202 w 228"/>
                  <a:gd name="T87" fmla="*/ 90 h 116"/>
                  <a:gd name="T88" fmla="*/ 209 w 228"/>
                  <a:gd name="T89" fmla="*/ 87 h 116"/>
                  <a:gd name="T90" fmla="*/ 220 w 228"/>
                  <a:gd name="T91" fmla="*/ 81 h 116"/>
                  <a:gd name="T92" fmla="*/ 227 w 228"/>
                  <a:gd name="T93" fmla="*/ 11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8" h="116">
                    <a:moveTo>
                      <a:pt x="227" y="112"/>
                    </a:moveTo>
                    <a:lnTo>
                      <a:pt x="220" y="115"/>
                    </a:lnTo>
                    <a:lnTo>
                      <a:pt x="209" y="115"/>
                    </a:lnTo>
                    <a:lnTo>
                      <a:pt x="200" y="115"/>
                    </a:lnTo>
                    <a:lnTo>
                      <a:pt x="187" y="112"/>
                    </a:lnTo>
                    <a:lnTo>
                      <a:pt x="179" y="108"/>
                    </a:lnTo>
                    <a:lnTo>
                      <a:pt x="169" y="105"/>
                    </a:lnTo>
                    <a:lnTo>
                      <a:pt x="164" y="100"/>
                    </a:lnTo>
                    <a:lnTo>
                      <a:pt x="157" y="90"/>
                    </a:lnTo>
                    <a:lnTo>
                      <a:pt x="151" y="84"/>
                    </a:lnTo>
                    <a:lnTo>
                      <a:pt x="148" y="77"/>
                    </a:lnTo>
                    <a:lnTo>
                      <a:pt x="145" y="72"/>
                    </a:lnTo>
                    <a:lnTo>
                      <a:pt x="133" y="56"/>
                    </a:lnTo>
                    <a:lnTo>
                      <a:pt x="118" y="41"/>
                    </a:lnTo>
                    <a:lnTo>
                      <a:pt x="112" y="35"/>
                    </a:lnTo>
                    <a:lnTo>
                      <a:pt x="96" y="31"/>
                    </a:lnTo>
                    <a:lnTo>
                      <a:pt x="84" y="25"/>
                    </a:lnTo>
                    <a:lnTo>
                      <a:pt x="73" y="22"/>
                    </a:lnTo>
                    <a:lnTo>
                      <a:pt x="63" y="19"/>
                    </a:lnTo>
                    <a:lnTo>
                      <a:pt x="51" y="22"/>
                    </a:lnTo>
                    <a:lnTo>
                      <a:pt x="36" y="25"/>
                    </a:lnTo>
                    <a:lnTo>
                      <a:pt x="21" y="31"/>
                    </a:lnTo>
                    <a:lnTo>
                      <a:pt x="15" y="38"/>
                    </a:lnTo>
                    <a:lnTo>
                      <a:pt x="9" y="43"/>
                    </a:lnTo>
                    <a:lnTo>
                      <a:pt x="0" y="13"/>
                    </a:lnTo>
                    <a:lnTo>
                      <a:pt x="6" y="10"/>
                    </a:lnTo>
                    <a:lnTo>
                      <a:pt x="21" y="4"/>
                    </a:lnTo>
                    <a:lnTo>
                      <a:pt x="33" y="0"/>
                    </a:lnTo>
                    <a:lnTo>
                      <a:pt x="48" y="0"/>
                    </a:lnTo>
                    <a:lnTo>
                      <a:pt x="61" y="0"/>
                    </a:lnTo>
                    <a:lnTo>
                      <a:pt x="73" y="4"/>
                    </a:lnTo>
                    <a:lnTo>
                      <a:pt x="88" y="10"/>
                    </a:lnTo>
                    <a:lnTo>
                      <a:pt x="96" y="13"/>
                    </a:lnTo>
                    <a:lnTo>
                      <a:pt x="103" y="19"/>
                    </a:lnTo>
                    <a:lnTo>
                      <a:pt x="118" y="31"/>
                    </a:lnTo>
                    <a:lnTo>
                      <a:pt x="130" y="43"/>
                    </a:lnTo>
                    <a:lnTo>
                      <a:pt x="139" y="56"/>
                    </a:lnTo>
                    <a:lnTo>
                      <a:pt x="148" y="69"/>
                    </a:lnTo>
                    <a:lnTo>
                      <a:pt x="157" y="74"/>
                    </a:lnTo>
                    <a:lnTo>
                      <a:pt x="166" y="84"/>
                    </a:lnTo>
                    <a:lnTo>
                      <a:pt x="175" y="87"/>
                    </a:lnTo>
                    <a:lnTo>
                      <a:pt x="184" y="90"/>
                    </a:lnTo>
                    <a:lnTo>
                      <a:pt x="194" y="90"/>
                    </a:lnTo>
                    <a:lnTo>
                      <a:pt x="202" y="90"/>
                    </a:lnTo>
                    <a:lnTo>
                      <a:pt x="209" y="87"/>
                    </a:lnTo>
                    <a:lnTo>
                      <a:pt x="220" y="81"/>
                    </a:lnTo>
                    <a:lnTo>
                      <a:pt x="227" y="112"/>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87" name="Freeform 73"/>
              <p:cNvSpPr>
                <a:spLocks/>
              </p:cNvSpPr>
              <p:nvPr/>
            </p:nvSpPr>
            <p:spPr bwMode="ltGray">
              <a:xfrm>
                <a:off x="3620" y="638"/>
                <a:ext cx="61" cy="65"/>
              </a:xfrm>
              <a:custGeom>
                <a:avLst/>
                <a:gdLst>
                  <a:gd name="T0" fmla="*/ 20 w 61"/>
                  <a:gd name="T1" fmla="*/ 0 h 65"/>
                  <a:gd name="T2" fmla="*/ 0 w 61"/>
                  <a:gd name="T3" fmla="*/ 44 h 65"/>
                  <a:gd name="T4" fmla="*/ 40 w 61"/>
                  <a:gd name="T5" fmla="*/ 64 h 65"/>
                  <a:gd name="T6" fmla="*/ 60 w 61"/>
                  <a:gd name="T7" fmla="*/ 20 h 65"/>
                  <a:gd name="T8" fmla="*/ 20 w 61"/>
                  <a:gd name="T9" fmla="*/ 0 h 65"/>
                </a:gdLst>
                <a:ahLst/>
                <a:cxnLst>
                  <a:cxn ang="0">
                    <a:pos x="T0" y="T1"/>
                  </a:cxn>
                  <a:cxn ang="0">
                    <a:pos x="T2" y="T3"/>
                  </a:cxn>
                  <a:cxn ang="0">
                    <a:pos x="T4" y="T5"/>
                  </a:cxn>
                  <a:cxn ang="0">
                    <a:pos x="T6" y="T7"/>
                  </a:cxn>
                  <a:cxn ang="0">
                    <a:pos x="T8" y="T9"/>
                  </a:cxn>
                </a:cxnLst>
                <a:rect l="0" t="0" r="r" b="b"/>
                <a:pathLst>
                  <a:path w="61" h="65">
                    <a:moveTo>
                      <a:pt x="20" y="0"/>
                    </a:moveTo>
                    <a:lnTo>
                      <a:pt x="0" y="44"/>
                    </a:lnTo>
                    <a:lnTo>
                      <a:pt x="40" y="64"/>
                    </a:lnTo>
                    <a:lnTo>
                      <a:pt x="60" y="20"/>
                    </a:lnTo>
                    <a:lnTo>
                      <a:pt x="20" y="0"/>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88" name="Freeform 74"/>
              <p:cNvSpPr>
                <a:spLocks/>
              </p:cNvSpPr>
              <p:nvPr/>
            </p:nvSpPr>
            <p:spPr bwMode="ltGray">
              <a:xfrm>
                <a:off x="3334" y="566"/>
                <a:ext cx="59" cy="104"/>
              </a:xfrm>
              <a:custGeom>
                <a:avLst/>
                <a:gdLst>
                  <a:gd name="T0" fmla="*/ 16 w 59"/>
                  <a:gd name="T1" fmla="*/ 0 h 104"/>
                  <a:gd name="T2" fmla="*/ 0 w 59"/>
                  <a:gd name="T3" fmla="*/ 103 h 104"/>
                  <a:gd name="T4" fmla="*/ 58 w 59"/>
                  <a:gd name="T5" fmla="*/ 50 h 104"/>
                  <a:gd name="T6" fmla="*/ 16 w 59"/>
                  <a:gd name="T7" fmla="*/ 0 h 104"/>
                </a:gdLst>
                <a:ahLst/>
                <a:cxnLst>
                  <a:cxn ang="0">
                    <a:pos x="T0" y="T1"/>
                  </a:cxn>
                  <a:cxn ang="0">
                    <a:pos x="T2" y="T3"/>
                  </a:cxn>
                  <a:cxn ang="0">
                    <a:pos x="T4" y="T5"/>
                  </a:cxn>
                  <a:cxn ang="0">
                    <a:pos x="T6" y="T7"/>
                  </a:cxn>
                </a:cxnLst>
                <a:rect l="0" t="0" r="r" b="b"/>
                <a:pathLst>
                  <a:path w="59" h="104">
                    <a:moveTo>
                      <a:pt x="16" y="0"/>
                    </a:moveTo>
                    <a:lnTo>
                      <a:pt x="0" y="103"/>
                    </a:lnTo>
                    <a:lnTo>
                      <a:pt x="58" y="50"/>
                    </a:lnTo>
                    <a:lnTo>
                      <a:pt x="16" y="0"/>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89" name="Freeform 75"/>
              <p:cNvSpPr>
                <a:spLocks/>
              </p:cNvSpPr>
              <p:nvPr/>
            </p:nvSpPr>
            <p:spPr bwMode="ltGray">
              <a:xfrm>
                <a:off x="1460" y="635"/>
                <a:ext cx="57" cy="102"/>
              </a:xfrm>
              <a:custGeom>
                <a:avLst/>
                <a:gdLst>
                  <a:gd name="T0" fmla="*/ 16 w 57"/>
                  <a:gd name="T1" fmla="*/ 101 h 102"/>
                  <a:gd name="T2" fmla="*/ 0 w 57"/>
                  <a:gd name="T3" fmla="*/ 0 h 102"/>
                  <a:gd name="T4" fmla="*/ 56 w 57"/>
                  <a:gd name="T5" fmla="*/ 51 h 102"/>
                  <a:gd name="T6" fmla="*/ 16 w 57"/>
                  <a:gd name="T7" fmla="*/ 101 h 102"/>
                </a:gdLst>
                <a:ahLst/>
                <a:cxnLst>
                  <a:cxn ang="0">
                    <a:pos x="T0" y="T1"/>
                  </a:cxn>
                  <a:cxn ang="0">
                    <a:pos x="T2" y="T3"/>
                  </a:cxn>
                  <a:cxn ang="0">
                    <a:pos x="T4" y="T5"/>
                  </a:cxn>
                  <a:cxn ang="0">
                    <a:pos x="T6" y="T7"/>
                  </a:cxn>
                </a:cxnLst>
                <a:rect l="0" t="0" r="r" b="b"/>
                <a:pathLst>
                  <a:path w="57" h="102">
                    <a:moveTo>
                      <a:pt x="16" y="101"/>
                    </a:moveTo>
                    <a:lnTo>
                      <a:pt x="0" y="0"/>
                    </a:lnTo>
                    <a:lnTo>
                      <a:pt x="56" y="51"/>
                    </a:lnTo>
                    <a:lnTo>
                      <a:pt x="16" y="101"/>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90" name="Freeform 76"/>
              <p:cNvSpPr>
                <a:spLocks/>
              </p:cNvSpPr>
              <p:nvPr/>
            </p:nvSpPr>
            <p:spPr bwMode="ltGray">
              <a:xfrm>
                <a:off x="3862" y="497"/>
                <a:ext cx="158" cy="75"/>
              </a:xfrm>
              <a:custGeom>
                <a:avLst/>
                <a:gdLst>
                  <a:gd name="T0" fmla="*/ 6 w 158"/>
                  <a:gd name="T1" fmla="*/ 30 h 75"/>
                  <a:gd name="T2" fmla="*/ 15 w 158"/>
                  <a:gd name="T3" fmla="*/ 27 h 75"/>
                  <a:gd name="T4" fmla="*/ 27 w 158"/>
                  <a:gd name="T5" fmla="*/ 27 h 75"/>
                  <a:gd name="T6" fmla="*/ 36 w 158"/>
                  <a:gd name="T7" fmla="*/ 30 h 75"/>
                  <a:gd name="T8" fmla="*/ 43 w 158"/>
                  <a:gd name="T9" fmla="*/ 35 h 75"/>
                  <a:gd name="T10" fmla="*/ 48 w 158"/>
                  <a:gd name="T11" fmla="*/ 47 h 75"/>
                  <a:gd name="T12" fmla="*/ 58 w 158"/>
                  <a:gd name="T13" fmla="*/ 62 h 75"/>
                  <a:gd name="T14" fmla="*/ 69 w 158"/>
                  <a:gd name="T15" fmla="*/ 71 h 75"/>
                  <a:gd name="T16" fmla="*/ 84 w 158"/>
                  <a:gd name="T17" fmla="*/ 74 h 75"/>
                  <a:gd name="T18" fmla="*/ 96 w 158"/>
                  <a:gd name="T19" fmla="*/ 71 h 75"/>
                  <a:gd name="T20" fmla="*/ 106 w 158"/>
                  <a:gd name="T21" fmla="*/ 62 h 75"/>
                  <a:gd name="T22" fmla="*/ 118 w 158"/>
                  <a:gd name="T23" fmla="*/ 56 h 75"/>
                  <a:gd name="T24" fmla="*/ 130 w 158"/>
                  <a:gd name="T25" fmla="*/ 54 h 75"/>
                  <a:gd name="T26" fmla="*/ 142 w 158"/>
                  <a:gd name="T27" fmla="*/ 54 h 75"/>
                  <a:gd name="T28" fmla="*/ 151 w 158"/>
                  <a:gd name="T29" fmla="*/ 56 h 75"/>
                  <a:gd name="T30" fmla="*/ 154 w 158"/>
                  <a:gd name="T31" fmla="*/ 54 h 75"/>
                  <a:gd name="T32" fmla="*/ 145 w 158"/>
                  <a:gd name="T33" fmla="*/ 47 h 75"/>
                  <a:gd name="T34" fmla="*/ 136 w 158"/>
                  <a:gd name="T35" fmla="*/ 47 h 75"/>
                  <a:gd name="T36" fmla="*/ 127 w 158"/>
                  <a:gd name="T37" fmla="*/ 47 h 75"/>
                  <a:gd name="T38" fmla="*/ 114 w 158"/>
                  <a:gd name="T39" fmla="*/ 54 h 75"/>
                  <a:gd name="T40" fmla="*/ 103 w 158"/>
                  <a:gd name="T41" fmla="*/ 59 h 75"/>
                  <a:gd name="T42" fmla="*/ 91 w 158"/>
                  <a:gd name="T43" fmla="*/ 62 h 75"/>
                  <a:gd name="T44" fmla="*/ 79 w 158"/>
                  <a:gd name="T45" fmla="*/ 62 h 75"/>
                  <a:gd name="T46" fmla="*/ 69 w 158"/>
                  <a:gd name="T47" fmla="*/ 56 h 75"/>
                  <a:gd name="T48" fmla="*/ 61 w 158"/>
                  <a:gd name="T49" fmla="*/ 54 h 75"/>
                  <a:gd name="T50" fmla="*/ 51 w 158"/>
                  <a:gd name="T51" fmla="*/ 42 h 75"/>
                  <a:gd name="T52" fmla="*/ 43 w 158"/>
                  <a:gd name="T53" fmla="*/ 24 h 75"/>
                  <a:gd name="T54" fmla="*/ 36 w 158"/>
                  <a:gd name="T55" fmla="*/ 9 h 75"/>
                  <a:gd name="T56" fmla="*/ 27 w 158"/>
                  <a:gd name="T57" fmla="*/ 3 h 75"/>
                  <a:gd name="T58" fmla="*/ 18 w 158"/>
                  <a:gd name="T59" fmla="*/ 0 h 75"/>
                  <a:gd name="T60" fmla="*/ 9 w 158"/>
                  <a:gd name="T61" fmla="*/ 3 h 75"/>
                  <a:gd name="T62" fmla="*/ 0 w 158"/>
                  <a:gd name="T63" fmla="*/ 3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8" h="75">
                    <a:moveTo>
                      <a:pt x="0" y="32"/>
                    </a:moveTo>
                    <a:lnTo>
                      <a:pt x="6" y="30"/>
                    </a:lnTo>
                    <a:lnTo>
                      <a:pt x="12" y="27"/>
                    </a:lnTo>
                    <a:lnTo>
                      <a:pt x="15" y="27"/>
                    </a:lnTo>
                    <a:lnTo>
                      <a:pt x="21" y="27"/>
                    </a:lnTo>
                    <a:lnTo>
                      <a:pt x="27" y="27"/>
                    </a:lnTo>
                    <a:lnTo>
                      <a:pt x="30" y="27"/>
                    </a:lnTo>
                    <a:lnTo>
                      <a:pt x="36" y="30"/>
                    </a:lnTo>
                    <a:lnTo>
                      <a:pt x="39" y="32"/>
                    </a:lnTo>
                    <a:lnTo>
                      <a:pt x="43" y="35"/>
                    </a:lnTo>
                    <a:lnTo>
                      <a:pt x="48" y="44"/>
                    </a:lnTo>
                    <a:lnTo>
                      <a:pt x="48" y="47"/>
                    </a:lnTo>
                    <a:lnTo>
                      <a:pt x="54" y="54"/>
                    </a:lnTo>
                    <a:lnTo>
                      <a:pt x="58" y="62"/>
                    </a:lnTo>
                    <a:lnTo>
                      <a:pt x="63" y="65"/>
                    </a:lnTo>
                    <a:lnTo>
                      <a:pt x="69" y="71"/>
                    </a:lnTo>
                    <a:lnTo>
                      <a:pt x="76" y="74"/>
                    </a:lnTo>
                    <a:lnTo>
                      <a:pt x="84" y="74"/>
                    </a:lnTo>
                    <a:lnTo>
                      <a:pt x="91" y="74"/>
                    </a:lnTo>
                    <a:lnTo>
                      <a:pt x="96" y="71"/>
                    </a:lnTo>
                    <a:lnTo>
                      <a:pt x="103" y="68"/>
                    </a:lnTo>
                    <a:lnTo>
                      <a:pt x="106" y="62"/>
                    </a:lnTo>
                    <a:lnTo>
                      <a:pt x="112" y="62"/>
                    </a:lnTo>
                    <a:lnTo>
                      <a:pt x="118" y="56"/>
                    </a:lnTo>
                    <a:lnTo>
                      <a:pt x="124" y="54"/>
                    </a:lnTo>
                    <a:lnTo>
                      <a:pt x="130" y="54"/>
                    </a:lnTo>
                    <a:lnTo>
                      <a:pt x="136" y="54"/>
                    </a:lnTo>
                    <a:lnTo>
                      <a:pt x="142" y="54"/>
                    </a:lnTo>
                    <a:lnTo>
                      <a:pt x="148" y="56"/>
                    </a:lnTo>
                    <a:lnTo>
                      <a:pt x="151" y="56"/>
                    </a:lnTo>
                    <a:lnTo>
                      <a:pt x="157" y="59"/>
                    </a:lnTo>
                    <a:lnTo>
                      <a:pt x="154" y="54"/>
                    </a:lnTo>
                    <a:lnTo>
                      <a:pt x="151" y="50"/>
                    </a:lnTo>
                    <a:lnTo>
                      <a:pt x="145" y="47"/>
                    </a:lnTo>
                    <a:lnTo>
                      <a:pt x="142" y="47"/>
                    </a:lnTo>
                    <a:lnTo>
                      <a:pt x="136" y="47"/>
                    </a:lnTo>
                    <a:lnTo>
                      <a:pt x="133" y="47"/>
                    </a:lnTo>
                    <a:lnTo>
                      <a:pt x="127" y="47"/>
                    </a:lnTo>
                    <a:lnTo>
                      <a:pt x="124" y="47"/>
                    </a:lnTo>
                    <a:lnTo>
                      <a:pt x="114" y="54"/>
                    </a:lnTo>
                    <a:lnTo>
                      <a:pt x="106" y="59"/>
                    </a:lnTo>
                    <a:lnTo>
                      <a:pt x="103" y="59"/>
                    </a:lnTo>
                    <a:lnTo>
                      <a:pt x="96" y="59"/>
                    </a:lnTo>
                    <a:lnTo>
                      <a:pt x="91" y="62"/>
                    </a:lnTo>
                    <a:lnTo>
                      <a:pt x="81" y="62"/>
                    </a:lnTo>
                    <a:lnTo>
                      <a:pt x="79" y="62"/>
                    </a:lnTo>
                    <a:lnTo>
                      <a:pt x="73" y="59"/>
                    </a:lnTo>
                    <a:lnTo>
                      <a:pt x="69" y="56"/>
                    </a:lnTo>
                    <a:lnTo>
                      <a:pt x="63" y="56"/>
                    </a:lnTo>
                    <a:lnTo>
                      <a:pt x="61" y="54"/>
                    </a:lnTo>
                    <a:lnTo>
                      <a:pt x="58" y="47"/>
                    </a:lnTo>
                    <a:lnTo>
                      <a:pt x="51" y="42"/>
                    </a:lnTo>
                    <a:lnTo>
                      <a:pt x="45" y="32"/>
                    </a:lnTo>
                    <a:lnTo>
                      <a:pt x="43" y="24"/>
                    </a:lnTo>
                    <a:lnTo>
                      <a:pt x="36" y="12"/>
                    </a:lnTo>
                    <a:lnTo>
                      <a:pt x="36" y="9"/>
                    </a:lnTo>
                    <a:lnTo>
                      <a:pt x="30" y="3"/>
                    </a:lnTo>
                    <a:lnTo>
                      <a:pt x="27" y="3"/>
                    </a:lnTo>
                    <a:lnTo>
                      <a:pt x="24" y="0"/>
                    </a:lnTo>
                    <a:lnTo>
                      <a:pt x="18" y="0"/>
                    </a:lnTo>
                    <a:lnTo>
                      <a:pt x="15" y="3"/>
                    </a:lnTo>
                    <a:lnTo>
                      <a:pt x="9" y="3"/>
                    </a:lnTo>
                    <a:lnTo>
                      <a:pt x="6" y="9"/>
                    </a:lnTo>
                    <a:lnTo>
                      <a:pt x="0" y="32"/>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91" name="Freeform 77"/>
              <p:cNvSpPr>
                <a:spLocks/>
              </p:cNvSpPr>
              <p:nvPr/>
            </p:nvSpPr>
            <p:spPr bwMode="ltGray">
              <a:xfrm>
                <a:off x="4292" y="688"/>
                <a:ext cx="57" cy="66"/>
              </a:xfrm>
              <a:custGeom>
                <a:avLst/>
                <a:gdLst>
                  <a:gd name="T0" fmla="*/ 31 w 57"/>
                  <a:gd name="T1" fmla="*/ 0 h 66"/>
                  <a:gd name="T2" fmla="*/ 0 w 57"/>
                  <a:gd name="T3" fmla="*/ 17 h 66"/>
                  <a:gd name="T4" fmla="*/ 17 w 57"/>
                  <a:gd name="T5" fmla="*/ 65 h 66"/>
                  <a:gd name="T6" fmla="*/ 56 w 57"/>
                  <a:gd name="T7" fmla="*/ 41 h 66"/>
                  <a:gd name="T8" fmla="*/ 31 w 57"/>
                  <a:gd name="T9" fmla="*/ 0 h 66"/>
                </a:gdLst>
                <a:ahLst/>
                <a:cxnLst>
                  <a:cxn ang="0">
                    <a:pos x="T0" y="T1"/>
                  </a:cxn>
                  <a:cxn ang="0">
                    <a:pos x="T2" y="T3"/>
                  </a:cxn>
                  <a:cxn ang="0">
                    <a:pos x="T4" y="T5"/>
                  </a:cxn>
                  <a:cxn ang="0">
                    <a:pos x="T6" y="T7"/>
                  </a:cxn>
                  <a:cxn ang="0">
                    <a:pos x="T8" y="T9"/>
                  </a:cxn>
                </a:cxnLst>
                <a:rect l="0" t="0" r="r" b="b"/>
                <a:pathLst>
                  <a:path w="57" h="66">
                    <a:moveTo>
                      <a:pt x="31" y="0"/>
                    </a:moveTo>
                    <a:lnTo>
                      <a:pt x="0" y="17"/>
                    </a:lnTo>
                    <a:lnTo>
                      <a:pt x="17" y="65"/>
                    </a:lnTo>
                    <a:lnTo>
                      <a:pt x="56" y="41"/>
                    </a:lnTo>
                    <a:lnTo>
                      <a:pt x="31" y="0"/>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92" name="Freeform 78"/>
              <p:cNvSpPr>
                <a:spLocks/>
              </p:cNvSpPr>
              <p:nvPr/>
            </p:nvSpPr>
            <p:spPr bwMode="ltGray">
              <a:xfrm>
                <a:off x="2644" y="597"/>
                <a:ext cx="59" cy="83"/>
              </a:xfrm>
              <a:custGeom>
                <a:avLst/>
                <a:gdLst>
                  <a:gd name="T0" fmla="*/ 58 w 59"/>
                  <a:gd name="T1" fmla="*/ 0 h 83"/>
                  <a:gd name="T2" fmla="*/ 0 w 59"/>
                  <a:gd name="T3" fmla="*/ 31 h 83"/>
                  <a:gd name="T4" fmla="*/ 42 w 59"/>
                  <a:gd name="T5" fmla="*/ 82 h 83"/>
                  <a:gd name="T6" fmla="*/ 58 w 59"/>
                  <a:gd name="T7" fmla="*/ 0 h 83"/>
                </a:gdLst>
                <a:ahLst/>
                <a:cxnLst>
                  <a:cxn ang="0">
                    <a:pos x="T0" y="T1"/>
                  </a:cxn>
                  <a:cxn ang="0">
                    <a:pos x="T2" y="T3"/>
                  </a:cxn>
                  <a:cxn ang="0">
                    <a:pos x="T4" y="T5"/>
                  </a:cxn>
                  <a:cxn ang="0">
                    <a:pos x="T6" y="T7"/>
                  </a:cxn>
                </a:cxnLst>
                <a:rect l="0" t="0" r="r" b="b"/>
                <a:pathLst>
                  <a:path w="59" h="83">
                    <a:moveTo>
                      <a:pt x="58" y="0"/>
                    </a:moveTo>
                    <a:lnTo>
                      <a:pt x="0" y="31"/>
                    </a:lnTo>
                    <a:lnTo>
                      <a:pt x="42" y="82"/>
                    </a:lnTo>
                    <a:lnTo>
                      <a:pt x="58" y="0"/>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93" name="Freeform 79"/>
              <p:cNvSpPr>
                <a:spLocks/>
              </p:cNvSpPr>
              <p:nvPr/>
            </p:nvSpPr>
            <p:spPr bwMode="ltGray">
              <a:xfrm>
                <a:off x="4563" y="666"/>
                <a:ext cx="59" cy="78"/>
              </a:xfrm>
              <a:custGeom>
                <a:avLst/>
                <a:gdLst>
                  <a:gd name="T0" fmla="*/ 58 w 59"/>
                  <a:gd name="T1" fmla="*/ 0 h 78"/>
                  <a:gd name="T2" fmla="*/ 0 w 59"/>
                  <a:gd name="T3" fmla="*/ 30 h 78"/>
                  <a:gd name="T4" fmla="*/ 42 w 59"/>
                  <a:gd name="T5" fmla="*/ 77 h 78"/>
                  <a:gd name="T6" fmla="*/ 58 w 59"/>
                  <a:gd name="T7" fmla="*/ 0 h 78"/>
                </a:gdLst>
                <a:ahLst/>
                <a:cxnLst>
                  <a:cxn ang="0">
                    <a:pos x="T0" y="T1"/>
                  </a:cxn>
                  <a:cxn ang="0">
                    <a:pos x="T2" y="T3"/>
                  </a:cxn>
                  <a:cxn ang="0">
                    <a:pos x="T4" y="T5"/>
                  </a:cxn>
                  <a:cxn ang="0">
                    <a:pos x="T6" y="T7"/>
                  </a:cxn>
                </a:cxnLst>
                <a:rect l="0" t="0" r="r" b="b"/>
                <a:pathLst>
                  <a:path w="59" h="78">
                    <a:moveTo>
                      <a:pt x="58" y="0"/>
                    </a:moveTo>
                    <a:lnTo>
                      <a:pt x="0" y="30"/>
                    </a:lnTo>
                    <a:lnTo>
                      <a:pt x="42" y="77"/>
                    </a:lnTo>
                    <a:lnTo>
                      <a:pt x="58" y="0"/>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94" name="Freeform 80"/>
              <p:cNvSpPr>
                <a:spLocks/>
              </p:cNvSpPr>
              <p:nvPr/>
            </p:nvSpPr>
            <p:spPr bwMode="ltGray">
              <a:xfrm>
                <a:off x="2144" y="748"/>
                <a:ext cx="231" cy="115"/>
              </a:xfrm>
              <a:custGeom>
                <a:avLst/>
                <a:gdLst>
                  <a:gd name="T0" fmla="*/ 0 w 231"/>
                  <a:gd name="T1" fmla="*/ 111 h 115"/>
                  <a:gd name="T2" fmla="*/ 6 w 231"/>
                  <a:gd name="T3" fmla="*/ 114 h 115"/>
                  <a:gd name="T4" fmla="*/ 18 w 231"/>
                  <a:gd name="T5" fmla="*/ 114 h 115"/>
                  <a:gd name="T6" fmla="*/ 27 w 231"/>
                  <a:gd name="T7" fmla="*/ 114 h 115"/>
                  <a:gd name="T8" fmla="*/ 39 w 231"/>
                  <a:gd name="T9" fmla="*/ 111 h 115"/>
                  <a:gd name="T10" fmla="*/ 48 w 231"/>
                  <a:gd name="T11" fmla="*/ 108 h 115"/>
                  <a:gd name="T12" fmla="*/ 58 w 231"/>
                  <a:gd name="T13" fmla="*/ 104 h 115"/>
                  <a:gd name="T14" fmla="*/ 63 w 231"/>
                  <a:gd name="T15" fmla="*/ 101 h 115"/>
                  <a:gd name="T16" fmla="*/ 73 w 231"/>
                  <a:gd name="T17" fmla="*/ 93 h 115"/>
                  <a:gd name="T18" fmla="*/ 76 w 231"/>
                  <a:gd name="T19" fmla="*/ 83 h 115"/>
                  <a:gd name="T20" fmla="*/ 81 w 231"/>
                  <a:gd name="T21" fmla="*/ 77 h 115"/>
                  <a:gd name="T22" fmla="*/ 84 w 231"/>
                  <a:gd name="T23" fmla="*/ 71 h 115"/>
                  <a:gd name="T24" fmla="*/ 94 w 231"/>
                  <a:gd name="T25" fmla="*/ 55 h 115"/>
                  <a:gd name="T26" fmla="*/ 109 w 231"/>
                  <a:gd name="T27" fmla="*/ 40 h 115"/>
                  <a:gd name="T28" fmla="*/ 115 w 231"/>
                  <a:gd name="T29" fmla="*/ 37 h 115"/>
                  <a:gd name="T30" fmla="*/ 130 w 231"/>
                  <a:gd name="T31" fmla="*/ 31 h 115"/>
                  <a:gd name="T32" fmla="*/ 142 w 231"/>
                  <a:gd name="T33" fmla="*/ 24 h 115"/>
                  <a:gd name="T34" fmla="*/ 154 w 231"/>
                  <a:gd name="T35" fmla="*/ 21 h 115"/>
                  <a:gd name="T36" fmla="*/ 164 w 231"/>
                  <a:gd name="T37" fmla="*/ 18 h 115"/>
                  <a:gd name="T38" fmla="*/ 175 w 231"/>
                  <a:gd name="T39" fmla="*/ 21 h 115"/>
                  <a:gd name="T40" fmla="*/ 190 w 231"/>
                  <a:gd name="T41" fmla="*/ 24 h 115"/>
                  <a:gd name="T42" fmla="*/ 205 w 231"/>
                  <a:gd name="T43" fmla="*/ 31 h 115"/>
                  <a:gd name="T44" fmla="*/ 215 w 231"/>
                  <a:gd name="T45" fmla="*/ 37 h 115"/>
                  <a:gd name="T46" fmla="*/ 218 w 231"/>
                  <a:gd name="T47" fmla="*/ 43 h 115"/>
                  <a:gd name="T48" fmla="*/ 230 w 231"/>
                  <a:gd name="T49" fmla="*/ 12 h 115"/>
                  <a:gd name="T50" fmla="*/ 221 w 231"/>
                  <a:gd name="T51" fmla="*/ 9 h 115"/>
                  <a:gd name="T52" fmla="*/ 209 w 231"/>
                  <a:gd name="T53" fmla="*/ 3 h 115"/>
                  <a:gd name="T54" fmla="*/ 194 w 231"/>
                  <a:gd name="T55" fmla="*/ 0 h 115"/>
                  <a:gd name="T56" fmla="*/ 179 w 231"/>
                  <a:gd name="T57" fmla="*/ 0 h 115"/>
                  <a:gd name="T58" fmla="*/ 167 w 231"/>
                  <a:gd name="T59" fmla="*/ 0 h 115"/>
                  <a:gd name="T60" fmla="*/ 154 w 231"/>
                  <a:gd name="T61" fmla="*/ 3 h 115"/>
                  <a:gd name="T62" fmla="*/ 139 w 231"/>
                  <a:gd name="T63" fmla="*/ 9 h 115"/>
                  <a:gd name="T64" fmla="*/ 130 w 231"/>
                  <a:gd name="T65" fmla="*/ 12 h 115"/>
                  <a:gd name="T66" fmla="*/ 124 w 231"/>
                  <a:gd name="T67" fmla="*/ 18 h 115"/>
                  <a:gd name="T68" fmla="*/ 109 w 231"/>
                  <a:gd name="T69" fmla="*/ 31 h 115"/>
                  <a:gd name="T70" fmla="*/ 97 w 231"/>
                  <a:gd name="T71" fmla="*/ 43 h 115"/>
                  <a:gd name="T72" fmla="*/ 88 w 231"/>
                  <a:gd name="T73" fmla="*/ 55 h 115"/>
                  <a:gd name="T74" fmla="*/ 79 w 231"/>
                  <a:gd name="T75" fmla="*/ 68 h 115"/>
                  <a:gd name="T76" fmla="*/ 73 w 231"/>
                  <a:gd name="T77" fmla="*/ 73 h 115"/>
                  <a:gd name="T78" fmla="*/ 61 w 231"/>
                  <a:gd name="T79" fmla="*/ 83 h 115"/>
                  <a:gd name="T80" fmla="*/ 51 w 231"/>
                  <a:gd name="T81" fmla="*/ 86 h 115"/>
                  <a:gd name="T82" fmla="*/ 43 w 231"/>
                  <a:gd name="T83" fmla="*/ 89 h 115"/>
                  <a:gd name="T84" fmla="*/ 33 w 231"/>
                  <a:gd name="T85" fmla="*/ 89 h 115"/>
                  <a:gd name="T86" fmla="*/ 24 w 231"/>
                  <a:gd name="T87" fmla="*/ 89 h 115"/>
                  <a:gd name="T88" fmla="*/ 18 w 231"/>
                  <a:gd name="T89" fmla="*/ 86 h 115"/>
                  <a:gd name="T90" fmla="*/ 6 w 231"/>
                  <a:gd name="T91" fmla="*/ 80 h 115"/>
                  <a:gd name="T92" fmla="*/ 0 w 231"/>
                  <a:gd name="T93" fmla="*/ 111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31" h="115">
                    <a:moveTo>
                      <a:pt x="0" y="111"/>
                    </a:moveTo>
                    <a:lnTo>
                      <a:pt x="6" y="114"/>
                    </a:lnTo>
                    <a:lnTo>
                      <a:pt x="18" y="114"/>
                    </a:lnTo>
                    <a:lnTo>
                      <a:pt x="27" y="114"/>
                    </a:lnTo>
                    <a:lnTo>
                      <a:pt x="39" y="111"/>
                    </a:lnTo>
                    <a:lnTo>
                      <a:pt x="48" y="108"/>
                    </a:lnTo>
                    <a:lnTo>
                      <a:pt x="58" y="104"/>
                    </a:lnTo>
                    <a:lnTo>
                      <a:pt x="63" y="101"/>
                    </a:lnTo>
                    <a:lnTo>
                      <a:pt x="73" y="93"/>
                    </a:lnTo>
                    <a:lnTo>
                      <a:pt x="76" y="83"/>
                    </a:lnTo>
                    <a:lnTo>
                      <a:pt x="81" y="77"/>
                    </a:lnTo>
                    <a:lnTo>
                      <a:pt x="84" y="71"/>
                    </a:lnTo>
                    <a:lnTo>
                      <a:pt x="94" y="55"/>
                    </a:lnTo>
                    <a:lnTo>
                      <a:pt x="109" y="40"/>
                    </a:lnTo>
                    <a:lnTo>
                      <a:pt x="115" y="37"/>
                    </a:lnTo>
                    <a:lnTo>
                      <a:pt x="130" y="31"/>
                    </a:lnTo>
                    <a:lnTo>
                      <a:pt x="142" y="24"/>
                    </a:lnTo>
                    <a:lnTo>
                      <a:pt x="154" y="21"/>
                    </a:lnTo>
                    <a:lnTo>
                      <a:pt x="164" y="18"/>
                    </a:lnTo>
                    <a:lnTo>
                      <a:pt x="175" y="21"/>
                    </a:lnTo>
                    <a:lnTo>
                      <a:pt x="190" y="24"/>
                    </a:lnTo>
                    <a:lnTo>
                      <a:pt x="205" y="31"/>
                    </a:lnTo>
                    <a:lnTo>
                      <a:pt x="215" y="37"/>
                    </a:lnTo>
                    <a:lnTo>
                      <a:pt x="218" y="43"/>
                    </a:lnTo>
                    <a:lnTo>
                      <a:pt x="230" y="12"/>
                    </a:lnTo>
                    <a:lnTo>
                      <a:pt x="221" y="9"/>
                    </a:lnTo>
                    <a:lnTo>
                      <a:pt x="209" y="3"/>
                    </a:lnTo>
                    <a:lnTo>
                      <a:pt x="194" y="0"/>
                    </a:lnTo>
                    <a:lnTo>
                      <a:pt x="179" y="0"/>
                    </a:lnTo>
                    <a:lnTo>
                      <a:pt x="167" y="0"/>
                    </a:lnTo>
                    <a:lnTo>
                      <a:pt x="154" y="3"/>
                    </a:lnTo>
                    <a:lnTo>
                      <a:pt x="139" y="9"/>
                    </a:lnTo>
                    <a:lnTo>
                      <a:pt x="130" y="12"/>
                    </a:lnTo>
                    <a:lnTo>
                      <a:pt x="124" y="18"/>
                    </a:lnTo>
                    <a:lnTo>
                      <a:pt x="109" y="31"/>
                    </a:lnTo>
                    <a:lnTo>
                      <a:pt x="97" y="43"/>
                    </a:lnTo>
                    <a:lnTo>
                      <a:pt x="88" y="55"/>
                    </a:lnTo>
                    <a:lnTo>
                      <a:pt x="79" y="68"/>
                    </a:lnTo>
                    <a:lnTo>
                      <a:pt x="73" y="73"/>
                    </a:lnTo>
                    <a:lnTo>
                      <a:pt x="61" y="83"/>
                    </a:lnTo>
                    <a:lnTo>
                      <a:pt x="51" y="86"/>
                    </a:lnTo>
                    <a:lnTo>
                      <a:pt x="43" y="89"/>
                    </a:lnTo>
                    <a:lnTo>
                      <a:pt x="33" y="89"/>
                    </a:lnTo>
                    <a:lnTo>
                      <a:pt x="24" y="89"/>
                    </a:lnTo>
                    <a:lnTo>
                      <a:pt x="18" y="86"/>
                    </a:lnTo>
                    <a:lnTo>
                      <a:pt x="6" y="80"/>
                    </a:lnTo>
                    <a:lnTo>
                      <a:pt x="0" y="111"/>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95" name="Freeform 81"/>
              <p:cNvSpPr>
                <a:spLocks/>
              </p:cNvSpPr>
              <p:nvPr/>
            </p:nvSpPr>
            <p:spPr bwMode="ltGray">
              <a:xfrm>
                <a:off x="2991" y="598"/>
                <a:ext cx="102" cy="307"/>
              </a:xfrm>
              <a:custGeom>
                <a:avLst/>
                <a:gdLst>
                  <a:gd name="T0" fmla="*/ 50 w 102"/>
                  <a:gd name="T1" fmla="*/ 3 h 307"/>
                  <a:gd name="T2" fmla="*/ 47 w 102"/>
                  <a:gd name="T3" fmla="*/ 13 h 307"/>
                  <a:gd name="T4" fmla="*/ 44 w 102"/>
                  <a:gd name="T5" fmla="*/ 16 h 307"/>
                  <a:gd name="T6" fmla="*/ 44 w 102"/>
                  <a:gd name="T7" fmla="*/ 23 h 307"/>
                  <a:gd name="T8" fmla="*/ 39 w 102"/>
                  <a:gd name="T9" fmla="*/ 39 h 307"/>
                  <a:gd name="T10" fmla="*/ 30 w 102"/>
                  <a:gd name="T11" fmla="*/ 61 h 307"/>
                  <a:gd name="T12" fmla="*/ 27 w 102"/>
                  <a:gd name="T13" fmla="*/ 78 h 307"/>
                  <a:gd name="T14" fmla="*/ 20 w 102"/>
                  <a:gd name="T15" fmla="*/ 94 h 307"/>
                  <a:gd name="T16" fmla="*/ 20 w 102"/>
                  <a:gd name="T17" fmla="*/ 107 h 307"/>
                  <a:gd name="T18" fmla="*/ 20 w 102"/>
                  <a:gd name="T19" fmla="*/ 120 h 307"/>
                  <a:gd name="T20" fmla="*/ 24 w 102"/>
                  <a:gd name="T21" fmla="*/ 129 h 307"/>
                  <a:gd name="T22" fmla="*/ 27 w 102"/>
                  <a:gd name="T23" fmla="*/ 136 h 307"/>
                  <a:gd name="T24" fmla="*/ 35 w 102"/>
                  <a:gd name="T25" fmla="*/ 148 h 307"/>
                  <a:gd name="T26" fmla="*/ 47 w 102"/>
                  <a:gd name="T27" fmla="*/ 161 h 307"/>
                  <a:gd name="T28" fmla="*/ 57 w 102"/>
                  <a:gd name="T29" fmla="*/ 174 h 307"/>
                  <a:gd name="T30" fmla="*/ 77 w 102"/>
                  <a:gd name="T31" fmla="*/ 196 h 307"/>
                  <a:gd name="T32" fmla="*/ 89 w 102"/>
                  <a:gd name="T33" fmla="*/ 216 h 307"/>
                  <a:gd name="T34" fmla="*/ 95 w 102"/>
                  <a:gd name="T35" fmla="*/ 225 h 307"/>
                  <a:gd name="T36" fmla="*/ 98 w 102"/>
                  <a:gd name="T37" fmla="*/ 236 h 307"/>
                  <a:gd name="T38" fmla="*/ 101 w 102"/>
                  <a:gd name="T39" fmla="*/ 252 h 307"/>
                  <a:gd name="T40" fmla="*/ 101 w 102"/>
                  <a:gd name="T41" fmla="*/ 265 h 307"/>
                  <a:gd name="T42" fmla="*/ 101 w 102"/>
                  <a:gd name="T43" fmla="*/ 274 h 307"/>
                  <a:gd name="T44" fmla="*/ 95 w 102"/>
                  <a:gd name="T45" fmla="*/ 293 h 307"/>
                  <a:gd name="T46" fmla="*/ 92 w 102"/>
                  <a:gd name="T47" fmla="*/ 306 h 307"/>
                  <a:gd name="T48" fmla="*/ 69 w 102"/>
                  <a:gd name="T49" fmla="*/ 287 h 307"/>
                  <a:gd name="T50" fmla="*/ 74 w 102"/>
                  <a:gd name="T51" fmla="*/ 274 h 307"/>
                  <a:gd name="T52" fmla="*/ 77 w 102"/>
                  <a:gd name="T53" fmla="*/ 261 h 307"/>
                  <a:gd name="T54" fmla="*/ 80 w 102"/>
                  <a:gd name="T55" fmla="*/ 249 h 307"/>
                  <a:gd name="T56" fmla="*/ 83 w 102"/>
                  <a:gd name="T57" fmla="*/ 236 h 307"/>
                  <a:gd name="T58" fmla="*/ 80 w 102"/>
                  <a:gd name="T59" fmla="*/ 222 h 307"/>
                  <a:gd name="T60" fmla="*/ 77 w 102"/>
                  <a:gd name="T61" fmla="*/ 209 h 307"/>
                  <a:gd name="T62" fmla="*/ 71 w 102"/>
                  <a:gd name="T63" fmla="*/ 196 h 307"/>
                  <a:gd name="T64" fmla="*/ 65 w 102"/>
                  <a:gd name="T65" fmla="*/ 190 h 307"/>
                  <a:gd name="T66" fmla="*/ 54 w 102"/>
                  <a:gd name="T67" fmla="*/ 180 h 307"/>
                  <a:gd name="T68" fmla="*/ 42 w 102"/>
                  <a:gd name="T69" fmla="*/ 168 h 307"/>
                  <a:gd name="T70" fmla="*/ 30 w 102"/>
                  <a:gd name="T71" fmla="*/ 155 h 307"/>
                  <a:gd name="T72" fmla="*/ 20 w 102"/>
                  <a:gd name="T73" fmla="*/ 142 h 307"/>
                  <a:gd name="T74" fmla="*/ 12 w 102"/>
                  <a:gd name="T75" fmla="*/ 123 h 307"/>
                  <a:gd name="T76" fmla="*/ 3 w 102"/>
                  <a:gd name="T77" fmla="*/ 110 h 307"/>
                  <a:gd name="T78" fmla="*/ 0 w 102"/>
                  <a:gd name="T79" fmla="*/ 100 h 307"/>
                  <a:gd name="T80" fmla="*/ 0 w 102"/>
                  <a:gd name="T81" fmla="*/ 84 h 307"/>
                  <a:gd name="T82" fmla="*/ 0 w 102"/>
                  <a:gd name="T83" fmla="*/ 61 h 307"/>
                  <a:gd name="T84" fmla="*/ 0 w 102"/>
                  <a:gd name="T85" fmla="*/ 48 h 307"/>
                  <a:gd name="T86" fmla="*/ 3 w 102"/>
                  <a:gd name="T87" fmla="*/ 32 h 307"/>
                  <a:gd name="T88" fmla="*/ 6 w 102"/>
                  <a:gd name="T89" fmla="*/ 19 h 307"/>
                  <a:gd name="T90" fmla="*/ 6 w 102"/>
                  <a:gd name="T91" fmla="*/ 10 h 307"/>
                  <a:gd name="T92" fmla="*/ 12 w 102"/>
                  <a:gd name="T93" fmla="*/ 0 h 307"/>
                  <a:gd name="T94" fmla="*/ 50 w 102"/>
                  <a:gd name="T95" fmla="*/ 3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2" h="307">
                    <a:moveTo>
                      <a:pt x="50" y="3"/>
                    </a:moveTo>
                    <a:lnTo>
                      <a:pt x="47" y="13"/>
                    </a:lnTo>
                    <a:lnTo>
                      <a:pt x="44" y="16"/>
                    </a:lnTo>
                    <a:lnTo>
                      <a:pt x="44" y="23"/>
                    </a:lnTo>
                    <a:lnTo>
                      <a:pt x="39" y="39"/>
                    </a:lnTo>
                    <a:lnTo>
                      <a:pt x="30" y="61"/>
                    </a:lnTo>
                    <a:lnTo>
                      <a:pt x="27" y="78"/>
                    </a:lnTo>
                    <a:lnTo>
                      <a:pt x="20" y="94"/>
                    </a:lnTo>
                    <a:lnTo>
                      <a:pt x="20" y="107"/>
                    </a:lnTo>
                    <a:lnTo>
                      <a:pt x="20" y="120"/>
                    </a:lnTo>
                    <a:lnTo>
                      <a:pt x="24" y="129"/>
                    </a:lnTo>
                    <a:lnTo>
                      <a:pt x="27" y="136"/>
                    </a:lnTo>
                    <a:lnTo>
                      <a:pt x="35" y="148"/>
                    </a:lnTo>
                    <a:lnTo>
                      <a:pt x="47" y="161"/>
                    </a:lnTo>
                    <a:lnTo>
                      <a:pt x="57" y="174"/>
                    </a:lnTo>
                    <a:lnTo>
                      <a:pt x="77" y="196"/>
                    </a:lnTo>
                    <a:lnTo>
                      <a:pt x="89" y="216"/>
                    </a:lnTo>
                    <a:lnTo>
                      <a:pt x="95" y="225"/>
                    </a:lnTo>
                    <a:lnTo>
                      <a:pt x="98" y="236"/>
                    </a:lnTo>
                    <a:lnTo>
                      <a:pt x="101" y="252"/>
                    </a:lnTo>
                    <a:lnTo>
                      <a:pt x="101" y="265"/>
                    </a:lnTo>
                    <a:lnTo>
                      <a:pt x="101" y="274"/>
                    </a:lnTo>
                    <a:lnTo>
                      <a:pt x="95" y="293"/>
                    </a:lnTo>
                    <a:lnTo>
                      <a:pt x="92" y="306"/>
                    </a:lnTo>
                    <a:lnTo>
                      <a:pt x="69" y="287"/>
                    </a:lnTo>
                    <a:lnTo>
                      <a:pt x="74" y="274"/>
                    </a:lnTo>
                    <a:lnTo>
                      <a:pt x="77" y="261"/>
                    </a:lnTo>
                    <a:lnTo>
                      <a:pt x="80" y="249"/>
                    </a:lnTo>
                    <a:lnTo>
                      <a:pt x="83" y="236"/>
                    </a:lnTo>
                    <a:lnTo>
                      <a:pt x="80" y="222"/>
                    </a:lnTo>
                    <a:lnTo>
                      <a:pt x="77" y="209"/>
                    </a:lnTo>
                    <a:lnTo>
                      <a:pt x="71" y="196"/>
                    </a:lnTo>
                    <a:lnTo>
                      <a:pt x="65" y="190"/>
                    </a:lnTo>
                    <a:lnTo>
                      <a:pt x="54" y="180"/>
                    </a:lnTo>
                    <a:lnTo>
                      <a:pt x="42" y="168"/>
                    </a:lnTo>
                    <a:lnTo>
                      <a:pt x="30" y="155"/>
                    </a:lnTo>
                    <a:lnTo>
                      <a:pt x="20" y="142"/>
                    </a:lnTo>
                    <a:lnTo>
                      <a:pt x="12" y="123"/>
                    </a:lnTo>
                    <a:lnTo>
                      <a:pt x="3" y="110"/>
                    </a:lnTo>
                    <a:lnTo>
                      <a:pt x="0" y="100"/>
                    </a:lnTo>
                    <a:lnTo>
                      <a:pt x="0" y="84"/>
                    </a:lnTo>
                    <a:lnTo>
                      <a:pt x="0" y="61"/>
                    </a:lnTo>
                    <a:lnTo>
                      <a:pt x="0" y="48"/>
                    </a:lnTo>
                    <a:lnTo>
                      <a:pt x="3" y="32"/>
                    </a:lnTo>
                    <a:lnTo>
                      <a:pt x="6" y="19"/>
                    </a:lnTo>
                    <a:lnTo>
                      <a:pt x="6" y="10"/>
                    </a:lnTo>
                    <a:lnTo>
                      <a:pt x="12" y="0"/>
                    </a:lnTo>
                    <a:lnTo>
                      <a:pt x="50" y="3"/>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96" name="Freeform 82"/>
              <p:cNvSpPr>
                <a:spLocks/>
              </p:cNvSpPr>
              <p:nvPr/>
            </p:nvSpPr>
            <p:spPr bwMode="ltGray">
              <a:xfrm>
                <a:off x="901" y="498"/>
                <a:ext cx="104" cy="309"/>
              </a:xfrm>
              <a:custGeom>
                <a:avLst/>
                <a:gdLst>
                  <a:gd name="T0" fmla="*/ 53 w 104"/>
                  <a:gd name="T1" fmla="*/ 6 h 309"/>
                  <a:gd name="T2" fmla="*/ 51 w 104"/>
                  <a:gd name="T3" fmla="*/ 16 h 309"/>
                  <a:gd name="T4" fmla="*/ 47 w 104"/>
                  <a:gd name="T5" fmla="*/ 16 h 309"/>
                  <a:gd name="T6" fmla="*/ 44 w 104"/>
                  <a:gd name="T7" fmla="*/ 22 h 309"/>
                  <a:gd name="T8" fmla="*/ 39 w 104"/>
                  <a:gd name="T9" fmla="*/ 42 h 309"/>
                  <a:gd name="T10" fmla="*/ 29 w 104"/>
                  <a:gd name="T11" fmla="*/ 65 h 309"/>
                  <a:gd name="T12" fmla="*/ 27 w 104"/>
                  <a:gd name="T13" fmla="*/ 77 h 309"/>
                  <a:gd name="T14" fmla="*/ 24 w 104"/>
                  <a:gd name="T15" fmla="*/ 97 h 309"/>
                  <a:gd name="T16" fmla="*/ 24 w 104"/>
                  <a:gd name="T17" fmla="*/ 106 h 309"/>
                  <a:gd name="T18" fmla="*/ 24 w 104"/>
                  <a:gd name="T19" fmla="*/ 120 h 309"/>
                  <a:gd name="T20" fmla="*/ 27 w 104"/>
                  <a:gd name="T21" fmla="*/ 130 h 309"/>
                  <a:gd name="T22" fmla="*/ 29 w 104"/>
                  <a:gd name="T23" fmla="*/ 139 h 309"/>
                  <a:gd name="T24" fmla="*/ 39 w 104"/>
                  <a:gd name="T25" fmla="*/ 149 h 309"/>
                  <a:gd name="T26" fmla="*/ 47 w 104"/>
                  <a:gd name="T27" fmla="*/ 162 h 309"/>
                  <a:gd name="T28" fmla="*/ 59 w 104"/>
                  <a:gd name="T29" fmla="*/ 178 h 309"/>
                  <a:gd name="T30" fmla="*/ 80 w 104"/>
                  <a:gd name="T31" fmla="*/ 201 h 309"/>
                  <a:gd name="T32" fmla="*/ 91 w 104"/>
                  <a:gd name="T33" fmla="*/ 217 h 309"/>
                  <a:gd name="T34" fmla="*/ 97 w 104"/>
                  <a:gd name="T35" fmla="*/ 227 h 309"/>
                  <a:gd name="T36" fmla="*/ 100 w 104"/>
                  <a:gd name="T37" fmla="*/ 239 h 309"/>
                  <a:gd name="T38" fmla="*/ 103 w 104"/>
                  <a:gd name="T39" fmla="*/ 252 h 309"/>
                  <a:gd name="T40" fmla="*/ 103 w 104"/>
                  <a:gd name="T41" fmla="*/ 265 h 309"/>
                  <a:gd name="T42" fmla="*/ 100 w 104"/>
                  <a:gd name="T43" fmla="*/ 279 h 309"/>
                  <a:gd name="T44" fmla="*/ 97 w 104"/>
                  <a:gd name="T45" fmla="*/ 295 h 309"/>
                  <a:gd name="T46" fmla="*/ 91 w 104"/>
                  <a:gd name="T47" fmla="*/ 308 h 309"/>
                  <a:gd name="T48" fmla="*/ 71 w 104"/>
                  <a:gd name="T49" fmla="*/ 288 h 309"/>
                  <a:gd name="T50" fmla="*/ 76 w 104"/>
                  <a:gd name="T51" fmla="*/ 279 h 309"/>
                  <a:gd name="T52" fmla="*/ 80 w 104"/>
                  <a:gd name="T53" fmla="*/ 262 h 309"/>
                  <a:gd name="T54" fmla="*/ 83 w 104"/>
                  <a:gd name="T55" fmla="*/ 252 h 309"/>
                  <a:gd name="T56" fmla="*/ 83 w 104"/>
                  <a:gd name="T57" fmla="*/ 236 h 309"/>
                  <a:gd name="T58" fmla="*/ 83 w 104"/>
                  <a:gd name="T59" fmla="*/ 227 h 309"/>
                  <a:gd name="T60" fmla="*/ 76 w 104"/>
                  <a:gd name="T61" fmla="*/ 211 h 309"/>
                  <a:gd name="T62" fmla="*/ 74 w 104"/>
                  <a:gd name="T63" fmla="*/ 201 h 309"/>
                  <a:gd name="T64" fmla="*/ 68 w 104"/>
                  <a:gd name="T65" fmla="*/ 190 h 309"/>
                  <a:gd name="T66" fmla="*/ 56 w 104"/>
                  <a:gd name="T67" fmla="*/ 181 h 309"/>
                  <a:gd name="T68" fmla="*/ 41 w 104"/>
                  <a:gd name="T69" fmla="*/ 168 h 309"/>
                  <a:gd name="T70" fmla="*/ 29 w 104"/>
                  <a:gd name="T71" fmla="*/ 155 h 309"/>
                  <a:gd name="T72" fmla="*/ 24 w 104"/>
                  <a:gd name="T73" fmla="*/ 146 h 309"/>
                  <a:gd name="T74" fmla="*/ 12 w 104"/>
                  <a:gd name="T75" fmla="*/ 126 h 309"/>
                  <a:gd name="T76" fmla="*/ 6 w 104"/>
                  <a:gd name="T77" fmla="*/ 109 h 309"/>
                  <a:gd name="T78" fmla="*/ 3 w 104"/>
                  <a:gd name="T79" fmla="*/ 100 h 309"/>
                  <a:gd name="T80" fmla="*/ 0 w 104"/>
                  <a:gd name="T81" fmla="*/ 84 h 309"/>
                  <a:gd name="T82" fmla="*/ 0 w 104"/>
                  <a:gd name="T83" fmla="*/ 61 h 309"/>
                  <a:gd name="T84" fmla="*/ 3 w 104"/>
                  <a:gd name="T85" fmla="*/ 49 h 309"/>
                  <a:gd name="T86" fmla="*/ 6 w 104"/>
                  <a:gd name="T87" fmla="*/ 35 h 309"/>
                  <a:gd name="T88" fmla="*/ 6 w 104"/>
                  <a:gd name="T89" fmla="*/ 22 h 309"/>
                  <a:gd name="T90" fmla="*/ 9 w 104"/>
                  <a:gd name="T91" fmla="*/ 9 h 309"/>
                  <a:gd name="T92" fmla="*/ 15 w 104"/>
                  <a:gd name="T93" fmla="*/ 0 h 309"/>
                  <a:gd name="T94" fmla="*/ 53 w 104"/>
                  <a:gd name="T95" fmla="*/ 6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4" h="309">
                    <a:moveTo>
                      <a:pt x="53" y="6"/>
                    </a:moveTo>
                    <a:lnTo>
                      <a:pt x="51" y="16"/>
                    </a:lnTo>
                    <a:lnTo>
                      <a:pt x="47" y="16"/>
                    </a:lnTo>
                    <a:lnTo>
                      <a:pt x="44" y="22"/>
                    </a:lnTo>
                    <a:lnTo>
                      <a:pt x="39" y="42"/>
                    </a:lnTo>
                    <a:lnTo>
                      <a:pt x="29" y="65"/>
                    </a:lnTo>
                    <a:lnTo>
                      <a:pt x="27" y="77"/>
                    </a:lnTo>
                    <a:lnTo>
                      <a:pt x="24" y="97"/>
                    </a:lnTo>
                    <a:lnTo>
                      <a:pt x="24" y="106"/>
                    </a:lnTo>
                    <a:lnTo>
                      <a:pt x="24" y="120"/>
                    </a:lnTo>
                    <a:lnTo>
                      <a:pt x="27" y="130"/>
                    </a:lnTo>
                    <a:lnTo>
                      <a:pt x="29" y="139"/>
                    </a:lnTo>
                    <a:lnTo>
                      <a:pt x="39" y="149"/>
                    </a:lnTo>
                    <a:lnTo>
                      <a:pt x="47" y="162"/>
                    </a:lnTo>
                    <a:lnTo>
                      <a:pt x="59" y="178"/>
                    </a:lnTo>
                    <a:lnTo>
                      <a:pt x="80" y="201"/>
                    </a:lnTo>
                    <a:lnTo>
                      <a:pt x="91" y="217"/>
                    </a:lnTo>
                    <a:lnTo>
                      <a:pt x="97" y="227"/>
                    </a:lnTo>
                    <a:lnTo>
                      <a:pt x="100" y="239"/>
                    </a:lnTo>
                    <a:lnTo>
                      <a:pt x="103" y="252"/>
                    </a:lnTo>
                    <a:lnTo>
                      <a:pt x="103" y="265"/>
                    </a:lnTo>
                    <a:lnTo>
                      <a:pt x="100" y="279"/>
                    </a:lnTo>
                    <a:lnTo>
                      <a:pt x="97" y="295"/>
                    </a:lnTo>
                    <a:lnTo>
                      <a:pt x="91" y="308"/>
                    </a:lnTo>
                    <a:lnTo>
                      <a:pt x="71" y="288"/>
                    </a:lnTo>
                    <a:lnTo>
                      <a:pt x="76" y="279"/>
                    </a:lnTo>
                    <a:lnTo>
                      <a:pt x="80" y="262"/>
                    </a:lnTo>
                    <a:lnTo>
                      <a:pt x="83" y="252"/>
                    </a:lnTo>
                    <a:lnTo>
                      <a:pt x="83" y="236"/>
                    </a:lnTo>
                    <a:lnTo>
                      <a:pt x="83" y="227"/>
                    </a:lnTo>
                    <a:lnTo>
                      <a:pt x="76" y="211"/>
                    </a:lnTo>
                    <a:lnTo>
                      <a:pt x="74" y="201"/>
                    </a:lnTo>
                    <a:lnTo>
                      <a:pt x="68" y="190"/>
                    </a:lnTo>
                    <a:lnTo>
                      <a:pt x="56" y="181"/>
                    </a:lnTo>
                    <a:lnTo>
                      <a:pt x="41" y="168"/>
                    </a:lnTo>
                    <a:lnTo>
                      <a:pt x="29" y="155"/>
                    </a:lnTo>
                    <a:lnTo>
                      <a:pt x="24" y="146"/>
                    </a:lnTo>
                    <a:lnTo>
                      <a:pt x="12" y="126"/>
                    </a:lnTo>
                    <a:lnTo>
                      <a:pt x="6" y="109"/>
                    </a:lnTo>
                    <a:lnTo>
                      <a:pt x="3" y="100"/>
                    </a:lnTo>
                    <a:lnTo>
                      <a:pt x="0" y="84"/>
                    </a:lnTo>
                    <a:lnTo>
                      <a:pt x="0" y="61"/>
                    </a:lnTo>
                    <a:lnTo>
                      <a:pt x="3" y="49"/>
                    </a:lnTo>
                    <a:lnTo>
                      <a:pt x="6" y="35"/>
                    </a:lnTo>
                    <a:lnTo>
                      <a:pt x="6" y="22"/>
                    </a:lnTo>
                    <a:lnTo>
                      <a:pt x="9" y="9"/>
                    </a:lnTo>
                    <a:lnTo>
                      <a:pt x="15" y="0"/>
                    </a:lnTo>
                    <a:lnTo>
                      <a:pt x="53" y="6"/>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97" name="Freeform 83"/>
              <p:cNvSpPr>
                <a:spLocks/>
              </p:cNvSpPr>
              <p:nvPr/>
            </p:nvSpPr>
            <p:spPr bwMode="ltGray">
              <a:xfrm>
                <a:off x="2268" y="493"/>
                <a:ext cx="58" cy="102"/>
              </a:xfrm>
              <a:custGeom>
                <a:avLst/>
                <a:gdLst>
                  <a:gd name="T0" fmla="*/ 16 w 58"/>
                  <a:gd name="T1" fmla="*/ 101 h 102"/>
                  <a:gd name="T2" fmla="*/ 0 w 58"/>
                  <a:gd name="T3" fmla="*/ 0 h 102"/>
                  <a:gd name="T4" fmla="*/ 57 w 58"/>
                  <a:gd name="T5" fmla="*/ 52 h 102"/>
                  <a:gd name="T6" fmla="*/ 16 w 58"/>
                  <a:gd name="T7" fmla="*/ 101 h 102"/>
                </a:gdLst>
                <a:ahLst/>
                <a:cxnLst>
                  <a:cxn ang="0">
                    <a:pos x="T0" y="T1"/>
                  </a:cxn>
                  <a:cxn ang="0">
                    <a:pos x="T2" y="T3"/>
                  </a:cxn>
                  <a:cxn ang="0">
                    <a:pos x="T4" y="T5"/>
                  </a:cxn>
                  <a:cxn ang="0">
                    <a:pos x="T6" y="T7"/>
                  </a:cxn>
                </a:cxnLst>
                <a:rect l="0" t="0" r="r" b="b"/>
                <a:pathLst>
                  <a:path w="58" h="102">
                    <a:moveTo>
                      <a:pt x="16" y="101"/>
                    </a:moveTo>
                    <a:lnTo>
                      <a:pt x="0" y="0"/>
                    </a:lnTo>
                    <a:lnTo>
                      <a:pt x="57" y="52"/>
                    </a:lnTo>
                    <a:lnTo>
                      <a:pt x="16" y="101"/>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98" name="Freeform 84"/>
              <p:cNvSpPr>
                <a:spLocks/>
              </p:cNvSpPr>
              <p:nvPr/>
            </p:nvSpPr>
            <p:spPr bwMode="ltGray">
              <a:xfrm>
                <a:off x="5060" y="541"/>
                <a:ext cx="57" cy="65"/>
              </a:xfrm>
              <a:custGeom>
                <a:avLst/>
                <a:gdLst>
                  <a:gd name="T0" fmla="*/ 18 w 57"/>
                  <a:gd name="T1" fmla="*/ 0 h 65"/>
                  <a:gd name="T2" fmla="*/ 0 w 57"/>
                  <a:gd name="T3" fmla="*/ 44 h 65"/>
                  <a:gd name="T4" fmla="*/ 38 w 57"/>
                  <a:gd name="T5" fmla="*/ 64 h 65"/>
                  <a:gd name="T6" fmla="*/ 56 w 57"/>
                  <a:gd name="T7" fmla="*/ 23 h 65"/>
                  <a:gd name="T8" fmla="*/ 18 w 57"/>
                  <a:gd name="T9" fmla="*/ 0 h 65"/>
                </a:gdLst>
                <a:ahLst/>
                <a:cxnLst>
                  <a:cxn ang="0">
                    <a:pos x="T0" y="T1"/>
                  </a:cxn>
                  <a:cxn ang="0">
                    <a:pos x="T2" y="T3"/>
                  </a:cxn>
                  <a:cxn ang="0">
                    <a:pos x="T4" y="T5"/>
                  </a:cxn>
                  <a:cxn ang="0">
                    <a:pos x="T6" y="T7"/>
                  </a:cxn>
                  <a:cxn ang="0">
                    <a:pos x="T8" y="T9"/>
                  </a:cxn>
                </a:cxnLst>
                <a:rect l="0" t="0" r="r" b="b"/>
                <a:pathLst>
                  <a:path w="57" h="65">
                    <a:moveTo>
                      <a:pt x="18" y="0"/>
                    </a:moveTo>
                    <a:lnTo>
                      <a:pt x="0" y="44"/>
                    </a:lnTo>
                    <a:lnTo>
                      <a:pt x="38" y="64"/>
                    </a:lnTo>
                    <a:lnTo>
                      <a:pt x="56" y="23"/>
                    </a:lnTo>
                    <a:lnTo>
                      <a:pt x="18" y="0"/>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99" name="Freeform 85"/>
              <p:cNvSpPr>
                <a:spLocks/>
              </p:cNvSpPr>
              <p:nvPr/>
            </p:nvSpPr>
            <p:spPr bwMode="ltGray">
              <a:xfrm>
                <a:off x="4717" y="510"/>
                <a:ext cx="153" cy="75"/>
              </a:xfrm>
              <a:custGeom>
                <a:avLst/>
                <a:gdLst>
                  <a:gd name="T0" fmla="*/ 3 w 153"/>
                  <a:gd name="T1" fmla="*/ 46 h 75"/>
                  <a:gd name="T2" fmla="*/ 15 w 153"/>
                  <a:gd name="T3" fmla="*/ 49 h 75"/>
                  <a:gd name="T4" fmla="*/ 23 w 153"/>
                  <a:gd name="T5" fmla="*/ 49 h 75"/>
                  <a:gd name="T6" fmla="*/ 33 w 153"/>
                  <a:gd name="T7" fmla="*/ 46 h 75"/>
                  <a:gd name="T8" fmla="*/ 42 w 153"/>
                  <a:gd name="T9" fmla="*/ 37 h 75"/>
                  <a:gd name="T10" fmla="*/ 48 w 153"/>
                  <a:gd name="T11" fmla="*/ 28 h 75"/>
                  <a:gd name="T12" fmla="*/ 57 w 153"/>
                  <a:gd name="T13" fmla="*/ 12 h 75"/>
                  <a:gd name="T14" fmla="*/ 68 w 153"/>
                  <a:gd name="T15" fmla="*/ 3 h 75"/>
                  <a:gd name="T16" fmla="*/ 83 w 153"/>
                  <a:gd name="T17" fmla="*/ 0 h 75"/>
                  <a:gd name="T18" fmla="*/ 92 w 153"/>
                  <a:gd name="T19" fmla="*/ 3 h 75"/>
                  <a:gd name="T20" fmla="*/ 104 w 153"/>
                  <a:gd name="T21" fmla="*/ 10 h 75"/>
                  <a:gd name="T22" fmla="*/ 113 w 153"/>
                  <a:gd name="T23" fmla="*/ 15 h 75"/>
                  <a:gd name="T24" fmla="*/ 125 w 153"/>
                  <a:gd name="T25" fmla="*/ 22 h 75"/>
                  <a:gd name="T26" fmla="*/ 137 w 153"/>
                  <a:gd name="T27" fmla="*/ 22 h 75"/>
                  <a:gd name="T28" fmla="*/ 149 w 153"/>
                  <a:gd name="T29" fmla="*/ 15 h 75"/>
                  <a:gd name="T30" fmla="*/ 152 w 153"/>
                  <a:gd name="T31" fmla="*/ 22 h 75"/>
                  <a:gd name="T32" fmla="*/ 143 w 153"/>
                  <a:gd name="T33" fmla="*/ 25 h 75"/>
                  <a:gd name="T34" fmla="*/ 134 w 153"/>
                  <a:gd name="T35" fmla="*/ 28 h 75"/>
                  <a:gd name="T36" fmla="*/ 122 w 153"/>
                  <a:gd name="T37" fmla="*/ 28 h 75"/>
                  <a:gd name="T38" fmla="*/ 113 w 153"/>
                  <a:gd name="T39" fmla="*/ 22 h 75"/>
                  <a:gd name="T40" fmla="*/ 102 w 153"/>
                  <a:gd name="T41" fmla="*/ 15 h 75"/>
                  <a:gd name="T42" fmla="*/ 87 w 153"/>
                  <a:gd name="T43" fmla="*/ 12 h 75"/>
                  <a:gd name="T44" fmla="*/ 75 w 153"/>
                  <a:gd name="T45" fmla="*/ 12 h 75"/>
                  <a:gd name="T46" fmla="*/ 65 w 153"/>
                  <a:gd name="T47" fmla="*/ 15 h 75"/>
                  <a:gd name="T48" fmla="*/ 57 w 153"/>
                  <a:gd name="T49" fmla="*/ 22 h 75"/>
                  <a:gd name="T50" fmla="*/ 50 w 153"/>
                  <a:gd name="T51" fmla="*/ 34 h 75"/>
                  <a:gd name="T52" fmla="*/ 42 w 153"/>
                  <a:gd name="T53" fmla="*/ 53 h 75"/>
                  <a:gd name="T54" fmla="*/ 33 w 153"/>
                  <a:gd name="T55" fmla="*/ 68 h 75"/>
                  <a:gd name="T56" fmla="*/ 23 w 153"/>
                  <a:gd name="T57" fmla="*/ 74 h 75"/>
                  <a:gd name="T58" fmla="*/ 18 w 153"/>
                  <a:gd name="T59" fmla="*/ 74 h 75"/>
                  <a:gd name="T60" fmla="*/ 8 w 153"/>
                  <a:gd name="T61" fmla="*/ 71 h 75"/>
                  <a:gd name="T62" fmla="*/ 0 w 153"/>
                  <a:gd name="T63" fmla="*/ 43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3" h="75">
                    <a:moveTo>
                      <a:pt x="0" y="43"/>
                    </a:moveTo>
                    <a:lnTo>
                      <a:pt x="3" y="46"/>
                    </a:lnTo>
                    <a:lnTo>
                      <a:pt x="8" y="49"/>
                    </a:lnTo>
                    <a:lnTo>
                      <a:pt x="15" y="49"/>
                    </a:lnTo>
                    <a:lnTo>
                      <a:pt x="21" y="49"/>
                    </a:lnTo>
                    <a:lnTo>
                      <a:pt x="23" y="49"/>
                    </a:lnTo>
                    <a:lnTo>
                      <a:pt x="30" y="49"/>
                    </a:lnTo>
                    <a:lnTo>
                      <a:pt x="33" y="46"/>
                    </a:lnTo>
                    <a:lnTo>
                      <a:pt x="35" y="43"/>
                    </a:lnTo>
                    <a:lnTo>
                      <a:pt x="42" y="37"/>
                    </a:lnTo>
                    <a:lnTo>
                      <a:pt x="45" y="31"/>
                    </a:lnTo>
                    <a:lnTo>
                      <a:pt x="48" y="28"/>
                    </a:lnTo>
                    <a:lnTo>
                      <a:pt x="50" y="18"/>
                    </a:lnTo>
                    <a:lnTo>
                      <a:pt x="57" y="12"/>
                    </a:lnTo>
                    <a:lnTo>
                      <a:pt x="62" y="10"/>
                    </a:lnTo>
                    <a:lnTo>
                      <a:pt x="68" y="3"/>
                    </a:lnTo>
                    <a:lnTo>
                      <a:pt x="75" y="0"/>
                    </a:lnTo>
                    <a:lnTo>
                      <a:pt x="83" y="0"/>
                    </a:lnTo>
                    <a:lnTo>
                      <a:pt x="90" y="0"/>
                    </a:lnTo>
                    <a:lnTo>
                      <a:pt x="92" y="3"/>
                    </a:lnTo>
                    <a:lnTo>
                      <a:pt x="98" y="7"/>
                    </a:lnTo>
                    <a:lnTo>
                      <a:pt x="104" y="10"/>
                    </a:lnTo>
                    <a:lnTo>
                      <a:pt x="107" y="12"/>
                    </a:lnTo>
                    <a:lnTo>
                      <a:pt x="113" y="15"/>
                    </a:lnTo>
                    <a:lnTo>
                      <a:pt x="119" y="18"/>
                    </a:lnTo>
                    <a:lnTo>
                      <a:pt x="125" y="22"/>
                    </a:lnTo>
                    <a:lnTo>
                      <a:pt x="131" y="22"/>
                    </a:lnTo>
                    <a:lnTo>
                      <a:pt x="137" y="22"/>
                    </a:lnTo>
                    <a:lnTo>
                      <a:pt x="143" y="18"/>
                    </a:lnTo>
                    <a:lnTo>
                      <a:pt x="149" y="15"/>
                    </a:lnTo>
                    <a:lnTo>
                      <a:pt x="152" y="15"/>
                    </a:lnTo>
                    <a:lnTo>
                      <a:pt x="152" y="22"/>
                    </a:lnTo>
                    <a:lnTo>
                      <a:pt x="149" y="25"/>
                    </a:lnTo>
                    <a:lnTo>
                      <a:pt x="143" y="25"/>
                    </a:lnTo>
                    <a:lnTo>
                      <a:pt x="137" y="28"/>
                    </a:lnTo>
                    <a:lnTo>
                      <a:pt x="134" y="28"/>
                    </a:lnTo>
                    <a:lnTo>
                      <a:pt x="131" y="28"/>
                    </a:lnTo>
                    <a:lnTo>
                      <a:pt x="122" y="28"/>
                    </a:lnTo>
                    <a:lnTo>
                      <a:pt x="119" y="25"/>
                    </a:lnTo>
                    <a:lnTo>
                      <a:pt x="113" y="22"/>
                    </a:lnTo>
                    <a:lnTo>
                      <a:pt x="104" y="15"/>
                    </a:lnTo>
                    <a:lnTo>
                      <a:pt x="102" y="15"/>
                    </a:lnTo>
                    <a:lnTo>
                      <a:pt x="95" y="15"/>
                    </a:lnTo>
                    <a:lnTo>
                      <a:pt x="87" y="12"/>
                    </a:lnTo>
                    <a:lnTo>
                      <a:pt x="80" y="12"/>
                    </a:lnTo>
                    <a:lnTo>
                      <a:pt x="75" y="12"/>
                    </a:lnTo>
                    <a:lnTo>
                      <a:pt x="72" y="15"/>
                    </a:lnTo>
                    <a:lnTo>
                      <a:pt x="65" y="15"/>
                    </a:lnTo>
                    <a:lnTo>
                      <a:pt x="62" y="18"/>
                    </a:lnTo>
                    <a:lnTo>
                      <a:pt x="57" y="22"/>
                    </a:lnTo>
                    <a:lnTo>
                      <a:pt x="53" y="25"/>
                    </a:lnTo>
                    <a:lnTo>
                      <a:pt x="50" y="34"/>
                    </a:lnTo>
                    <a:lnTo>
                      <a:pt x="45" y="43"/>
                    </a:lnTo>
                    <a:lnTo>
                      <a:pt x="42" y="53"/>
                    </a:lnTo>
                    <a:lnTo>
                      <a:pt x="35" y="64"/>
                    </a:lnTo>
                    <a:lnTo>
                      <a:pt x="33" y="68"/>
                    </a:lnTo>
                    <a:lnTo>
                      <a:pt x="30" y="74"/>
                    </a:lnTo>
                    <a:lnTo>
                      <a:pt x="23" y="74"/>
                    </a:lnTo>
                    <a:lnTo>
                      <a:pt x="21" y="74"/>
                    </a:lnTo>
                    <a:lnTo>
                      <a:pt x="18" y="74"/>
                    </a:lnTo>
                    <a:lnTo>
                      <a:pt x="15" y="74"/>
                    </a:lnTo>
                    <a:lnTo>
                      <a:pt x="8" y="71"/>
                    </a:lnTo>
                    <a:lnTo>
                      <a:pt x="3" y="68"/>
                    </a:lnTo>
                    <a:lnTo>
                      <a:pt x="0" y="43"/>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100" name="Freeform 86"/>
              <p:cNvSpPr>
                <a:spLocks/>
              </p:cNvSpPr>
              <p:nvPr/>
            </p:nvSpPr>
            <p:spPr bwMode="ltGray">
              <a:xfrm>
                <a:off x="4772" y="884"/>
                <a:ext cx="59" cy="101"/>
              </a:xfrm>
              <a:custGeom>
                <a:avLst/>
                <a:gdLst>
                  <a:gd name="T0" fmla="*/ 16 w 59"/>
                  <a:gd name="T1" fmla="*/ 100 h 101"/>
                  <a:gd name="T2" fmla="*/ 0 w 59"/>
                  <a:gd name="T3" fmla="*/ 0 h 101"/>
                  <a:gd name="T4" fmla="*/ 58 w 59"/>
                  <a:gd name="T5" fmla="*/ 51 h 101"/>
                  <a:gd name="T6" fmla="*/ 16 w 59"/>
                  <a:gd name="T7" fmla="*/ 100 h 101"/>
                </a:gdLst>
                <a:ahLst/>
                <a:cxnLst>
                  <a:cxn ang="0">
                    <a:pos x="T0" y="T1"/>
                  </a:cxn>
                  <a:cxn ang="0">
                    <a:pos x="T2" y="T3"/>
                  </a:cxn>
                  <a:cxn ang="0">
                    <a:pos x="T4" y="T5"/>
                  </a:cxn>
                  <a:cxn ang="0">
                    <a:pos x="T6" y="T7"/>
                  </a:cxn>
                </a:cxnLst>
                <a:rect l="0" t="0" r="r" b="b"/>
                <a:pathLst>
                  <a:path w="59" h="101">
                    <a:moveTo>
                      <a:pt x="16" y="100"/>
                    </a:moveTo>
                    <a:lnTo>
                      <a:pt x="0" y="0"/>
                    </a:lnTo>
                    <a:lnTo>
                      <a:pt x="58" y="51"/>
                    </a:lnTo>
                    <a:lnTo>
                      <a:pt x="16" y="100"/>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101" name="Freeform 87"/>
              <p:cNvSpPr>
                <a:spLocks/>
              </p:cNvSpPr>
              <p:nvPr/>
            </p:nvSpPr>
            <p:spPr bwMode="ltGray">
              <a:xfrm>
                <a:off x="4933" y="786"/>
                <a:ext cx="104" cy="309"/>
              </a:xfrm>
              <a:custGeom>
                <a:avLst/>
                <a:gdLst>
                  <a:gd name="T0" fmla="*/ 53 w 104"/>
                  <a:gd name="T1" fmla="*/ 6 h 309"/>
                  <a:gd name="T2" fmla="*/ 51 w 104"/>
                  <a:gd name="T3" fmla="*/ 16 h 309"/>
                  <a:gd name="T4" fmla="*/ 47 w 104"/>
                  <a:gd name="T5" fmla="*/ 16 h 309"/>
                  <a:gd name="T6" fmla="*/ 44 w 104"/>
                  <a:gd name="T7" fmla="*/ 22 h 309"/>
                  <a:gd name="T8" fmla="*/ 39 w 104"/>
                  <a:gd name="T9" fmla="*/ 42 h 309"/>
                  <a:gd name="T10" fmla="*/ 29 w 104"/>
                  <a:gd name="T11" fmla="*/ 65 h 309"/>
                  <a:gd name="T12" fmla="*/ 27 w 104"/>
                  <a:gd name="T13" fmla="*/ 77 h 309"/>
                  <a:gd name="T14" fmla="*/ 24 w 104"/>
                  <a:gd name="T15" fmla="*/ 97 h 309"/>
                  <a:gd name="T16" fmla="*/ 24 w 104"/>
                  <a:gd name="T17" fmla="*/ 106 h 309"/>
                  <a:gd name="T18" fmla="*/ 24 w 104"/>
                  <a:gd name="T19" fmla="*/ 120 h 309"/>
                  <a:gd name="T20" fmla="*/ 27 w 104"/>
                  <a:gd name="T21" fmla="*/ 130 h 309"/>
                  <a:gd name="T22" fmla="*/ 29 w 104"/>
                  <a:gd name="T23" fmla="*/ 139 h 309"/>
                  <a:gd name="T24" fmla="*/ 39 w 104"/>
                  <a:gd name="T25" fmla="*/ 149 h 309"/>
                  <a:gd name="T26" fmla="*/ 47 w 104"/>
                  <a:gd name="T27" fmla="*/ 162 h 309"/>
                  <a:gd name="T28" fmla="*/ 59 w 104"/>
                  <a:gd name="T29" fmla="*/ 178 h 309"/>
                  <a:gd name="T30" fmla="*/ 80 w 104"/>
                  <a:gd name="T31" fmla="*/ 201 h 309"/>
                  <a:gd name="T32" fmla="*/ 91 w 104"/>
                  <a:gd name="T33" fmla="*/ 217 h 309"/>
                  <a:gd name="T34" fmla="*/ 97 w 104"/>
                  <a:gd name="T35" fmla="*/ 227 h 309"/>
                  <a:gd name="T36" fmla="*/ 100 w 104"/>
                  <a:gd name="T37" fmla="*/ 239 h 309"/>
                  <a:gd name="T38" fmla="*/ 103 w 104"/>
                  <a:gd name="T39" fmla="*/ 252 h 309"/>
                  <a:gd name="T40" fmla="*/ 103 w 104"/>
                  <a:gd name="T41" fmla="*/ 265 h 309"/>
                  <a:gd name="T42" fmla="*/ 100 w 104"/>
                  <a:gd name="T43" fmla="*/ 279 h 309"/>
                  <a:gd name="T44" fmla="*/ 97 w 104"/>
                  <a:gd name="T45" fmla="*/ 295 h 309"/>
                  <a:gd name="T46" fmla="*/ 91 w 104"/>
                  <a:gd name="T47" fmla="*/ 308 h 309"/>
                  <a:gd name="T48" fmla="*/ 71 w 104"/>
                  <a:gd name="T49" fmla="*/ 288 h 309"/>
                  <a:gd name="T50" fmla="*/ 76 w 104"/>
                  <a:gd name="T51" fmla="*/ 279 h 309"/>
                  <a:gd name="T52" fmla="*/ 80 w 104"/>
                  <a:gd name="T53" fmla="*/ 262 h 309"/>
                  <a:gd name="T54" fmla="*/ 83 w 104"/>
                  <a:gd name="T55" fmla="*/ 252 h 309"/>
                  <a:gd name="T56" fmla="*/ 83 w 104"/>
                  <a:gd name="T57" fmla="*/ 236 h 309"/>
                  <a:gd name="T58" fmla="*/ 83 w 104"/>
                  <a:gd name="T59" fmla="*/ 227 h 309"/>
                  <a:gd name="T60" fmla="*/ 76 w 104"/>
                  <a:gd name="T61" fmla="*/ 211 h 309"/>
                  <a:gd name="T62" fmla="*/ 74 w 104"/>
                  <a:gd name="T63" fmla="*/ 201 h 309"/>
                  <a:gd name="T64" fmla="*/ 68 w 104"/>
                  <a:gd name="T65" fmla="*/ 190 h 309"/>
                  <a:gd name="T66" fmla="*/ 56 w 104"/>
                  <a:gd name="T67" fmla="*/ 181 h 309"/>
                  <a:gd name="T68" fmla="*/ 41 w 104"/>
                  <a:gd name="T69" fmla="*/ 168 h 309"/>
                  <a:gd name="T70" fmla="*/ 29 w 104"/>
                  <a:gd name="T71" fmla="*/ 155 h 309"/>
                  <a:gd name="T72" fmla="*/ 24 w 104"/>
                  <a:gd name="T73" fmla="*/ 146 h 309"/>
                  <a:gd name="T74" fmla="*/ 12 w 104"/>
                  <a:gd name="T75" fmla="*/ 126 h 309"/>
                  <a:gd name="T76" fmla="*/ 6 w 104"/>
                  <a:gd name="T77" fmla="*/ 109 h 309"/>
                  <a:gd name="T78" fmla="*/ 3 w 104"/>
                  <a:gd name="T79" fmla="*/ 100 h 309"/>
                  <a:gd name="T80" fmla="*/ 0 w 104"/>
                  <a:gd name="T81" fmla="*/ 84 h 309"/>
                  <a:gd name="T82" fmla="*/ 0 w 104"/>
                  <a:gd name="T83" fmla="*/ 61 h 309"/>
                  <a:gd name="T84" fmla="*/ 3 w 104"/>
                  <a:gd name="T85" fmla="*/ 49 h 309"/>
                  <a:gd name="T86" fmla="*/ 6 w 104"/>
                  <a:gd name="T87" fmla="*/ 35 h 309"/>
                  <a:gd name="T88" fmla="*/ 6 w 104"/>
                  <a:gd name="T89" fmla="*/ 22 h 309"/>
                  <a:gd name="T90" fmla="*/ 9 w 104"/>
                  <a:gd name="T91" fmla="*/ 9 h 309"/>
                  <a:gd name="T92" fmla="*/ 15 w 104"/>
                  <a:gd name="T93" fmla="*/ 0 h 309"/>
                  <a:gd name="T94" fmla="*/ 53 w 104"/>
                  <a:gd name="T95" fmla="*/ 6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4" h="309">
                    <a:moveTo>
                      <a:pt x="53" y="6"/>
                    </a:moveTo>
                    <a:lnTo>
                      <a:pt x="51" y="16"/>
                    </a:lnTo>
                    <a:lnTo>
                      <a:pt x="47" y="16"/>
                    </a:lnTo>
                    <a:lnTo>
                      <a:pt x="44" y="22"/>
                    </a:lnTo>
                    <a:lnTo>
                      <a:pt x="39" y="42"/>
                    </a:lnTo>
                    <a:lnTo>
                      <a:pt x="29" y="65"/>
                    </a:lnTo>
                    <a:lnTo>
                      <a:pt x="27" y="77"/>
                    </a:lnTo>
                    <a:lnTo>
                      <a:pt x="24" y="97"/>
                    </a:lnTo>
                    <a:lnTo>
                      <a:pt x="24" y="106"/>
                    </a:lnTo>
                    <a:lnTo>
                      <a:pt x="24" y="120"/>
                    </a:lnTo>
                    <a:lnTo>
                      <a:pt x="27" y="130"/>
                    </a:lnTo>
                    <a:lnTo>
                      <a:pt x="29" y="139"/>
                    </a:lnTo>
                    <a:lnTo>
                      <a:pt x="39" y="149"/>
                    </a:lnTo>
                    <a:lnTo>
                      <a:pt x="47" y="162"/>
                    </a:lnTo>
                    <a:lnTo>
                      <a:pt x="59" y="178"/>
                    </a:lnTo>
                    <a:lnTo>
                      <a:pt x="80" y="201"/>
                    </a:lnTo>
                    <a:lnTo>
                      <a:pt x="91" y="217"/>
                    </a:lnTo>
                    <a:lnTo>
                      <a:pt x="97" y="227"/>
                    </a:lnTo>
                    <a:lnTo>
                      <a:pt x="100" y="239"/>
                    </a:lnTo>
                    <a:lnTo>
                      <a:pt x="103" y="252"/>
                    </a:lnTo>
                    <a:lnTo>
                      <a:pt x="103" y="265"/>
                    </a:lnTo>
                    <a:lnTo>
                      <a:pt x="100" y="279"/>
                    </a:lnTo>
                    <a:lnTo>
                      <a:pt x="97" y="295"/>
                    </a:lnTo>
                    <a:lnTo>
                      <a:pt x="91" y="308"/>
                    </a:lnTo>
                    <a:lnTo>
                      <a:pt x="71" y="288"/>
                    </a:lnTo>
                    <a:lnTo>
                      <a:pt x="76" y="279"/>
                    </a:lnTo>
                    <a:lnTo>
                      <a:pt x="80" y="262"/>
                    </a:lnTo>
                    <a:lnTo>
                      <a:pt x="83" y="252"/>
                    </a:lnTo>
                    <a:lnTo>
                      <a:pt x="83" y="236"/>
                    </a:lnTo>
                    <a:lnTo>
                      <a:pt x="83" y="227"/>
                    </a:lnTo>
                    <a:lnTo>
                      <a:pt x="76" y="211"/>
                    </a:lnTo>
                    <a:lnTo>
                      <a:pt x="74" y="201"/>
                    </a:lnTo>
                    <a:lnTo>
                      <a:pt x="68" y="190"/>
                    </a:lnTo>
                    <a:lnTo>
                      <a:pt x="56" y="181"/>
                    </a:lnTo>
                    <a:lnTo>
                      <a:pt x="41" y="168"/>
                    </a:lnTo>
                    <a:lnTo>
                      <a:pt x="29" y="155"/>
                    </a:lnTo>
                    <a:lnTo>
                      <a:pt x="24" y="146"/>
                    </a:lnTo>
                    <a:lnTo>
                      <a:pt x="12" y="126"/>
                    </a:lnTo>
                    <a:lnTo>
                      <a:pt x="6" y="109"/>
                    </a:lnTo>
                    <a:lnTo>
                      <a:pt x="3" y="100"/>
                    </a:lnTo>
                    <a:lnTo>
                      <a:pt x="0" y="84"/>
                    </a:lnTo>
                    <a:lnTo>
                      <a:pt x="0" y="61"/>
                    </a:lnTo>
                    <a:lnTo>
                      <a:pt x="3" y="49"/>
                    </a:lnTo>
                    <a:lnTo>
                      <a:pt x="6" y="35"/>
                    </a:lnTo>
                    <a:lnTo>
                      <a:pt x="6" y="22"/>
                    </a:lnTo>
                    <a:lnTo>
                      <a:pt x="9" y="9"/>
                    </a:lnTo>
                    <a:lnTo>
                      <a:pt x="15" y="0"/>
                    </a:lnTo>
                    <a:lnTo>
                      <a:pt x="53" y="6"/>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102" name="Freeform 88"/>
              <p:cNvSpPr>
                <a:spLocks/>
              </p:cNvSpPr>
              <p:nvPr/>
            </p:nvSpPr>
            <p:spPr bwMode="ltGray">
              <a:xfrm>
                <a:off x="3415" y="889"/>
                <a:ext cx="233" cy="120"/>
              </a:xfrm>
              <a:custGeom>
                <a:avLst/>
                <a:gdLst>
                  <a:gd name="T0" fmla="*/ 232 w 233"/>
                  <a:gd name="T1" fmla="*/ 116 h 120"/>
                  <a:gd name="T2" fmla="*/ 223 w 233"/>
                  <a:gd name="T3" fmla="*/ 116 h 120"/>
                  <a:gd name="T4" fmla="*/ 214 w 233"/>
                  <a:gd name="T5" fmla="*/ 119 h 120"/>
                  <a:gd name="T6" fmla="*/ 204 w 233"/>
                  <a:gd name="T7" fmla="*/ 119 h 120"/>
                  <a:gd name="T8" fmla="*/ 193 w 233"/>
                  <a:gd name="T9" fmla="*/ 116 h 120"/>
                  <a:gd name="T10" fmla="*/ 183 w 233"/>
                  <a:gd name="T11" fmla="*/ 112 h 120"/>
                  <a:gd name="T12" fmla="*/ 174 w 233"/>
                  <a:gd name="T13" fmla="*/ 106 h 120"/>
                  <a:gd name="T14" fmla="*/ 168 w 233"/>
                  <a:gd name="T15" fmla="*/ 103 h 120"/>
                  <a:gd name="T16" fmla="*/ 158 w 233"/>
                  <a:gd name="T17" fmla="*/ 94 h 120"/>
                  <a:gd name="T18" fmla="*/ 156 w 233"/>
                  <a:gd name="T19" fmla="*/ 85 h 120"/>
                  <a:gd name="T20" fmla="*/ 150 w 233"/>
                  <a:gd name="T21" fmla="*/ 78 h 120"/>
                  <a:gd name="T22" fmla="*/ 147 w 233"/>
                  <a:gd name="T23" fmla="*/ 72 h 120"/>
                  <a:gd name="T24" fmla="*/ 137 w 233"/>
                  <a:gd name="T25" fmla="*/ 60 h 120"/>
                  <a:gd name="T26" fmla="*/ 122 w 233"/>
                  <a:gd name="T27" fmla="*/ 44 h 120"/>
                  <a:gd name="T28" fmla="*/ 116 w 233"/>
                  <a:gd name="T29" fmla="*/ 38 h 120"/>
                  <a:gd name="T30" fmla="*/ 101 w 233"/>
                  <a:gd name="T31" fmla="*/ 31 h 120"/>
                  <a:gd name="T32" fmla="*/ 86 w 233"/>
                  <a:gd name="T33" fmla="*/ 25 h 120"/>
                  <a:gd name="T34" fmla="*/ 76 w 233"/>
                  <a:gd name="T35" fmla="*/ 22 h 120"/>
                  <a:gd name="T36" fmla="*/ 67 w 233"/>
                  <a:gd name="T37" fmla="*/ 22 h 120"/>
                  <a:gd name="T38" fmla="*/ 55 w 233"/>
                  <a:gd name="T39" fmla="*/ 22 h 120"/>
                  <a:gd name="T40" fmla="*/ 40 w 233"/>
                  <a:gd name="T41" fmla="*/ 28 h 120"/>
                  <a:gd name="T42" fmla="*/ 25 w 233"/>
                  <a:gd name="T43" fmla="*/ 31 h 120"/>
                  <a:gd name="T44" fmla="*/ 18 w 233"/>
                  <a:gd name="T45" fmla="*/ 41 h 120"/>
                  <a:gd name="T46" fmla="*/ 12 w 233"/>
                  <a:gd name="T47" fmla="*/ 47 h 120"/>
                  <a:gd name="T48" fmla="*/ 0 w 233"/>
                  <a:gd name="T49" fmla="*/ 16 h 120"/>
                  <a:gd name="T50" fmla="*/ 10 w 233"/>
                  <a:gd name="T51" fmla="*/ 10 h 120"/>
                  <a:gd name="T52" fmla="*/ 21 w 233"/>
                  <a:gd name="T53" fmla="*/ 7 h 120"/>
                  <a:gd name="T54" fmla="*/ 36 w 233"/>
                  <a:gd name="T55" fmla="*/ 3 h 120"/>
                  <a:gd name="T56" fmla="*/ 49 w 233"/>
                  <a:gd name="T57" fmla="*/ 0 h 120"/>
                  <a:gd name="T58" fmla="*/ 64 w 233"/>
                  <a:gd name="T59" fmla="*/ 3 h 120"/>
                  <a:gd name="T60" fmla="*/ 76 w 233"/>
                  <a:gd name="T61" fmla="*/ 7 h 120"/>
                  <a:gd name="T62" fmla="*/ 89 w 233"/>
                  <a:gd name="T63" fmla="*/ 13 h 120"/>
                  <a:gd name="T64" fmla="*/ 101 w 233"/>
                  <a:gd name="T65" fmla="*/ 16 h 120"/>
                  <a:gd name="T66" fmla="*/ 107 w 233"/>
                  <a:gd name="T67" fmla="*/ 22 h 120"/>
                  <a:gd name="T68" fmla="*/ 119 w 233"/>
                  <a:gd name="T69" fmla="*/ 31 h 120"/>
                  <a:gd name="T70" fmla="*/ 132 w 233"/>
                  <a:gd name="T71" fmla="*/ 47 h 120"/>
                  <a:gd name="T72" fmla="*/ 143 w 233"/>
                  <a:gd name="T73" fmla="*/ 60 h 120"/>
                  <a:gd name="T74" fmla="*/ 153 w 233"/>
                  <a:gd name="T75" fmla="*/ 72 h 120"/>
                  <a:gd name="T76" fmla="*/ 158 w 233"/>
                  <a:gd name="T77" fmla="*/ 78 h 120"/>
                  <a:gd name="T78" fmla="*/ 171 w 233"/>
                  <a:gd name="T79" fmla="*/ 85 h 120"/>
                  <a:gd name="T80" fmla="*/ 180 w 233"/>
                  <a:gd name="T81" fmla="*/ 91 h 120"/>
                  <a:gd name="T82" fmla="*/ 189 w 233"/>
                  <a:gd name="T83" fmla="*/ 94 h 120"/>
                  <a:gd name="T84" fmla="*/ 199 w 233"/>
                  <a:gd name="T85" fmla="*/ 94 h 120"/>
                  <a:gd name="T86" fmla="*/ 208 w 233"/>
                  <a:gd name="T87" fmla="*/ 91 h 120"/>
                  <a:gd name="T88" fmla="*/ 214 w 233"/>
                  <a:gd name="T89" fmla="*/ 91 h 120"/>
                  <a:gd name="T90" fmla="*/ 226 w 233"/>
                  <a:gd name="T91" fmla="*/ 85 h 120"/>
                  <a:gd name="T92" fmla="*/ 232 w 233"/>
                  <a:gd name="T93" fmla="*/ 11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33" h="120">
                    <a:moveTo>
                      <a:pt x="232" y="116"/>
                    </a:moveTo>
                    <a:lnTo>
                      <a:pt x="223" y="116"/>
                    </a:lnTo>
                    <a:lnTo>
                      <a:pt x="214" y="119"/>
                    </a:lnTo>
                    <a:lnTo>
                      <a:pt x="204" y="119"/>
                    </a:lnTo>
                    <a:lnTo>
                      <a:pt x="193" y="116"/>
                    </a:lnTo>
                    <a:lnTo>
                      <a:pt x="183" y="112"/>
                    </a:lnTo>
                    <a:lnTo>
                      <a:pt x="174" y="106"/>
                    </a:lnTo>
                    <a:lnTo>
                      <a:pt x="168" y="103"/>
                    </a:lnTo>
                    <a:lnTo>
                      <a:pt x="158" y="94"/>
                    </a:lnTo>
                    <a:lnTo>
                      <a:pt x="156" y="85"/>
                    </a:lnTo>
                    <a:lnTo>
                      <a:pt x="150" y="78"/>
                    </a:lnTo>
                    <a:lnTo>
                      <a:pt x="147" y="72"/>
                    </a:lnTo>
                    <a:lnTo>
                      <a:pt x="137" y="60"/>
                    </a:lnTo>
                    <a:lnTo>
                      <a:pt x="122" y="44"/>
                    </a:lnTo>
                    <a:lnTo>
                      <a:pt x="116" y="38"/>
                    </a:lnTo>
                    <a:lnTo>
                      <a:pt x="101" y="31"/>
                    </a:lnTo>
                    <a:lnTo>
                      <a:pt x="86" y="25"/>
                    </a:lnTo>
                    <a:lnTo>
                      <a:pt x="76" y="22"/>
                    </a:lnTo>
                    <a:lnTo>
                      <a:pt x="67" y="22"/>
                    </a:lnTo>
                    <a:lnTo>
                      <a:pt x="55" y="22"/>
                    </a:lnTo>
                    <a:lnTo>
                      <a:pt x="40" y="28"/>
                    </a:lnTo>
                    <a:lnTo>
                      <a:pt x="25" y="31"/>
                    </a:lnTo>
                    <a:lnTo>
                      <a:pt x="18" y="41"/>
                    </a:lnTo>
                    <a:lnTo>
                      <a:pt x="12" y="47"/>
                    </a:lnTo>
                    <a:lnTo>
                      <a:pt x="0" y="16"/>
                    </a:lnTo>
                    <a:lnTo>
                      <a:pt x="10" y="10"/>
                    </a:lnTo>
                    <a:lnTo>
                      <a:pt x="21" y="7"/>
                    </a:lnTo>
                    <a:lnTo>
                      <a:pt x="36" y="3"/>
                    </a:lnTo>
                    <a:lnTo>
                      <a:pt x="49" y="0"/>
                    </a:lnTo>
                    <a:lnTo>
                      <a:pt x="64" y="3"/>
                    </a:lnTo>
                    <a:lnTo>
                      <a:pt x="76" y="7"/>
                    </a:lnTo>
                    <a:lnTo>
                      <a:pt x="89" y="13"/>
                    </a:lnTo>
                    <a:lnTo>
                      <a:pt x="101" y="16"/>
                    </a:lnTo>
                    <a:lnTo>
                      <a:pt x="107" y="22"/>
                    </a:lnTo>
                    <a:lnTo>
                      <a:pt x="119" y="31"/>
                    </a:lnTo>
                    <a:lnTo>
                      <a:pt x="132" y="47"/>
                    </a:lnTo>
                    <a:lnTo>
                      <a:pt x="143" y="60"/>
                    </a:lnTo>
                    <a:lnTo>
                      <a:pt x="153" y="72"/>
                    </a:lnTo>
                    <a:lnTo>
                      <a:pt x="158" y="78"/>
                    </a:lnTo>
                    <a:lnTo>
                      <a:pt x="171" y="85"/>
                    </a:lnTo>
                    <a:lnTo>
                      <a:pt x="180" y="91"/>
                    </a:lnTo>
                    <a:lnTo>
                      <a:pt x="189" y="94"/>
                    </a:lnTo>
                    <a:lnTo>
                      <a:pt x="199" y="94"/>
                    </a:lnTo>
                    <a:lnTo>
                      <a:pt x="208" y="91"/>
                    </a:lnTo>
                    <a:lnTo>
                      <a:pt x="214" y="91"/>
                    </a:lnTo>
                    <a:lnTo>
                      <a:pt x="226" y="85"/>
                    </a:lnTo>
                    <a:lnTo>
                      <a:pt x="232" y="116"/>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103" name="Freeform 89"/>
              <p:cNvSpPr>
                <a:spLocks/>
              </p:cNvSpPr>
              <p:nvPr/>
            </p:nvSpPr>
            <p:spPr bwMode="ltGray">
              <a:xfrm>
                <a:off x="3764" y="1309"/>
                <a:ext cx="57" cy="65"/>
              </a:xfrm>
              <a:custGeom>
                <a:avLst/>
                <a:gdLst>
                  <a:gd name="T0" fmla="*/ 18 w 57"/>
                  <a:gd name="T1" fmla="*/ 0 h 65"/>
                  <a:gd name="T2" fmla="*/ 0 w 57"/>
                  <a:gd name="T3" fmla="*/ 44 h 65"/>
                  <a:gd name="T4" fmla="*/ 38 w 57"/>
                  <a:gd name="T5" fmla="*/ 64 h 65"/>
                  <a:gd name="T6" fmla="*/ 56 w 57"/>
                  <a:gd name="T7" fmla="*/ 23 h 65"/>
                  <a:gd name="T8" fmla="*/ 18 w 57"/>
                  <a:gd name="T9" fmla="*/ 0 h 65"/>
                </a:gdLst>
                <a:ahLst/>
                <a:cxnLst>
                  <a:cxn ang="0">
                    <a:pos x="T0" y="T1"/>
                  </a:cxn>
                  <a:cxn ang="0">
                    <a:pos x="T2" y="T3"/>
                  </a:cxn>
                  <a:cxn ang="0">
                    <a:pos x="T4" y="T5"/>
                  </a:cxn>
                  <a:cxn ang="0">
                    <a:pos x="T6" y="T7"/>
                  </a:cxn>
                  <a:cxn ang="0">
                    <a:pos x="T8" y="T9"/>
                  </a:cxn>
                </a:cxnLst>
                <a:rect l="0" t="0" r="r" b="b"/>
                <a:pathLst>
                  <a:path w="57" h="65">
                    <a:moveTo>
                      <a:pt x="18" y="0"/>
                    </a:moveTo>
                    <a:lnTo>
                      <a:pt x="0" y="44"/>
                    </a:lnTo>
                    <a:lnTo>
                      <a:pt x="38" y="64"/>
                    </a:lnTo>
                    <a:lnTo>
                      <a:pt x="56" y="23"/>
                    </a:lnTo>
                    <a:lnTo>
                      <a:pt x="18" y="0"/>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104" name="Freeform 90"/>
              <p:cNvSpPr>
                <a:spLocks/>
              </p:cNvSpPr>
              <p:nvPr/>
            </p:nvSpPr>
            <p:spPr bwMode="ltGray">
              <a:xfrm>
                <a:off x="4218" y="988"/>
                <a:ext cx="158" cy="73"/>
              </a:xfrm>
              <a:custGeom>
                <a:avLst/>
                <a:gdLst>
                  <a:gd name="T0" fmla="*/ 7 w 158"/>
                  <a:gd name="T1" fmla="*/ 27 h 73"/>
                  <a:gd name="T2" fmla="*/ 15 w 158"/>
                  <a:gd name="T3" fmla="*/ 24 h 73"/>
                  <a:gd name="T4" fmla="*/ 27 w 158"/>
                  <a:gd name="T5" fmla="*/ 27 h 73"/>
                  <a:gd name="T6" fmla="*/ 37 w 158"/>
                  <a:gd name="T7" fmla="*/ 30 h 73"/>
                  <a:gd name="T8" fmla="*/ 42 w 158"/>
                  <a:gd name="T9" fmla="*/ 36 h 73"/>
                  <a:gd name="T10" fmla="*/ 48 w 158"/>
                  <a:gd name="T11" fmla="*/ 48 h 73"/>
                  <a:gd name="T12" fmla="*/ 60 w 158"/>
                  <a:gd name="T13" fmla="*/ 63 h 73"/>
                  <a:gd name="T14" fmla="*/ 72 w 158"/>
                  <a:gd name="T15" fmla="*/ 69 h 73"/>
                  <a:gd name="T16" fmla="*/ 85 w 158"/>
                  <a:gd name="T17" fmla="*/ 72 h 73"/>
                  <a:gd name="T18" fmla="*/ 97 w 158"/>
                  <a:gd name="T19" fmla="*/ 72 h 73"/>
                  <a:gd name="T20" fmla="*/ 105 w 158"/>
                  <a:gd name="T21" fmla="*/ 63 h 73"/>
                  <a:gd name="T22" fmla="*/ 118 w 158"/>
                  <a:gd name="T23" fmla="*/ 57 h 73"/>
                  <a:gd name="T24" fmla="*/ 130 w 158"/>
                  <a:gd name="T25" fmla="*/ 54 h 73"/>
                  <a:gd name="T26" fmla="*/ 142 w 158"/>
                  <a:gd name="T27" fmla="*/ 54 h 73"/>
                  <a:gd name="T28" fmla="*/ 150 w 158"/>
                  <a:gd name="T29" fmla="*/ 57 h 73"/>
                  <a:gd name="T30" fmla="*/ 153 w 158"/>
                  <a:gd name="T31" fmla="*/ 54 h 73"/>
                  <a:gd name="T32" fmla="*/ 148 w 158"/>
                  <a:gd name="T33" fmla="*/ 48 h 73"/>
                  <a:gd name="T34" fmla="*/ 138 w 158"/>
                  <a:gd name="T35" fmla="*/ 45 h 73"/>
                  <a:gd name="T36" fmla="*/ 127 w 158"/>
                  <a:gd name="T37" fmla="*/ 48 h 73"/>
                  <a:gd name="T38" fmla="*/ 115 w 158"/>
                  <a:gd name="T39" fmla="*/ 54 h 73"/>
                  <a:gd name="T40" fmla="*/ 102 w 158"/>
                  <a:gd name="T41" fmla="*/ 60 h 73"/>
                  <a:gd name="T42" fmla="*/ 90 w 158"/>
                  <a:gd name="T43" fmla="*/ 60 h 73"/>
                  <a:gd name="T44" fmla="*/ 78 w 158"/>
                  <a:gd name="T45" fmla="*/ 60 h 73"/>
                  <a:gd name="T46" fmla="*/ 70 w 158"/>
                  <a:gd name="T47" fmla="*/ 57 h 73"/>
                  <a:gd name="T48" fmla="*/ 60 w 158"/>
                  <a:gd name="T49" fmla="*/ 51 h 73"/>
                  <a:gd name="T50" fmla="*/ 52 w 158"/>
                  <a:gd name="T51" fmla="*/ 39 h 73"/>
                  <a:gd name="T52" fmla="*/ 42 w 158"/>
                  <a:gd name="T53" fmla="*/ 24 h 73"/>
                  <a:gd name="T54" fmla="*/ 37 w 158"/>
                  <a:gd name="T55" fmla="*/ 7 h 73"/>
                  <a:gd name="T56" fmla="*/ 27 w 158"/>
                  <a:gd name="T57" fmla="*/ 0 h 73"/>
                  <a:gd name="T58" fmla="*/ 22 w 158"/>
                  <a:gd name="T59" fmla="*/ 0 h 73"/>
                  <a:gd name="T60" fmla="*/ 12 w 158"/>
                  <a:gd name="T61" fmla="*/ 3 h 73"/>
                  <a:gd name="T62" fmla="*/ 0 w 158"/>
                  <a:gd name="T63" fmla="*/ 3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8" h="73">
                    <a:moveTo>
                      <a:pt x="0" y="30"/>
                    </a:moveTo>
                    <a:lnTo>
                      <a:pt x="7" y="27"/>
                    </a:lnTo>
                    <a:lnTo>
                      <a:pt x="12" y="24"/>
                    </a:lnTo>
                    <a:lnTo>
                      <a:pt x="15" y="24"/>
                    </a:lnTo>
                    <a:lnTo>
                      <a:pt x="22" y="24"/>
                    </a:lnTo>
                    <a:lnTo>
                      <a:pt x="27" y="27"/>
                    </a:lnTo>
                    <a:lnTo>
                      <a:pt x="33" y="27"/>
                    </a:lnTo>
                    <a:lnTo>
                      <a:pt x="37" y="30"/>
                    </a:lnTo>
                    <a:lnTo>
                      <a:pt x="39" y="30"/>
                    </a:lnTo>
                    <a:lnTo>
                      <a:pt x="42" y="36"/>
                    </a:lnTo>
                    <a:lnTo>
                      <a:pt x="48" y="42"/>
                    </a:lnTo>
                    <a:lnTo>
                      <a:pt x="48" y="48"/>
                    </a:lnTo>
                    <a:lnTo>
                      <a:pt x="55" y="54"/>
                    </a:lnTo>
                    <a:lnTo>
                      <a:pt x="60" y="63"/>
                    </a:lnTo>
                    <a:lnTo>
                      <a:pt x="67" y="66"/>
                    </a:lnTo>
                    <a:lnTo>
                      <a:pt x="72" y="69"/>
                    </a:lnTo>
                    <a:lnTo>
                      <a:pt x="78" y="72"/>
                    </a:lnTo>
                    <a:lnTo>
                      <a:pt x="85" y="72"/>
                    </a:lnTo>
                    <a:lnTo>
                      <a:pt x="90" y="72"/>
                    </a:lnTo>
                    <a:lnTo>
                      <a:pt x="97" y="72"/>
                    </a:lnTo>
                    <a:lnTo>
                      <a:pt x="102" y="66"/>
                    </a:lnTo>
                    <a:lnTo>
                      <a:pt x="105" y="63"/>
                    </a:lnTo>
                    <a:lnTo>
                      <a:pt x="112" y="60"/>
                    </a:lnTo>
                    <a:lnTo>
                      <a:pt x="118" y="57"/>
                    </a:lnTo>
                    <a:lnTo>
                      <a:pt x="123" y="54"/>
                    </a:lnTo>
                    <a:lnTo>
                      <a:pt x="130" y="54"/>
                    </a:lnTo>
                    <a:lnTo>
                      <a:pt x="135" y="54"/>
                    </a:lnTo>
                    <a:lnTo>
                      <a:pt x="142" y="54"/>
                    </a:lnTo>
                    <a:lnTo>
                      <a:pt x="148" y="54"/>
                    </a:lnTo>
                    <a:lnTo>
                      <a:pt x="150" y="57"/>
                    </a:lnTo>
                    <a:lnTo>
                      <a:pt x="157" y="60"/>
                    </a:lnTo>
                    <a:lnTo>
                      <a:pt x="153" y="54"/>
                    </a:lnTo>
                    <a:lnTo>
                      <a:pt x="150" y="51"/>
                    </a:lnTo>
                    <a:lnTo>
                      <a:pt x="148" y="48"/>
                    </a:lnTo>
                    <a:lnTo>
                      <a:pt x="142" y="48"/>
                    </a:lnTo>
                    <a:lnTo>
                      <a:pt x="138" y="45"/>
                    </a:lnTo>
                    <a:lnTo>
                      <a:pt x="133" y="45"/>
                    </a:lnTo>
                    <a:lnTo>
                      <a:pt x="127" y="48"/>
                    </a:lnTo>
                    <a:lnTo>
                      <a:pt x="123" y="48"/>
                    </a:lnTo>
                    <a:lnTo>
                      <a:pt x="115" y="54"/>
                    </a:lnTo>
                    <a:lnTo>
                      <a:pt x="105" y="57"/>
                    </a:lnTo>
                    <a:lnTo>
                      <a:pt x="102" y="60"/>
                    </a:lnTo>
                    <a:lnTo>
                      <a:pt x="100" y="60"/>
                    </a:lnTo>
                    <a:lnTo>
                      <a:pt x="90" y="60"/>
                    </a:lnTo>
                    <a:lnTo>
                      <a:pt x="85" y="60"/>
                    </a:lnTo>
                    <a:lnTo>
                      <a:pt x="78" y="60"/>
                    </a:lnTo>
                    <a:lnTo>
                      <a:pt x="72" y="60"/>
                    </a:lnTo>
                    <a:lnTo>
                      <a:pt x="70" y="57"/>
                    </a:lnTo>
                    <a:lnTo>
                      <a:pt x="63" y="54"/>
                    </a:lnTo>
                    <a:lnTo>
                      <a:pt x="60" y="51"/>
                    </a:lnTo>
                    <a:lnTo>
                      <a:pt x="57" y="48"/>
                    </a:lnTo>
                    <a:lnTo>
                      <a:pt x="52" y="39"/>
                    </a:lnTo>
                    <a:lnTo>
                      <a:pt x="48" y="33"/>
                    </a:lnTo>
                    <a:lnTo>
                      <a:pt x="42" y="24"/>
                    </a:lnTo>
                    <a:lnTo>
                      <a:pt x="39" y="12"/>
                    </a:lnTo>
                    <a:lnTo>
                      <a:pt x="37" y="7"/>
                    </a:lnTo>
                    <a:lnTo>
                      <a:pt x="30" y="3"/>
                    </a:lnTo>
                    <a:lnTo>
                      <a:pt x="27" y="0"/>
                    </a:lnTo>
                    <a:lnTo>
                      <a:pt x="24" y="0"/>
                    </a:lnTo>
                    <a:lnTo>
                      <a:pt x="22" y="0"/>
                    </a:lnTo>
                    <a:lnTo>
                      <a:pt x="15" y="0"/>
                    </a:lnTo>
                    <a:lnTo>
                      <a:pt x="12" y="3"/>
                    </a:lnTo>
                    <a:lnTo>
                      <a:pt x="7" y="7"/>
                    </a:lnTo>
                    <a:lnTo>
                      <a:pt x="0" y="30"/>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105" name="Freeform 91"/>
              <p:cNvSpPr>
                <a:spLocks/>
              </p:cNvSpPr>
              <p:nvPr/>
            </p:nvSpPr>
            <p:spPr bwMode="ltGray">
              <a:xfrm>
                <a:off x="3421" y="1278"/>
                <a:ext cx="153" cy="75"/>
              </a:xfrm>
              <a:custGeom>
                <a:avLst/>
                <a:gdLst>
                  <a:gd name="T0" fmla="*/ 3 w 153"/>
                  <a:gd name="T1" fmla="*/ 46 h 75"/>
                  <a:gd name="T2" fmla="*/ 15 w 153"/>
                  <a:gd name="T3" fmla="*/ 49 h 75"/>
                  <a:gd name="T4" fmla="*/ 23 w 153"/>
                  <a:gd name="T5" fmla="*/ 49 h 75"/>
                  <a:gd name="T6" fmla="*/ 33 w 153"/>
                  <a:gd name="T7" fmla="*/ 46 h 75"/>
                  <a:gd name="T8" fmla="*/ 42 w 153"/>
                  <a:gd name="T9" fmla="*/ 37 h 75"/>
                  <a:gd name="T10" fmla="*/ 48 w 153"/>
                  <a:gd name="T11" fmla="*/ 28 h 75"/>
                  <a:gd name="T12" fmla="*/ 57 w 153"/>
                  <a:gd name="T13" fmla="*/ 12 h 75"/>
                  <a:gd name="T14" fmla="*/ 68 w 153"/>
                  <a:gd name="T15" fmla="*/ 3 h 75"/>
                  <a:gd name="T16" fmla="*/ 83 w 153"/>
                  <a:gd name="T17" fmla="*/ 0 h 75"/>
                  <a:gd name="T18" fmla="*/ 92 w 153"/>
                  <a:gd name="T19" fmla="*/ 3 h 75"/>
                  <a:gd name="T20" fmla="*/ 104 w 153"/>
                  <a:gd name="T21" fmla="*/ 10 h 75"/>
                  <a:gd name="T22" fmla="*/ 113 w 153"/>
                  <a:gd name="T23" fmla="*/ 15 h 75"/>
                  <a:gd name="T24" fmla="*/ 125 w 153"/>
                  <a:gd name="T25" fmla="*/ 22 h 75"/>
                  <a:gd name="T26" fmla="*/ 137 w 153"/>
                  <a:gd name="T27" fmla="*/ 22 h 75"/>
                  <a:gd name="T28" fmla="*/ 149 w 153"/>
                  <a:gd name="T29" fmla="*/ 15 h 75"/>
                  <a:gd name="T30" fmla="*/ 152 w 153"/>
                  <a:gd name="T31" fmla="*/ 22 h 75"/>
                  <a:gd name="T32" fmla="*/ 143 w 153"/>
                  <a:gd name="T33" fmla="*/ 25 h 75"/>
                  <a:gd name="T34" fmla="*/ 134 w 153"/>
                  <a:gd name="T35" fmla="*/ 28 h 75"/>
                  <a:gd name="T36" fmla="*/ 122 w 153"/>
                  <a:gd name="T37" fmla="*/ 28 h 75"/>
                  <a:gd name="T38" fmla="*/ 113 w 153"/>
                  <a:gd name="T39" fmla="*/ 22 h 75"/>
                  <a:gd name="T40" fmla="*/ 102 w 153"/>
                  <a:gd name="T41" fmla="*/ 15 h 75"/>
                  <a:gd name="T42" fmla="*/ 87 w 153"/>
                  <a:gd name="T43" fmla="*/ 12 h 75"/>
                  <a:gd name="T44" fmla="*/ 75 w 153"/>
                  <a:gd name="T45" fmla="*/ 12 h 75"/>
                  <a:gd name="T46" fmla="*/ 65 w 153"/>
                  <a:gd name="T47" fmla="*/ 15 h 75"/>
                  <a:gd name="T48" fmla="*/ 57 w 153"/>
                  <a:gd name="T49" fmla="*/ 22 h 75"/>
                  <a:gd name="T50" fmla="*/ 50 w 153"/>
                  <a:gd name="T51" fmla="*/ 34 h 75"/>
                  <a:gd name="T52" fmla="*/ 42 w 153"/>
                  <a:gd name="T53" fmla="*/ 53 h 75"/>
                  <a:gd name="T54" fmla="*/ 33 w 153"/>
                  <a:gd name="T55" fmla="*/ 68 h 75"/>
                  <a:gd name="T56" fmla="*/ 23 w 153"/>
                  <a:gd name="T57" fmla="*/ 74 h 75"/>
                  <a:gd name="T58" fmla="*/ 18 w 153"/>
                  <a:gd name="T59" fmla="*/ 74 h 75"/>
                  <a:gd name="T60" fmla="*/ 8 w 153"/>
                  <a:gd name="T61" fmla="*/ 71 h 75"/>
                  <a:gd name="T62" fmla="*/ 0 w 153"/>
                  <a:gd name="T63" fmla="*/ 43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3" h="75">
                    <a:moveTo>
                      <a:pt x="0" y="43"/>
                    </a:moveTo>
                    <a:lnTo>
                      <a:pt x="3" y="46"/>
                    </a:lnTo>
                    <a:lnTo>
                      <a:pt x="8" y="49"/>
                    </a:lnTo>
                    <a:lnTo>
                      <a:pt x="15" y="49"/>
                    </a:lnTo>
                    <a:lnTo>
                      <a:pt x="21" y="49"/>
                    </a:lnTo>
                    <a:lnTo>
                      <a:pt x="23" y="49"/>
                    </a:lnTo>
                    <a:lnTo>
                      <a:pt x="30" y="49"/>
                    </a:lnTo>
                    <a:lnTo>
                      <a:pt x="33" y="46"/>
                    </a:lnTo>
                    <a:lnTo>
                      <a:pt x="35" y="43"/>
                    </a:lnTo>
                    <a:lnTo>
                      <a:pt x="42" y="37"/>
                    </a:lnTo>
                    <a:lnTo>
                      <a:pt x="45" y="31"/>
                    </a:lnTo>
                    <a:lnTo>
                      <a:pt x="48" y="28"/>
                    </a:lnTo>
                    <a:lnTo>
                      <a:pt x="50" y="18"/>
                    </a:lnTo>
                    <a:lnTo>
                      <a:pt x="57" y="12"/>
                    </a:lnTo>
                    <a:lnTo>
                      <a:pt x="62" y="10"/>
                    </a:lnTo>
                    <a:lnTo>
                      <a:pt x="68" y="3"/>
                    </a:lnTo>
                    <a:lnTo>
                      <a:pt x="75" y="0"/>
                    </a:lnTo>
                    <a:lnTo>
                      <a:pt x="83" y="0"/>
                    </a:lnTo>
                    <a:lnTo>
                      <a:pt x="90" y="0"/>
                    </a:lnTo>
                    <a:lnTo>
                      <a:pt x="92" y="3"/>
                    </a:lnTo>
                    <a:lnTo>
                      <a:pt x="98" y="7"/>
                    </a:lnTo>
                    <a:lnTo>
                      <a:pt x="104" y="10"/>
                    </a:lnTo>
                    <a:lnTo>
                      <a:pt x="107" y="12"/>
                    </a:lnTo>
                    <a:lnTo>
                      <a:pt x="113" y="15"/>
                    </a:lnTo>
                    <a:lnTo>
                      <a:pt x="119" y="18"/>
                    </a:lnTo>
                    <a:lnTo>
                      <a:pt x="125" y="22"/>
                    </a:lnTo>
                    <a:lnTo>
                      <a:pt x="131" y="22"/>
                    </a:lnTo>
                    <a:lnTo>
                      <a:pt x="137" y="22"/>
                    </a:lnTo>
                    <a:lnTo>
                      <a:pt x="143" y="18"/>
                    </a:lnTo>
                    <a:lnTo>
                      <a:pt x="149" y="15"/>
                    </a:lnTo>
                    <a:lnTo>
                      <a:pt x="152" y="15"/>
                    </a:lnTo>
                    <a:lnTo>
                      <a:pt x="152" y="22"/>
                    </a:lnTo>
                    <a:lnTo>
                      <a:pt x="149" y="25"/>
                    </a:lnTo>
                    <a:lnTo>
                      <a:pt x="143" y="25"/>
                    </a:lnTo>
                    <a:lnTo>
                      <a:pt x="137" y="28"/>
                    </a:lnTo>
                    <a:lnTo>
                      <a:pt x="134" y="28"/>
                    </a:lnTo>
                    <a:lnTo>
                      <a:pt x="131" y="28"/>
                    </a:lnTo>
                    <a:lnTo>
                      <a:pt x="122" y="28"/>
                    </a:lnTo>
                    <a:lnTo>
                      <a:pt x="119" y="25"/>
                    </a:lnTo>
                    <a:lnTo>
                      <a:pt x="113" y="22"/>
                    </a:lnTo>
                    <a:lnTo>
                      <a:pt x="104" y="15"/>
                    </a:lnTo>
                    <a:lnTo>
                      <a:pt x="102" y="15"/>
                    </a:lnTo>
                    <a:lnTo>
                      <a:pt x="95" y="15"/>
                    </a:lnTo>
                    <a:lnTo>
                      <a:pt x="87" y="12"/>
                    </a:lnTo>
                    <a:lnTo>
                      <a:pt x="80" y="12"/>
                    </a:lnTo>
                    <a:lnTo>
                      <a:pt x="75" y="12"/>
                    </a:lnTo>
                    <a:lnTo>
                      <a:pt x="72" y="15"/>
                    </a:lnTo>
                    <a:lnTo>
                      <a:pt x="65" y="15"/>
                    </a:lnTo>
                    <a:lnTo>
                      <a:pt x="62" y="18"/>
                    </a:lnTo>
                    <a:lnTo>
                      <a:pt x="57" y="22"/>
                    </a:lnTo>
                    <a:lnTo>
                      <a:pt x="53" y="25"/>
                    </a:lnTo>
                    <a:lnTo>
                      <a:pt x="50" y="34"/>
                    </a:lnTo>
                    <a:lnTo>
                      <a:pt x="45" y="43"/>
                    </a:lnTo>
                    <a:lnTo>
                      <a:pt x="42" y="53"/>
                    </a:lnTo>
                    <a:lnTo>
                      <a:pt x="35" y="64"/>
                    </a:lnTo>
                    <a:lnTo>
                      <a:pt x="33" y="68"/>
                    </a:lnTo>
                    <a:lnTo>
                      <a:pt x="30" y="74"/>
                    </a:lnTo>
                    <a:lnTo>
                      <a:pt x="23" y="74"/>
                    </a:lnTo>
                    <a:lnTo>
                      <a:pt x="21" y="74"/>
                    </a:lnTo>
                    <a:lnTo>
                      <a:pt x="18" y="74"/>
                    </a:lnTo>
                    <a:lnTo>
                      <a:pt x="15" y="74"/>
                    </a:lnTo>
                    <a:lnTo>
                      <a:pt x="8" y="71"/>
                    </a:lnTo>
                    <a:lnTo>
                      <a:pt x="3" y="68"/>
                    </a:lnTo>
                    <a:lnTo>
                      <a:pt x="0" y="43"/>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106" name="Rectangle 92"/>
              <p:cNvSpPr>
                <a:spLocks noChangeArrowheads="1"/>
              </p:cNvSpPr>
              <p:nvPr/>
            </p:nvSpPr>
            <p:spPr bwMode="ltGray">
              <a:xfrm>
                <a:off x="3912" y="970"/>
                <a:ext cx="52" cy="54"/>
              </a:xfrm>
              <a:prstGeom prst="rect">
                <a:avLst/>
              </a:pr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107" name="Freeform 93"/>
              <p:cNvSpPr>
                <a:spLocks/>
              </p:cNvSpPr>
              <p:nvPr/>
            </p:nvSpPr>
            <p:spPr bwMode="ltGray">
              <a:xfrm>
                <a:off x="4165" y="1266"/>
                <a:ext cx="104" cy="309"/>
              </a:xfrm>
              <a:custGeom>
                <a:avLst/>
                <a:gdLst>
                  <a:gd name="T0" fmla="*/ 53 w 104"/>
                  <a:gd name="T1" fmla="*/ 6 h 309"/>
                  <a:gd name="T2" fmla="*/ 51 w 104"/>
                  <a:gd name="T3" fmla="*/ 16 h 309"/>
                  <a:gd name="T4" fmla="*/ 47 w 104"/>
                  <a:gd name="T5" fmla="*/ 16 h 309"/>
                  <a:gd name="T6" fmla="*/ 44 w 104"/>
                  <a:gd name="T7" fmla="*/ 22 h 309"/>
                  <a:gd name="T8" fmla="*/ 39 w 104"/>
                  <a:gd name="T9" fmla="*/ 42 h 309"/>
                  <a:gd name="T10" fmla="*/ 29 w 104"/>
                  <a:gd name="T11" fmla="*/ 65 h 309"/>
                  <a:gd name="T12" fmla="*/ 27 w 104"/>
                  <a:gd name="T13" fmla="*/ 77 h 309"/>
                  <a:gd name="T14" fmla="*/ 24 w 104"/>
                  <a:gd name="T15" fmla="*/ 97 h 309"/>
                  <a:gd name="T16" fmla="*/ 24 w 104"/>
                  <a:gd name="T17" fmla="*/ 106 h 309"/>
                  <a:gd name="T18" fmla="*/ 24 w 104"/>
                  <a:gd name="T19" fmla="*/ 120 h 309"/>
                  <a:gd name="T20" fmla="*/ 27 w 104"/>
                  <a:gd name="T21" fmla="*/ 130 h 309"/>
                  <a:gd name="T22" fmla="*/ 29 w 104"/>
                  <a:gd name="T23" fmla="*/ 139 h 309"/>
                  <a:gd name="T24" fmla="*/ 39 w 104"/>
                  <a:gd name="T25" fmla="*/ 149 h 309"/>
                  <a:gd name="T26" fmla="*/ 47 w 104"/>
                  <a:gd name="T27" fmla="*/ 162 h 309"/>
                  <a:gd name="T28" fmla="*/ 59 w 104"/>
                  <a:gd name="T29" fmla="*/ 178 h 309"/>
                  <a:gd name="T30" fmla="*/ 80 w 104"/>
                  <a:gd name="T31" fmla="*/ 201 h 309"/>
                  <a:gd name="T32" fmla="*/ 91 w 104"/>
                  <a:gd name="T33" fmla="*/ 217 h 309"/>
                  <a:gd name="T34" fmla="*/ 97 w 104"/>
                  <a:gd name="T35" fmla="*/ 227 h 309"/>
                  <a:gd name="T36" fmla="*/ 100 w 104"/>
                  <a:gd name="T37" fmla="*/ 239 h 309"/>
                  <a:gd name="T38" fmla="*/ 103 w 104"/>
                  <a:gd name="T39" fmla="*/ 252 h 309"/>
                  <a:gd name="T40" fmla="*/ 103 w 104"/>
                  <a:gd name="T41" fmla="*/ 265 h 309"/>
                  <a:gd name="T42" fmla="*/ 100 w 104"/>
                  <a:gd name="T43" fmla="*/ 279 h 309"/>
                  <a:gd name="T44" fmla="*/ 97 w 104"/>
                  <a:gd name="T45" fmla="*/ 295 h 309"/>
                  <a:gd name="T46" fmla="*/ 91 w 104"/>
                  <a:gd name="T47" fmla="*/ 308 h 309"/>
                  <a:gd name="T48" fmla="*/ 71 w 104"/>
                  <a:gd name="T49" fmla="*/ 288 h 309"/>
                  <a:gd name="T50" fmla="*/ 76 w 104"/>
                  <a:gd name="T51" fmla="*/ 279 h 309"/>
                  <a:gd name="T52" fmla="*/ 80 w 104"/>
                  <a:gd name="T53" fmla="*/ 262 h 309"/>
                  <a:gd name="T54" fmla="*/ 83 w 104"/>
                  <a:gd name="T55" fmla="*/ 252 h 309"/>
                  <a:gd name="T56" fmla="*/ 83 w 104"/>
                  <a:gd name="T57" fmla="*/ 236 h 309"/>
                  <a:gd name="T58" fmla="*/ 83 w 104"/>
                  <a:gd name="T59" fmla="*/ 227 h 309"/>
                  <a:gd name="T60" fmla="*/ 76 w 104"/>
                  <a:gd name="T61" fmla="*/ 211 h 309"/>
                  <a:gd name="T62" fmla="*/ 74 w 104"/>
                  <a:gd name="T63" fmla="*/ 201 h 309"/>
                  <a:gd name="T64" fmla="*/ 68 w 104"/>
                  <a:gd name="T65" fmla="*/ 190 h 309"/>
                  <a:gd name="T66" fmla="*/ 56 w 104"/>
                  <a:gd name="T67" fmla="*/ 181 h 309"/>
                  <a:gd name="T68" fmla="*/ 41 w 104"/>
                  <a:gd name="T69" fmla="*/ 168 h 309"/>
                  <a:gd name="T70" fmla="*/ 29 w 104"/>
                  <a:gd name="T71" fmla="*/ 155 h 309"/>
                  <a:gd name="T72" fmla="*/ 24 w 104"/>
                  <a:gd name="T73" fmla="*/ 146 h 309"/>
                  <a:gd name="T74" fmla="*/ 12 w 104"/>
                  <a:gd name="T75" fmla="*/ 126 h 309"/>
                  <a:gd name="T76" fmla="*/ 6 w 104"/>
                  <a:gd name="T77" fmla="*/ 109 h 309"/>
                  <a:gd name="T78" fmla="*/ 3 w 104"/>
                  <a:gd name="T79" fmla="*/ 100 h 309"/>
                  <a:gd name="T80" fmla="*/ 0 w 104"/>
                  <a:gd name="T81" fmla="*/ 84 h 309"/>
                  <a:gd name="T82" fmla="*/ 0 w 104"/>
                  <a:gd name="T83" fmla="*/ 61 h 309"/>
                  <a:gd name="T84" fmla="*/ 3 w 104"/>
                  <a:gd name="T85" fmla="*/ 49 h 309"/>
                  <a:gd name="T86" fmla="*/ 6 w 104"/>
                  <a:gd name="T87" fmla="*/ 35 h 309"/>
                  <a:gd name="T88" fmla="*/ 6 w 104"/>
                  <a:gd name="T89" fmla="*/ 22 h 309"/>
                  <a:gd name="T90" fmla="*/ 9 w 104"/>
                  <a:gd name="T91" fmla="*/ 9 h 309"/>
                  <a:gd name="T92" fmla="*/ 15 w 104"/>
                  <a:gd name="T93" fmla="*/ 0 h 309"/>
                  <a:gd name="T94" fmla="*/ 53 w 104"/>
                  <a:gd name="T95" fmla="*/ 6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4" h="309">
                    <a:moveTo>
                      <a:pt x="53" y="6"/>
                    </a:moveTo>
                    <a:lnTo>
                      <a:pt x="51" y="16"/>
                    </a:lnTo>
                    <a:lnTo>
                      <a:pt x="47" y="16"/>
                    </a:lnTo>
                    <a:lnTo>
                      <a:pt x="44" y="22"/>
                    </a:lnTo>
                    <a:lnTo>
                      <a:pt x="39" y="42"/>
                    </a:lnTo>
                    <a:lnTo>
                      <a:pt x="29" y="65"/>
                    </a:lnTo>
                    <a:lnTo>
                      <a:pt x="27" y="77"/>
                    </a:lnTo>
                    <a:lnTo>
                      <a:pt x="24" y="97"/>
                    </a:lnTo>
                    <a:lnTo>
                      <a:pt x="24" y="106"/>
                    </a:lnTo>
                    <a:lnTo>
                      <a:pt x="24" y="120"/>
                    </a:lnTo>
                    <a:lnTo>
                      <a:pt x="27" y="130"/>
                    </a:lnTo>
                    <a:lnTo>
                      <a:pt x="29" y="139"/>
                    </a:lnTo>
                    <a:lnTo>
                      <a:pt x="39" y="149"/>
                    </a:lnTo>
                    <a:lnTo>
                      <a:pt x="47" y="162"/>
                    </a:lnTo>
                    <a:lnTo>
                      <a:pt x="59" y="178"/>
                    </a:lnTo>
                    <a:lnTo>
                      <a:pt x="80" y="201"/>
                    </a:lnTo>
                    <a:lnTo>
                      <a:pt x="91" y="217"/>
                    </a:lnTo>
                    <a:lnTo>
                      <a:pt x="97" y="227"/>
                    </a:lnTo>
                    <a:lnTo>
                      <a:pt x="100" y="239"/>
                    </a:lnTo>
                    <a:lnTo>
                      <a:pt x="103" y="252"/>
                    </a:lnTo>
                    <a:lnTo>
                      <a:pt x="103" y="265"/>
                    </a:lnTo>
                    <a:lnTo>
                      <a:pt x="100" y="279"/>
                    </a:lnTo>
                    <a:lnTo>
                      <a:pt x="97" y="295"/>
                    </a:lnTo>
                    <a:lnTo>
                      <a:pt x="91" y="308"/>
                    </a:lnTo>
                    <a:lnTo>
                      <a:pt x="71" y="288"/>
                    </a:lnTo>
                    <a:lnTo>
                      <a:pt x="76" y="279"/>
                    </a:lnTo>
                    <a:lnTo>
                      <a:pt x="80" y="262"/>
                    </a:lnTo>
                    <a:lnTo>
                      <a:pt x="83" y="252"/>
                    </a:lnTo>
                    <a:lnTo>
                      <a:pt x="83" y="236"/>
                    </a:lnTo>
                    <a:lnTo>
                      <a:pt x="83" y="227"/>
                    </a:lnTo>
                    <a:lnTo>
                      <a:pt x="76" y="211"/>
                    </a:lnTo>
                    <a:lnTo>
                      <a:pt x="74" y="201"/>
                    </a:lnTo>
                    <a:lnTo>
                      <a:pt x="68" y="190"/>
                    </a:lnTo>
                    <a:lnTo>
                      <a:pt x="56" y="181"/>
                    </a:lnTo>
                    <a:lnTo>
                      <a:pt x="41" y="168"/>
                    </a:lnTo>
                    <a:lnTo>
                      <a:pt x="29" y="155"/>
                    </a:lnTo>
                    <a:lnTo>
                      <a:pt x="24" y="146"/>
                    </a:lnTo>
                    <a:lnTo>
                      <a:pt x="12" y="126"/>
                    </a:lnTo>
                    <a:lnTo>
                      <a:pt x="6" y="109"/>
                    </a:lnTo>
                    <a:lnTo>
                      <a:pt x="3" y="100"/>
                    </a:lnTo>
                    <a:lnTo>
                      <a:pt x="0" y="84"/>
                    </a:lnTo>
                    <a:lnTo>
                      <a:pt x="0" y="61"/>
                    </a:lnTo>
                    <a:lnTo>
                      <a:pt x="3" y="49"/>
                    </a:lnTo>
                    <a:lnTo>
                      <a:pt x="6" y="35"/>
                    </a:lnTo>
                    <a:lnTo>
                      <a:pt x="6" y="22"/>
                    </a:lnTo>
                    <a:lnTo>
                      <a:pt x="9" y="9"/>
                    </a:lnTo>
                    <a:lnTo>
                      <a:pt x="15" y="0"/>
                    </a:lnTo>
                    <a:lnTo>
                      <a:pt x="53" y="6"/>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108" name="Freeform 94"/>
              <p:cNvSpPr>
                <a:spLocks/>
              </p:cNvSpPr>
              <p:nvPr/>
            </p:nvSpPr>
            <p:spPr bwMode="ltGray">
              <a:xfrm>
                <a:off x="1844" y="1008"/>
                <a:ext cx="103" cy="312"/>
              </a:xfrm>
              <a:custGeom>
                <a:avLst/>
                <a:gdLst>
                  <a:gd name="T0" fmla="*/ 49 w 103"/>
                  <a:gd name="T1" fmla="*/ 305 h 312"/>
                  <a:gd name="T2" fmla="*/ 56 w 103"/>
                  <a:gd name="T3" fmla="*/ 295 h 312"/>
                  <a:gd name="T4" fmla="*/ 56 w 103"/>
                  <a:gd name="T5" fmla="*/ 292 h 312"/>
                  <a:gd name="T6" fmla="*/ 58 w 103"/>
                  <a:gd name="T7" fmla="*/ 286 h 312"/>
                  <a:gd name="T8" fmla="*/ 64 w 103"/>
                  <a:gd name="T9" fmla="*/ 269 h 312"/>
                  <a:gd name="T10" fmla="*/ 70 w 103"/>
                  <a:gd name="T11" fmla="*/ 246 h 312"/>
                  <a:gd name="T12" fmla="*/ 76 w 103"/>
                  <a:gd name="T13" fmla="*/ 234 h 312"/>
                  <a:gd name="T14" fmla="*/ 78 w 103"/>
                  <a:gd name="T15" fmla="*/ 214 h 312"/>
                  <a:gd name="T16" fmla="*/ 78 w 103"/>
                  <a:gd name="T17" fmla="*/ 202 h 312"/>
                  <a:gd name="T18" fmla="*/ 78 w 103"/>
                  <a:gd name="T19" fmla="*/ 191 h 312"/>
                  <a:gd name="T20" fmla="*/ 76 w 103"/>
                  <a:gd name="T21" fmla="*/ 178 h 312"/>
                  <a:gd name="T22" fmla="*/ 73 w 103"/>
                  <a:gd name="T23" fmla="*/ 172 h 312"/>
                  <a:gd name="T24" fmla="*/ 64 w 103"/>
                  <a:gd name="T25" fmla="*/ 159 h 312"/>
                  <a:gd name="T26" fmla="*/ 56 w 103"/>
                  <a:gd name="T27" fmla="*/ 146 h 312"/>
                  <a:gd name="T28" fmla="*/ 44 w 103"/>
                  <a:gd name="T29" fmla="*/ 133 h 312"/>
                  <a:gd name="T30" fmla="*/ 23 w 103"/>
                  <a:gd name="T31" fmla="*/ 110 h 312"/>
                  <a:gd name="T32" fmla="*/ 12 w 103"/>
                  <a:gd name="T33" fmla="*/ 94 h 312"/>
                  <a:gd name="T34" fmla="*/ 5 w 103"/>
                  <a:gd name="T35" fmla="*/ 81 h 312"/>
                  <a:gd name="T36" fmla="*/ 3 w 103"/>
                  <a:gd name="T37" fmla="*/ 72 h 312"/>
                  <a:gd name="T38" fmla="*/ 0 w 103"/>
                  <a:gd name="T39" fmla="*/ 56 h 312"/>
                  <a:gd name="T40" fmla="*/ 0 w 103"/>
                  <a:gd name="T41" fmla="*/ 43 h 312"/>
                  <a:gd name="T42" fmla="*/ 3 w 103"/>
                  <a:gd name="T43" fmla="*/ 32 h 312"/>
                  <a:gd name="T44" fmla="*/ 5 w 103"/>
                  <a:gd name="T45" fmla="*/ 16 h 312"/>
                  <a:gd name="T46" fmla="*/ 12 w 103"/>
                  <a:gd name="T47" fmla="*/ 0 h 312"/>
                  <a:gd name="T48" fmla="*/ 32 w 103"/>
                  <a:gd name="T49" fmla="*/ 19 h 312"/>
                  <a:gd name="T50" fmla="*/ 26 w 103"/>
                  <a:gd name="T51" fmla="*/ 32 h 312"/>
                  <a:gd name="T52" fmla="*/ 23 w 103"/>
                  <a:gd name="T53" fmla="*/ 46 h 312"/>
                  <a:gd name="T54" fmla="*/ 20 w 103"/>
                  <a:gd name="T55" fmla="*/ 59 h 312"/>
                  <a:gd name="T56" fmla="*/ 20 w 103"/>
                  <a:gd name="T57" fmla="*/ 72 h 312"/>
                  <a:gd name="T58" fmla="*/ 20 w 103"/>
                  <a:gd name="T59" fmla="*/ 84 h 312"/>
                  <a:gd name="T60" fmla="*/ 26 w 103"/>
                  <a:gd name="T61" fmla="*/ 100 h 312"/>
                  <a:gd name="T62" fmla="*/ 29 w 103"/>
                  <a:gd name="T63" fmla="*/ 110 h 312"/>
                  <a:gd name="T64" fmla="*/ 35 w 103"/>
                  <a:gd name="T65" fmla="*/ 121 h 312"/>
                  <a:gd name="T66" fmla="*/ 46 w 103"/>
                  <a:gd name="T67" fmla="*/ 127 h 312"/>
                  <a:gd name="T68" fmla="*/ 61 w 103"/>
                  <a:gd name="T69" fmla="*/ 143 h 312"/>
                  <a:gd name="T70" fmla="*/ 73 w 103"/>
                  <a:gd name="T71" fmla="*/ 156 h 312"/>
                  <a:gd name="T72" fmla="*/ 78 w 103"/>
                  <a:gd name="T73" fmla="*/ 165 h 312"/>
                  <a:gd name="T74" fmla="*/ 90 w 103"/>
                  <a:gd name="T75" fmla="*/ 185 h 312"/>
                  <a:gd name="T76" fmla="*/ 96 w 103"/>
                  <a:gd name="T77" fmla="*/ 198 h 312"/>
                  <a:gd name="T78" fmla="*/ 99 w 103"/>
                  <a:gd name="T79" fmla="*/ 208 h 312"/>
                  <a:gd name="T80" fmla="*/ 102 w 103"/>
                  <a:gd name="T81" fmla="*/ 227 h 312"/>
                  <a:gd name="T82" fmla="*/ 102 w 103"/>
                  <a:gd name="T83" fmla="*/ 246 h 312"/>
                  <a:gd name="T84" fmla="*/ 99 w 103"/>
                  <a:gd name="T85" fmla="*/ 259 h 312"/>
                  <a:gd name="T86" fmla="*/ 99 w 103"/>
                  <a:gd name="T87" fmla="*/ 276 h 312"/>
                  <a:gd name="T88" fmla="*/ 96 w 103"/>
                  <a:gd name="T89" fmla="*/ 289 h 312"/>
                  <a:gd name="T90" fmla="*/ 93 w 103"/>
                  <a:gd name="T91" fmla="*/ 302 h 312"/>
                  <a:gd name="T92" fmla="*/ 87 w 103"/>
                  <a:gd name="T93" fmla="*/ 311 h 312"/>
                  <a:gd name="T94" fmla="*/ 49 w 103"/>
                  <a:gd name="T95" fmla="*/ 30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3" h="312">
                    <a:moveTo>
                      <a:pt x="49" y="305"/>
                    </a:moveTo>
                    <a:lnTo>
                      <a:pt x="56" y="295"/>
                    </a:lnTo>
                    <a:lnTo>
                      <a:pt x="56" y="292"/>
                    </a:lnTo>
                    <a:lnTo>
                      <a:pt x="58" y="286"/>
                    </a:lnTo>
                    <a:lnTo>
                      <a:pt x="64" y="269"/>
                    </a:lnTo>
                    <a:lnTo>
                      <a:pt x="70" y="246"/>
                    </a:lnTo>
                    <a:lnTo>
                      <a:pt x="76" y="234"/>
                    </a:lnTo>
                    <a:lnTo>
                      <a:pt x="78" y="214"/>
                    </a:lnTo>
                    <a:lnTo>
                      <a:pt x="78" y="202"/>
                    </a:lnTo>
                    <a:lnTo>
                      <a:pt x="78" y="191"/>
                    </a:lnTo>
                    <a:lnTo>
                      <a:pt x="76" y="178"/>
                    </a:lnTo>
                    <a:lnTo>
                      <a:pt x="73" y="172"/>
                    </a:lnTo>
                    <a:lnTo>
                      <a:pt x="64" y="159"/>
                    </a:lnTo>
                    <a:lnTo>
                      <a:pt x="56" y="146"/>
                    </a:lnTo>
                    <a:lnTo>
                      <a:pt x="44" y="133"/>
                    </a:lnTo>
                    <a:lnTo>
                      <a:pt x="23" y="110"/>
                    </a:lnTo>
                    <a:lnTo>
                      <a:pt x="12" y="94"/>
                    </a:lnTo>
                    <a:lnTo>
                      <a:pt x="5" y="81"/>
                    </a:lnTo>
                    <a:lnTo>
                      <a:pt x="3" y="72"/>
                    </a:lnTo>
                    <a:lnTo>
                      <a:pt x="0" y="56"/>
                    </a:lnTo>
                    <a:lnTo>
                      <a:pt x="0" y="43"/>
                    </a:lnTo>
                    <a:lnTo>
                      <a:pt x="3" y="32"/>
                    </a:lnTo>
                    <a:lnTo>
                      <a:pt x="5" y="16"/>
                    </a:lnTo>
                    <a:lnTo>
                      <a:pt x="12" y="0"/>
                    </a:lnTo>
                    <a:lnTo>
                      <a:pt x="32" y="19"/>
                    </a:lnTo>
                    <a:lnTo>
                      <a:pt x="26" y="32"/>
                    </a:lnTo>
                    <a:lnTo>
                      <a:pt x="23" y="46"/>
                    </a:lnTo>
                    <a:lnTo>
                      <a:pt x="20" y="59"/>
                    </a:lnTo>
                    <a:lnTo>
                      <a:pt x="20" y="72"/>
                    </a:lnTo>
                    <a:lnTo>
                      <a:pt x="20" y="84"/>
                    </a:lnTo>
                    <a:lnTo>
                      <a:pt x="26" y="100"/>
                    </a:lnTo>
                    <a:lnTo>
                      <a:pt x="29" y="110"/>
                    </a:lnTo>
                    <a:lnTo>
                      <a:pt x="35" y="121"/>
                    </a:lnTo>
                    <a:lnTo>
                      <a:pt x="46" y="127"/>
                    </a:lnTo>
                    <a:lnTo>
                      <a:pt x="61" y="143"/>
                    </a:lnTo>
                    <a:lnTo>
                      <a:pt x="73" y="156"/>
                    </a:lnTo>
                    <a:lnTo>
                      <a:pt x="78" y="165"/>
                    </a:lnTo>
                    <a:lnTo>
                      <a:pt x="90" y="185"/>
                    </a:lnTo>
                    <a:lnTo>
                      <a:pt x="96" y="198"/>
                    </a:lnTo>
                    <a:lnTo>
                      <a:pt x="99" y="208"/>
                    </a:lnTo>
                    <a:lnTo>
                      <a:pt x="102" y="227"/>
                    </a:lnTo>
                    <a:lnTo>
                      <a:pt x="102" y="246"/>
                    </a:lnTo>
                    <a:lnTo>
                      <a:pt x="99" y="259"/>
                    </a:lnTo>
                    <a:lnTo>
                      <a:pt x="99" y="276"/>
                    </a:lnTo>
                    <a:lnTo>
                      <a:pt x="96" y="289"/>
                    </a:lnTo>
                    <a:lnTo>
                      <a:pt x="93" y="302"/>
                    </a:lnTo>
                    <a:lnTo>
                      <a:pt x="87" y="311"/>
                    </a:lnTo>
                    <a:lnTo>
                      <a:pt x="49" y="305"/>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109" name="Freeform 95"/>
              <p:cNvSpPr>
                <a:spLocks/>
              </p:cNvSpPr>
              <p:nvPr/>
            </p:nvSpPr>
            <p:spPr bwMode="ltGray">
              <a:xfrm>
                <a:off x="1494" y="1245"/>
                <a:ext cx="159" cy="72"/>
              </a:xfrm>
              <a:custGeom>
                <a:avLst/>
                <a:gdLst>
                  <a:gd name="T0" fmla="*/ 152 w 159"/>
                  <a:gd name="T1" fmla="*/ 27 h 72"/>
                  <a:gd name="T2" fmla="*/ 143 w 159"/>
                  <a:gd name="T3" fmla="*/ 24 h 72"/>
                  <a:gd name="T4" fmla="*/ 130 w 159"/>
                  <a:gd name="T5" fmla="*/ 24 h 72"/>
                  <a:gd name="T6" fmla="*/ 122 w 159"/>
                  <a:gd name="T7" fmla="*/ 27 h 72"/>
                  <a:gd name="T8" fmla="*/ 115 w 159"/>
                  <a:gd name="T9" fmla="*/ 36 h 72"/>
                  <a:gd name="T10" fmla="*/ 109 w 159"/>
                  <a:gd name="T11" fmla="*/ 44 h 72"/>
                  <a:gd name="T12" fmla="*/ 97 w 159"/>
                  <a:gd name="T13" fmla="*/ 59 h 72"/>
                  <a:gd name="T14" fmla="*/ 89 w 159"/>
                  <a:gd name="T15" fmla="*/ 68 h 72"/>
                  <a:gd name="T16" fmla="*/ 73 w 159"/>
                  <a:gd name="T17" fmla="*/ 71 h 72"/>
                  <a:gd name="T18" fmla="*/ 61 w 159"/>
                  <a:gd name="T19" fmla="*/ 68 h 72"/>
                  <a:gd name="T20" fmla="*/ 51 w 159"/>
                  <a:gd name="T21" fmla="*/ 62 h 72"/>
                  <a:gd name="T22" fmla="*/ 39 w 159"/>
                  <a:gd name="T23" fmla="*/ 56 h 72"/>
                  <a:gd name="T24" fmla="*/ 28 w 159"/>
                  <a:gd name="T25" fmla="*/ 53 h 72"/>
                  <a:gd name="T26" fmla="*/ 15 w 159"/>
                  <a:gd name="T27" fmla="*/ 53 h 72"/>
                  <a:gd name="T28" fmla="*/ 6 w 159"/>
                  <a:gd name="T29" fmla="*/ 56 h 72"/>
                  <a:gd name="T30" fmla="*/ 3 w 159"/>
                  <a:gd name="T31" fmla="*/ 51 h 72"/>
                  <a:gd name="T32" fmla="*/ 9 w 159"/>
                  <a:gd name="T33" fmla="*/ 47 h 72"/>
                  <a:gd name="T34" fmla="*/ 21 w 159"/>
                  <a:gd name="T35" fmla="*/ 44 h 72"/>
                  <a:gd name="T36" fmla="*/ 30 w 159"/>
                  <a:gd name="T37" fmla="*/ 44 h 72"/>
                  <a:gd name="T38" fmla="*/ 43 w 159"/>
                  <a:gd name="T39" fmla="*/ 53 h 72"/>
                  <a:gd name="T40" fmla="*/ 54 w 159"/>
                  <a:gd name="T41" fmla="*/ 56 h 72"/>
                  <a:gd name="T42" fmla="*/ 67 w 159"/>
                  <a:gd name="T43" fmla="*/ 59 h 72"/>
                  <a:gd name="T44" fmla="*/ 79 w 159"/>
                  <a:gd name="T45" fmla="*/ 59 h 72"/>
                  <a:gd name="T46" fmla="*/ 89 w 159"/>
                  <a:gd name="T47" fmla="*/ 56 h 72"/>
                  <a:gd name="T48" fmla="*/ 97 w 159"/>
                  <a:gd name="T49" fmla="*/ 51 h 72"/>
                  <a:gd name="T50" fmla="*/ 107 w 159"/>
                  <a:gd name="T51" fmla="*/ 39 h 72"/>
                  <a:gd name="T52" fmla="*/ 115 w 159"/>
                  <a:gd name="T53" fmla="*/ 21 h 72"/>
                  <a:gd name="T54" fmla="*/ 122 w 159"/>
                  <a:gd name="T55" fmla="*/ 6 h 72"/>
                  <a:gd name="T56" fmla="*/ 130 w 159"/>
                  <a:gd name="T57" fmla="*/ 0 h 72"/>
                  <a:gd name="T58" fmla="*/ 137 w 159"/>
                  <a:gd name="T59" fmla="*/ 0 h 72"/>
                  <a:gd name="T60" fmla="*/ 146 w 159"/>
                  <a:gd name="T61" fmla="*/ 3 h 72"/>
                  <a:gd name="T62" fmla="*/ 158 w 159"/>
                  <a:gd name="T63" fmla="*/ 3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9" h="72">
                    <a:moveTo>
                      <a:pt x="158" y="30"/>
                    </a:moveTo>
                    <a:lnTo>
                      <a:pt x="152" y="27"/>
                    </a:lnTo>
                    <a:lnTo>
                      <a:pt x="146" y="24"/>
                    </a:lnTo>
                    <a:lnTo>
                      <a:pt x="143" y="24"/>
                    </a:lnTo>
                    <a:lnTo>
                      <a:pt x="137" y="24"/>
                    </a:lnTo>
                    <a:lnTo>
                      <a:pt x="130" y="24"/>
                    </a:lnTo>
                    <a:lnTo>
                      <a:pt x="125" y="27"/>
                    </a:lnTo>
                    <a:lnTo>
                      <a:pt x="122" y="27"/>
                    </a:lnTo>
                    <a:lnTo>
                      <a:pt x="119" y="30"/>
                    </a:lnTo>
                    <a:lnTo>
                      <a:pt x="115" y="36"/>
                    </a:lnTo>
                    <a:lnTo>
                      <a:pt x="109" y="41"/>
                    </a:lnTo>
                    <a:lnTo>
                      <a:pt x="109" y="44"/>
                    </a:lnTo>
                    <a:lnTo>
                      <a:pt x="104" y="53"/>
                    </a:lnTo>
                    <a:lnTo>
                      <a:pt x="97" y="59"/>
                    </a:lnTo>
                    <a:lnTo>
                      <a:pt x="94" y="65"/>
                    </a:lnTo>
                    <a:lnTo>
                      <a:pt x="89" y="68"/>
                    </a:lnTo>
                    <a:lnTo>
                      <a:pt x="79" y="71"/>
                    </a:lnTo>
                    <a:lnTo>
                      <a:pt x="73" y="71"/>
                    </a:lnTo>
                    <a:lnTo>
                      <a:pt x="67" y="71"/>
                    </a:lnTo>
                    <a:lnTo>
                      <a:pt x="61" y="68"/>
                    </a:lnTo>
                    <a:lnTo>
                      <a:pt x="54" y="65"/>
                    </a:lnTo>
                    <a:lnTo>
                      <a:pt x="51" y="62"/>
                    </a:lnTo>
                    <a:lnTo>
                      <a:pt x="46" y="59"/>
                    </a:lnTo>
                    <a:lnTo>
                      <a:pt x="39" y="56"/>
                    </a:lnTo>
                    <a:lnTo>
                      <a:pt x="33" y="53"/>
                    </a:lnTo>
                    <a:lnTo>
                      <a:pt x="28" y="53"/>
                    </a:lnTo>
                    <a:lnTo>
                      <a:pt x="21" y="51"/>
                    </a:lnTo>
                    <a:lnTo>
                      <a:pt x="15" y="53"/>
                    </a:lnTo>
                    <a:lnTo>
                      <a:pt x="9" y="53"/>
                    </a:lnTo>
                    <a:lnTo>
                      <a:pt x="6" y="56"/>
                    </a:lnTo>
                    <a:lnTo>
                      <a:pt x="0" y="59"/>
                    </a:lnTo>
                    <a:lnTo>
                      <a:pt x="3" y="51"/>
                    </a:lnTo>
                    <a:lnTo>
                      <a:pt x="6" y="47"/>
                    </a:lnTo>
                    <a:lnTo>
                      <a:pt x="9" y="47"/>
                    </a:lnTo>
                    <a:lnTo>
                      <a:pt x="15" y="44"/>
                    </a:lnTo>
                    <a:lnTo>
                      <a:pt x="21" y="44"/>
                    </a:lnTo>
                    <a:lnTo>
                      <a:pt x="24" y="44"/>
                    </a:lnTo>
                    <a:lnTo>
                      <a:pt x="30" y="44"/>
                    </a:lnTo>
                    <a:lnTo>
                      <a:pt x="33" y="47"/>
                    </a:lnTo>
                    <a:lnTo>
                      <a:pt x="43" y="53"/>
                    </a:lnTo>
                    <a:lnTo>
                      <a:pt x="49" y="56"/>
                    </a:lnTo>
                    <a:lnTo>
                      <a:pt x="54" y="56"/>
                    </a:lnTo>
                    <a:lnTo>
                      <a:pt x="58" y="59"/>
                    </a:lnTo>
                    <a:lnTo>
                      <a:pt x="67" y="59"/>
                    </a:lnTo>
                    <a:lnTo>
                      <a:pt x="76" y="59"/>
                    </a:lnTo>
                    <a:lnTo>
                      <a:pt x="79" y="59"/>
                    </a:lnTo>
                    <a:lnTo>
                      <a:pt x="85" y="59"/>
                    </a:lnTo>
                    <a:lnTo>
                      <a:pt x="89" y="56"/>
                    </a:lnTo>
                    <a:lnTo>
                      <a:pt x="94" y="53"/>
                    </a:lnTo>
                    <a:lnTo>
                      <a:pt x="97" y="51"/>
                    </a:lnTo>
                    <a:lnTo>
                      <a:pt x="100" y="47"/>
                    </a:lnTo>
                    <a:lnTo>
                      <a:pt x="107" y="39"/>
                    </a:lnTo>
                    <a:lnTo>
                      <a:pt x="109" y="32"/>
                    </a:lnTo>
                    <a:lnTo>
                      <a:pt x="115" y="21"/>
                    </a:lnTo>
                    <a:lnTo>
                      <a:pt x="122" y="12"/>
                    </a:lnTo>
                    <a:lnTo>
                      <a:pt x="122" y="6"/>
                    </a:lnTo>
                    <a:lnTo>
                      <a:pt x="128" y="3"/>
                    </a:lnTo>
                    <a:lnTo>
                      <a:pt x="130" y="0"/>
                    </a:lnTo>
                    <a:lnTo>
                      <a:pt x="134" y="0"/>
                    </a:lnTo>
                    <a:lnTo>
                      <a:pt x="137" y="0"/>
                    </a:lnTo>
                    <a:lnTo>
                      <a:pt x="143" y="0"/>
                    </a:lnTo>
                    <a:lnTo>
                      <a:pt x="146" y="3"/>
                    </a:lnTo>
                    <a:lnTo>
                      <a:pt x="152" y="6"/>
                    </a:lnTo>
                    <a:lnTo>
                      <a:pt x="158" y="30"/>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110" name="Freeform 96"/>
              <p:cNvSpPr>
                <a:spLocks/>
              </p:cNvSpPr>
              <p:nvPr/>
            </p:nvSpPr>
            <p:spPr bwMode="ltGray">
              <a:xfrm>
                <a:off x="737" y="1144"/>
                <a:ext cx="156" cy="74"/>
              </a:xfrm>
              <a:custGeom>
                <a:avLst/>
                <a:gdLst>
                  <a:gd name="T0" fmla="*/ 0 w 156"/>
                  <a:gd name="T1" fmla="*/ 43 h 74"/>
                  <a:gd name="T2" fmla="*/ 4 w 156"/>
                  <a:gd name="T3" fmla="*/ 46 h 74"/>
                  <a:gd name="T4" fmla="*/ 9 w 156"/>
                  <a:gd name="T5" fmla="*/ 48 h 74"/>
                  <a:gd name="T6" fmla="*/ 15 w 156"/>
                  <a:gd name="T7" fmla="*/ 48 h 74"/>
                  <a:gd name="T8" fmla="*/ 22 w 156"/>
                  <a:gd name="T9" fmla="*/ 48 h 74"/>
                  <a:gd name="T10" fmla="*/ 27 w 156"/>
                  <a:gd name="T11" fmla="*/ 48 h 74"/>
                  <a:gd name="T12" fmla="*/ 30 w 156"/>
                  <a:gd name="T13" fmla="*/ 46 h 74"/>
                  <a:gd name="T14" fmla="*/ 37 w 156"/>
                  <a:gd name="T15" fmla="*/ 43 h 74"/>
                  <a:gd name="T16" fmla="*/ 43 w 156"/>
                  <a:gd name="T17" fmla="*/ 37 h 74"/>
                  <a:gd name="T18" fmla="*/ 45 w 156"/>
                  <a:gd name="T19" fmla="*/ 30 h 74"/>
                  <a:gd name="T20" fmla="*/ 49 w 156"/>
                  <a:gd name="T21" fmla="*/ 25 h 74"/>
                  <a:gd name="T22" fmla="*/ 52 w 156"/>
                  <a:gd name="T23" fmla="*/ 18 h 74"/>
                  <a:gd name="T24" fmla="*/ 58 w 156"/>
                  <a:gd name="T25" fmla="*/ 12 h 74"/>
                  <a:gd name="T26" fmla="*/ 64 w 156"/>
                  <a:gd name="T27" fmla="*/ 7 h 74"/>
                  <a:gd name="T28" fmla="*/ 70 w 156"/>
                  <a:gd name="T29" fmla="*/ 3 h 74"/>
                  <a:gd name="T30" fmla="*/ 76 w 156"/>
                  <a:gd name="T31" fmla="*/ 0 h 74"/>
                  <a:gd name="T32" fmla="*/ 85 w 156"/>
                  <a:gd name="T33" fmla="*/ 0 h 74"/>
                  <a:gd name="T34" fmla="*/ 91 w 156"/>
                  <a:gd name="T35" fmla="*/ 0 h 74"/>
                  <a:gd name="T36" fmla="*/ 95 w 156"/>
                  <a:gd name="T37" fmla="*/ 0 h 74"/>
                  <a:gd name="T38" fmla="*/ 100 w 156"/>
                  <a:gd name="T39" fmla="*/ 7 h 74"/>
                  <a:gd name="T40" fmla="*/ 106 w 156"/>
                  <a:gd name="T41" fmla="*/ 9 h 74"/>
                  <a:gd name="T42" fmla="*/ 110 w 156"/>
                  <a:gd name="T43" fmla="*/ 12 h 74"/>
                  <a:gd name="T44" fmla="*/ 118 w 156"/>
                  <a:gd name="T45" fmla="*/ 15 h 74"/>
                  <a:gd name="T46" fmla="*/ 125 w 156"/>
                  <a:gd name="T47" fmla="*/ 18 h 74"/>
                  <a:gd name="T48" fmla="*/ 130 w 156"/>
                  <a:gd name="T49" fmla="*/ 18 h 74"/>
                  <a:gd name="T50" fmla="*/ 136 w 156"/>
                  <a:gd name="T51" fmla="*/ 18 h 74"/>
                  <a:gd name="T52" fmla="*/ 140 w 156"/>
                  <a:gd name="T53" fmla="*/ 18 h 74"/>
                  <a:gd name="T54" fmla="*/ 146 w 156"/>
                  <a:gd name="T55" fmla="*/ 18 h 74"/>
                  <a:gd name="T56" fmla="*/ 151 w 156"/>
                  <a:gd name="T57" fmla="*/ 15 h 74"/>
                  <a:gd name="T58" fmla="*/ 155 w 156"/>
                  <a:gd name="T59" fmla="*/ 12 h 74"/>
                  <a:gd name="T60" fmla="*/ 155 w 156"/>
                  <a:gd name="T61" fmla="*/ 18 h 74"/>
                  <a:gd name="T62" fmla="*/ 151 w 156"/>
                  <a:gd name="T63" fmla="*/ 22 h 74"/>
                  <a:gd name="T64" fmla="*/ 146 w 156"/>
                  <a:gd name="T65" fmla="*/ 25 h 74"/>
                  <a:gd name="T66" fmla="*/ 143 w 156"/>
                  <a:gd name="T67" fmla="*/ 27 h 74"/>
                  <a:gd name="T68" fmla="*/ 136 w 156"/>
                  <a:gd name="T69" fmla="*/ 27 h 74"/>
                  <a:gd name="T70" fmla="*/ 133 w 156"/>
                  <a:gd name="T71" fmla="*/ 27 h 74"/>
                  <a:gd name="T72" fmla="*/ 128 w 156"/>
                  <a:gd name="T73" fmla="*/ 27 h 74"/>
                  <a:gd name="T74" fmla="*/ 121 w 156"/>
                  <a:gd name="T75" fmla="*/ 25 h 74"/>
                  <a:gd name="T76" fmla="*/ 115 w 156"/>
                  <a:gd name="T77" fmla="*/ 18 h 74"/>
                  <a:gd name="T78" fmla="*/ 106 w 156"/>
                  <a:gd name="T79" fmla="*/ 15 h 74"/>
                  <a:gd name="T80" fmla="*/ 103 w 156"/>
                  <a:gd name="T81" fmla="*/ 12 h 74"/>
                  <a:gd name="T82" fmla="*/ 97 w 156"/>
                  <a:gd name="T83" fmla="*/ 12 h 74"/>
                  <a:gd name="T84" fmla="*/ 88 w 156"/>
                  <a:gd name="T85" fmla="*/ 12 h 74"/>
                  <a:gd name="T86" fmla="*/ 82 w 156"/>
                  <a:gd name="T87" fmla="*/ 12 h 74"/>
                  <a:gd name="T88" fmla="*/ 79 w 156"/>
                  <a:gd name="T89" fmla="*/ 12 h 74"/>
                  <a:gd name="T90" fmla="*/ 73 w 156"/>
                  <a:gd name="T91" fmla="*/ 12 h 74"/>
                  <a:gd name="T92" fmla="*/ 67 w 156"/>
                  <a:gd name="T93" fmla="*/ 15 h 74"/>
                  <a:gd name="T94" fmla="*/ 64 w 156"/>
                  <a:gd name="T95" fmla="*/ 18 h 74"/>
                  <a:gd name="T96" fmla="*/ 58 w 156"/>
                  <a:gd name="T97" fmla="*/ 22 h 74"/>
                  <a:gd name="T98" fmla="*/ 55 w 156"/>
                  <a:gd name="T99" fmla="*/ 25 h 74"/>
                  <a:gd name="T100" fmla="*/ 52 w 156"/>
                  <a:gd name="T101" fmla="*/ 33 h 74"/>
                  <a:gd name="T102" fmla="*/ 45 w 156"/>
                  <a:gd name="T103" fmla="*/ 43 h 74"/>
                  <a:gd name="T104" fmla="*/ 43 w 156"/>
                  <a:gd name="T105" fmla="*/ 48 h 74"/>
                  <a:gd name="T106" fmla="*/ 37 w 156"/>
                  <a:gd name="T107" fmla="*/ 61 h 74"/>
                  <a:gd name="T108" fmla="*/ 34 w 156"/>
                  <a:gd name="T109" fmla="*/ 67 h 74"/>
                  <a:gd name="T110" fmla="*/ 30 w 156"/>
                  <a:gd name="T111" fmla="*/ 70 h 74"/>
                  <a:gd name="T112" fmla="*/ 27 w 156"/>
                  <a:gd name="T113" fmla="*/ 73 h 74"/>
                  <a:gd name="T114" fmla="*/ 22 w 156"/>
                  <a:gd name="T115" fmla="*/ 73 h 74"/>
                  <a:gd name="T116" fmla="*/ 19 w 156"/>
                  <a:gd name="T117" fmla="*/ 73 h 74"/>
                  <a:gd name="T118" fmla="*/ 15 w 156"/>
                  <a:gd name="T119" fmla="*/ 73 h 74"/>
                  <a:gd name="T120" fmla="*/ 9 w 156"/>
                  <a:gd name="T121" fmla="*/ 70 h 74"/>
                  <a:gd name="T122" fmla="*/ 7 w 156"/>
                  <a:gd name="T123" fmla="*/ 67 h 74"/>
                  <a:gd name="T124" fmla="*/ 0 w 156"/>
                  <a:gd name="T125" fmla="*/ 4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6" h="74">
                    <a:moveTo>
                      <a:pt x="0" y="43"/>
                    </a:moveTo>
                    <a:lnTo>
                      <a:pt x="4" y="46"/>
                    </a:lnTo>
                    <a:lnTo>
                      <a:pt x="9" y="48"/>
                    </a:lnTo>
                    <a:lnTo>
                      <a:pt x="15" y="48"/>
                    </a:lnTo>
                    <a:lnTo>
                      <a:pt x="22" y="48"/>
                    </a:lnTo>
                    <a:lnTo>
                      <a:pt x="27" y="48"/>
                    </a:lnTo>
                    <a:lnTo>
                      <a:pt x="30" y="46"/>
                    </a:lnTo>
                    <a:lnTo>
                      <a:pt x="37" y="43"/>
                    </a:lnTo>
                    <a:lnTo>
                      <a:pt x="43" y="37"/>
                    </a:lnTo>
                    <a:lnTo>
                      <a:pt x="45" y="30"/>
                    </a:lnTo>
                    <a:lnTo>
                      <a:pt x="49" y="25"/>
                    </a:lnTo>
                    <a:lnTo>
                      <a:pt x="52" y="18"/>
                    </a:lnTo>
                    <a:lnTo>
                      <a:pt x="58" y="12"/>
                    </a:lnTo>
                    <a:lnTo>
                      <a:pt x="64" y="7"/>
                    </a:lnTo>
                    <a:lnTo>
                      <a:pt x="70" y="3"/>
                    </a:lnTo>
                    <a:lnTo>
                      <a:pt x="76" y="0"/>
                    </a:lnTo>
                    <a:lnTo>
                      <a:pt x="85" y="0"/>
                    </a:lnTo>
                    <a:lnTo>
                      <a:pt x="91" y="0"/>
                    </a:lnTo>
                    <a:lnTo>
                      <a:pt x="95" y="0"/>
                    </a:lnTo>
                    <a:lnTo>
                      <a:pt x="100" y="7"/>
                    </a:lnTo>
                    <a:lnTo>
                      <a:pt x="106" y="9"/>
                    </a:lnTo>
                    <a:lnTo>
                      <a:pt x="110" y="12"/>
                    </a:lnTo>
                    <a:lnTo>
                      <a:pt x="118" y="15"/>
                    </a:lnTo>
                    <a:lnTo>
                      <a:pt x="125" y="18"/>
                    </a:lnTo>
                    <a:lnTo>
                      <a:pt x="130" y="18"/>
                    </a:lnTo>
                    <a:lnTo>
                      <a:pt x="136" y="18"/>
                    </a:lnTo>
                    <a:lnTo>
                      <a:pt x="140" y="18"/>
                    </a:lnTo>
                    <a:lnTo>
                      <a:pt x="146" y="18"/>
                    </a:lnTo>
                    <a:lnTo>
                      <a:pt x="151" y="15"/>
                    </a:lnTo>
                    <a:lnTo>
                      <a:pt x="155" y="12"/>
                    </a:lnTo>
                    <a:lnTo>
                      <a:pt x="155" y="18"/>
                    </a:lnTo>
                    <a:lnTo>
                      <a:pt x="151" y="22"/>
                    </a:lnTo>
                    <a:lnTo>
                      <a:pt x="146" y="25"/>
                    </a:lnTo>
                    <a:lnTo>
                      <a:pt x="143" y="27"/>
                    </a:lnTo>
                    <a:lnTo>
                      <a:pt x="136" y="27"/>
                    </a:lnTo>
                    <a:lnTo>
                      <a:pt x="133" y="27"/>
                    </a:lnTo>
                    <a:lnTo>
                      <a:pt x="128" y="27"/>
                    </a:lnTo>
                    <a:lnTo>
                      <a:pt x="121" y="25"/>
                    </a:lnTo>
                    <a:lnTo>
                      <a:pt x="115" y="18"/>
                    </a:lnTo>
                    <a:lnTo>
                      <a:pt x="106" y="15"/>
                    </a:lnTo>
                    <a:lnTo>
                      <a:pt x="103" y="12"/>
                    </a:lnTo>
                    <a:lnTo>
                      <a:pt x="97" y="12"/>
                    </a:lnTo>
                    <a:lnTo>
                      <a:pt x="88" y="12"/>
                    </a:lnTo>
                    <a:lnTo>
                      <a:pt x="82" y="12"/>
                    </a:lnTo>
                    <a:lnTo>
                      <a:pt x="79" y="12"/>
                    </a:lnTo>
                    <a:lnTo>
                      <a:pt x="73" y="12"/>
                    </a:lnTo>
                    <a:lnTo>
                      <a:pt x="67" y="15"/>
                    </a:lnTo>
                    <a:lnTo>
                      <a:pt x="64" y="18"/>
                    </a:lnTo>
                    <a:lnTo>
                      <a:pt x="58" y="22"/>
                    </a:lnTo>
                    <a:lnTo>
                      <a:pt x="55" y="25"/>
                    </a:lnTo>
                    <a:lnTo>
                      <a:pt x="52" y="33"/>
                    </a:lnTo>
                    <a:lnTo>
                      <a:pt x="45" y="43"/>
                    </a:lnTo>
                    <a:lnTo>
                      <a:pt x="43" y="48"/>
                    </a:lnTo>
                    <a:lnTo>
                      <a:pt x="37" y="61"/>
                    </a:lnTo>
                    <a:lnTo>
                      <a:pt x="34" y="67"/>
                    </a:lnTo>
                    <a:lnTo>
                      <a:pt x="30" y="70"/>
                    </a:lnTo>
                    <a:lnTo>
                      <a:pt x="27" y="73"/>
                    </a:lnTo>
                    <a:lnTo>
                      <a:pt x="22" y="73"/>
                    </a:lnTo>
                    <a:lnTo>
                      <a:pt x="19" y="73"/>
                    </a:lnTo>
                    <a:lnTo>
                      <a:pt x="15" y="73"/>
                    </a:lnTo>
                    <a:lnTo>
                      <a:pt x="9" y="70"/>
                    </a:lnTo>
                    <a:lnTo>
                      <a:pt x="7" y="67"/>
                    </a:lnTo>
                    <a:lnTo>
                      <a:pt x="0" y="43"/>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111" name="Freeform 97"/>
              <p:cNvSpPr>
                <a:spLocks/>
              </p:cNvSpPr>
              <p:nvPr/>
            </p:nvSpPr>
            <p:spPr bwMode="ltGray">
              <a:xfrm>
                <a:off x="1343" y="1062"/>
                <a:ext cx="60" cy="81"/>
              </a:xfrm>
              <a:custGeom>
                <a:avLst/>
                <a:gdLst>
                  <a:gd name="T0" fmla="*/ 59 w 60"/>
                  <a:gd name="T1" fmla="*/ 0 h 81"/>
                  <a:gd name="T2" fmla="*/ 0 w 60"/>
                  <a:gd name="T3" fmla="*/ 30 h 81"/>
                  <a:gd name="T4" fmla="*/ 45 w 60"/>
                  <a:gd name="T5" fmla="*/ 80 h 81"/>
                  <a:gd name="T6" fmla="*/ 59 w 60"/>
                  <a:gd name="T7" fmla="*/ 0 h 81"/>
                </a:gdLst>
                <a:ahLst/>
                <a:cxnLst>
                  <a:cxn ang="0">
                    <a:pos x="T0" y="T1"/>
                  </a:cxn>
                  <a:cxn ang="0">
                    <a:pos x="T2" y="T3"/>
                  </a:cxn>
                  <a:cxn ang="0">
                    <a:pos x="T4" y="T5"/>
                  </a:cxn>
                  <a:cxn ang="0">
                    <a:pos x="T6" y="T7"/>
                  </a:cxn>
                </a:cxnLst>
                <a:rect l="0" t="0" r="r" b="b"/>
                <a:pathLst>
                  <a:path w="60" h="81">
                    <a:moveTo>
                      <a:pt x="59" y="0"/>
                    </a:moveTo>
                    <a:lnTo>
                      <a:pt x="0" y="30"/>
                    </a:lnTo>
                    <a:lnTo>
                      <a:pt x="45" y="80"/>
                    </a:lnTo>
                    <a:lnTo>
                      <a:pt x="59" y="0"/>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112" name="Rectangle 98"/>
              <p:cNvSpPr>
                <a:spLocks noChangeArrowheads="1"/>
              </p:cNvSpPr>
              <p:nvPr/>
            </p:nvSpPr>
            <p:spPr bwMode="ltGray">
              <a:xfrm>
                <a:off x="2203" y="1137"/>
                <a:ext cx="52" cy="56"/>
              </a:xfrm>
              <a:prstGeom prst="rect">
                <a:avLst/>
              </a:pr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113" name="Freeform 99"/>
              <p:cNvSpPr>
                <a:spLocks/>
              </p:cNvSpPr>
              <p:nvPr/>
            </p:nvSpPr>
            <p:spPr bwMode="ltGray">
              <a:xfrm>
                <a:off x="1211" y="1224"/>
                <a:ext cx="55" cy="66"/>
              </a:xfrm>
              <a:custGeom>
                <a:avLst/>
                <a:gdLst>
                  <a:gd name="T0" fmla="*/ 30 w 55"/>
                  <a:gd name="T1" fmla="*/ 0 h 66"/>
                  <a:gd name="T2" fmla="*/ 0 w 55"/>
                  <a:gd name="T3" fmla="*/ 18 h 66"/>
                  <a:gd name="T4" fmla="*/ 16 w 55"/>
                  <a:gd name="T5" fmla="*/ 65 h 66"/>
                  <a:gd name="T6" fmla="*/ 54 w 55"/>
                  <a:gd name="T7" fmla="*/ 42 h 66"/>
                  <a:gd name="T8" fmla="*/ 30 w 55"/>
                  <a:gd name="T9" fmla="*/ 0 h 66"/>
                </a:gdLst>
                <a:ahLst/>
                <a:cxnLst>
                  <a:cxn ang="0">
                    <a:pos x="T0" y="T1"/>
                  </a:cxn>
                  <a:cxn ang="0">
                    <a:pos x="T2" y="T3"/>
                  </a:cxn>
                  <a:cxn ang="0">
                    <a:pos x="T4" y="T5"/>
                  </a:cxn>
                  <a:cxn ang="0">
                    <a:pos x="T6" y="T7"/>
                  </a:cxn>
                  <a:cxn ang="0">
                    <a:pos x="T8" y="T9"/>
                  </a:cxn>
                </a:cxnLst>
                <a:rect l="0" t="0" r="r" b="b"/>
                <a:pathLst>
                  <a:path w="55" h="66">
                    <a:moveTo>
                      <a:pt x="30" y="0"/>
                    </a:moveTo>
                    <a:lnTo>
                      <a:pt x="0" y="18"/>
                    </a:lnTo>
                    <a:lnTo>
                      <a:pt x="16" y="65"/>
                    </a:lnTo>
                    <a:lnTo>
                      <a:pt x="54" y="42"/>
                    </a:lnTo>
                    <a:lnTo>
                      <a:pt x="30" y="0"/>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114" name="Freeform 100"/>
              <p:cNvSpPr>
                <a:spLocks/>
              </p:cNvSpPr>
              <p:nvPr/>
            </p:nvSpPr>
            <p:spPr bwMode="ltGray">
              <a:xfrm>
                <a:off x="2902" y="1082"/>
                <a:ext cx="232" cy="116"/>
              </a:xfrm>
              <a:custGeom>
                <a:avLst/>
                <a:gdLst>
                  <a:gd name="T0" fmla="*/ 0 w 232"/>
                  <a:gd name="T1" fmla="*/ 111 h 116"/>
                  <a:gd name="T2" fmla="*/ 9 w 232"/>
                  <a:gd name="T3" fmla="*/ 115 h 116"/>
                  <a:gd name="T4" fmla="*/ 19 w 232"/>
                  <a:gd name="T5" fmla="*/ 115 h 116"/>
                  <a:gd name="T6" fmla="*/ 30 w 232"/>
                  <a:gd name="T7" fmla="*/ 115 h 116"/>
                  <a:gd name="T8" fmla="*/ 40 w 232"/>
                  <a:gd name="T9" fmla="*/ 111 h 116"/>
                  <a:gd name="T10" fmla="*/ 49 w 232"/>
                  <a:gd name="T11" fmla="*/ 108 h 116"/>
                  <a:gd name="T12" fmla="*/ 61 w 232"/>
                  <a:gd name="T13" fmla="*/ 105 h 116"/>
                  <a:gd name="T14" fmla="*/ 64 w 232"/>
                  <a:gd name="T15" fmla="*/ 102 h 116"/>
                  <a:gd name="T16" fmla="*/ 73 w 232"/>
                  <a:gd name="T17" fmla="*/ 93 h 116"/>
                  <a:gd name="T18" fmla="*/ 76 w 232"/>
                  <a:gd name="T19" fmla="*/ 84 h 116"/>
                  <a:gd name="T20" fmla="*/ 82 w 232"/>
                  <a:gd name="T21" fmla="*/ 77 h 116"/>
                  <a:gd name="T22" fmla="*/ 85 w 232"/>
                  <a:gd name="T23" fmla="*/ 72 h 116"/>
                  <a:gd name="T24" fmla="*/ 95 w 232"/>
                  <a:gd name="T25" fmla="*/ 56 h 116"/>
                  <a:gd name="T26" fmla="*/ 110 w 232"/>
                  <a:gd name="T27" fmla="*/ 43 h 116"/>
                  <a:gd name="T28" fmla="*/ 116 w 232"/>
                  <a:gd name="T29" fmla="*/ 38 h 116"/>
                  <a:gd name="T30" fmla="*/ 131 w 232"/>
                  <a:gd name="T31" fmla="*/ 31 h 116"/>
                  <a:gd name="T32" fmla="*/ 146 w 232"/>
                  <a:gd name="T33" fmla="*/ 25 h 116"/>
                  <a:gd name="T34" fmla="*/ 155 w 232"/>
                  <a:gd name="T35" fmla="*/ 22 h 116"/>
                  <a:gd name="T36" fmla="*/ 167 w 232"/>
                  <a:gd name="T37" fmla="*/ 18 h 116"/>
                  <a:gd name="T38" fmla="*/ 176 w 232"/>
                  <a:gd name="T39" fmla="*/ 22 h 116"/>
                  <a:gd name="T40" fmla="*/ 191 w 232"/>
                  <a:gd name="T41" fmla="*/ 25 h 116"/>
                  <a:gd name="T42" fmla="*/ 206 w 232"/>
                  <a:gd name="T43" fmla="*/ 31 h 116"/>
                  <a:gd name="T44" fmla="*/ 216 w 232"/>
                  <a:gd name="T45" fmla="*/ 38 h 116"/>
                  <a:gd name="T46" fmla="*/ 219 w 232"/>
                  <a:gd name="T47" fmla="*/ 46 h 116"/>
                  <a:gd name="T48" fmla="*/ 231 w 232"/>
                  <a:gd name="T49" fmla="*/ 13 h 116"/>
                  <a:gd name="T50" fmla="*/ 222 w 232"/>
                  <a:gd name="T51" fmla="*/ 10 h 116"/>
                  <a:gd name="T52" fmla="*/ 209 w 232"/>
                  <a:gd name="T53" fmla="*/ 3 h 116"/>
                  <a:gd name="T54" fmla="*/ 194 w 232"/>
                  <a:gd name="T55" fmla="*/ 0 h 116"/>
                  <a:gd name="T56" fmla="*/ 182 w 232"/>
                  <a:gd name="T57" fmla="*/ 0 h 116"/>
                  <a:gd name="T58" fmla="*/ 167 w 232"/>
                  <a:gd name="T59" fmla="*/ 0 h 116"/>
                  <a:gd name="T60" fmla="*/ 155 w 232"/>
                  <a:gd name="T61" fmla="*/ 3 h 116"/>
                  <a:gd name="T62" fmla="*/ 143 w 232"/>
                  <a:gd name="T63" fmla="*/ 10 h 116"/>
                  <a:gd name="T64" fmla="*/ 131 w 232"/>
                  <a:gd name="T65" fmla="*/ 13 h 116"/>
                  <a:gd name="T66" fmla="*/ 125 w 232"/>
                  <a:gd name="T67" fmla="*/ 18 h 116"/>
                  <a:gd name="T68" fmla="*/ 113 w 232"/>
                  <a:gd name="T69" fmla="*/ 31 h 116"/>
                  <a:gd name="T70" fmla="*/ 100 w 232"/>
                  <a:gd name="T71" fmla="*/ 43 h 116"/>
                  <a:gd name="T72" fmla="*/ 88 w 232"/>
                  <a:gd name="T73" fmla="*/ 56 h 116"/>
                  <a:gd name="T74" fmla="*/ 80 w 232"/>
                  <a:gd name="T75" fmla="*/ 69 h 116"/>
                  <a:gd name="T76" fmla="*/ 73 w 232"/>
                  <a:gd name="T77" fmla="*/ 74 h 116"/>
                  <a:gd name="T78" fmla="*/ 61 w 232"/>
                  <a:gd name="T79" fmla="*/ 84 h 116"/>
                  <a:gd name="T80" fmla="*/ 52 w 232"/>
                  <a:gd name="T81" fmla="*/ 87 h 116"/>
                  <a:gd name="T82" fmla="*/ 45 w 232"/>
                  <a:gd name="T83" fmla="*/ 90 h 116"/>
                  <a:gd name="T84" fmla="*/ 34 w 232"/>
                  <a:gd name="T85" fmla="*/ 90 h 116"/>
                  <a:gd name="T86" fmla="*/ 25 w 232"/>
                  <a:gd name="T87" fmla="*/ 90 h 116"/>
                  <a:gd name="T88" fmla="*/ 19 w 232"/>
                  <a:gd name="T89" fmla="*/ 87 h 116"/>
                  <a:gd name="T90" fmla="*/ 7 w 232"/>
                  <a:gd name="T91" fmla="*/ 80 h 116"/>
                  <a:gd name="T92" fmla="*/ 0 w 232"/>
                  <a:gd name="T93" fmla="*/ 11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32" h="116">
                    <a:moveTo>
                      <a:pt x="0" y="111"/>
                    </a:moveTo>
                    <a:lnTo>
                      <a:pt x="9" y="115"/>
                    </a:lnTo>
                    <a:lnTo>
                      <a:pt x="19" y="115"/>
                    </a:lnTo>
                    <a:lnTo>
                      <a:pt x="30" y="115"/>
                    </a:lnTo>
                    <a:lnTo>
                      <a:pt x="40" y="111"/>
                    </a:lnTo>
                    <a:lnTo>
                      <a:pt x="49" y="108"/>
                    </a:lnTo>
                    <a:lnTo>
                      <a:pt x="61" y="105"/>
                    </a:lnTo>
                    <a:lnTo>
                      <a:pt x="64" y="102"/>
                    </a:lnTo>
                    <a:lnTo>
                      <a:pt x="73" y="93"/>
                    </a:lnTo>
                    <a:lnTo>
                      <a:pt x="76" y="84"/>
                    </a:lnTo>
                    <a:lnTo>
                      <a:pt x="82" y="77"/>
                    </a:lnTo>
                    <a:lnTo>
                      <a:pt x="85" y="72"/>
                    </a:lnTo>
                    <a:lnTo>
                      <a:pt x="95" y="56"/>
                    </a:lnTo>
                    <a:lnTo>
                      <a:pt x="110" y="43"/>
                    </a:lnTo>
                    <a:lnTo>
                      <a:pt x="116" y="38"/>
                    </a:lnTo>
                    <a:lnTo>
                      <a:pt x="131" y="31"/>
                    </a:lnTo>
                    <a:lnTo>
                      <a:pt x="146" y="25"/>
                    </a:lnTo>
                    <a:lnTo>
                      <a:pt x="155" y="22"/>
                    </a:lnTo>
                    <a:lnTo>
                      <a:pt x="167" y="18"/>
                    </a:lnTo>
                    <a:lnTo>
                      <a:pt x="176" y="22"/>
                    </a:lnTo>
                    <a:lnTo>
                      <a:pt x="191" y="25"/>
                    </a:lnTo>
                    <a:lnTo>
                      <a:pt x="206" y="31"/>
                    </a:lnTo>
                    <a:lnTo>
                      <a:pt x="216" y="38"/>
                    </a:lnTo>
                    <a:lnTo>
                      <a:pt x="219" y="46"/>
                    </a:lnTo>
                    <a:lnTo>
                      <a:pt x="231" y="13"/>
                    </a:lnTo>
                    <a:lnTo>
                      <a:pt x="222" y="10"/>
                    </a:lnTo>
                    <a:lnTo>
                      <a:pt x="209" y="3"/>
                    </a:lnTo>
                    <a:lnTo>
                      <a:pt x="194" y="0"/>
                    </a:lnTo>
                    <a:lnTo>
                      <a:pt x="182" y="0"/>
                    </a:lnTo>
                    <a:lnTo>
                      <a:pt x="167" y="0"/>
                    </a:lnTo>
                    <a:lnTo>
                      <a:pt x="155" y="3"/>
                    </a:lnTo>
                    <a:lnTo>
                      <a:pt x="143" y="10"/>
                    </a:lnTo>
                    <a:lnTo>
                      <a:pt x="131" y="13"/>
                    </a:lnTo>
                    <a:lnTo>
                      <a:pt x="125" y="18"/>
                    </a:lnTo>
                    <a:lnTo>
                      <a:pt x="113" y="31"/>
                    </a:lnTo>
                    <a:lnTo>
                      <a:pt x="100" y="43"/>
                    </a:lnTo>
                    <a:lnTo>
                      <a:pt x="88" y="56"/>
                    </a:lnTo>
                    <a:lnTo>
                      <a:pt x="80" y="69"/>
                    </a:lnTo>
                    <a:lnTo>
                      <a:pt x="73" y="74"/>
                    </a:lnTo>
                    <a:lnTo>
                      <a:pt x="61" y="84"/>
                    </a:lnTo>
                    <a:lnTo>
                      <a:pt x="52" y="87"/>
                    </a:lnTo>
                    <a:lnTo>
                      <a:pt x="45" y="90"/>
                    </a:lnTo>
                    <a:lnTo>
                      <a:pt x="34" y="90"/>
                    </a:lnTo>
                    <a:lnTo>
                      <a:pt x="25" y="90"/>
                    </a:lnTo>
                    <a:lnTo>
                      <a:pt x="19" y="87"/>
                    </a:lnTo>
                    <a:lnTo>
                      <a:pt x="7" y="80"/>
                    </a:lnTo>
                    <a:lnTo>
                      <a:pt x="0" y="111"/>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115" name="Freeform 101"/>
              <p:cNvSpPr>
                <a:spLocks/>
              </p:cNvSpPr>
              <p:nvPr/>
            </p:nvSpPr>
            <p:spPr bwMode="ltGray">
              <a:xfrm>
                <a:off x="2874" y="1317"/>
                <a:ext cx="56" cy="102"/>
              </a:xfrm>
              <a:custGeom>
                <a:avLst/>
                <a:gdLst>
                  <a:gd name="T0" fmla="*/ 14 w 56"/>
                  <a:gd name="T1" fmla="*/ 0 h 102"/>
                  <a:gd name="T2" fmla="*/ 0 w 56"/>
                  <a:gd name="T3" fmla="*/ 101 h 102"/>
                  <a:gd name="T4" fmla="*/ 55 w 56"/>
                  <a:gd name="T5" fmla="*/ 49 h 102"/>
                  <a:gd name="T6" fmla="*/ 14 w 56"/>
                  <a:gd name="T7" fmla="*/ 0 h 102"/>
                </a:gdLst>
                <a:ahLst/>
                <a:cxnLst>
                  <a:cxn ang="0">
                    <a:pos x="T0" y="T1"/>
                  </a:cxn>
                  <a:cxn ang="0">
                    <a:pos x="T2" y="T3"/>
                  </a:cxn>
                  <a:cxn ang="0">
                    <a:pos x="T4" y="T5"/>
                  </a:cxn>
                  <a:cxn ang="0">
                    <a:pos x="T6" y="T7"/>
                  </a:cxn>
                </a:cxnLst>
                <a:rect l="0" t="0" r="r" b="b"/>
                <a:pathLst>
                  <a:path w="56" h="102">
                    <a:moveTo>
                      <a:pt x="14" y="0"/>
                    </a:moveTo>
                    <a:lnTo>
                      <a:pt x="0" y="101"/>
                    </a:lnTo>
                    <a:lnTo>
                      <a:pt x="55" y="49"/>
                    </a:lnTo>
                    <a:lnTo>
                      <a:pt x="14" y="0"/>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116" name="Freeform 102"/>
              <p:cNvSpPr>
                <a:spLocks/>
              </p:cNvSpPr>
              <p:nvPr/>
            </p:nvSpPr>
            <p:spPr bwMode="ltGray">
              <a:xfrm>
                <a:off x="2682" y="1155"/>
                <a:ext cx="61" cy="81"/>
              </a:xfrm>
              <a:custGeom>
                <a:avLst/>
                <a:gdLst>
                  <a:gd name="T0" fmla="*/ 0 w 61"/>
                  <a:gd name="T1" fmla="*/ 0 h 81"/>
                  <a:gd name="T2" fmla="*/ 60 w 61"/>
                  <a:gd name="T3" fmla="*/ 31 h 81"/>
                  <a:gd name="T4" fmla="*/ 18 w 61"/>
                  <a:gd name="T5" fmla="*/ 80 h 81"/>
                  <a:gd name="T6" fmla="*/ 0 w 61"/>
                  <a:gd name="T7" fmla="*/ 0 h 81"/>
                </a:gdLst>
                <a:ahLst/>
                <a:cxnLst>
                  <a:cxn ang="0">
                    <a:pos x="T0" y="T1"/>
                  </a:cxn>
                  <a:cxn ang="0">
                    <a:pos x="T2" y="T3"/>
                  </a:cxn>
                  <a:cxn ang="0">
                    <a:pos x="T4" y="T5"/>
                  </a:cxn>
                  <a:cxn ang="0">
                    <a:pos x="T6" y="T7"/>
                  </a:cxn>
                </a:cxnLst>
                <a:rect l="0" t="0" r="r" b="b"/>
                <a:pathLst>
                  <a:path w="61" h="81">
                    <a:moveTo>
                      <a:pt x="0" y="0"/>
                    </a:moveTo>
                    <a:lnTo>
                      <a:pt x="60" y="31"/>
                    </a:lnTo>
                    <a:lnTo>
                      <a:pt x="18" y="80"/>
                    </a:lnTo>
                    <a:lnTo>
                      <a:pt x="0" y="0"/>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grpSp>
      </p:grpSp>
      <p:sp>
        <p:nvSpPr>
          <p:cNvPr id="219"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tx2"/>
                </a:solidFill>
              </a:defRPr>
            </a:lvl1pPr>
          </a:lstStyle>
          <a:p>
            <a:fld id="{08F3C9F3-BC04-43DF-BECF-ED071B5901FA}" type="datetime1">
              <a:rPr lang="en-US" smtClean="0"/>
              <a:t>2/26/2015</a:t>
            </a:fld>
            <a:endParaRPr lang="en-US"/>
          </a:p>
        </p:txBody>
      </p:sp>
      <p:sp>
        <p:nvSpPr>
          <p:cNvPr id="220"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dirty="0"/>
          </a:p>
        </p:txBody>
      </p:sp>
      <p:sp>
        <p:nvSpPr>
          <p:cNvPr id="221"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2"/>
                </a:solidFill>
              </a:defRPr>
            </a:lvl1pPr>
          </a:lstStyle>
          <a:p>
            <a:fld id="{74673C52-BC4E-4C96-AFCF-B2E7CF5882D3}" type="slidenum">
              <a:rPr lang="en-US" smtClean="0"/>
              <a:pPr/>
              <a:t>‹#›</a:t>
            </a:fld>
            <a:endParaRPr lang="en-US"/>
          </a:p>
        </p:txBody>
      </p:sp>
      <p:sp>
        <p:nvSpPr>
          <p:cNvPr id="25" name="Subtitle 24"/>
          <p:cNvSpPr>
            <a:spLocks noGrp="1"/>
          </p:cNvSpPr>
          <p:nvPr>
            <p:ph type="subTitle" idx="1"/>
          </p:nvPr>
        </p:nvSpPr>
        <p:spPr>
          <a:xfrm>
            <a:off x="1546698" y="4737322"/>
            <a:ext cx="9089874" cy="1101248"/>
          </a:xfrm>
          <a:prstGeom prst="rect">
            <a:avLst/>
          </a:prstGeom>
        </p:spPr>
        <p:txBody>
          <a:bodyPr lIns="45720" tIns="0" rIns="45720" bIns="0"/>
          <a:lstStyle>
            <a:lvl1pPr marL="0" indent="0" algn="ctr">
              <a:buNone/>
              <a:defRPr sz="2200">
                <a:solidFill>
                  <a:schemeClr val="bg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dirty="0"/>
          </a:p>
        </p:txBody>
      </p:sp>
      <p:sp>
        <p:nvSpPr>
          <p:cNvPr id="12" name="Title 11"/>
          <p:cNvSpPr>
            <a:spLocks noGrp="1"/>
          </p:cNvSpPr>
          <p:nvPr>
            <p:ph type="ctrTitle"/>
          </p:nvPr>
        </p:nvSpPr>
        <p:spPr>
          <a:xfrm>
            <a:off x="1565347" y="1730858"/>
            <a:ext cx="9073208" cy="2868168"/>
          </a:xfrm>
          <a:prstGeom prst="rect">
            <a:avLst/>
          </a:prstGeom>
        </p:spPr>
        <p:txBody>
          <a:bodyPr lIns="45720" tIns="0" rIns="45720">
            <a:noAutofit/>
          </a:bodyPr>
          <a:lstStyle>
            <a:lvl1pPr algn="ctr">
              <a:defRPr sz="4200" b="0">
                <a:solidFill>
                  <a:schemeClr val="tx2"/>
                </a:solidFill>
              </a:defRPr>
            </a:lvl1pPr>
            <a:extLst/>
          </a:lstStyle>
          <a:p>
            <a:r>
              <a:rPr kumimoji="0" lang="en-US" smtClean="0"/>
              <a:t>Click to edit Master title style</a:t>
            </a:r>
            <a:endParaRPr kumimoji="0" lang="en-US" dirty="0"/>
          </a:p>
        </p:txBody>
      </p:sp>
    </p:spTree>
    <p:extLst>
      <p:ext uri="{BB962C8B-B14F-4D97-AF65-F5344CB8AC3E}">
        <p14:creationId xmlns:p14="http://schemas.microsoft.com/office/powerpoint/2010/main" val="3956123787"/>
      </p:ext>
    </p:extLst>
  </p:cSld>
  <p:clrMapOvr>
    <a:masterClrMapping/>
  </p:clrMapOvr>
  <p:extLst mod="1">
    <p:ext uri="{DCECCB84-F9BA-43D5-87BE-67443E8EF086}">
      <p15:sldGuideLst xmlns:p15="http://schemas.microsoft.com/office/powerpoint/2012/main" xmlns="">
        <p15:guide id="0" orient="horz" pos="2160" userDrawn="1">
          <p15:clr>
            <a:srgbClr val="FBAE40"/>
          </p15:clr>
        </p15:guide>
        <p15:guide id="1"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tx2"/>
                </a:solidFill>
              </a:defRPr>
            </a:lvl1pPr>
          </a:lstStyle>
          <a:p>
            <a:fld id="{713CCF0E-557A-4B3F-988B-63466321D5C5}" type="datetime1">
              <a:rPr lang="en-US" smtClean="0"/>
              <a:t>2/26/2015</a:t>
            </a:fld>
            <a:endParaRPr lang="en-US"/>
          </a:p>
        </p:txBody>
      </p:sp>
      <p:sp>
        <p:nvSpPr>
          <p:cNvPr id="8"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dirty="0"/>
          </a:p>
        </p:txBody>
      </p:sp>
      <p:sp>
        <p:nvSpPr>
          <p:cNvPr id="9"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2"/>
                </a:solidFill>
              </a:defRPr>
            </a:lvl1pPr>
          </a:lstStyle>
          <a:p>
            <a:fld id="{74673C52-BC4E-4C96-AFCF-B2E7CF5882D3}" type="slidenum">
              <a:rPr lang="en-US" smtClean="0"/>
              <a:pPr/>
              <a:t>‹#›</a:t>
            </a:fld>
            <a:endParaRPr lang="en-US"/>
          </a:p>
        </p:txBody>
      </p:sp>
      <p:sp>
        <p:nvSpPr>
          <p:cNvPr id="3" name="Vertical Text Placeholder 2"/>
          <p:cNvSpPr>
            <a:spLocks noGrp="1"/>
          </p:cNvSpPr>
          <p:nvPr>
            <p:ph type="body" orient="vert" idx="1"/>
          </p:nvPr>
        </p:nvSpPr>
        <p:spPr>
          <a:xfrm>
            <a:off x="838200" y="1609417"/>
            <a:ext cx="10515600" cy="4558022"/>
          </a:xfrm>
          <a:prstGeom prst="rect">
            <a:avLst/>
          </a:prstGeo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838200" y="320040"/>
            <a:ext cx="10515598" cy="1143000"/>
          </a:xfrm>
          <a:prstGeom prst="rect">
            <a:avLst/>
          </a:prstGeom>
        </p:spPr>
        <p:txBody>
          <a:bodyPr/>
          <a:lstStyle>
            <a:extLst/>
          </a:lstStyle>
          <a:p>
            <a:r>
              <a:rPr kumimoji="0" lang="en-US" smtClean="0"/>
              <a:t>Click to edit Master title style</a:t>
            </a:r>
            <a:endParaRPr kumimoji="0" lang="en-US"/>
          </a:p>
        </p:txBody>
      </p:sp>
    </p:spTree>
    <p:extLst>
      <p:ext uri="{BB962C8B-B14F-4D97-AF65-F5344CB8AC3E}">
        <p14:creationId xmlns:p14="http://schemas.microsoft.com/office/powerpoint/2010/main" val="4010382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tx2"/>
                </a:solidFill>
              </a:defRPr>
            </a:lvl1pPr>
          </a:lstStyle>
          <a:p>
            <a:fld id="{C0589C38-52EB-418D-9CD5-626E99F74889}" type="datetime1">
              <a:rPr lang="en-US" smtClean="0"/>
              <a:t>2/26/2015</a:t>
            </a:fld>
            <a:endParaRPr lang="en-US"/>
          </a:p>
        </p:txBody>
      </p:sp>
      <p:sp>
        <p:nvSpPr>
          <p:cNvPr id="8"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dirty="0"/>
          </a:p>
        </p:txBody>
      </p:sp>
      <p:sp>
        <p:nvSpPr>
          <p:cNvPr id="9"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2"/>
                </a:solidFill>
              </a:defRPr>
            </a:lvl1pPr>
          </a:lstStyle>
          <a:p>
            <a:fld id="{74673C52-BC4E-4C96-AFCF-B2E7CF5882D3}" type="slidenum">
              <a:rPr lang="en-US" smtClean="0"/>
              <a:pPr/>
              <a:t>‹#›</a:t>
            </a:fld>
            <a:endParaRPr lang="en-US"/>
          </a:p>
        </p:txBody>
      </p:sp>
      <p:sp>
        <p:nvSpPr>
          <p:cNvPr id="3" name="Vertical Text Placeholder 2"/>
          <p:cNvSpPr>
            <a:spLocks noGrp="1"/>
          </p:cNvSpPr>
          <p:nvPr>
            <p:ph type="body" orient="vert" idx="1"/>
          </p:nvPr>
        </p:nvSpPr>
        <p:spPr>
          <a:xfrm>
            <a:off x="609600" y="320362"/>
            <a:ext cx="8026400" cy="5851525"/>
          </a:xfrm>
          <a:prstGeom prst="rect">
            <a:avLst/>
          </a:prstGeo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Vertical Title 1"/>
          <p:cNvSpPr>
            <a:spLocks noGrp="1"/>
          </p:cNvSpPr>
          <p:nvPr>
            <p:ph type="title" orient="vert"/>
          </p:nvPr>
        </p:nvSpPr>
        <p:spPr>
          <a:xfrm>
            <a:off x="8737600" y="320675"/>
            <a:ext cx="2032000" cy="5851525"/>
          </a:xfrm>
          <a:prstGeom prst="rect">
            <a:avLst/>
          </a:prstGeom>
        </p:spPr>
        <p:txBody>
          <a:bodyPr vert="eaVert" anchor="t"/>
          <a:lstStyle>
            <a:extLst/>
          </a:lstStyle>
          <a:p>
            <a:r>
              <a:rPr kumimoji="0" lang="en-US" smtClean="0"/>
              <a:t>Click to edit Master title style</a:t>
            </a:r>
            <a:endParaRPr kumimoji="0" lang="en-US"/>
          </a:p>
        </p:txBody>
      </p:sp>
    </p:spTree>
    <p:extLst>
      <p:ext uri="{BB962C8B-B14F-4D97-AF65-F5344CB8AC3E}">
        <p14:creationId xmlns:p14="http://schemas.microsoft.com/office/powerpoint/2010/main" val="2229797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C6A5426-CDE5-4A9A-A2DE-4762493B25D5}" type="datetime1">
              <a:rPr lang="en-US" smtClean="0"/>
              <a:t>2/26/2015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673C52-BC4E-4C96-AFCF-B2E7CF5882D3}" type="slidenum">
              <a:rPr lang="en-US" smtClean="0"/>
              <a:t>‹#›</a:t>
            </a:fld>
            <a:endParaRPr lang="en-US"/>
          </a:p>
        </p:txBody>
      </p:sp>
      <p:sp>
        <p:nvSpPr>
          <p:cNvPr id="3" name="Content Placeholder 2"/>
          <p:cNvSpPr>
            <a:spLocks noGrp="1"/>
          </p:cNvSpPr>
          <p:nvPr>
            <p:ph idx="1"/>
          </p:nvPr>
        </p:nvSpPr>
        <p:spPr>
          <a:xfrm>
            <a:off x="838200" y="1609417"/>
            <a:ext cx="10515600" cy="4558022"/>
          </a:xfrm>
          <a:prstGeom prst="rect">
            <a:avLst/>
          </a:prstGeo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2" name="Title 1"/>
          <p:cNvSpPr>
            <a:spLocks noGrp="1"/>
          </p:cNvSpPr>
          <p:nvPr>
            <p:ph type="title"/>
          </p:nvPr>
        </p:nvSpPr>
        <p:spPr>
          <a:xfrm>
            <a:off x="838200" y="320040"/>
            <a:ext cx="10515599" cy="1143000"/>
          </a:xfrm>
          <a:prstGeom prst="rect">
            <a:avLst/>
          </a:prstGeom>
        </p:spPr>
        <p:txBody>
          <a:bodyPr/>
          <a:lstStyle>
            <a:extLst/>
          </a:lstStyle>
          <a:p>
            <a:r>
              <a:rPr kumimoji="0" lang="en-US" smtClean="0"/>
              <a:t>Click to edit Master title style</a:t>
            </a:r>
            <a:endParaRPr kumimoji="0" lang="en-US"/>
          </a:p>
        </p:txBody>
      </p:sp>
    </p:spTree>
    <p:extLst>
      <p:ext uri="{BB962C8B-B14F-4D97-AF65-F5344CB8AC3E}">
        <p14:creationId xmlns:p14="http://schemas.microsoft.com/office/powerpoint/2010/main" val="1669799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7"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tx2"/>
                </a:solidFill>
              </a:defRPr>
            </a:lvl1pPr>
          </a:lstStyle>
          <a:p>
            <a:fld id="{390AFDBF-5861-4B02-A573-D8EB564FDE45}" type="datetime1">
              <a:rPr lang="en-US" smtClean="0"/>
              <a:t>2/26/2015</a:t>
            </a:fld>
            <a:endParaRPr lang="en-US"/>
          </a:p>
        </p:txBody>
      </p:sp>
      <p:sp>
        <p:nvSpPr>
          <p:cNvPr id="148"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dirty="0"/>
          </a:p>
        </p:txBody>
      </p:sp>
      <p:sp>
        <p:nvSpPr>
          <p:cNvPr id="149"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2"/>
                </a:solidFill>
              </a:defRPr>
            </a:lvl1pPr>
          </a:lstStyle>
          <a:p>
            <a:fld id="{74673C52-BC4E-4C96-AFCF-B2E7CF5882D3}" type="slidenum">
              <a:rPr lang="en-US" smtClean="0"/>
              <a:pPr/>
              <a:t>‹#›</a:t>
            </a:fld>
            <a:endParaRPr lang="en-US"/>
          </a:p>
        </p:txBody>
      </p:sp>
      <p:sp>
        <p:nvSpPr>
          <p:cNvPr id="3" name="Text Placeholder 2"/>
          <p:cNvSpPr>
            <a:spLocks noGrp="1"/>
          </p:cNvSpPr>
          <p:nvPr>
            <p:ph type="body" idx="1"/>
          </p:nvPr>
        </p:nvSpPr>
        <p:spPr>
          <a:xfrm>
            <a:off x="1422400" y="1905001"/>
            <a:ext cx="8340651" cy="743507"/>
          </a:xfrm>
          <a:prstGeom prst="rect">
            <a:avLst/>
          </a:prstGeo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2" name="Title 1"/>
          <p:cNvSpPr>
            <a:spLocks noGrp="1"/>
          </p:cNvSpPr>
          <p:nvPr>
            <p:ph type="title"/>
          </p:nvPr>
        </p:nvSpPr>
        <p:spPr>
          <a:xfrm>
            <a:off x="1422400" y="2821838"/>
            <a:ext cx="8340651" cy="1362075"/>
          </a:xfrm>
          <a:prstGeom prst="rect">
            <a:avLst/>
          </a:prstGeom>
        </p:spPr>
        <p:txBody>
          <a:bodyPr tIns="0" anchor="t"/>
          <a:lstStyle>
            <a:lvl1pPr algn="r">
              <a:buNone/>
              <a:defRPr sz="4200" b="1" cap="all"/>
            </a:lvl1pPr>
            <a:extLst/>
          </a:lstStyle>
          <a:p>
            <a:r>
              <a:rPr kumimoji="0" lang="en-US" smtClean="0"/>
              <a:t>Click to edit Master title style</a:t>
            </a:r>
            <a:endParaRPr kumimoji="0" lang="en-US"/>
          </a:p>
        </p:txBody>
      </p:sp>
    </p:spTree>
    <p:extLst>
      <p:ext uri="{BB962C8B-B14F-4D97-AF65-F5344CB8AC3E}">
        <p14:creationId xmlns:p14="http://schemas.microsoft.com/office/powerpoint/2010/main" val="3553568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0" name="Date Placeholder 3"/>
          <p:cNvSpPr>
            <a:spLocks noGrp="1"/>
          </p:cNvSpPr>
          <p:nvPr>
            <p:ph type="dt" sz="half" idx="10"/>
          </p:nvPr>
        </p:nvSpPr>
        <p:spPr>
          <a:xfrm>
            <a:off x="838200" y="6356350"/>
            <a:ext cx="3276600" cy="365125"/>
          </a:xfrm>
          <a:prstGeom prst="rect">
            <a:avLst/>
          </a:prstGeom>
        </p:spPr>
        <p:txBody>
          <a:bodyPr vert="horz" lIns="91440" tIns="45720" rIns="91440" bIns="45720" rtlCol="0" anchor="ctr"/>
          <a:lstStyle>
            <a:lvl1pPr algn="l">
              <a:defRPr sz="1200">
                <a:solidFill>
                  <a:schemeClr val="tx2"/>
                </a:solidFill>
              </a:defRPr>
            </a:lvl1pPr>
          </a:lstStyle>
          <a:p>
            <a:fld id="{9B0F8966-9D82-4D4A-91E2-46BF4F13F77B}" type="datetime1">
              <a:rPr lang="en-US" smtClean="0"/>
              <a:t>2/26/2015</a:t>
            </a:fld>
            <a:endParaRPr lang="en-US"/>
          </a:p>
        </p:txBody>
      </p:sp>
      <p:sp>
        <p:nvSpPr>
          <p:cNvPr id="11"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dirty="0"/>
          </a:p>
        </p:txBody>
      </p:sp>
      <p:sp>
        <p:nvSpPr>
          <p:cNvPr id="12"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2"/>
                </a:solidFill>
              </a:defRPr>
            </a:lvl1pPr>
          </a:lstStyle>
          <a:p>
            <a:fld id="{74673C52-BC4E-4C96-AFCF-B2E7CF5882D3}" type="slidenum">
              <a:rPr lang="en-US" smtClean="0"/>
              <a:pPr/>
              <a:t>‹#›</a:t>
            </a:fld>
            <a:endParaRPr lang="en-US"/>
          </a:p>
        </p:txBody>
      </p:sp>
      <p:sp>
        <p:nvSpPr>
          <p:cNvPr id="9" name="Content Placeholder 3"/>
          <p:cNvSpPr>
            <a:spLocks noGrp="1"/>
          </p:cNvSpPr>
          <p:nvPr>
            <p:ph sz="half" idx="2"/>
          </p:nvPr>
        </p:nvSpPr>
        <p:spPr>
          <a:xfrm>
            <a:off x="6172200" y="1603375"/>
            <a:ext cx="5181600" cy="45688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2"/>
          <p:cNvSpPr>
            <a:spLocks noGrp="1"/>
          </p:cNvSpPr>
          <p:nvPr>
            <p:ph sz="half" idx="1"/>
          </p:nvPr>
        </p:nvSpPr>
        <p:spPr>
          <a:xfrm>
            <a:off x="838200" y="1603375"/>
            <a:ext cx="5181600" cy="45688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838200" y="320040"/>
            <a:ext cx="10515600" cy="1143000"/>
          </a:xfrm>
          <a:prstGeom prst="rect">
            <a:avLst/>
          </a:prstGeom>
        </p:spPr>
        <p:txBody>
          <a:bodyPr/>
          <a:lstStyle>
            <a:extLst/>
          </a:lstStyle>
          <a:p>
            <a:r>
              <a:rPr kumimoji="0" lang="en-US" smtClean="0"/>
              <a:t>Click to edit Master title style</a:t>
            </a:r>
            <a:endParaRPr kumimoji="0" lang="en-US" dirty="0"/>
          </a:p>
        </p:txBody>
      </p:sp>
    </p:spTree>
    <p:extLst>
      <p:ext uri="{BB962C8B-B14F-4D97-AF65-F5344CB8AC3E}">
        <p14:creationId xmlns:p14="http://schemas.microsoft.com/office/powerpoint/2010/main" val="676155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Date Placeholder 3"/>
          <p:cNvSpPr>
            <a:spLocks noGrp="1"/>
          </p:cNvSpPr>
          <p:nvPr>
            <p:ph type="dt" sz="half" idx="10"/>
          </p:nvPr>
        </p:nvSpPr>
        <p:spPr>
          <a:xfrm>
            <a:off x="838200" y="6356350"/>
            <a:ext cx="3276600" cy="365125"/>
          </a:xfrm>
          <a:prstGeom prst="rect">
            <a:avLst/>
          </a:prstGeom>
        </p:spPr>
        <p:txBody>
          <a:bodyPr vert="horz" lIns="91440" tIns="45720" rIns="91440" bIns="45720" rtlCol="0" anchor="ctr"/>
          <a:lstStyle>
            <a:lvl1pPr algn="l">
              <a:defRPr sz="1200">
                <a:solidFill>
                  <a:schemeClr val="tx2"/>
                </a:solidFill>
              </a:defRPr>
            </a:lvl1pPr>
          </a:lstStyle>
          <a:p>
            <a:fld id="{E80B44C1-C2AE-4920-A290-315656E06A1C}" type="datetime1">
              <a:rPr lang="en-US" smtClean="0"/>
              <a:t>2/26/2015</a:t>
            </a:fld>
            <a:endParaRPr lang="en-US"/>
          </a:p>
        </p:txBody>
      </p:sp>
      <p:sp>
        <p:nvSpPr>
          <p:cNvPr id="11" name="Footer Placeholder 4"/>
          <p:cNvSpPr>
            <a:spLocks noGrp="1"/>
          </p:cNvSpPr>
          <p:nvPr>
            <p:ph type="ftr" sz="quarter" idx="11"/>
          </p:nvPr>
        </p:nvSpPr>
        <p:spPr>
          <a:xfrm>
            <a:off x="4648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dirty="0"/>
          </a:p>
        </p:txBody>
      </p:sp>
      <p:sp>
        <p:nvSpPr>
          <p:cNvPr id="12" name="Slide Number Placeholder 5"/>
          <p:cNvSpPr>
            <a:spLocks noGrp="1"/>
          </p:cNvSpPr>
          <p:nvPr>
            <p:ph type="sldNum" sz="quarter" idx="12"/>
          </p:nvPr>
        </p:nvSpPr>
        <p:spPr>
          <a:xfrm>
            <a:off x="8077200" y="6356350"/>
            <a:ext cx="3276600" cy="365125"/>
          </a:xfrm>
          <a:prstGeom prst="rect">
            <a:avLst/>
          </a:prstGeom>
        </p:spPr>
        <p:txBody>
          <a:bodyPr vert="horz" lIns="91440" tIns="45720" rIns="91440" bIns="45720" rtlCol="0" anchor="ctr"/>
          <a:lstStyle>
            <a:lvl1pPr algn="r">
              <a:defRPr sz="1200">
                <a:solidFill>
                  <a:schemeClr val="tx2"/>
                </a:solidFill>
              </a:defRPr>
            </a:lvl1pPr>
          </a:lstStyle>
          <a:p>
            <a:fld id="{74673C52-BC4E-4C96-AFCF-B2E7CF5882D3}" type="slidenum">
              <a:rPr lang="en-US" smtClean="0"/>
              <a:pPr/>
              <a:t>‹#›</a:t>
            </a:fld>
            <a:endParaRPr lang="en-US"/>
          </a:p>
        </p:txBody>
      </p:sp>
      <p:sp>
        <p:nvSpPr>
          <p:cNvPr id="4" name="Text Placeholder 3"/>
          <p:cNvSpPr>
            <a:spLocks noGrp="1"/>
          </p:cNvSpPr>
          <p:nvPr>
            <p:ph type="body" sz="half" idx="3"/>
          </p:nvPr>
        </p:nvSpPr>
        <p:spPr>
          <a:xfrm>
            <a:off x="6196584" y="5715000"/>
            <a:ext cx="5157216" cy="457200"/>
          </a:xfrm>
          <a:prstGeom prst="rect">
            <a:avLst/>
          </a:prstGeom>
          <a:noFill/>
          <a:ln w="12700" cap="flat" cmpd="sng" algn="ctr">
            <a:no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6196584" y="1603375"/>
            <a:ext cx="5157216" cy="4035425"/>
          </a:xfrm>
          <a:prstGeom prst="rect">
            <a:avLst/>
          </a:prstGeo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3" name="Text Placeholder 2"/>
          <p:cNvSpPr>
            <a:spLocks noGrp="1"/>
          </p:cNvSpPr>
          <p:nvPr>
            <p:ph type="body" idx="1"/>
          </p:nvPr>
        </p:nvSpPr>
        <p:spPr>
          <a:xfrm>
            <a:off x="841422" y="5715000"/>
            <a:ext cx="5157216" cy="457200"/>
          </a:xfrm>
          <a:prstGeom prst="rect">
            <a:avLst/>
          </a:prstGeom>
          <a:noFill/>
          <a:ln w="12700"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841422" y="1603375"/>
            <a:ext cx="5157216" cy="4035425"/>
          </a:xfrm>
          <a:prstGeom prst="rect">
            <a:avLst/>
          </a:prstGeo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841422" y="320040"/>
            <a:ext cx="10512378" cy="1143000"/>
          </a:xfrm>
          <a:prstGeom prst="rect">
            <a:avLst/>
          </a:prstGeom>
        </p:spPr>
        <p:txBody>
          <a:bodyPr anchor="b"/>
          <a:lstStyle>
            <a:lvl1pPr>
              <a:defRPr/>
            </a:lvl1pPr>
            <a:extLst/>
          </a:lstStyle>
          <a:p>
            <a:r>
              <a:rPr kumimoji="0" lang="en-US" smtClean="0"/>
              <a:t>Click to edit Master title style</a:t>
            </a:r>
            <a:endParaRPr kumimoji="0" lang="en-US"/>
          </a:p>
        </p:txBody>
      </p:sp>
    </p:spTree>
    <p:extLst>
      <p:ext uri="{BB962C8B-B14F-4D97-AF65-F5344CB8AC3E}">
        <p14:creationId xmlns:p14="http://schemas.microsoft.com/office/powerpoint/2010/main" val="3987180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tx2"/>
                </a:solidFill>
              </a:defRPr>
            </a:lvl1pPr>
          </a:lstStyle>
          <a:p>
            <a:fld id="{B502AB20-3B43-43F6-A965-F9F947908B14}" type="datetime1">
              <a:rPr lang="en-US" smtClean="0"/>
              <a:t>2/26/2015</a:t>
            </a:fld>
            <a:endParaRPr lang="en-US"/>
          </a:p>
        </p:txBody>
      </p:sp>
      <p:sp>
        <p:nvSpPr>
          <p:cNvPr id="7"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dirty="0"/>
          </a:p>
        </p:txBody>
      </p:sp>
      <p:sp>
        <p:nvSpPr>
          <p:cNvPr id="8"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2"/>
                </a:solidFill>
              </a:defRPr>
            </a:lvl1pPr>
          </a:lstStyle>
          <a:p>
            <a:fld id="{74673C52-BC4E-4C96-AFCF-B2E7CF5882D3}" type="slidenum">
              <a:rPr lang="en-US" smtClean="0"/>
              <a:pPr/>
              <a:t>‹#›</a:t>
            </a:fld>
            <a:endParaRPr lang="en-US"/>
          </a:p>
        </p:txBody>
      </p:sp>
      <p:sp>
        <p:nvSpPr>
          <p:cNvPr id="2" name="Title 1"/>
          <p:cNvSpPr>
            <a:spLocks noGrp="1"/>
          </p:cNvSpPr>
          <p:nvPr>
            <p:ph type="title"/>
          </p:nvPr>
        </p:nvSpPr>
        <p:spPr>
          <a:xfrm>
            <a:off x="848247" y="320040"/>
            <a:ext cx="9656064" cy="1143000"/>
          </a:xfrm>
          <a:prstGeom prst="rect">
            <a:avLst/>
          </a:prstGeom>
        </p:spPr>
        <p:txBody>
          <a:bodyPr/>
          <a:lstStyle>
            <a:extLst/>
          </a:lstStyle>
          <a:p>
            <a:r>
              <a:rPr kumimoji="0" lang="en-US" smtClean="0"/>
              <a:t>Click to edit Master title style</a:t>
            </a:r>
            <a:endParaRPr kumimoji="0" lang="en-US"/>
          </a:p>
        </p:txBody>
      </p:sp>
    </p:spTree>
    <p:extLst>
      <p:ext uri="{BB962C8B-B14F-4D97-AF65-F5344CB8AC3E}">
        <p14:creationId xmlns:p14="http://schemas.microsoft.com/office/powerpoint/2010/main" val="957548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tx2"/>
                </a:solidFill>
              </a:defRPr>
            </a:lvl1pPr>
          </a:lstStyle>
          <a:p>
            <a:fld id="{04A10EB7-16D0-402A-88DC-9B449126610D}" type="datetime1">
              <a:rPr lang="en-US" smtClean="0"/>
              <a:t>2/26/2015</a:t>
            </a:fld>
            <a:endParaRPr lang="en-US"/>
          </a:p>
        </p:txBody>
      </p:sp>
      <p:sp>
        <p:nvSpPr>
          <p:cNvPr id="6"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dirty="0"/>
          </a:p>
        </p:txBody>
      </p:sp>
      <p:sp>
        <p:nvSpPr>
          <p:cNvPr id="7"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2"/>
                </a:solidFill>
              </a:defRPr>
            </a:lvl1pPr>
          </a:lstStyle>
          <a:p>
            <a:fld id="{74673C52-BC4E-4C96-AFCF-B2E7CF5882D3}" type="slidenum">
              <a:rPr lang="en-US" smtClean="0"/>
              <a:pPr/>
              <a:t>‹#›</a:t>
            </a:fld>
            <a:endParaRPr lang="en-US"/>
          </a:p>
        </p:txBody>
      </p:sp>
    </p:spTree>
    <p:extLst>
      <p:ext uri="{BB962C8B-B14F-4D97-AF65-F5344CB8AC3E}">
        <p14:creationId xmlns:p14="http://schemas.microsoft.com/office/powerpoint/2010/main" val="1645144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838200" y="2133600"/>
            <a:ext cx="9652000" cy="4038600"/>
          </a:xfrm>
          <a:prstGeom prst="rect">
            <a:avLst/>
          </a:prstGeo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3" name="Text Placeholder 2"/>
          <p:cNvSpPr>
            <a:spLocks noGrp="1"/>
          </p:cNvSpPr>
          <p:nvPr>
            <p:ph type="body" idx="2"/>
          </p:nvPr>
        </p:nvSpPr>
        <p:spPr>
          <a:xfrm>
            <a:off x="838200" y="1497416"/>
            <a:ext cx="7863840" cy="602512"/>
          </a:xfrm>
          <a:prstGeom prst="rect">
            <a:avLst/>
          </a:prstGeo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2" name="Title 1"/>
          <p:cNvSpPr>
            <a:spLocks noGrp="1"/>
          </p:cNvSpPr>
          <p:nvPr>
            <p:ph type="title"/>
          </p:nvPr>
        </p:nvSpPr>
        <p:spPr>
          <a:xfrm>
            <a:off x="838200" y="228600"/>
            <a:ext cx="7863840" cy="1173480"/>
          </a:xfrm>
          <a:prstGeom prst="rect">
            <a:avLst/>
          </a:prstGeo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8" name="Date Placeholder 7"/>
          <p:cNvSpPr>
            <a:spLocks noGrp="1"/>
          </p:cNvSpPr>
          <p:nvPr>
            <p:ph type="dt" sz="half" idx="10"/>
          </p:nvPr>
        </p:nvSpPr>
        <p:spPr/>
        <p:txBody>
          <a:bodyPr/>
          <a:lstStyle/>
          <a:p>
            <a:fld id="{8C6A5426-CDE5-4A9A-A2DE-4762493B25D5}" type="datetime1">
              <a:rPr lang="en-US" smtClean="0"/>
              <a:pPr/>
              <a:t>2/26/2015</a:t>
            </a:fld>
            <a:endParaRPr lang="en-US"/>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74673C52-BC4E-4C96-AFCF-B2E7CF5882D3}" type="slidenum">
              <a:rPr lang="en-US" smtClean="0"/>
              <a:pPr/>
              <a:t>‹#›</a:t>
            </a:fld>
            <a:endParaRPr lang="en-US"/>
          </a:p>
        </p:txBody>
      </p:sp>
    </p:spTree>
    <p:extLst>
      <p:ext uri="{BB962C8B-B14F-4D97-AF65-F5344CB8AC3E}">
        <p14:creationId xmlns:p14="http://schemas.microsoft.com/office/powerpoint/2010/main" val="2388727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rot="21240000">
            <a:off x="797292" y="1004669"/>
            <a:ext cx="5759369"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sz="1800"/>
          </a:p>
        </p:txBody>
      </p:sp>
      <p:sp>
        <p:nvSpPr>
          <p:cNvPr id="9" name="Rectangle 8"/>
          <p:cNvSpPr/>
          <p:nvPr/>
        </p:nvSpPr>
        <p:spPr>
          <a:xfrm rot="21420000">
            <a:off x="795609" y="998817"/>
            <a:ext cx="5759369"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sz="1800"/>
          </a:p>
        </p:txBody>
      </p:sp>
      <p:sp>
        <p:nvSpPr>
          <p:cNvPr id="10" name="Picture Placeholder 9"/>
          <p:cNvSpPr>
            <a:spLocks noGrp="1"/>
          </p:cNvSpPr>
          <p:nvPr>
            <p:ph type="pic" idx="1"/>
          </p:nvPr>
        </p:nvSpPr>
        <p:spPr>
          <a:xfrm>
            <a:off x="884909" y="1041002"/>
            <a:ext cx="5608320" cy="4206240"/>
          </a:xfrm>
          <a:prstGeom prst="rect">
            <a:avLst/>
          </a:prstGeo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
        <p:nvSpPr>
          <p:cNvPr id="11" name="Date Placeholder 3"/>
          <p:cNvSpPr>
            <a:spLocks noGrp="1"/>
          </p:cNvSpPr>
          <p:nvPr>
            <p:ph type="dt" sz="half" idx="10"/>
          </p:nvPr>
        </p:nvSpPr>
        <p:spPr>
          <a:xfrm>
            <a:off x="838200" y="6356350"/>
            <a:ext cx="3276600" cy="365125"/>
          </a:xfrm>
          <a:prstGeom prst="rect">
            <a:avLst/>
          </a:prstGeom>
        </p:spPr>
        <p:txBody>
          <a:bodyPr vert="horz" lIns="91440" tIns="45720" rIns="91440" bIns="45720" rtlCol="0" anchor="ctr"/>
          <a:lstStyle>
            <a:lvl1pPr algn="l">
              <a:defRPr sz="1200">
                <a:solidFill>
                  <a:schemeClr val="tx2"/>
                </a:solidFill>
              </a:defRPr>
            </a:lvl1pPr>
          </a:lstStyle>
          <a:p>
            <a:fld id="{C1449F67-1E3F-4893-9247-D97D6D0599EE}" type="datetime1">
              <a:rPr lang="en-US" smtClean="0"/>
              <a:t>2/26/2015</a:t>
            </a:fld>
            <a:endParaRPr lang="en-US"/>
          </a:p>
        </p:txBody>
      </p:sp>
      <p:sp>
        <p:nvSpPr>
          <p:cNvPr id="12"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dirty="0"/>
          </a:p>
        </p:txBody>
      </p:sp>
      <p:sp>
        <p:nvSpPr>
          <p:cNvPr id="13"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2"/>
                </a:solidFill>
              </a:defRPr>
            </a:lvl1pPr>
          </a:lstStyle>
          <a:p>
            <a:fld id="{74673C52-BC4E-4C96-AFCF-B2E7CF5882D3}" type="slidenum">
              <a:rPr lang="en-US" smtClean="0"/>
              <a:pPr/>
              <a:t>‹#›</a:t>
            </a:fld>
            <a:endParaRPr lang="en-US"/>
          </a:p>
        </p:txBody>
      </p:sp>
      <p:sp>
        <p:nvSpPr>
          <p:cNvPr id="4" name="Text Placeholder 3"/>
          <p:cNvSpPr>
            <a:spLocks noGrp="1"/>
          </p:cNvSpPr>
          <p:nvPr>
            <p:ph type="body" sz="half" idx="2"/>
          </p:nvPr>
        </p:nvSpPr>
        <p:spPr>
          <a:xfrm>
            <a:off x="7185464" y="3283634"/>
            <a:ext cx="4572000" cy="1920240"/>
          </a:xfrm>
          <a:prstGeom prst="rect">
            <a:avLst/>
          </a:prstGeo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2" name="Title 1"/>
          <p:cNvSpPr>
            <a:spLocks noGrp="1"/>
          </p:cNvSpPr>
          <p:nvPr>
            <p:ph type="title"/>
          </p:nvPr>
        </p:nvSpPr>
        <p:spPr>
          <a:xfrm>
            <a:off x="7185464" y="1143000"/>
            <a:ext cx="4572000" cy="2057400"/>
          </a:xfrm>
          <a:prstGeom prst="rect">
            <a:avLst/>
          </a:prstGeom>
        </p:spPr>
        <p:txBody>
          <a:bodyPr vert="horz" anchor="b"/>
          <a:lstStyle>
            <a:lvl1pPr algn="l">
              <a:buNone/>
              <a:defRPr sz="3000" b="1" baseline="0">
                <a:ln w="500">
                  <a:solidFill>
                    <a:schemeClr val="tx2">
                      <a:shade val="10000"/>
                      <a:satMod val="135000"/>
                    </a:schemeClr>
                  </a:solidFill>
                </a:ln>
                <a:solidFill>
                  <a:schemeClr val="tx2"/>
                </a:solidFill>
                <a:effectLst/>
              </a:defRPr>
            </a:lvl1pPr>
            <a:extLst/>
          </a:lstStyle>
          <a:p>
            <a:r>
              <a:rPr kumimoji="0" lang="en-US" smtClean="0"/>
              <a:t>Click to edit Master title style</a:t>
            </a:r>
            <a:endParaRPr kumimoji="0" lang="en-US" dirty="0"/>
          </a:p>
        </p:txBody>
      </p:sp>
    </p:spTree>
    <p:extLst>
      <p:ext uri="{BB962C8B-B14F-4D97-AF65-F5344CB8AC3E}">
        <p14:creationId xmlns:p14="http://schemas.microsoft.com/office/powerpoint/2010/main" val="4080882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p:nvPr/>
        </p:nvSpPr>
        <p:spPr>
          <a:xfrm>
            <a:off x="0" y="0"/>
            <a:ext cx="12188952" cy="6858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2" name="Group 71"/>
          <p:cNvGrpSpPr>
            <a:grpSpLocks/>
          </p:cNvGrpSpPr>
          <p:nvPr/>
        </p:nvGrpSpPr>
        <p:grpSpPr bwMode="auto">
          <a:xfrm>
            <a:off x="-11723" y="12699"/>
            <a:ext cx="12192000" cy="6846888"/>
            <a:chOff x="0" y="0"/>
            <a:chExt cx="5745" cy="4313"/>
          </a:xfrm>
          <a:solidFill>
            <a:schemeClr val="bg2">
              <a:lumMod val="20000"/>
              <a:lumOff val="80000"/>
            </a:schemeClr>
          </a:solidFill>
        </p:grpSpPr>
        <p:grpSp>
          <p:nvGrpSpPr>
            <p:cNvPr id="153" name="Group 69"/>
            <p:cNvGrpSpPr>
              <a:grpSpLocks/>
            </p:cNvGrpSpPr>
            <p:nvPr/>
          </p:nvGrpSpPr>
          <p:grpSpPr bwMode="auto">
            <a:xfrm>
              <a:off x="0" y="0"/>
              <a:ext cx="5745" cy="4313"/>
              <a:chOff x="0" y="0"/>
              <a:chExt cx="5745" cy="4313"/>
            </a:xfrm>
            <a:grpFill/>
          </p:grpSpPr>
          <p:sp>
            <p:nvSpPr>
              <p:cNvPr id="155" name="Rectangle 2"/>
              <p:cNvSpPr>
                <a:spLocks noChangeArrowheads="1"/>
              </p:cNvSpPr>
              <p:nvPr/>
            </p:nvSpPr>
            <p:spPr bwMode="ltGray">
              <a:xfrm>
                <a:off x="2201" y="4113"/>
                <a:ext cx="62" cy="64"/>
              </a:xfrm>
              <a:prstGeom prst="rect">
                <a:avLst/>
              </a:pr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156" name="Rectangle 3"/>
              <p:cNvSpPr>
                <a:spLocks noChangeArrowheads="1"/>
              </p:cNvSpPr>
              <p:nvPr/>
            </p:nvSpPr>
            <p:spPr bwMode="ltGray">
              <a:xfrm>
                <a:off x="276" y="3715"/>
                <a:ext cx="62" cy="65"/>
              </a:xfrm>
              <a:prstGeom prst="rect">
                <a:avLst/>
              </a:pr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157" name="Freeform 4"/>
              <p:cNvSpPr>
                <a:spLocks/>
              </p:cNvSpPr>
              <p:nvPr/>
            </p:nvSpPr>
            <p:spPr bwMode="ltGray">
              <a:xfrm>
                <a:off x="4516" y="3856"/>
                <a:ext cx="99" cy="311"/>
              </a:xfrm>
              <a:custGeom>
                <a:avLst/>
                <a:gdLst>
                  <a:gd name="T0" fmla="*/ 49 w 99"/>
                  <a:gd name="T1" fmla="*/ 304 h 311"/>
                  <a:gd name="T2" fmla="*/ 52 w 99"/>
                  <a:gd name="T3" fmla="*/ 294 h 311"/>
                  <a:gd name="T4" fmla="*/ 55 w 99"/>
                  <a:gd name="T5" fmla="*/ 288 h 311"/>
                  <a:gd name="T6" fmla="*/ 60 w 99"/>
                  <a:gd name="T7" fmla="*/ 272 h 311"/>
                  <a:gd name="T8" fmla="*/ 69 w 99"/>
                  <a:gd name="T9" fmla="*/ 245 h 311"/>
                  <a:gd name="T10" fmla="*/ 72 w 99"/>
                  <a:gd name="T11" fmla="*/ 232 h 311"/>
                  <a:gd name="T12" fmla="*/ 75 w 99"/>
                  <a:gd name="T13" fmla="*/ 213 h 311"/>
                  <a:gd name="T14" fmla="*/ 75 w 99"/>
                  <a:gd name="T15" fmla="*/ 203 h 311"/>
                  <a:gd name="T16" fmla="*/ 75 w 99"/>
                  <a:gd name="T17" fmla="*/ 191 h 311"/>
                  <a:gd name="T18" fmla="*/ 75 w 99"/>
                  <a:gd name="T19" fmla="*/ 181 h 311"/>
                  <a:gd name="T20" fmla="*/ 69 w 99"/>
                  <a:gd name="T21" fmla="*/ 171 h 311"/>
                  <a:gd name="T22" fmla="*/ 64 w 99"/>
                  <a:gd name="T23" fmla="*/ 162 h 311"/>
                  <a:gd name="T24" fmla="*/ 52 w 99"/>
                  <a:gd name="T25" fmla="*/ 148 h 311"/>
                  <a:gd name="T26" fmla="*/ 40 w 99"/>
                  <a:gd name="T27" fmla="*/ 135 h 311"/>
                  <a:gd name="T28" fmla="*/ 23 w 99"/>
                  <a:gd name="T29" fmla="*/ 110 h 311"/>
                  <a:gd name="T30" fmla="*/ 9 w 99"/>
                  <a:gd name="T31" fmla="*/ 94 h 311"/>
                  <a:gd name="T32" fmla="*/ 3 w 99"/>
                  <a:gd name="T33" fmla="*/ 84 h 311"/>
                  <a:gd name="T34" fmla="*/ 0 w 99"/>
                  <a:gd name="T35" fmla="*/ 74 h 311"/>
                  <a:gd name="T36" fmla="*/ 0 w 99"/>
                  <a:gd name="T37" fmla="*/ 58 h 311"/>
                  <a:gd name="T38" fmla="*/ 0 w 99"/>
                  <a:gd name="T39" fmla="*/ 45 h 311"/>
                  <a:gd name="T40" fmla="*/ 0 w 99"/>
                  <a:gd name="T41" fmla="*/ 32 h 311"/>
                  <a:gd name="T42" fmla="*/ 6 w 99"/>
                  <a:gd name="T43" fmla="*/ 16 h 311"/>
                  <a:gd name="T44" fmla="*/ 9 w 99"/>
                  <a:gd name="T45" fmla="*/ 0 h 311"/>
                  <a:gd name="T46" fmla="*/ 29 w 99"/>
                  <a:gd name="T47" fmla="*/ 22 h 311"/>
                  <a:gd name="T48" fmla="*/ 26 w 99"/>
                  <a:gd name="T49" fmla="*/ 32 h 311"/>
                  <a:gd name="T50" fmla="*/ 21 w 99"/>
                  <a:gd name="T51" fmla="*/ 48 h 311"/>
                  <a:gd name="T52" fmla="*/ 17 w 99"/>
                  <a:gd name="T53" fmla="*/ 62 h 311"/>
                  <a:gd name="T54" fmla="*/ 17 w 99"/>
                  <a:gd name="T55" fmla="*/ 74 h 311"/>
                  <a:gd name="T56" fmla="*/ 17 w 99"/>
                  <a:gd name="T57" fmla="*/ 84 h 311"/>
                  <a:gd name="T58" fmla="*/ 23 w 99"/>
                  <a:gd name="T59" fmla="*/ 100 h 311"/>
                  <a:gd name="T60" fmla="*/ 26 w 99"/>
                  <a:gd name="T61" fmla="*/ 110 h 311"/>
                  <a:gd name="T62" fmla="*/ 35 w 99"/>
                  <a:gd name="T63" fmla="*/ 119 h 311"/>
                  <a:gd name="T64" fmla="*/ 43 w 99"/>
                  <a:gd name="T65" fmla="*/ 129 h 311"/>
                  <a:gd name="T66" fmla="*/ 58 w 99"/>
                  <a:gd name="T67" fmla="*/ 142 h 311"/>
                  <a:gd name="T68" fmla="*/ 69 w 99"/>
                  <a:gd name="T69" fmla="*/ 154 h 311"/>
                  <a:gd name="T70" fmla="*/ 75 w 99"/>
                  <a:gd name="T71" fmla="*/ 168 h 311"/>
                  <a:gd name="T72" fmla="*/ 86 w 99"/>
                  <a:gd name="T73" fmla="*/ 187 h 311"/>
                  <a:gd name="T74" fmla="*/ 95 w 99"/>
                  <a:gd name="T75" fmla="*/ 200 h 311"/>
                  <a:gd name="T76" fmla="*/ 95 w 99"/>
                  <a:gd name="T77" fmla="*/ 210 h 311"/>
                  <a:gd name="T78" fmla="*/ 98 w 99"/>
                  <a:gd name="T79" fmla="*/ 226 h 311"/>
                  <a:gd name="T80" fmla="*/ 98 w 99"/>
                  <a:gd name="T81" fmla="*/ 248 h 311"/>
                  <a:gd name="T82" fmla="*/ 95 w 99"/>
                  <a:gd name="T83" fmla="*/ 262 h 311"/>
                  <a:gd name="T84" fmla="*/ 95 w 99"/>
                  <a:gd name="T85" fmla="*/ 278 h 311"/>
                  <a:gd name="T86" fmla="*/ 93 w 99"/>
                  <a:gd name="T87" fmla="*/ 288 h 311"/>
                  <a:gd name="T88" fmla="*/ 89 w 99"/>
                  <a:gd name="T89" fmla="*/ 300 h 311"/>
                  <a:gd name="T90" fmla="*/ 86 w 99"/>
                  <a:gd name="T91" fmla="*/ 310 h 311"/>
                  <a:gd name="T92" fmla="*/ 49 w 99"/>
                  <a:gd name="T93" fmla="*/ 304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9" h="311">
                    <a:moveTo>
                      <a:pt x="49" y="304"/>
                    </a:moveTo>
                    <a:lnTo>
                      <a:pt x="52" y="294"/>
                    </a:lnTo>
                    <a:lnTo>
                      <a:pt x="55" y="288"/>
                    </a:lnTo>
                    <a:lnTo>
                      <a:pt x="60" y="272"/>
                    </a:lnTo>
                    <a:lnTo>
                      <a:pt x="69" y="245"/>
                    </a:lnTo>
                    <a:lnTo>
                      <a:pt x="72" y="232"/>
                    </a:lnTo>
                    <a:lnTo>
                      <a:pt x="75" y="213"/>
                    </a:lnTo>
                    <a:lnTo>
                      <a:pt x="75" y="203"/>
                    </a:lnTo>
                    <a:lnTo>
                      <a:pt x="75" y="191"/>
                    </a:lnTo>
                    <a:lnTo>
                      <a:pt x="75" y="181"/>
                    </a:lnTo>
                    <a:lnTo>
                      <a:pt x="69" y="171"/>
                    </a:lnTo>
                    <a:lnTo>
                      <a:pt x="64" y="162"/>
                    </a:lnTo>
                    <a:lnTo>
                      <a:pt x="52" y="148"/>
                    </a:lnTo>
                    <a:lnTo>
                      <a:pt x="40" y="135"/>
                    </a:lnTo>
                    <a:lnTo>
                      <a:pt x="23" y="110"/>
                    </a:lnTo>
                    <a:lnTo>
                      <a:pt x="9" y="94"/>
                    </a:lnTo>
                    <a:lnTo>
                      <a:pt x="3" y="84"/>
                    </a:lnTo>
                    <a:lnTo>
                      <a:pt x="0" y="74"/>
                    </a:lnTo>
                    <a:lnTo>
                      <a:pt x="0" y="58"/>
                    </a:lnTo>
                    <a:lnTo>
                      <a:pt x="0" y="45"/>
                    </a:lnTo>
                    <a:lnTo>
                      <a:pt x="0" y="32"/>
                    </a:lnTo>
                    <a:lnTo>
                      <a:pt x="6" y="16"/>
                    </a:lnTo>
                    <a:lnTo>
                      <a:pt x="9" y="0"/>
                    </a:lnTo>
                    <a:lnTo>
                      <a:pt x="29" y="22"/>
                    </a:lnTo>
                    <a:lnTo>
                      <a:pt x="26" y="32"/>
                    </a:lnTo>
                    <a:lnTo>
                      <a:pt x="21" y="48"/>
                    </a:lnTo>
                    <a:lnTo>
                      <a:pt x="17" y="62"/>
                    </a:lnTo>
                    <a:lnTo>
                      <a:pt x="17" y="74"/>
                    </a:lnTo>
                    <a:lnTo>
                      <a:pt x="17" y="84"/>
                    </a:lnTo>
                    <a:lnTo>
                      <a:pt x="23" y="100"/>
                    </a:lnTo>
                    <a:lnTo>
                      <a:pt x="26" y="110"/>
                    </a:lnTo>
                    <a:lnTo>
                      <a:pt x="35" y="119"/>
                    </a:lnTo>
                    <a:lnTo>
                      <a:pt x="43" y="129"/>
                    </a:lnTo>
                    <a:lnTo>
                      <a:pt x="58" y="142"/>
                    </a:lnTo>
                    <a:lnTo>
                      <a:pt x="69" y="154"/>
                    </a:lnTo>
                    <a:lnTo>
                      <a:pt x="75" y="168"/>
                    </a:lnTo>
                    <a:lnTo>
                      <a:pt x="86" y="187"/>
                    </a:lnTo>
                    <a:lnTo>
                      <a:pt x="95" y="200"/>
                    </a:lnTo>
                    <a:lnTo>
                      <a:pt x="95" y="210"/>
                    </a:lnTo>
                    <a:lnTo>
                      <a:pt x="98" y="226"/>
                    </a:lnTo>
                    <a:lnTo>
                      <a:pt x="98" y="248"/>
                    </a:lnTo>
                    <a:lnTo>
                      <a:pt x="95" y="262"/>
                    </a:lnTo>
                    <a:lnTo>
                      <a:pt x="95" y="278"/>
                    </a:lnTo>
                    <a:lnTo>
                      <a:pt x="93" y="288"/>
                    </a:lnTo>
                    <a:lnTo>
                      <a:pt x="89" y="300"/>
                    </a:lnTo>
                    <a:lnTo>
                      <a:pt x="86" y="310"/>
                    </a:lnTo>
                    <a:lnTo>
                      <a:pt x="49" y="304"/>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161" name="Freeform 5"/>
              <p:cNvSpPr>
                <a:spLocks/>
              </p:cNvSpPr>
              <p:nvPr/>
            </p:nvSpPr>
            <p:spPr bwMode="ltGray">
              <a:xfrm>
                <a:off x="262" y="2361"/>
                <a:ext cx="101" cy="309"/>
              </a:xfrm>
              <a:custGeom>
                <a:avLst/>
                <a:gdLst>
                  <a:gd name="T0" fmla="*/ 50 w 101"/>
                  <a:gd name="T1" fmla="*/ 305 h 309"/>
                  <a:gd name="T2" fmla="*/ 53 w 101"/>
                  <a:gd name="T3" fmla="*/ 296 h 309"/>
                  <a:gd name="T4" fmla="*/ 56 w 101"/>
                  <a:gd name="T5" fmla="*/ 292 h 309"/>
                  <a:gd name="T6" fmla="*/ 56 w 101"/>
                  <a:gd name="T7" fmla="*/ 286 h 309"/>
                  <a:gd name="T8" fmla="*/ 65 w 101"/>
                  <a:gd name="T9" fmla="*/ 270 h 309"/>
                  <a:gd name="T10" fmla="*/ 71 w 101"/>
                  <a:gd name="T11" fmla="*/ 247 h 309"/>
                  <a:gd name="T12" fmla="*/ 76 w 101"/>
                  <a:gd name="T13" fmla="*/ 231 h 309"/>
                  <a:gd name="T14" fmla="*/ 76 w 101"/>
                  <a:gd name="T15" fmla="*/ 215 h 309"/>
                  <a:gd name="T16" fmla="*/ 80 w 101"/>
                  <a:gd name="T17" fmla="*/ 202 h 309"/>
                  <a:gd name="T18" fmla="*/ 80 w 101"/>
                  <a:gd name="T19" fmla="*/ 188 h 309"/>
                  <a:gd name="T20" fmla="*/ 76 w 101"/>
                  <a:gd name="T21" fmla="*/ 178 h 309"/>
                  <a:gd name="T22" fmla="*/ 73 w 101"/>
                  <a:gd name="T23" fmla="*/ 172 h 309"/>
                  <a:gd name="T24" fmla="*/ 65 w 101"/>
                  <a:gd name="T25" fmla="*/ 159 h 309"/>
                  <a:gd name="T26" fmla="*/ 56 w 101"/>
                  <a:gd name="T27" fmla="*/ 146 h 309"/>
                  <a:gd name="T28" fmla="*/ 44 w 101"/>
                  <a:gd name="T29" fmla="*/ 134 h 309"/>
                  <a:gd name="T30" fmla="*/ 24 w 101"/>
                  <a:gd name="T31" fmla="*/ 110 h 309"/>
                  <a:gd name="T32" fmla="*/ 12 w 101"/>
                  <a:gd name="T33" fmla="*/ 91 h 309"/>
                  <a:gd name="T34" fmla="*/ 6 w 101"/>
                  <a:gd name="T35" fmla="*/ 81 h 309"/>
                  <a:gd name="T36" fmla="*/ 3 w 101"/>
                  <a:gd name="T37" fmla="*/ 72 h 309"/>
                  <a:gd name="T38" fmla="*/ 0 w 101"/>
                  <a:gd name="T39" fmla="*/ 56 h 309"/>
                  <a:gd name="T40" fmla="*/ 0 w 101"/>
                  <a:gd name="T41" fmla="*/ 43 h 309"/>
                  <a:gd name="T42" fmla="*/ 3 w 101"/>
                  <a:gd name="T43" fmla="*/ 32 h 309"/>
                  <a:gd name="T44" fmla="*/ 6 w 101"/>
                  <a:gd name="T45" fmla="*/ 13 h 309"/>
                  <a:gd name="T46" fmla="*/ 12 w 101"/>
                  <a:gd name="T47" fmla="*/ 0 h 309"/>
                  <a:gd name="T48" fmla="*/ 29 w 101"/>
                  <a:gd name="T49" fmla="*/ 20 h 309"/>
                  <a:gd name="T50" fmla="*/ 27 w 101"/>
                  <a:gd name="T51" fmla="*/ 29 h 309"/>
                  <a:gd name="T52" fmla="*/ 24 w 101"/>
                  <a:gd name="T53" fmla="*/ 46 h 309"/>
                  <a:gd name="T54" fmla="*/ 21 w 101"/>
                  <a:gd name="T55" fmla="*/ 59 h 309"/>
                  <a:gd name="T56" fmla="*/ 21 w 101"/>
                  <a:gd name="T57" fmla="*/ 72 h 309"/>
                  <a:gd name="T58" fmla="*/ 21 w 101"/>
                  <a:gd name="T59" fmla="*/ 85 h 309"/>
                  <a:gd name="T60" fmla="*/ 27 w 101"/>
                  <a:gd name="T61" fmla="*/ 97 h 309"/>
                  <a:gd name="T62" fmla="*/ 29 w 101"/>
                  <a:gd name="T63" fmla="*/ 110 h 309"/>
                  <a:gd name="T64" fmla="*/ 36 w 101"/>
                  <a:gd name="T65" fmla="*/ 118 h 309"/>
                  <a:gd name="T66" fmla="*/ 47 w 101"/>
                  <a:gd name="T67" fmla="*/ 127 h 309"/>
                  <a:gd name="T68" fmla="*/ 61 w 101"/>
                  <a:gd name="T69" fmla="*/ 140 h 309"/>
                  <a:gd name="T70" fmla="*/ 71 w 101"/>
                  <a:gd name="T71" fmla="*/ 153 h 309"/>
                  <a:gd name="T72" fmla="*/ 80 w 101"/>
                  <a:gd name="T73" fmla="*/ 166 h 309"/>
                  <a:gd name="T74" fmla="*/ 88 w 101"/>
                  <a:gd name="T75" fmla="*/ 185 h 309"/>
                  <a:gd name="T76" fmla="*/ 97 w 101"/>
                  <a:gd name="T77" fmla="*/ 199 h 309"/>
                  <a:gd name="T78" fmla="*/ 100 w 101"/>
                  <a:gd name="T79" fmla="*/ 208 h 309"/>
                  <a:gd name="T80" fmla="*/ 100 w 101"/>
                  <a:gd name="T81" fmla="*/ 227 h 309"/>
                  <a:gd name="T82" fmla="*/ 100 w 101"/>
                  <a:gd name="T83" fmla="*/ 247 h 309"/>
                  <a:gd name="T84" fmla="*/ 100 w 101"/>
                  <a:gd name="T85" fmla="*/ 259 h 309"/>
                  <a:gd name="T86" fmla="*/ 97 w 101"/>
                  <a:gd name="T87" fmla="*/ 276 h 309"/>
                  <a:gd name="T88" fmla="*/ 94 w 101"/>
                  <a:gd name="T89" fmla="*/ 286 h 309"/>
                  <a:gd name="T90" fmla="*/ 94 w 101"/>
                  <a:gd name="T91" fmla="*/ 299 h 309"/>
                  <a:gd name="T92" fmla="*/ 88 w 101"/>
                  <a:gd name="T93" fmla="*/ 308 h 309"/>
                  <a:gd name="T94" fmla="*/ 50 w 101"/>
                  <a:gd name="T95" fmla="*/ 305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1" h="309">
                    <a:moveTo>
                      <a:pt x="50" y="305"/>
                    </a:moveTo>
                    <a:lnTo>
                      <a:pt x="53" y="296"/>
                    </a:lnTo>
                    <a:lnTo>
                      <a:pt x="56" y="292"/>
                    </a:lnTo>
                    <a:lnTo>
                      <a:pt x="56" y="286"/>
                    </a:lnTo>
                    <a:lnTo>
                      <a:pt x="65" y="270"/>
                    </a:lnTo>
                    <a:lnTo>
                      <a:pt x="71" y="247"/>
                    </a:lnTo>
                    <a:lnTo>
                      <a:pt x="76" y="231"/>
                    </a:lnTo>
                    <a:lnTo>
                      <a:pt x="76" y="215"/>
                    </a:lnTo>
                    <a:lnTo>
                      <a:pt x="80" y="202"/>
                    </a:lnTo>
                    <a:lnTo>
                      <a:pt x="80" y="188"/>
                    </a:lnTo>
                    <a:lnTo>
                      <a:pt x="76" y="178"/>
                    </a:lnTo>
                    <a:lnTo>
                      <a:pt x="73" y="172"/>
                    </a:lnTo>
                    <a:lnTo>
                      <a:pt x="65" y="159"/>
                    </a:lnTo>
                    <a:lnTo>
                      <a:pt x="56" y="146"/>
                    </a:lnTo>
                    <a:lnTo>
                      <a:pt x="44" y="134"/>
                    </a:lnTo>
                    <a:lnTo>
                      <a:pt x="24" y="110"/>
                    </a:lnTo>
                    <a:lnTo>
                      <a:pt x="12" y="91"/>
                    </a:lnTo>
                    <a:lnTo>
                      <a:pt x="6" y="81"/>
                    </a:lnTo>
                    <a:lnTo>
                      <a:pt x="3" y="72"/>
                    </a:lnTo>
                    <a:lnTo>
                      <a:pt x="0" y="56"/>
                    </a:lnTo>
                    <a:lnTo>
                      <a:pt x="0" y="43"/>
                    </a:lnTo>
                    <a:lnTo>
                      <a:pt x="3" y="32"/>
                    </a:lnTo>
                    <a:lnTo>
                      <a:pt x="6" y="13"/>
                    </a:lnTo>
                    <a:lnTo>
                      <a:pt x="12" y="0"/>
                    </a:lnTo>
                    <a:lnTo>
                      <a:pt x="29" y="20"/>
                    </a:lnTo>
                    <a:lnTo>
                      <a:pt x="27" y="29"/>
                    </a:lnTo>
                    <a:lnTo>
                      <a:pt x="24" y="46"/>
                    </a:lnTo>
                    <a:lnTo>
                      <a:pt x="21" y="59"/>
                    </a:lnTo>
                    <a:lnTo>
                      <a:pt x="21" y="72"/>
                    </a:lnTo>
                    <a:lnTo>
                      <a:pt x="21" y="85"/>
                    </a:lnTo>
                    <a:lnTo>
                      <a:pt x="27" y="97"/>
                    </a:lnTo>
                    <a:lnTo>
                      <a:pt x="29" y="110"/>
                    </a:lnTo>
                    <a:lnTo>
                      <a:pt x="36" y="118"/>
                    </a:lnTo>
                    <a:lnTo>
                      <a:pt x="47" y="127"/>
                    </a:lnTo>
                    <a:lnTo>
                      <a:pt x="61" y="140"/>
                    </a:lnTo>
                    <a:lnTo>
                      <a:pt x="71" y="153"/>
                    </a:lnTo>
                    <a:lnTo>
                      <a:pt x="80" y="166"/>
                    </a:lnTo>
                    <a:lnTo>
                      <a:pt x="88" y="185"/>
                    </a:lnTo>
                    <a:lnTo>
                      <a:pt x="97" y="199"/>
                    </a:lnTo>
                    <a:lnTo>
                      <a:pt x="100" y="208"/>
                    </a:lnTo>
                    <a:lnTo>
                      <a:pt x="100" y="227"/>
                    </a:lnTo>
                    <a:lnTo>
                      <a:pt x="100" y="247"/>
                    </a:lnTo>
                    <a:lnTo>
                      <a:pt x="100" y="259"/>
                    </a:lnTo>
                    <a:lnTo>
                      <a:pt x="97" y="276"/>
                    </a:lnTo>
                    <a:lnTo>
                      <a:pt x="94" y="286"/>
                    </a:lnTo>
                    <a:lnTo>
                      <a:pt x="94" y="299"/>
                    </a:lnTo>
                    <a:lnTo>
                      <a:pt x="88" y="308"/>
                    </a:lnTo>
                    <a:lnTo>
                      <a:pt x="50" y="305"/>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162" name="Freeform 6"/>
              <p:cNvSpPr>
                <a:spLocks/>
              </p:cNvSpPr>
              <p:nvPr/>
            </p:nvSpPr>
            <p:spPr bwMode="ltGray">
              <a:xfrm>
                <a:off x="5204" y="0"/>
                <a:ext cx="103" cy="312"/>
              </a:xfrm>
              <a:custGeom>
                <a:avLst/>
                <a:gdLst>
                  <a:gd name="T0" fmla="*/ 49 w 103"/>
                  <a:gd name="T1" fmla="*/ 305 h 312"/>
                  <a:gd name="T2" fmla="*/ 56 w 103"/>
                  <a:gd name="T3" fmla="*/ 295 h 312"/>
                  <a:gd name="T4" fmla="*/ 56 w 103"/>
                  <a:gd name="T5" fmla="*/ 292 h 312"/>
                  <a:gd name="T6" fmla="*/ 58 w 103"/>
                  <a:gd name="T7" fmla="*/ 286 h 312"/>
                  <a:gd name="T8" fmla="*/ 64 w 103"/>
                  <a:gd name="T9" fmla="*/ 269 h 312"/>
                  <a:gd name="T10" fmla="*/ 70 w 103"/>
                  <a:gd name="T11" fmla="*/ 246 h 312"/>
                  <a:gd name="T12" fmla="*/ 76 w 103"/>
                  <a:gd name="T13" fmla="*/ 234 h 312"/>
                  <a:gd name="T14" fmla="*/ 78 w 103"/>
                  <a:gd name="T15" fmla="*/ 214 h 312"/>
                  <a:gd name="T16" fmla="*/ 78 w 103"/>
                  <a:gd name="T17" fmla="*/ 202 h 312"/>
                  <a:gd name="T18" fmla="*/ 78 w 103"/>
                  <a:gd name="T19" fmla="*/ 191 h 312"/>
                  <a:gd name="T20" fmla="*/ 76 w 103"/>
                  <a:gd name="T21" fmla="*/ 178 h 312"/>
                  <a:gd name="T22" fmla="*/ 73 w 103"/>
                  <a:gd name="T23" fmla="*/ 172 h 312"/>
                  <a:gd name="T24" fmla="*/ 64 w 103"/>
                  <a:gd name="T25" fmla="*/ 159 h 312"/>
                  <a:gd name="T26" fmla="*/ 56 w 103"/>
                  <a:gd name="T27" fmla="*/ 146 h 312"/>
                  <a:gd name="T28" fmla="*/ 44 w 103"/>
                  <a:gd name="T29" fmla="*/ 133 h 312"/>
                  <a:gd name="T30" fmla="*/ 23 w 103"/>
                  <a:gd name="T31" fmla="*/ 110 h 312"/>
                  <a:gd name="T32" fmla="*/ 12 w 103"/>
                  <a:gd name="T33" fmla="*/ 94 h 312"/>
                  <a:gd name="T34" fmla="*/ 5 w 103"/>
                  <a:gd name="T35" fmla="*/ 81 h 312"/>
                  <a:gd name="T36" fmla="*/ 3 w 103"/>
                  <a:gd name="T37" fmla="*/ 72 h 312"/>
                  <a:gd name="T38" fmla="*/ 0 w 103"/>
                  <a:gd name="T39" fmla="*/ 56 h 312"/>
                  <a:gd name="T40" fmla="*/ 0 w 103"/>
                  <a:gd name="T41" fmla="*/ 43 h 312"/>
                  <a:gd name="T42" fmla="*/ 3 w 103"/>
                  <a:gd name="T43" fmla="*/ 32 h 312"/>
                  <a:gd name="T44" fmla="*/ 5 w 103"/>
                  <a:gd name="T45" fmla="*/ 16 h 312"/>
                  <a:gd name="T46" fmla="*/ 12 w 103"/>
                  <a:gd name="T47" fmla="*/ 0 h 312"/>
                  <a:gd name="T48" fmla="*/ 32 w 103"/>
                  <a:gd name="T49" fmla="*/ 19 h 312"/>
                  <a:gd name="T50" fmla="*/ 26 w 103"/>
                  <a:gd name="T51" fmla="*/ 32 h 312"/>
                  <a:gd name="T52" fmla="*/ 23 w 103"/>
                  <a:gd name="T53" fmla="*/ 46 h 312"/>
                  <a:gd name="T54" fmla="*/ 20 w 103"/>
                  <a:gd name="T55" fmla="*/ 59 h 312"/>
                  <a:gd name="T56" fmla="*/ 20 w 103"/>
                  <a:gd name="T57" fmla="*/ 72 h 312"/>
                  <a:gd name="T58" fmla="*/ 20 w 103"/>
                  <a:gd name="T59" fmla="*/ 84 h 312"/>
                  <a:gd name="T60" fmla="*/ 26 w 103"/>
                  <a:gd name="T61" fmla="*/ 100 h 312"/>
                  <a:gd name="T62" fmla="*/ 29 w 103"/>
                  <a:gd name="T63" fmla="*/ 110 h 312"/>
                  <a:gd name="T64" fmla="*/ 35 w 103"/>
                  <a:gd name="T65" fmla="*/ 121 h 312"/>
                  <a:gd name="T66" fmla="*/ 46 w 103"/>
                  <a:gd name="T67" fmla="*/ 127 h 312"/>
                  <a:gd name="T68" fmla="*/ 61 w 103"/>
                  <a:gd name="T69" fmla="*/ 143 h 312"/>
                  <a:gd name="T70" fmla="*/ 73 w 103"/>
                  <a:gd name="T71" fmla="*/ 156 h 312"/>
                  <a:gd name="T72" fmla="*/ 78 w 103"/>
                  <a:gd name="T73" fmla="*/ 165 h 312"/>
                  <a:gd name="T74" fmla="*/ 90 w 103"/>
                  <a:gd name="T75" fmla="*/ 185 h 312"/>
                  <a:gd name="T76" fmla="*/ 96 w 103"/>
                  <a:gd name="T77" fmla="*/ 198 h 312"/>
                  <a:gd name="T78" fmla="*/ 99 w 103"/>
                  <a:gd name="T79" fmla="*/ 208 h 312"/>
                  <a:gd name="T80" fmla="*/ 102 w 103"/>
                  <a:gd name="T81" fmla="*/ 227 h 312"/>
                  <a:gd name="T82" fmla="*/ 102 w 103"/>
                  <a:gd name="T83" fmla="*/ 246 h 312"/>
                  <a:gd name="T84" fmla="*/ 99 w 103"/>
                  <a:gd name="T85" fmla="*/ 259 h 312"/>
                  <a:gd name="T86" fmla="*/ 99 w 103"/>
                  <a:gd name="T87" fmla="*/ 276 h 312"/>
                  <a:gd name="T88" fmla="*/ 96 w 103"/>
                  <a:gd name="T89" fmla="*/ 289 h 312"/>
                  <a:gd name="T90" fmla="*/ 93 w 103"/>
                  <a:gd name="T91" fmla="*/ 302 h 312"/>
                  <a:gd name="T92" fmla="*/ 87 w 103"/>
                  <a:gd name="T93" fmla="*/ 311 h 312"/>
                  <a:gd name="T94" fmla="*/ 49 w 103"/>
                  <a:gd name="T95" fmla="*/ 30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3" h="312">
                    <a:moveTo>
                      <a:pt x="49" y="305"/>
                    </a:moveTo>
                    <a:lnTo>
                      <a:pt x="56" y="295"/>
                    </a:lnTo>
                    <a:lnTo>
                      <a:pt x="56" y="292"/>
                    </a:lnTo>
                    <a:lnTo>
                      <a:pt x="58" y="286"/>
                    </a:lnTo>
                    <a:lnTo>
                      <a:pt x="64" y="269"/>
                    </a:lnTo>
                    <a:lnTo>
                      <a:pt x="70" y="246"/>
                    </a:lnTo>
                    <a:lnTo>
                      <a:pt x="76" y="234"/>
                    </a:lnTo>
                    <a:lnTo>
                      <a:pt x="78" y="214"/>
                    </a:lnTo>
                    <a:lnTo>
                      <a:pt x="78" y="202"/>
                    </a:lnTo>
                    <a:lnTo>
                      <a:pt x="78" y="191"/>
                    </a:lnTo>
                    <a:lnTo>
                      <a:pt x="76" y="178"/>
                    </a:lnTo>
                    <a:lnTo>
                      <a:pt x="73" y="172"/>
                    </a:lnTo>
                    <a:lnTo>
                      <a:pt x="64" y="159"/>
                    </a:lnTo>
                    <a:lnTo>
                      <a:pt x="56" y="146"/>
                    </a:lnTo>
                    <a:lnTo>
                      <a:pt x="44" y="133"/>
                    </a:lnTo>
                    <a:lnTo>
                      <a:pt x="23" y="110"/>
                    </a:lnTo>
                    <a:lnTo>
                      <a:pt x="12" y="94"/>
                    </a:lnTo>
                    <a:lnTo>
                      <a:pt x="5" y="81"/>
                    </a:lnTo>
                    <a:lnTo>
                      <a:pt x="3" y="72"/>
                    </a:lnTo>
                    <a:lnTo>
                      <a:pt x="0" y="56"/>
                    </a:lnTo>
                    <a:lnTo>
                      <a:pt x="0" y="43"/>
                    </a:lnTo>
                    <a:lnTo>
                      <a:pt x="3" y="32"/>
                    </a:lnTo>
                    <a:lnTo>
                      <a:pt x="5" y="16"/>
                    </a:lnTo>
                    <a:lnTo>
                      <a:pt x="12" y="0"/>
                    </a:lnTo>
                    <a:lnTo>
                      <a:pt x="32" y="19"/>
                    </a:lnTo>
                    <a:lnTo>
                      <a:pt x="26" y="32"/>
                    </a:lnTo>
                    <a:lnTo>
                      <a:pt x="23" y="46"/>
                    </a:lnTo>
                    <a:lnTo>
                      <a:pt x="20" y="59"/>
                    </a:lnTo>
                    <a:lnTo>
                      <a:pt x="20" y="72"/>
                    </a:lnTo>
                    <a:lnTo>
                      <a:pt x="20" y="84"/>
                    </a:lnTo>
                    <a:lnTo>
                      <a:pt x="26" y="100"/>
                    </a:lnTo>
                    <a:lnTo>
                      <a:pt x="29" y="110"/>
                    </a:lnTo>
                    <a:lnTo>
                      <a:pt x="35" y="121"/>
                    </a:lnTo>
                    <a:lnTo>
                      <a:pt x="46" y="127"/>
                    </a:lnTo>
                    <a:lnTo>
                      <a:pt x="61" y="143"/>
                    </a:lnTo>
                    <a:lnTo>
                      <a:pt x="73" y="156"/>
                    </a:lnTo>
                    <a:lnTo>
                      <a:pt x="78" y="165"/>
                    </a:lnTo>
                    <a:lnTo>
                      <a:pt x="90" y="185"/>
                    </a:lnTo>
                    <a:lnTo>
                      <a:pt x="96" y="198"/>
                    </a:lnTo>
                    <a:lnTo>
                      <a:pt x="99" y="208"/>
                    </a:lnTo>
                    <a:lnTo>
                      <a:pt x="102" y="227"/>
                    </a:lnTo>
                    <a:lnTo>
                      <a:pt x="102" y="246"/>
                    </a:lnTo>
                    <a:lnTo>
                      <a:pt x="99" y="259"/>
                    </a:lnTo>
                    <a:lnTo>
                      <a:pt x="99" y="276"/>
                    </a:lnTo>
                    <a:lnTo>
                      <a:pt x="96" y="289"/>
                    </a:lnTo>
                    <a:lnTo>
                      <a:pt x="93" y="302"/>
                    </a:lnTo>
                    <a:lnTo>
                      <a:pt x="87" y="311"/>
                    </a:lnTo>
                    <a:lnTo>
                      <a:pt x="49" y="305"/>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163" name="Freeform 7"/>
              <p:cNvSpPr>
                <a:spLocks/>
              </p:cNvSpPr>
              <p:nvPr/>
            </p:nvSpPr>
            <p:spPr bwMode="ltGray">
              <a:xfrm>
                <a:off x="5358" y="2133"/>
                <a:ext cx="229" cy="114"/>
              </a:xfrm>
              <a:custGeom>
                <a:avLst/>
                <a:gdLst>
                  <a:gd name="T0" fmla="*/ 0 w 229"/>
                  <a:gd name="T1" fmla="*/ 110 h 114"/>
                  <a:gd name="T2" fmla="*/ 6 w 229"/>
                  <a:gd name="T3" fmla="*/ 113 h 114"/>
                  <a:gd name="T4" fmla="*/ 18 w 229"/>
                  <a:gd name="T5" fmla="*/ 113 h 114"/>
                  <a:gd name="T6" fmla="*/ 28 w 229"/>
                  <a:gd name="T7" fmla="*/ 113 h 114"/>
                  <a:gd name="T8" fmla="*/ 36 w 229"/>
                  <a:gd name="T9" fmla="*/ 110 h 114"/>
                  <a:gd name="T10" fmla="*/ 48 w 229"/>
                  <a:gd name="T11" fmla="*/ 107 h 114"/>
                  <a:gd name="T12" fmla="*/ 58 w 229"/>
                  <a:gd name="T13" fmla="*/ 103 h 114"/>
                  <a:gd name="T14" fmla="*/ 64 w 229"/>
                  <a:gd name="T15" fmla="*/ 101 h 114"/>
                  <a:gd name="T16" fmla="*/ 69 w 229"/>
                  <a:gd name="T17" fmla="*/ 92 h 114"/>
                  <a:gd name="T18" fmla="*/ 76 w 229"/>
                  <a:gd name="T19" fmla="*/ 82 h 114"/>
                  <a:gd name="T20" fmla="*/ 79 w 229"/>
                  <a:gd name="T21" fmla="*/ 77 h 114"/>
                  <a:gd name="T22" fmla="*/ 82 w 229"/>
                  <a:gd name="T23" fmla="*/ 70 h 114"/>
                  <a:gd name="T24" fmla="*/ 94 w 229"/>
                  <a:gd name="T25" fmla="*/ 55 h 114"/>
                  <a:gd name="T26" fmla="*/ 106 w 229"/>
                  <a:gd name="T27" fmla="*/ 39 h 114"/>
                  <a:gd name="T28" fmla="*/ 115 w 229"/>
                  <a:gd name="T29" fmla="*/ 36 h 114"/>
                  <a:gd name="T30" fmla="*/ 130 w 229"/>
                  <a:gd name="T31" fmla="*/ 31 h 114"/>
                  <a:gd name="T32" fmla="*/ 143 w 229"/>
                  <a:gd name="T33" fmla="*/ 24 h 114"/>
                  <a:gd name="T34" fmla="*/ 155 w 229"/>
                  <a:gd name="T35" fmla="*/ 21 h 114"/>
                  <a:gd name="T36" fmla="*/ 164 w 229"/>
                  <a:gd name="T37" fmla="*/ 18 h 114"/>
                  <a:gd name="T38" fmla="*/ 176 w 229"/>
                  <a:gd name="T39" fmla="*/ 21 h 114"/>
                  <a:gd name="T40" fmla="*/ 191 w 229"/>
                  <a:gd name="T41" fmla="*/ 24 h 114"/>
                  <a:gd name="T42" fmla="*/ 206 w 229"/>
                  <a:gd name="T43" fmla="*/ 31 h 114"/>
                  <a:gd name="T44" fmla="*/ 213 w 229"/>
                  <a:gd name="T45" fmla="*/ 36 h 114"/>
                  <a:gd name="T46" fmla="*/ 219 w 229"/>
                  <a:gd name="T47" fmla="*/ 42 h 114"/>
                  <a:gd name="T48" fmla="*/ 228 w 229"/>
                  <a:gd name="T49" fmla="*/ 11 h 114"/>
                  <a:gd name="T50" fmla="*/ 221 w 229"/>
                  <a:gd name="T51" fmla="*/ 9 h 114"/>
                  <a:gd name="T52" fmla="*/ 206 w 229"/>
                  <a:gd name="T53" fmla="*/ 3 h 114"/>
                  <a:gd name="T54" fmla="*/ 195 w 229"/>
                  <a:gd name="T55" fmla="*/ 0 h 114"/>
                  <a:gd name="T56" fmla="*/ 180 w 229"/>
                  <a:gd name="T57" fmla="*/ 0 h 114"/>
                  <a:gd name="T58" fmla="*/ 167 w 229"/>
                  <a:gd name="T59" fmla="*/ 0 h 114"/>
                  <a:gd name="T60" fmla="*/ 155 w 229"/>
                  <a:gd name="T61" fmla="*/ 3 h 114"/>
                  <a:gd name="T62" fmla="*/ 140 w 229"/>
                  <a:gd name="T63" fmla="*/ 9 h 114"/>
                  <a:gd name="T64" fmla="*/ 127 w 229"/>
                  <a:gd name="T65" fmla="*/ 15 h 114"/>
                  <a:gd name="T66" fmla="*/ 124 w 229"/>
                  <a:gd name="T67" fmla="*/ 18 h 114"/>
                  <a:gd name="T68" fmla="*/ 109 w 229"/>
                  <a:gd name="T69" fmla="*/ 31 h 114"/>
                  <a:gd name="T70" fmla="*/ 97 w 229"/>
                  <a:gd name="T71" fmla="*/ 42 h 114"/>
                  <a:gd name="T72" fmla="*/ 88 w 229"/>
                  <a:gd name="T73" fmla="*/ 55 h 114"/>
                  <a:gd name="T74" fmla="*/ 76 w 229"/>
                  <a:gd name="T75" fmla="*/ 67 h 114"/>
                  <a:gd name="T76" fmla="*/ 69 w 229"/>
                  <a:gd name="T77" fmla="*/ 73 h 114"/>
                  <a:gd name="T78" fmla="*/ 61 w 229"/>
                  <a:gd name="T79" fmla="*/ 82 h 114"/>
                  <a:gd name="T80" fmla="*/ 51 w 229"/>
                  <a:gd name="T81" fmla="*/ 85 h 114"/>
                  <a:gd name="T82" fmla="*/ 43 w 229"/>
                  <a:gd name="T83" fmla="*/ 88 h 114"/>
                  <a:gd name="T84" fmla="*/ 30 w 229"/>
                  <a:gd name="T85" fmla="*/ 88 h 114"/>
                  <a:gd name="T86" fmla="*/ 24 w 229"/>
                  <a:gd name="T87" fmla="*/ 88 h 114"/>
                  <a:gd name="T88" fmla="*/ 18 w 229"/>
                  <a:gd name="T89" fmla="*/ 85 h 114"/>
                  <a:gd name="T90" fmla="*/ 6 w 229"/>
                  <a:gd name="T91" fmla="*/ 79 h 114"/>
                  <a:gd name="T92" fmla="*/ 0 w 229"/>
                  <a:gd name="T93" fmla="*/ 11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 h="114">
                    <a:moveTo>
                      <a:pt x="0" y="110"/>
                    </a:moveTo>
                    <a:lnTo>
                      <a:pt x="6" y="113"/>
                    </a:lnTo>
                    <a:lnTo>
                      <a:pt x="18" y="113"/>
                    </a:lnTo>
                    <a:lnTo>
                      <a:pt x="28" y="113"/>
                    </a:lnTo>
                    <a:lnTo>
                      <a:pt x="36" y="110"/>
                    </a:lnTo>
                    <a:lnTo>
                      <a:pt x="48" y="107"/>
                    </a:lnTo>
                    <a:lnTo>
                      <a:pt x="58" y="103"/>
                    </a:lnTo>
                    <a:lnTo>
                      <a:pt x="64" y="101"/>
                    </a:lnTo>
                    <a:lnTo>
                      <a:pt x="69" y="92"/>
                    </a:lnTo>
                    <a:lnTo>
                      <a:pt x="76" y="82"/>
                    </a:lnTo>
                    <a:lnTo>
                      <a:pt x="79" y="77"/>
                    </a:lnTo>
                    <a:lnTo>
                      <a:pt x="82" y="70"/>
                    </a:lnTo>
                    <a:lnTo>
                      <a:pt x="94" y="55"/>
                    </a:lnTo>
                    <a:lnTo>
                      <a:pt x="106" y="39"/>
                    </a:lnTo>
                    <a:lnTo>
                      <a:pt x="115" y="36"/>
                    </a:lnTo>
                    <a:lnTo>
                      <a:pt x="130" y="31"/>
                    </a:lnTo>
                    <a:lnTo>
                      <a:pt x="143" y="24"/>
                    </a:lnTo>
                    <a:lnTo>
                      <a:pt x="155" y="21"/>
                    </a:lnTo>
                    <a:lnTo>
                      <a:pt x="164" y="18"/>
                    </a:lnTo>
                    <a:lnTo>
                      <a:pt x="176" y="21"/>
                    </a:lnTo>
                    <a:lnTo>
                      <a:pt x="191" y="24"/>
                    </a:lnTo>
                    <a:lnTo>
                      <a:pt x="206" y="31"/>
                    </a:lnTo>
                    <a:lnTo>
                      <a:pt x="213" y="36"/>
                    </a:lnTo>
                    <a:lnTo>
                      <a:pt x="219" y="42"/>
                    </a:lnTo>
                    <a:lnTo>
                      <a:pt x="228" y="11"/>
                    </a:lnTo>
                    <a:lnTo>
                      <a:pt x="221" y="9"/>
                    </a:lnTo>
                    <a:lnTo>
                      <a:pt x="206" y="3"/>
                    </a:lnTo>
                    <a:lnTo>
                      <a:pt x="195" y="0"/>
                    </a:lnTo>
                    <a:lnTo>
                      <a:pt x="180" y="0"/>
                    </a:lnTo>
                    <a:lnTo>
                      <a:pt x="167" y="0"/>
                    </a:lnTo>
                    <a:lnTo>
                      <a:pt x="155" y="3"/>
                    </a:lnTo>
                    <a:lnTo>
                      <a:pt x="140" y="9"/>
                    </a:lnTo>
                    <a:lnTo>
                      <a:pt x="127" y="15"/>
                    </a:lnTo>
                    <a:lnTo>
                      <a:pt x="124" y="18"/>
                    </a:lnTo>
                    <a:lnTo>
                      <a:pt x="109" y="31"/>
                    </a:lnTo>
                    <a:lnTo>
                      <a:pt x="97" y="42"/>
                    </a:lnTo>
                    <a:lnTo>
                      <a:pt x="88" y="55"/>
                    </a:lnTo>
                    <a:lnTo>
                      <a:pt x="76" y="67"/>
                    </a:lnTo>
                    <a:lnTo>
                      <a:pt x="69" y="73"/>
                    </a:lnTo>
                    <a:lnTo>
                      <a:pt x="61" y="82"/>
                    </a:lnTo>
                    <a:lnTo>
                      <a:pt x="51" y="85"/>
                    </a:lnTo>
                    <a:lnTo>
                      <a:pt x="43" y="88"/>
                    </a:lnTo>
                    <a:lnTo>
                      <a:pt x="30" y="88"/>
                    </a:lnTo>
                    <a:lnTo>
                      <a:pt x="24" y="88"/>
                    </a:lnTo>
                    <a:lnTo>
                      <a:pt x="18" y="85"/>
                    </a:lnTo>
                    <a:lnTo>
                      <a:pt x="6" y="79"/>
                    </a:lnTo>
                    <a:lnTo>
                      <a:pt x="0" y="110"/>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164" name="Freeform 8"/>
              <p:cNvSpPr>
                <a:spLocks/>
              </p:cNvSpPr>
              <p:nvPr/>
            </p:nvSpPr>
            <p:spPr bwMode="ltGray">
              <a:xfrm>
                <a:off x="43" y="1862"/>
                <a:ext cx="233" cy="119"/>
              </a:xfrm>
              <a:custGeom>
                <a:avLst/>
                <a:gdLst>
                  <a:gd name="T0" fmla="*/ 0 w 233"/>
                  <a:gd name="T1" fmla="*/ 115 h 119"/>
                  <a:gd name="T2" fmla="*/ 7 w 233"/>
                  <a:gd name="T3" fmla="*/ 118 h 119"/>
                  <a:gd name="T4" fmla="*/ 19 w 233"/>
                  <a:gd name="T5" fmla="*/ 118 h 119"/>
                  <a:gd name="T6" fmla="*/ 28 w 233"/>
                  <a:gd name="T7" fmla="*/ 118 h 119"/>
                  <a:gd name="T8" fmla="*/ 40 w 233"/>
                  <a:gd name="T9" fmla="*/ 118 h 119"/>
                  <a:gd name="T10" fmla="*/ 49 w 233"/>
                  <a:gd name="T11" fmla="*/ 111 h 119"/>
                  <a:gd name="T12" fmla="*/ 58 w 233"/>
                  <a:gd name="T13" fmla="*/ 108 h 119"/>
                  <a:gd name="T14" fmla="*/ 65 w 233"/>
                  <a:gd name="T15" fmla="*/ 105 h 119"/>
                  <a:gd name="T16" fmla="*/ 73 w 233"/>
                  <a:gd name="T17" fmla="*/ 95 h 119"/>
                  <a:gd name="T18" fmla="*/ 76 w 233"/>
                  <a:gd name="T19" fmla="*/ 86 h 119"/>
                  <a:gd name="T20" fmla="*/ 83 w 233"/>
                  <a:gd name="T21" fmla="*/ 79 h 119"/>
                  <a:gd name="T22" fmla="*/ 86 w 233"/>
                  <a:gd name="T23" fmla="*/ 73 h 119"/>
                  <a:gd name="T24" fmla="*/ 95 w 233"/>
                  <a:gd name="T25" fmla="*/ 58 h 119"/>
                  <a:gd name="T26" fmla="*/ 110 w 233"/>
                  <a:gd name="T27" fmla="*/ 45 h 119"/>
                  <a:gd name="T28" fmla="*/ 116 w 233"/>
                  <a:gd name="T29" fmla="*/ 39 h 119"/>
                  <a:gd name="T30" fmla="*/ 131 w 233"/>
                  <a:gd name="T31" fmla="*/ 32 h 119"/>
                  <a:gd name="T32" fmla="*/ 146 w 233"/>
                  <a:gd name="T33" fmla="*/ 26 h 119"/>
                  <a:gd name="T34" fmla="*/ 156 w 233"/>
                  <a:gd name="T35" fmla="*/ 23 h 119"/>
                  <a:gd name="T36" fmla="*/ 164 w 233"/>
                  <a:gd name="T37" fmla="*/ 23 h 119"/>
                  <a:gd name="T38" fmla="*/ 177 w 233"/>
                  <a:gd name="T39" fmla="*/ 23 h 119"/>
                  <a:gd name="T40" fmla="*/ 192 w 233"/>
                  <a:gd name="T41" fmla="*/ 26 h 119"/>
                  <a:gd name="T42" fmla="*/ 207 w 233"/>
                  <a:gd name="T43" fmla="*/ 32 h 119"/>
                  <a:gd name="T44" fmla="*/ 217 w 233"/>
                  <a:gd name="T45" fmla="*/ 42 h 119"/>
                  <a:gd name="T46" fmla="*/ 220 w 233"/>
                  <a:gd name="T47" fmla="*/ 48 h 119"/>
                  <a:gd name="T48" fmla="*/ 232 w 233"/>
                  <a:gd name="T49" fmla="*/ 16 h 119"/>
                  <a:gd name="T50" fmla="*/ 222 w 233"/>
                  <a:gd name="T51" fmla="*/ 10 h 119"/>
                  <a:gd name="T52" fmla="*/ 210 w 233"/>
                  <a:gd name="T53" fmla="*/ 4 h 119"/>
                  <a:gd name="T54" fmla="*/ 195 w 233"/>
                  <a:gd name="T55" fmla="*/ 4 h 119"/>
                  <a:gd name="T56" fmla="*/ 183 w 233"/>
                  <a:gd name="T57" fmla="*/ 0 h 119"/>
                  <a:gd name="T58" fmla="*/ 167 w 233"/>
                  <a:gd name="T59" fmla="*/ 0 h 119"/>
                  <a:gd name="T60" fmla="*/ 156 w 233"/>
                  <a:gd name="T61" fmla="*/ 4 h 119"/>
                  <a:gd name="T62" fmla="*/ 141 w 233"/>
                  <a:gd name="T63" fmla="*/ 10 h 119"/>
                  <a:gd name="T64" fmla="*/ 131 w 233"/>
                  <a:gd name="T65" fmla="*/ 16 h 119"/>
                  <a:gd name="T66" fmla="*/ 126 w 233"/>
                  <a:gd name="T67" fmla="*/ 20 h 119"/>
                  <a:gd name="T68" fmla="*/ 110 w 233"/>
                  <a:gd name="T69" fmla="*/ 32 h 119"/>
                  <a:gd name="T70" fmla="*/ 101 w 233"/>
                  <a:gd name="T71" fmla="*/ 45 h 119"/>
                  <a:gd name="T72" fmla="*/ 88 w 233"/>
                  <a:gd name="T73" fmla="*/ 58 h 119"/>
                  <a:gd name="T74" fmla="*/ 80 w 233"/>
                  <a:gd name="T75" fmla="*/ 70 h 119"/>
                  <a:gd name="T76" fmla="*/ 73 w 233"/>
                  <a:gd name="T77" fmla="*/ 79 h 119"/>
                  <a:gd name="T78" fmla="*/ 61 w 233"/>
                  <a:gd name="T79" fmla="*/ 86 h 119"/>
                  <a:gd name="T80" fmla="*/ 52 w 233"/>
                  <a:gd name="T81" fmla="*/ 89 h 119"/>
                  <a:gd name="T82" fmla="*/ 43 w 233"/>
                  <a:gd name="T83" fmla="*/ 92 h 119"/>
                  <a:gd name="T84" fmla="*/ 34 w 233"/>
                  <a:gd name="T85" fmla="*/ 92 h 119"/>
                  <a:gd name="T86" fmla="*/ 25 w 233"/>
                  <a:gd name="T87" fmla="*/ 92 h 119"/>
                  <a:gd name="T88" fmla="*/ 19 w 233"/>
                  <a:gd name="T89" fmla="*/ 89 h 119"/>
                  <a:gd name="T90" fmla="*/ 7 w 233"/>
                  <a:gd name="T91" fmla="*/ 83 h 119"/>
                  <a:gd name="T92" fmla="*/ 0 w 233"/>
                  <a:gd name="T93" fmla="*/ 115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33" h="119">
                    <a:moveTo>
                      <a:pt x="0" y="115"/>
                    </a:moveTo>
                    <a:lnTo>
                      <a:pt x="7" y="118"/>
                    </a:lnTo>
                    <a:lnTo>
                      <a:pt x="19" y="118"/>
                    </a:lnTo>
                    <a:lnTo>
                      <a:pt x="28" y="118"/>
                    </a:lnTo>
                    <a:lnTo>
                      <a:pt x="40" y="118"/>
                    </a:lnTo>
                    <a:lnTo>
                      <a:pt x="49" y="111"/>
                    </a:lnTo>
                    <a:lnTo>
                      <a:pt x="58" y="108"/>
                    </a:lnTo>
                    <a:lnTo>
                      <a:pt x="65" y="105"/>
                    </a:lnTo>
                    <a:lnTo>
                      <a:pt x="73" y="95"/>
                    </a:lnTo>
                    <a:lnTo>
                      <a:pt x="76" y="86"/>
                    </a:lnTo>
                    <a:lnTo>
                      <a:pt x="83" y="79"/>
                    </a:lnTo>
                    <a:lnTo>
                      <a:pt x="86" y="73"/>
                    </a:lnTo>
                    <a:lnTo>
                      <a:pt x="95" y="58"/>
                    </a:lnTo>
                    <a:lnTo>
                      <a:pt x="110" y="45"/>
                    </a:lnTo>
                    <a:lnTo>
                      <a:pt x="116" y="39"/>
                    </a:lnTo>
                    <a:lnTo>
                      <a:pt x="131" y="32"/>
                    </a:lnTo>
                    <a:lnTo>
                      <a:pt x="146" y="26"/>
                    </a:lnTo>
                    <a:lnTo>
                      <a:pt x="156" y="23"/>
                    </a:lnTo>
                    <a:lnTo>
                      <a:pt x="164" y="23"/>
                    </a:lnTo>
                    <a:lnTo>
                      <a:pt x="177" y="23"/>
                    </a:lnTo>
                    <a:lnTo>
                      <a:pt x="192" y="26"/>
                    </a:lnTo>
                    <a:lnTo>
                      <a:pt x="207" y="32"/>
                    </a:lnTo>
                    <a:lnTo>
                      <a:pt x="217" y="42"/>
                    </a:lnTo>
                    <a:lnTo>
                      <a:pt x="220" y="48"/>
                    </a:lnTo>
                    <a:lnTo>
                      <a:pt x="232" y="16"/>
                    </a:lnTo>
                    <a:lnTo>
                      <a:pt x="222" y="10"/>
                    </a:lnTo>
                    <a:lnTo>
                      <a:pt x="210" y="4"/>
                    </a:lnTo>
                    <a:lnTo>
                      <a:pt x="195" y="4"/>
                    </a:lnTo>
                    <a:lnTo>
                      <a:pt x="183" y="0"/>
                    </a:lnTo>
                    <a:lnTo>
                      <a:pt x="167" y="0"/>
                    </a:lnTo>
                    <a:lnTo>
                      <a:pt x="156" y="4"/>
                    </a:lnTo>
                    <a:lnTo>
                      <a:pt x="141" y="10"/>
                    </a:lnTo>
                    <a:lnTo>
                      <a:pt x="131" y="16"/>
                    </a:lnTo>
                    <a:lnTo>
                      <a:pt x="126" y="20"/>
                    </a:lnTo>
                    <a:lnTo>
                      <a:pt x="110" y="32"/>
                    </a:lnTo>
                    <a:lnTo>
                      <a:pt x="101" y="45"/>
                    </a:lnTo>
                    <a:lnTo>
                      <a:pt x="88" y="58"/>
                    </a:lnTo>
                    <a:lnTo>
                      <a:pt x="80" y="70"/>
                    </a:lnTo>
                    <a:lnTo>
                      <a:pt x="73" y="79"/>
                    </a:lnTo>
                    <a:lnTo>
                      <a:pt x="61" y="86"/>
                    </a:lnTo>
                    <a:lnTo>
                      <a:pt x="52" y="89"/>
                    </a:lnTo>
                    <a:lnTo>
                      <a:pt x="43" y="92"/>
                    </a:lnTo>
                    <a:lnTo>
                      <a:pt x="34" y="92"/>
                    </a:lnTo>
                    <a:lnTo>
                      <a:pt x="25" y="92"/>
                    </a:lnTo>
                    <a:lnTo>
                      <a:pt x="19" y="89"/>
                    </a:lnTo>
                    <a:lnTo>
                      <a:pt x="7" y="83"/>
                    </a:lnTo>
                    <a:lnTo>
                      <a:pt x="0" y="115"/>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165" name="Freeform 9"/>
              <p:cNvSpPr>
                <a:spLocks/>
              </p:cNvSpPr>
              <p:nvPr/>
            </p:nvSpPr>
            <p:spPr bwMode="ltGray">
              <a:xfrm>
                <a:off x="454" y="3914"/>
                <a:ext cx="232" cy="116"/>
              </a:xfrm>
              <a:custGeom>
                <a:avLst/>
                <a:gdLst>
                  <a:gd name="T0" fmla="*/ 0 w 232"/>
                  <a:gd name="T1" fmla="*/ 111 h 116"/>
                  <a:gd name="T2" fmla="*/ 9 w 232"/>
                  <a:gd name="T3" fmla="*/ 115 h 116"/>
                  <a:gd name="T4" fmla="*/ 19 w 232"/>
                  <a:gd name="T5" fmla="*/ 115 h 116"/>
                  <a:gd name="T6" fmla="*/ 30 w 232"/>
                  <a:gd name="T7" fmla="*/ 115 h 116"/>
                  <a:gd name="T8" fmla="*/ 40 w 232"/>
                  <a:gd name="T9" fmla="*/ 111 h 116"/>
                  <a:gd name="T10" fmla="*/ 49 w 232"/>
                  <a:gd name="T11" fmla="*/ 108 h 116"/>
                  <a:gd name="T12" fmla="*/ 61 w 232"/>
                  <a:gd name="T13" fmla="*/ 105 h 116"/>
                  <a:gd name="T14" fmla="*/ 64 w 232"/>
                  <a:gd name="T15" fmla="*/ 102 h 116"/>
                  <a:gd name="T16" fmla="*/ 73 w 232"/>
                  <a:gd name="T17" fmla="*/ 93 h 116"/>
                  <a:gd name="T18" fmla="*/ 76 w 232"/>
                  <a:gd name="T19" fmla="*/ 84 h 116"/>
                  <a:gd name="T20" fmla="*/ 82 w 232"/>
                  <a:gd name="T21" fmla="*/ 77 h 116"/>
                  <a:gd name="T22" fmla="*/ 85 w 232"/>
                  <a:gd name="T23" fmla="*/ 72 h 116"/>
                  <a:gd name="T24" fmla="*/ 95 w 232"/>
                  <a:gd name="T25" fmla="*/ 56 h 116"/>
                  <a:gd name="T26" fmla="*/ 110 w 232"/>
                  <a:gd name="T27" fmla="*/ 43 h 116"/>
                  <a:gd name="T28" fmla="*/ 116 w 232"/>
                  <a:gd name="T29" fmla="*/ 38 h 116"/>
                  <a:gd name="T30" fmla="*/ 131 w 232"/>
                  <a:gd name="T31" fmla="*/ 31 h 116"/>
                  <a:gd name="T32" fmla="*/ 146 w 232"/>
                  <a:gd name="T33" fmla="*/ 25 h 116"/>
                  <a:gd name="T34" fmla="*/ 155 w 232"/>
                  <a:gd name="T35" fmla="*/ 22 h 116"/>
                  <a:gd name="T36" fmla="*/ 167 w 232"/>
                  <a:gd name="T37" fmla="*/ 18 h 116"/>
                  <a:gd name="T38" fmla="*/ 176 w 232"/>
                  <a:gd name="T39" fmla="*/ 22 h 116"/>
                  <a:gd name="T40" fmla="*/ 191 w 232"/>
                  <a:gd name="T41" fmla="*/ 25 h 116"/>
                  <a:gd name="T42" fmla="*/ 206 w 232"/>
                  <a:gd name="T43" fmla="*/ 31 h 116"/>
                  <a:gd name="T44" fmla="*/ 216 w 232"/>
                  <a:gd name="T45" fmla="*/ 38 h 116"/>
                  <a:gd name="T46" fmla="*/ 219 w 232"/>
                  <a:gd name="T47" fmla="*/ 46 h 116"/>
                  <a:gd name="T48" fmla="*/ 231 w 232"/>
                  <a:gd name="T49" fmla="*/ 13 h 116"/>
                  <a:gd name="T50" fmla="*/ 222 w 232"/>
                  <a:gd name="T51" fmla="*/ 10 h 116"/>
                  <a:gd name="T52" fmla="*/ 209 w 232"/>
                  <a:gd name="T53" fmla="*/ 3 h 116"/>
                  <a:gd name="T54" fmla="*/ 194 w 232"/>
                  <a:gd name="T55" fmla="*/ 0 h 116"/>
                  <a:gd name="T56" fmla="*/ 182 w 232"/>
                  <a:gd name="T57" fmla="*/ 0 h 116"/>
                  <a:gd name="T58" fmla="*/ 167 w 232"/>
                  <a:gd name="T59" fmla="*/ 0 h 116"/>
                  <a:gd name="T60" fmla="*/ 155 w 232"/>
                  <a:gd name="T61" fmla="*/ 3 h 116"/>
                  <a:gd name="T62" fmla="*/ 143 w 232"/>
                  <a:gd name="T63" fmla="*/ 10 h 116"/>
                  <a:gd name="T64" fmla="*/ 131 w 232"/>
                  <a:gd name="T65" fmla="*/ 13 h 116"/>
                  <a:gd name="T66" fmla="*/ 125 w 232"/>
                  <a:gd name="T67" fmla="*/ 18 h 116"/>
                  <a:gd name="T68" fmla="*/ 113 w 232"/>
                  <a:gd name="T69" fmla="*/ 31 h 116"/>
                  <a:gd name="T70" fmla="*/ 100 w 232"/>
                  <a:gd name="T71" fmla="*/ 43 h 116"/>
                  <a:gd name="T72" fmla="*/ 88 w 232"/>
                  <a:gd name="T73" fmla="*/ 56 h 116"/>
                  <a:gd name="T74" fmla="*/ 80 w 232"/>
                  <a:gd name="T75" fmla="*/ 69 h 116"/>
                  <a:gd name="T76" fmla="*/ 73 w 232"/>
                  <a:gd name="T77" fmla="*/ 74 h 116"/>
                  <a:gd name="T78" fmla="*/ 61 w 232"/>
                  <a:gd name="T79" fmla="*/ 84 h 116"/>
                  <a:gd name="T80" fmla="*/ 52 w 232"/>
                  <a:gd name="T81" fmla="*/ 87 h 116"/>
                  <a:gd name="T82" fmla="*/ 45 w 232"/>
                  <a:gd name="T83" fmla="*/ 90 h 116"/>
                  <a:gd name="T84" fmla="*/ 34 w 232"/>
                  <a:gd name="T85" fmla="*/ 90 h 116"/>
                  <a:gd name="T86" fmla="*/ 25 w 232"/>
                  <a:gd name="T87" fmla="*/ 90 h 116"/>
                  <a:gd name="T88" fmla="*/ 19 w 232"/>
                  <a:gd name="T89" fmla="*/ 87 h 116"/>
                  <a:gd name="T90" fmla="*/ 7 w 232"/>
                  <a:gd name="T91" fmla="*/ 80 h 116"/>
                  <a:gd name="T92" fmla="*/ 0 w 232"/>
                  <a:gd name="T93" fmla="*/ 11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32" h="116">
                    <a:moveTo>
                      <a:pt x="0" y="111"/>
                    </a:moveTo>
                    <a:lnTo>
                      <a:pt x="9" y="115"/>
                    </a:lnTo>
                    <a:lnTo>
                      <a:pt x="19" y="115"/>
                    </a:lnTo>
                    <a:lnTo>
                      <a:pt x="30" y="115"/>
                    </a:lnTo>
                    <a:lnTo>
                      <a:pt x="40" y="111"/>
                    </a:lnTo>
                    <a:lnTo>
                      <a:pt x="49" y="108"/>
                    </a:lnTo>
                    <a:lnTo>
                      <a:pt x="61" y="105"/>
                    </a:lnTo>
                    <a:lnTo>
                      <a:pt x="64" y="102"/>
                    </a:lnTo>
                    <a:lnTo>
                      <a:pt x="73" y="93"/>
                    </a:lnTo>
                    <a:lnTo>
                      <a:pt x="76" y="84"/>
                    </a:lnTo>
                    <a:lnTo>
                      <a:pt x="82" y="77"/>
                    </a:lnTo>
                    <a:lnTo>
                      <a:pt x="85" y="72"/>
                    </a:lnTo>
                    <a:lnTo>
                      <a:pt x="95" y="56"/>
                    </a:lnTo>
                    <a:lnTo>
                      <a:pt x="110" y="43"/>
                    </a:lnTo>
                    <a:lnTo>
                      <a:pt x="116" y="38"/>
                    </a:lnTo>
                    <a:lnTo>
                      <a:pt x="131" y="31"/>
                    </a:lnTo>
                    <a:lnTo>
                      <a:pt x="146" y="25"/>
                    </a:lnTo>
                    <a:lnTo>
                      <a:pt x="155" y="22"/>
                    </a:lnTo>
                    <a:lnTo>
                      <a:pt x="167" y="18"/>
                    </a:lnTo>
                    <a:lnTo>
                      <a:pt x="176" y="22"/>
                    </a:lnTo>
                    <a:lnTo>
                      <a:pt x="191" y="25"/>
                    </a:lnTo>
                    <a:lnTo>
                      <a:pt x="206" y="31"/>
                    </a:lnTo>
                    <a:lnTo>
                      <a:pt x="216" y="38"/>
                    </a:lnTo>
                    <a:lnTo>
                      <a:pt x="219" y="46"/>
                    </a:lnTo>
                    <a:lnTo>
                      <a:pt x="231" y="13"/>
                    </a:lnTo>
                    <a:lnTo>
                      <a:pt x="222" y="10"/>
                    </a:lnTo>
                    <a:lnTo>
                      <a:pt x="209" y="3"/>
                    </a:lnTo>
                    <a:lnTo>
                      <a:pt x="194" y="0"/>
                    </a:lnTo>
                    <a:lnTo>
                      <a:pt x="182" y="0"/>
                    </a:lnTo>
                    <a:lnTo>
                      <a:pt x="167" y="0"/>
                    </a:lnTo>
                    <a:lnTo>
                      <a:pt x="155" y="3"/>
                    </a:lnTo>
                    <a:lnTo>
                      <a:pt x="143" y="10"/>
                    </a:lnTo>
                    <a:lnTo>
                      <a:pt x="131" y="13"/>
                    </a:lnTo>
                    <a:lnTo>
                      <a:pt x="125" y="18"/>
                    </a:lnTo>
                    <a:lnTo>
                      <a:pt x="113" y="31"/>
                    </a:lnTo>
                    <a:lnTo>
                      <a:pt x="100" y="43"/>
                    </a:lnTo>
                    <a:lnTo>
                      <a:pt x="88" y="56"/>
                    </a:lnTo>
                    <a:lnTo>
                      <a:pt x="80" y="69"/>
                    </a:lnTo>
                    <a:lnTo>
                      <a:pt x="73" y="74"/>
                    </a:lnTo>
                    <a:lnTo>
                      <a:pt x="61" y="84"/>
                    </a:lnTo>
                    <a:lnTo>
                      <a:pt x="52" y="87"/>
                    </a:lnTo>
                    <a:lnTo>
                      <a:pt x="45" y="90"/>
                    </a:lnTo>
                    <a:lnTo>
                      <a:pt x="34" y="90"/>
                    </a:lnTo>
                    <a:lnTo>
                      <a:pt x="25" y="90"/>
                    </a:lnTo>
                    <a:lnTo>
                      <a:pt x="19" y="87"/>
                    </a:lnTo>
                    <a:lnTo>
                      <a:pt x="7" y="80"/>
                    </a:lnTo>
                    <a:lnTo>
                      <a:pt x="0" y="111"/>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166" name="Freeform 10"/>
              <p:cNvSpPr>
                <a:spLocks/>
              </p:cNvSpPr>
              <p:nvPr/>
            </p:nvSpPr>
            <p:spPr bwMode="ltGray">
              <a:xfrm>
                <a:off x="5314" y="1011"/>
                <a:ext cx="233" cy="119"/>
              </a:xfrm>
              <a:custGeom>
                <a:avLst/>
                <a:gdLst>
                  <a:gd name="T0" fmla="*/ 232 w 233"/>
                  <a:gd name="T1" fmla="*/ 115 h 119"/>
                  <a:gd name="T2" fmla="*/ 222 w 233"/>
                  <a:gd name="T3" fmla="*/ 115 h 119"/>
                  <a:gd name="T4" fmla="*/ 214 w 233"/>
                  <a:gd name="T5" fmla="*/ 118 h 119"/>
                  <a:gd name="T6" fmla="*/ 201 w 233"/>
                  <a:gd name="T7" fmla="*/ 118 h 119"/>
                  <a:gd name="T8" fmla="*/ 192 w 233"/>
                  <a:gd name="T9" fmla="*/ 115 h 119"/>
                  <a:gd name="T10" fmla="*/ 183 w 233"/>
                  <a:gd name="T11" fmla="*/ 112 h 119"/>
                  <a:gd name="T12" fmla="*/ 171 w 233"/>
                  <a:gd name="T13" fmla="*/ 106 h 119"/>
                  <a:gd name="T14" fmla="*/ 164 w 233"/>
                  <a:gd name="T15" fmla="*/ 102 h 119"/>
                  <a:gd name="T16" fmla="*/ 158 w 233"/>
                  <a:gd name="T17" fmla="*/ 94 h 119"/>
                  <a:gd name="T18" fmla="*/ 153 w 233"/>
                  <a:gd name="T19" fmla="*/ 84 h 119"/>
                  <a:gd name="T20" fmla="*/ 149 w 233"/>
                  <a:gd name="T21" fmla="*/ 78 h 119"/>
                  <a:gd name="T22" fmla="*/ 146 w 233"/>
                  <a:gd name="T23" fmla="*/ 71 h 119"/>
                  <a:gd name="T24" fmla="*/ 134 w 233"/>
                  <a:gd name="T25" fmla="*/ 59 h 119"/>
                  <a:gd name="T26" fmla="*/ 122 w 233"/>
                  <a:gd name="T27" fmla="*/ 44 h 119"/>
                  <a:gd name="T28" fmla="*/ 113 w 233"/>
                  <a:gd name="T29" fmla="*/ 37 h 119"/>
                  <a:gd name="T30" fmla="*/ 97 w 233"/>
                  <a:gd name="T31" fmla="*/ 31 h 119"/>
                  <a:gd name="T32" fmla="*/ 85 w 233"/>
                  <a:gd name="T33" fmla="*/ 28 h 119"/>
                  <a:gd name="T34" fmla="*/ 73 w 233"/>
                  <a:gd name="T35" fmla="*/ 24 h 119"/>
                  <a:gd name="T36" fmla="*/ 64 w 233"/>
                  <a:gd name="T37" fmla="*/ 21 h 119"/>
                  <a:gd name="T38" fmla="*/ 52 w 233"/>
                  <a:gd name="T39" fmla="*/ 24 h 119"/>
                  <a:gd name="T40" fmla="*/ 39 w 233"/>
                  <a:gd name="T41" fmla="*/ 28 h 119"/>
                  <a:gd name="T42" fmla="*/ 24 w 233"/>
                  <a:gd name="T43" fmla="*/ 31 h 119"/>
                  <a:gd name="T44" fmla="*/ 15 w 233"/>
                  <a:gd name="T45" fmla="*/ 40 h 119"/>
                  <a:gd name="T46" fmla="*/ 9 w 233"/>
                  <a:gd name="T47" fmla="*/ 47 h 119"/>
                  <a:gd name="T48" fmla="*/ 0 w 233"/>
                  <a:gd name="T49" fmla="*/ 16 h 119"/>
                  <a:gd name="T50" fmla="*/ 6 w 233"/>
                  <a:gd name="T51" fmla="*/ 9 h 119"/>
                  <a:gd name="T52" fmla="*/ 21 w 233"/>
                  <a:gd name="T53" fmla="*/ 6 h 119"/>
                  <a:gd name="T54" fmla="*/ 33 w 233"/>
                  <a:gd name="T55" fmla="*/ 3 h 119"/>
                  <a:gd name="T56" fmla="*/ 49 w 233"/>
                  <a:gd name="T57" fmla="*/ 0 h 119"/>
                  <a:gd name="T58" fmla="*/ 61 w 233"/>
                  <a:gd name="T59" fmla="*/ 3 h 119"/>
                  <a:gd name="T60" fmla="*/ 73 w 233"/>
                  <a:gd name="T61" fmla="*/ 6 h 119"/>
                  <a:gd name="T62" fmla="*/ 88 w 233"/>
                  <a:gd name="T63" fmla="*/ 13 h 119"/>
                  <a:gd name="T64" fmla="*/ 100 w 233"/>
                  <a:gd name="T65" fmla="*/ 16 h 119"/>
                  <a:gd name="T66" fmla="*/ 107 w 233"/>
                  <a:gd name="T67" fmla="*/ 21 h 119"/>
                  <a:gd name="T68" fmla="*/ 118 w 233"/>
                  <a:gd name="T69" fmla="*/ 31 h 119"/>
                  <a:gd name="T70" fmla="*/ 131 w 233"/>
                  <a:gd name="T71" fmla="*/ 47 h 119"/>
                  <a:gd name="T72" fmla="*/ 143 w 233"/>
                  <a:gd name="T73" fmla="*/ 59 h 119"/>
                  <a:gd name="T74" fmla="*/ 153 w 233"/>
                  <a:gd name="T75" fmla="*/ 71 h 119"/>
                  <a:gd name="T76" fmla="*/ 158 w 233"/>
                  <a:gd name="T77" fmla="*/ 78 h 119"/>
                  <a:gd name="T78" fmla="*/ 168 w 233"/>
                  <a:gd name="T79" fmla="*/ 84 h 119"/>
                  <a:gd name="T80" fmla="*/ 177 w 233"/>
                  <a:gd name="T81" fmla="*/ 91 h 119"/>
                  <a:gd name="T82" fmla="*/ 186 w 233"/>
                  <a:gd name="T83" fmla="*/ 94 h 119"/>
                  <a:gd name="T84" fmla="*/ 199 w 233"/>
                  <a:gd name="T85" fmla="*/ 94 h 119"/>
                  <a:gd name="T86" fmla="*/ 204 w 233"/>
                  <a:gd name="T87" fmla="*/ 91 h 119"/>
                  <a:gd name="T88" fmla="*/ 214 w 233"/>
                  <a:gd name="T89" fmla="*/ 91 h 119"/>
                  <a:gd name="T90" fmla="*/ 225 w 233"/>
                  <a:gd name="T91" fmla="*/ 84 h 119"/>
                  <a:gd name="T92" fmla="*/ 232 w 233"/>
                  <a:gd name="T93" fmla="*/ 115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33" h="119">
                    <a:moveTo>
                      <a:pt x="232" y="115"/>
                    </a:moveTo>
                    <a:lnTo>
                      <a:pt x="222" y="115"/>
                    </a:lnTo>
                    <a:lnTo>
                      <a:pt x="214" y="118"/>
                    </a:lnTo>
                    <a:lnTo>
                      <a:pt x="201" y="118"/>
                    </a:lnTo>
                    <a:lnTo>
                      <a:pt x="192" y="115"/>
                    </a:lnTo>
                    <a:lnTo>
                      <a:pt x="183" y="112"/>
                    </a:lnTo>
                    <a:lnTo>
                      <a:pt x="171" y="106"/>
                    </a:lnTo>
                    <a:lnTo>
                      <a:pt x="164" y="102"/>
                    </a:lnTo>
                    <a:lnTo>
                      <a:pt x="158" y="94"/>
                    </a:lnTo>
                    <a:lnTo>
                      <a:pt x="153" y="84"/>
                    </a:lnTo>
                    <a:lnTo>
                      <a:pt x="149" y="78"/>
                    </a:lnTo>
                    <a:lnTo>
                      <a:pt x="146" y="71"/>
                    </a:lnTo>
                    <a:lnTo>
                      <a:pt x="134" y="59"/>
                    </a:lnTo>
                    <a:lnTo>
                      <a:pt x="122" y="44"/>
                    </a:lnTo>
                    <a:lnTo>
                      <a:pt x="113" y="37"/>
                    </a:lnTo>
                    <a:lnTo>
                      <a:pt x="97" y="31"/>
                    </a:lnTo>
                    <a:lnTo>
                      <a:pt x="85" y="28"/>
                    </a:lnTo>
                    <a:lnTo>
                      <a:pt x="73" y="24"/>
                    </a:lnTo>
                    <a:lnTo>
                      <a:pt x="64" y="21"/>
                    </a:lnTo>
                    <a:lnTo>
                      <a:pt x="52" y="24"/>
                    </a:lnTo>
                    <a:lnTo>
                      <a:pt x="39" y="28"/>
                    </a:lnTo>
                    <a:lnTo>
                      <a:pt x="24" y="31"/>
                    </a:lnTo>
                    <a:lnTo>
                      <a:pt x="15" y="40"/>
                    </a:lnTo>
                    <a:lnTo>
                      <a:pt x="9" y="47"/>
                    </a:lnTo>
                    <a:lnTo>
                      <a:pt x="0" y="16"/>
                    </a:lnTo>
                    <a:lnTo>
                      <a:pt x="6" y="9"/>
                    </a:lnTo>
                    <a:lnTo>
                      <a:pt x="21" y="6"/>
                    </a:lnTo>
                    <a:lnTo>
                      <a:pt x="33" y="3"/>
                    </a:lnTo>
                    <a:lnTo>
                      <a:pt x="49" y="0"/>
                    </a:lnTo>
                    <a:lnTo>
                      <a:pt x="61" y="3"/>
                    </a:lnTo>
                    <a:lnTo>
                      <a:pt x="73" y="6"/>
                    </a:lnTo>
                    <a:lnTo>
                      <a:pt x="88" y="13"/>
                    </a:lnTo>
                    <a:lnTo>
                      <a:pt x="100" y="16"/>
                    </a:lnTo>
                    <a:lnTo>
                      <a:pt x="107" y="21"/>
                    </a:lnTo>
                    <a:lnTo>
                      <a:pt x="118" y="31"/>
                    </a:lnTo>
                    <a:lnTo>
                      <a:pt x="131" y="47"/>
                    </a:lnTo>
                    <a:lnTo>
                      <a:pt x="143" y="59"/>
                    </a:lnTo>
                    <a:lnTo>
                      <a:pt x="153" y="71"/>
                    </a:lnTo>
                    <a:lnTo>
                      <a:pt x="158" y="78"/>
                    </a:lnTo>
                    <a:lnTo>
                      <a:pt x="168" y="84"/>
                    </a:lnTo>
                    <a:lnTo>
                      <a:pt x="177" y="91"/>
                    </a:lnTo>
                    <a:lnTo>
                      <a:pt x="186" y="94"/>
                    </a:lnTo>
                    <a:lnTo>
                      <a:pt x="199" y="94"/>
                    </a:lnTo>
                    <a:lnTo>
                      <a:pt x="204" y="91"/>
                    </a:lnTo>
                    <a:lnTo>
                      <a:pt x="214" y="91"/>
                    </a:lnTo>
                    <a:lnTo>
                      <a:pt x="225" y="84"/>
                    </a:lnTo>
                    <a:lnTo>
                      <a:pt x="232" y="115"/>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167" name="Freeform 11"/>
              <p:cNvSpPr>
                <a:spLocks/>
              </p:cNvSpPr>
              <p:nvPr/>
            </p:nvSpPr>
            <p:spPr bwMode="ltGray">
              <a:xfrm>
                <a:off x="1852" y="147"/>
                <a:ext cx="232" cy="114"/>
              </a:xfrm>
              <a:custGeom>
                <a:avLst/>
                <a:gdLst>
                  <a:gd name="T0" fmla="*/ 231 w 232"/>
                  <a:gd name="T1" fmla="*/ 110 h 114"/>
                  <a:gd name="T2" fmla="*/ 221 w 232"/>
                  <a:gd name="T3" fmla="*/ 113 h 114"/>
                  <a:gd name="T4" fmla="*/ 213 w 232"/>
                  <a:gd name="T5" fmla="*/ 113 h 114"/>
                  <a:gd name="T6" fmla="*/ 201 w 232"/>
                  <a:gd name="T7" fmla="*/ 113 h 114"/>
                  <a:gd name="T8" fmla="*/ 191 w 232"/>
                  <a:gd name="T9" fmla="*/ 113 h 114"/>
                  <a:gd name="T10" fmla="*/ 183 w 232"/>
                  <a:gd name="T11" fmla="*/ 110 h 114"/>
                  <a:gd name="T12" fmla="*/ 170 w 232"/>
                  <a:gd name="T13" fmla="*/ 104 h 114"/>
                  <a:gd name="T14" fmla="*/ 167 w 232"/>
                  <a:gd name="T15" fmla="*/ 102 h 114"/>
                  <a:gd name="T16" fmla="*/ 158 w 232"/>
                  <a:gd name="T17" fmla="*/ 92 h 114"/>
                  <a:gd name="T18" fmla="*/ 155 w 232"/>
                  <a:gd name="T19" fmla="*/ 82 h 114"/>
                  <a:gd name="T20" fmla="*/ 148 w 232"/>
                  <a:gd name="T21" fmla="*/ 77 h 114"/>
                  <a:gd name="T22" fmla="*/ 145 w 232"/>
                  <a:gd name="T23" fmla="*/ 71 h 114"/>
                  <a:gd name="T24" fmla="*/ 133 w 232"/>
                  <a:gd name="T25" fmla="*/ 56 h 114"/>
                  <a:gd name="T26" fmla="*/ 122 w 232"/>
                  <a:gd name="T27" fmla="*/ 43 h 114"/>
                  <a:gd name="T28" fmla="*/ 112 w 232"/>
                  <a:gd name="T29" fmla="*/ 36 h 114"/>
                  <a:gd name="T30" fmla="*/ 100 w 232"/>
                  <a:gd name="T31" fmla="*/ 31 h 114"/>
                  <a:gd name="T32" fmla="*/ 85 w 232"/>
                  <a:gd name="T33" fmla="*/ 25 h 114"/>
                  <a:gd name="T34" fmla="*/ 76 w 232"/>
                  <a:gd name="T35" fmla="*/ 21 h 114"/>
                  <a:gd name="T36" fmla="*/ 64 w 232"/>
                  <a:gd name="T37" fmla="*/ 21 h 114"/>
                  <a:gd name="T38" fmla="*/ 54 w 232"/>
                  <a:gd name="T39" fmla="*/ 21 h 114"/>
                  <a:gd name="T40" fmla="*/ 39 w 232"/>
                  <a:gd name="T41" fmla="*/ 25 h 114"/>
                  <a:gd name="T42" fmla="*/ 24 w 232"/>
                  <a:gd name="T43" fmla="*/ 31 h 114"/>
                  <a:gd name="T44" fmla="*/ 15 w 232"/>
                  <a:gd name="T45" fmla="*/ 36 h 114"/>
                  <a:gd name="T46" fmla="*/ 9 w 232"/>
                  <a:gd name="T47" fmla="*/ 46 h 114"/>
                  <a:gd name="T48" fmla="*/ 0 w 232"/>
                  <a:gd name="T49" fmla="*/ 15 h 114"/>
                  <a:gd name="T50" fmla="*/ 9 w 232"/>
                  <a:gd name="T51" fmla="*/ 10 h 114"/>
                  <a:gd name="T52" fmla="*/ 21 w 232"/>
                  <a:gd name="T53" fmla="*/ 3 h 114"/>
                  <a:gd name="T54" fmla="*/ 33 w 232"/>
                  <a:gd name="T55" fmla="*/ 0 h 114"/>
                  <a:gd name="T56" fmla="*/ 48 w 232"/>
                  <a:gd name="T57" fmla="*/ 0 h 114"/>
                  <a:gd name="T58" fmla="*/ 64 w 232"/>
                  <a:gd name="T59" fmla="*/ 0 h 114"/>
                  <a:gd name="T60" fmla="*/ 72 w 232"/>
                  <a:gd name="T61" fmla="*/ 3 h 114"/>
                  <a:gd name="T62" fmla="*/ 87 w 232"/>
                  <a:gd name="T63" fmla="*/ 10 h 114"/>
                  <a:gd name="T64" fmla="*/ 100 w 232"/>
                  <a:gd name="T65" fmla="*/ 15 h 114"/>
                  <a:gd name="T66" fmla="*/ 106 w 232"/>
                  <a:gd name="T67" fmla="*/ 18 h 114"/>
                  <a:gd name="T68" fmla="*/ 118 w 232"/>
                  <a:gd name="T69" fmla="*/ 31 h 114"/>
                  <a:gd name="T70" fmla="*/ 130 w 232"/>
                  <a:gd name="T71" fmla="*/ 43 h 114"/>
                  <a:gd name="T72" fmla="*/ 143 w 232"/>
                  <a:gd name="T73" fmla="*/ 58 h 114"/>
                  <a:gd name="T74" fmla="*/ 152 w 232"/>
                  <a:gd name="T75" fmla="*/ 67 h 114"/>
                  <a:gd name="T76" fmla="*/ 158 w 232"/>
                  <a:gd name="T77" fmla="*/ 77 h 114"/>
                  <a:gd name="T78" fmla="*/ 167 w 232"/>
                  <a:gd name="T79" fmla="*/ 82 h 114"/>
                  <a:gd name="T80" fmla="*/ 179 w 232"/>
                  <a:gd name="T81" fmla="*/ 86 h 114"/>
                  <a:gd name="T82" fmla="*/ 185 w 232"/>
                  <a:gd name="T83" fmla="*/ 89 h 114"/>
                  <a:gd name="T84" fmla="*/ 198 w 232"/>
                  <a:gd name="T85" fmla="*/ 89 h 114"/>
                  <a:gd name="T86" fmla="*/ 206 w 232"/>
                  <a:gd name="T87" fmla="*/ 89 h 114"/>
                  <a:gd name="T88" fmla="*/ 213 w 232"/>
                  <a:gd name="T89" fmla="*/ 86 h 114"/>
                  <a:gd name="T90" fmla="*/ 224 w 232"/>
                  <a:gd name="T91" fmla="*/ 79 h 114"/>
                  <a:gd name="T92" fmla="*/ 231 w 232"/>
                  <a:gd name="T93" fmla="*/ 11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32" h="114">
                    <a:moveTo>
                      <a:pt x="231" y="110"/>
                    </a:moveTo>
                    <a:lnTo>
                      <a:pt x="221" y="113"/>
                    </a:lnTo>
                    <a:lnTo>
                      <a:pt x="213" y="113"/>
                    </a:lnTo>
                    <a:lnTo>
                      <a:pt x="201" y="113"/>
                    </a:lnTo>
                    <a:lnTo>
                      <a:pt x="191" y="113"/>
                    </a:lnTo>
                    <a:lnTo>
                      <a:pt x="183" y="110"/>
                    </a:lnTo>
                    <a:lnTo>
                      <a:pt x="170" y="104"/>
                    </a:lnTo>
                    <a:lnTo>
                      <a:pt x="167" y="102"/>
                    </a:lnTo>
                    <a:lnTo>
                      <a:pt x="158" y="92"/>
                    </a:lnTo>
                    <a:lnTo>
                      <a:pt x="155" y="82"/>
                    </a:lnTo>
                    <a:lnTo>
                      <a:pt x="148" y="77"/>
                    </a:lnTo>
                    <a:lnTo>
                      <a:pt x="145" y="71"/>
                    </a:lnTo>
                    <a:lnTo>
                      <a:pt x="133" y="56"/>
                    </a:lnTo>
                    <a:lnTo>
                      <a:pt x="122" y="43"/>
                    </a:lnTo>
                    <a:lnTo>
                      <a:pt x="112" y="36"/>
                    </a:lnTo>
                    <a:lnTo>
                      <a:pt x="100" y="31"/>
                    </a:lnTo>
                    <a:lnTo>
                      <a:pt x="85" y="25"/>
                    </a:lnTo>
                    <a:lnTo>
                      <a:pt x="76" y="21"/>
                    </a:lnTo>
                    <a:lnTo>
                      <a:pt x="64" y="21"/>
                    </a:lnTo>
                    <a:lnTo>
                      <a:pt x="54" y="21"/>
                    </a:lnTo>
                    <a:lnTo>
                      <a:pt x="39" y="25"/>
                    </a:lnTo>
                    <a:lnTo>
                      <a:pt x="24" y="31"/>
                    </a:lnTo>
                    <a:lnTo>
                      <a:pt x="15" y="36"/>
                    </a:lnTo>
                    <a:lnTo>
                      <a:pt x="9" y="46"/>
                    </a:lnTo>
                    <a:lnTo>
                      <a:pt x="0" y="15"/>
                    </a:lnTo>
                    <a:lnTo>
                      <a:pt x="9" y="10"/>
                    </a:lnTo>
                    <a:lnTo>
                      <a:pt x="21" y="3"/>
                    </a:lnTo>
                    <a:lnTo>
                      <a:pt x="33" y="0"/>
                    </a:lnTo>
                    <a:lnTo>
                      <a:pt x="48" y="0"/>
                    </a:lnTo>
                    <a:lnTo>
                      <a:pt x="64" y="0"/>
                    </a:lnTo>
                    <a:lnTo>
                      <a:pt x="72" y="3"/>
                    </a:lnTo>
                    <a:lnTo>
                      <a:pt x="87" y="10"/>
                    </a:lnTo>
                    <a:lnTo>
                      <a:pt x="100" y="15"/>
                    </a:lnTo>
                    <a:lnTo>
                      <a:pt x="106" y="18"/>
                    </a:lnTo>
                    <a:lnTo>
                      <a:pt x="118" y="31"/>
                    </a:lnTo>
                    <a:lnTo>
                      <a:pt x="130" y="43"/>
                    </a:lnTo>
                    <a:lnTo>
                      <a:pt x="143" y="58"/>
                    </a:lnTo>
                    <a:lnTo>
                      <a:pt x="152" y="67"/>
                    </a:lnTo>
                    <a:lnTo>
                      <a:pt x="158" y="77"/>
                    </a:lnTo>
                    <a:lnTo>
                      <a:pt x="167" y="82"/>
                    </a:lnTo>
                    <a:lnTo>
                      <a:pt x="179" y="86"/>
                    </a:lnTo>
                    <a:lnTo>
                      <a:pt x="185" y="89"/>
                    </a:lnTo>
                    <a:lnTo>
                      <a:pt x="198" y="89"/>
                    </a:lnTo>
                    <a:lnTo>
                      <a:pt x="206" y="89"/>
                    </a:lnTo>
                    <a:lnTo>
                      <a:pt x="213" y="86"/>
                    </a:lnTo>
                    <a:lnTo>
                      <a:pt x="224" y="79"/>
                    </a:lnTo>
                    <a:lnTo>
                      <a:pt x="231" y="110"/>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168" name="Freeform 12"/>
              <p:cNvSpPr>
                <a:spLocks/>
              </p:cNvSpPr>
              <p:nvPr/>
            </p:nvSpPr>
            <p:spPr bwMode="ltGray">
              <a:xfrm>
                <a:off x="151" y="121"/>
                <a:ext cx="233" cy="120"/>
              </a:xfrm>
              <a:custGeom>
                <a:avLst/>
                <a:gdLst>
                  <a:gd name="T0" fmla="*/ 232 w 233"/>
                  <a:gd name="T1" fmla="*/ 116 h 120"/>
                  <a:gd name="T2" fmla="*/ 223 w 233"/>
                  <a:gd name="T3" fmla="*/ 116 h 120"/>
                  <a:gd name="T4" fmla="*/ 214 w 233"/>
                  <a:gd name="T5" fmla="*/ 119 h 120"/>
                  <a:gd name="T6" fmla="*/ 204 w 233"/>
                  <a:gd name="T7" fmla="*/ 119 h 120"/>
                  <a:gd name="T8" fmla="*/ 193 w 233"/>
                  <a:gd name="T9" fmla="*/ 116 h 120"/>
                  <a:gd name="T10" fmla="*/ 183 w 233"/>
                  <a:gd name="T11" fmla="*/ 112 h 120"/>
                  <a:gd name="T12" fmla="*/ 174 w 233"/>
                  <a:gd name="T13" fmla="*/ 106 h 120"/>
                  <a:gd name="T14" fmla="*/ 168 w 233"/>
                  <a:gd name="T15" fmla="*/ 103 h 120"/>
                  <a:gd name="T16" fmla="*/ 158 w 233"/>
                  <a:gd name="T17" fmla="*/ 94 h 120"/>
                  <a:gd name="T18" fmla="*/ 156 w 233"/>
                  <a:gd name="T19" fmla="*/ 85 h 120"/>
                  <a:gd name="T20" fmla="*/ 150 w 233"/>
                  <a:gd name="T21" fmla="*/ 78 h 120"/>
                  <a:gd name="T22" fmla="*/ 147 w 233"/>
                  <a:gd name="T23" fmla="*/ 72 h 120"/>
                  <a:gd name="T24" fmla="*/ 137 w 233"/>
                  <a:gd name="T25" fmla="*/ 60 h 120"/>
                  <a:gd name="T26" fmla="*/ 122 w 233"/>
                  <a:gd name="T27" fmla="*/ 44 h 120"/>
                  <a:gd name="T28" fmla="*/ 116 w 233"/>
                  <a:gd name="T29" fmla="*/ 38 h 120"/>
                  <a:gd name="T30" fmla="*/ 101 w 233"/>
                  <a:gd name="T31" fmla="*/ 31 h 120"/>
                  <a:gd name="T32" fmla="*/ 86 w 233"/>
                  <a:gd name="T33" fmla="*/ 25 h 120"/>
                  <a:gd name="T34" fmla="*/ 76 w 233"/>
                  <a:gd name="T35" fmla="*/ 22 h 120"/>
                  <a:gd name="T36" fmla="*/ 67 w 233"/>
                  <a:gd name="T37" fmla="*/ 22 h 120"/>
                  <a:gd name="T38" fmla="*/ 55 w 233"/>
                  <a:gd name="T39" fmla="*/ 22 h 120"/>
                  <a:gd name="T40" fmla="*/ 40 w 233"/>
                  <a:gd name="T41" fmla="*/ 28 h 120"/>
                  <a:gd name="T42" fmla="*/ 25 w 233"/>
                  <a:gd name="T43" fmla="*/ 31 h 120"/>
                  <a:gd name="T44" fmla="*/ 18 w 233"/>
                  <a:gd name="T45" fmla="*/ 41 h 120"/>
                  <a:gd name="T46" fmla="*/ 12 w 233"/>
                  <a:gd name="T47" fmla="*/ 47 h 120"/>
                  <a:gd name="T48" fmla="*/ 0 w 233"/>
                  <a:gd name="T49" fmla="*/ 16 h 120"/>
                  <a:gd name="T50" fmla="*/ 10 w 233"/>
                  <a:gd name="T51" fmla="*/ 10 h 120"/>
                  <a:gd name="T52" fmla="*/ 21 w 233"/>
                  <a:gd name="T53" fmla="*/ 7 h 120"/>
                  <a:gd name="T54" fmla="*/ 36 w 233"/>
                  <a:gd name="T55" fmla="*/ 3 h 120"/>
                  <a:gd name="T56" fmla="*/ 49 w 233"/>
                  <a:gd name="T57" fmla="*/ 0 h 120"/>
                  <a:gd name="T58" fmla="*/ 64 w 233"/>
                  <a:gd name="T59" fmla="*/ 3 h 120"/>
                  <a:gd name="T60" fmla="*/ 76 w 233"/>
                  <a:gd name="T61" fmla="*/ 7 h 120"/>
                  <a:gd name="T62" fmla="*/ 89 w 233"/>
                  <a:gd name="T63" fmla="*/ 13 h 120"/>
                  <a:gd name="T64" fmla="*/ 101 w 233"/>
                  <a:gd name="T65" fmla="*/ 16 h 120"/>
                  <a:gd name="T66" fmla="*/ 107 w 233"/>
                  <a:gd name="T67" fmla="*/ 22 h 120"/>
                  <a:gd name="T68" fmla="*/ 119 w 233"/>
                  <a:gd name="T69" fmla="*/ 31 h 120"/>
                  <a:gd name="T70" fmla="*/ 132 w 233"/>
                  <a:gd name="T71" fmla="*/ 47 h 120"/>
                  <a:gd name="T72" fmla="*/ 143 w 233"/>
                  <a:gd name="T73" fmla="*/ 60 h 120"/>
                  <a:gd name="T74" fmla="*/ 153 w 233"/>
                  <a:gd name="T75" fmla="*/ 72 h 120"/>
                  <a:gd name="T76" fmla="*/ 158 w 233"/>
                  <a:gd name="T77" fmla="*/ 78 h 120"/>
                  <a:gd name="T78" fmla="*/ 171 w 233"/>
                  <a:gd name="T79" fmla="*/ 85 h 120"/>
                  <a:gd name="T80" fmla="*/ 180 w 233"/>
                  <a:gd name="T81" fmla="*/ 91 h 120"/>
                  <a:gd name="T82" fmla="*/ 189 w 233"/>
                  <a:gd name="T83" fmla="*/ 94 h 120"/>
                  <a:gd name="T84" fmla="*/ 199 w 233"/>
                  <a:gd name="T85" fmla="*/ 94 h 120"/>
                  <a:gd name="T86" fmla="*/ 208 w 233"/>
                  <a:gd name="T87" fmla="*/ 91 h 120"/>
                  <a:gd name="T88" fmla="*/ 214 w 233"/>
                  <a:gd name="T89" fmla="*/ 91 h 120"/>
                  <a:gd name="T90" fmla="*/ 226 w 233"/>
                  <a:gd name="T91" fmla="*/ 85 h 120"/>
                  <a:gd name="T92" fmla="*/ 232 w 233"/>
                  <a:gd name="T93" fmla="*/ 11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33" h="120">
                    <a:moveTo>
                      <a:pt x="232" y="116"/>
                    </a:moveTo>
                    <a:lnTo>
                      <a:pt x="223" y="116"/>
                    </a:lnTo>
                    <a:lnTo>
                      <a:pt x="214" y="119"/>
                    </a:lnTo>
                    <a:lnTo>
                      <a:pt x="204" y="119"/>
                    </a:lnTo>
                    <a:lnTo>
                      <a:pt x="193" y="116"/>
                    </a:lnTo>
                    <a:lnTo>
                      <a:pt x="183" y="112"/>
                    </a:lnTo>
                    <a:lnTo>
                      <a:pt x="174" y="106"/>
                    </a:lnTo>
                    <a:lnTo>
                      <a:pt x="168" y="103"/>
                    </a:lnTo>
                    <a:lnTo>
                      <a:pt x="158" y="94"/>
                    </a:lnTo>
                    <a:lnTo>
                      <a:pt x="156" y="85"/>
                    </a:lnTo>
                    <a:lnTo>
                      <a:pt x="150" y="78"/>
                    </a:lnTo>
                    <a:lnTo>
                      <a:pt x="147" y="72"/>
                    </a:lnTo>
                    <a:lnTo>
                      <a:pt x="137" y="60"/>
                    </a:lnTo>
                    <a:lnTo>
                      <a:pt x="122" y="44"/>
                    </a:lnTo>
                    <a:lnTo>
                      <a:pt x="116" y="38"/>
                    </a:lnTo>
                    <a:lnTo>
                      <a:pt x="101" y="31"/>
                    </a:lnTo>
                    <a:lnTo>
                      <a:pt x="86" y="25"/>
                    </a:lnTo>
                    <a:lnTo>
                      <a:pt x="76" y="22"/>
                    </a:lnTo>
                    <a:lnTo>
                      <a:pt x="67" y="22"/>
                    </a:lnTo>
                    <a:lnTo>
                      <a:pt x="55" y="22"/>
                    </a:lnTo>
                    <a:lnTo>
                      <a:pt x="40" y="28"/>
                    </a:lnTo>
                    <a:lnTo>
                      <a:pt x="25" y="31"/>
                    </a:lnTo>
                    <a:lnTo>
                      <a:pt x="18" y="41"/>
                    </a:lnTo>
                    <a:lnTo>
                      <a:pt x="12" y="47"/>
                    </a:lnTo>
                    <a:lnTo>
                      <a:pt x="0" y="16"/>
                    </a:lnTo>
                    <a:lnTo>
                      <a:pt x="10" y="10"/>
                    </a:lnTo>
                    <a:lnTo>
                      <a:pt x="21" y="7"/>
                    </a:lnTo>
                    <a:lnTo>
                      <a:pt x="36" y="3"/>
                    </a:lnTo>
                    <a:lnTo>
                      <a:pt x="49" y="0"/>
                    </a:lnTo>
                    <a:lnTo>
                      <a:pt x="64" y="3"/>
                    </a:lnTo>
                    <a:lnTo>
                      <a:pt x="76" y="7"/>
                    </a:lnTo>
                    <a:lnTo>
                      <a:pt x="89" y="13"/>
                    </a:lnTo>
                    <a:lnTo>
                      <a:pt x="101" y="16"/>
                    </a:lnTo>
                    <a:lnTo>
                      <a:pt x="107" y="22"/>
                    </a:lnTo>
                    <a:lnTo>
                      <a:pt x="119" y="31"/>
                    </a:lnTo>
                    <a:lnTo>
                      <a:pt x="132" y="47"/>
                    </a:lnTo>
                    <a:lnTo>
                      <a:pt x="143" y="60"/>
                    </a:lnTo>
                    <a:lnTo>
                      <a:pt x="153" y="72"/>
                    </a:lnTo>
                    <a:lnTo>
                      <a:pt x="158" y="78"/>
                    </a:lnTo>
                    <a:lnTo>
                      <a:pt x="171" y="85"/>
                    </a:lnTo>
                    <a:lnTo>
                      <a:pt x="180" y="91"/>
                    </a:lnTo>
                    <a:lnTo>
                      <a:pt x="189" y="94"/>
                    </a:lnTo>
                    <a:lnTo>
                      <a:pt x="199" y="94"/>
                    </a:lnTo>
                    <a:lnTo>
                      <a:pt x="208" y="91"/>
                    </a:lnTo>
                    <a:lnTo>
                      <a:pt x="214" y="91"/>
                    </a:lnTo>
                    <a:lnTo>
                      <a:pt x="226" y="85"/>
                    </a:lnTo>
                    <a:lnTo>
                      <a:pt x="232" y="116"/>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169" name="Freeform 13"/>
              <p:cNvSpPr>
                <a:spLocks/>
              </p:cNvSpPr>
              <p:nvPr/>
            </p:nvSpPr>
            <p:spPr bwMode="ltGray">
              <a:xfrm>
                <a:off x="1756" y="3890"/>
                <a:ext cx="228" cy="116"/>
              </a:xfrm>
              <a:custGeom>
                <a:avLst/>
                <a:gdLst>
                  <a:gd name="T0" fmla="*/ 227 w 228"/>
                  <a:gd name="T1" fmla="*/ 112 h 116"/>
                  <a:gd name="T2" fmla="*/ 220 w 228"/>
                  <a:gd name="T3" fmla="*/ 115 h 116"/>
                  <a:gd name="T4" fmla="*/ 209 w 228"/>
                  <a:gd name="T5" fmla="*/ 115 h 116"/>
                  <a:gd name="T6" fmla="*/ 200 w 228"/>
                  <a:gd name="T7" fmla="*/ 115 h 116"/>
                  <a:gd name="T8" fmla="*/ 187 w 228"/>
                  <a:gd name="T9" fmla="*/ 112 h 116"/>
                  <a:gd name="T10" fmla="*/ 179 w 228"/>
                  <a:gd name="T11" fmla="*/ 108 h 116"/>
                  <a:gd name="T12" fmla="*/ 169 w 228"/>
                  <a:gd name="T13" fmla="*/ 105 h 116"/>
                  <a:gd name="T14" fmla="*/ 164 w 228"/>
                  <a:gd name="T15" fmla="*/ 100 h 116"/>
                  <a:gd name="T16" fmla="*/ 157 w 228"/>
                  <a:gd name="T17" fmla="*/ 90 h 116"/>
                  <a:gd name="T18" fmla="*/ 151 w 228"/>
                  <a:gd name="T19" fmla="*/ 84 h 116"/>
                  <a:gd name="T20" fmla="*/ 148 w 228"/>
                  <a:gd name="T21" fmla="*/ 77 h 116"/>
                  <a:gd name="T22" fmla="*/ 145 w 228"/>
                  <a:gd name="T23" fmla="*/ 72 h 116"/>
                  <a:gd name="T24" fmla="*/ 133 w 228"/>
                  <a:gd name="T25" fmla="*/ 56 h 116"/>
                  <a:gd name="T26" fmla="*/ 118 w 228"/>
                  <a:gd name="T27" fmla="*/ 41 h 116"/>
                  <a:gd name="T28" fmla="*/ 112 w 228"/>
                  <a:gd name="T29" fmla="*/ 35 h 116"/>
                  <a:gd name="T30" fmla="*/ 96 w 228"/>
                  <a:gd name="T31" fmla="*/ 31 h 116"/>
                  <a:gd name="T32" fmla="*/ 84 w 228"/>
                  <a:gd name="T33" fmla="*/ 25 h 116"/>
                  <a:gd name="T34" fmla="*/ 73 w 228"/>
                  <a:gd name="T35" fmla="*/ 22 h 116"/>
                  <a:gd name="T36" fmla="*/ 63 w 228"/>
                  <a:gd name="T37" fmla="*/ 19 h 116"/>
                  <a:gd name="T38" fmla="*/ 51 w 228"/>
                  <a:gd name="T39" fmla="*/ 22 h 116"/>
                  <a:gd name="T40" fmla="*/ 36 w 228"/>
                  <a:gd name="T41" fmla="*/ 25 h 116"/>
                  <a:gd name="T42" fmla="*/ 21 w 228"/>
                  <a:gd name="T43" fmla="*/ 31 h 116"/>
                  <a:gd name="T44" fmla="*/ 15 w 228"/>
                  <a:gd name="T45" fmla="*/ 38 h 116"/>
                  <a:gd name="T46" fmla="*/ 9 w 228"/>
                  <a:gd name="T47" fmla="*/ 43 h 116"/>
                  <a:gd name="T48" fmla="*/ 0 w 228"/>
                  <a:gd name="T49" fmla="*/ 13 h 116"/>
                  <a:gd name="T50" fmla="*/ 6 w 228"/>
                  <a:gd name="T51" fmla="*/ 10 h 116"/>
                  <a:gd name="T52" fmla="*/ 21 w 228"/>
                  <a:gd name="T53" fmla="*/ 4 h 116"/>
                  <a:gd name="T54" fmla="*/ 33 w 228"/>
                  <a:gd name="T55" fmla="*/ 0 h 116"/>
                  <a:gd name="T56" fmla="*/ 48 w 228"/>
                  <a:gd name="T57" fmla="*/ 0 h 116"/>
                  <a:gd name="T58" fmla="*/ 61 w 228"/>
                  <a:gd name="T59" fmla="*/ 0 h 116"/>
                  <a:gd name="T60" fmla="*/ 73 w 228"/>
                  <a:gd name="T61" fmla="*/ 4 h 116"/>
                  <a:gd name="T62" fmla="*/ 88 w 228"/>
                  <a:gd name="T63" fmla="*/ 10 h 116"/>
                  <a:gd name="T64" fmla="*/ 96 w 228"/>
                  <a:gd name="T65" fmla="*/ 13 h 116"/>
                  <a:gd name="T66" fmla="*/ 103 w 228"/>
                  <a:gd name="T67" fmla="*/ 19 h 116"/>
                  <a:gd name="T68" fmla="*/ 118 w 228"/>
                  <a:gd name="T69" fmla="*/ 31 h 116"/>
                  <a:gd name="T70" fmla="*/ 130 w 228"/>
                  <a:gd name="T71" fmla="*/ 43 h 116"/>
                  <a:gd name="T72" fmla="*/ 139 w 228"/>
                  <a:gd name="T73" fmla="*/ 56 h 116"/>
                  <a:gd name="T74" fmla="*/ 148 w 228"/>
                  <a:gd name="T75" fmla="*/ 69 h 116"/>
                  <a:gd name="T76" fmla="*/ 157 w 228"/>
                  <a:gd name="T77" fmla="*/ 74 h 116"/>
                  <a:gd name="T78" fmla="*/ 166 w 228"/>
                  <a:gd name="T79" fmla="*/ 84 h 116"/>
                  <a:gd name="T80" fmla="*/ 175 w 228"/>
                  <a:gd name="T81" fmla="*/ 87 h 116"/>
                  <a:gd name="T82" fmla="*/ 184 w 228"/>
                  <a:gd name="T83" fmla="*/ 90 h 116"/>
                  <a:gd name="T84" fmla="*/ 194 w 228"/>
                  <a:gd name="T85" fmla="*/ 90 h 116"/>
                  <a:gd name="T86" fmla="*/ 202 w 228"/>
                  <a:gd name="T87" fmla="*/ 90 h 116"/>
                  <a:gd name="T88" fmla="*/ 209 w 228"/>
                  <a:gd name="T89" fmla="*/ 87 h 116"/>
                  <a:gd name="T90" fmla="*/ 220 w 228"/>
                  <a:gd name="T91" fmla="*/ 81 h 116"/>
                  <a:gd name="T92" fmla="*/ 227 w 228"/>
                  <a:gd name="T93" fmla="*/ 11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8" h="116">
                    <a:moveTo>
                      <a:pt x="227" y="112"/>
                    </a:moveTo>
                    <a:lnTo>
                      <a:pt x="220" y="115"/>
                    </a:lnTo>
                    <a:lnTo>
                      <a:pt x="209" y="115"/>
                    </a:lnTo>
                    <a:lnTo>
                      <a:pt x="200" y="115"/>
                    </a:lnTo>
                    <a:lnTo>
                      <a:pt x="187" y="112"/>
                    </a:lnTo>
                    <a:lnTo>
                      <a:pt x="179" y="108"/>
                    </a:lnTo>
                    <a:lnTo>
                      <a:pt x="169" y="105"/>
                    </a:lnTo>
                    <a:lnTo>
                      <a:pt x="164" y="100"/>
                    </a:lnTo>
                    <a:lnTo>
                      <a:pt x="157" y="90"/>
                    </a:lnTo>
                    <a:lnTo>
                      <a:pt x="151" y="84"/>
                    </a:lnTo>
                    <a:lnTo>
                      <a:pt x="148" y="77"/>
                    </a:lnTo>
                    <a:lnTo>
                      <a:pt x="145" y="72"/>
                    </a:lnTo>
                    <a:lnTo>
                      <a:pt x="133" y="56"/>
                    </a:lnTo>
                    <a:lnTo>
                      <a:pt x="118" y="41"/>
                    </a:lnTo>
                    <a:lnTo>
                      <a:pt x="112" y="35"/>
                    </a:lnTo>
                    <a:lnTo>
                      <a:pt x="96" y="31"/>
                    </a:lnTo>
                    <a:lnTo>
                      <a:pt x="84" y="25"/>
                    </a:lnTo>
                    <a:lnTo>
                      <a:pt x="73" y="22"/>
                    </a:lnTo>
                    <a:lnTo>
                      <a:pt x="63" y="19"/>
                    </a:lnTo>
                    <a:lnTo>
                      <a:pt x="51" y="22"/>
                    </a:lnTo>
                    <a:lnTo>
                      <a:pt x="36" y="25"/>
                    </a:lnTo>
                    <a:lnTo>
                      <a:pt x="21" y="31"/>
                    </a:lnTo>
                    <a:lnTo>
                      <a:pt x="15" y="38"/>
                    </a:lnTo>
                    <a:lnTo>
                      <a:pt x="9" y="43"/>
                    </a:lnTo>
                    <a:lnTo>
                      <a:pt x="0" y="13"/>
                    </a:lnTo>
                    <a:lnTo>
                      <a:pt x="6" y="10"/>
                    </a:lnTo>
                    <a:lnTo>
                      <a:pt x="21" y="4"/>
                    </a:lnTo>
                    <a:lnTo>
                      <a:pt x="33" y="0"/>
                    </a:lnTo>
                    <a:lnTo>
                      <a:pt x="48" y="0"/>
                    </a:lnTo>
                    <a:lnTo>
                      <a:pt x="61" y="0"/>
                    </a:lnTo>
                    <a:lnTo>
                      <a:pt x="73" y="4"/>
                    </a:lnTo>
                    <a:lnTo>
                      <a:pt x="88" y="10"/>
                    </a:lnTo>
                    <a:lnTo>
                      <a:pt x="96" y="13"/>
                    </a:lnTo>
                    <a:lnTo>
                      <a:pt x="103" y="19"/>
                    </a:lnTo>
                    <a:lnTo>
                      <a:pt x="118" y="31"/>
                    </a:lnTo>
                    <a:lnTo>
                      <a:pt x="130" y="43"/>
                    </a:lnTo>
                    <a:lnTo>
                      <a:pt x="139" y="56"/>
                    </a:lnTo>
                    <a:lnTo>
                      <a:pt x="148" y="69"/>
                    </a:lnTo>
                    <a:lnTo>
                      <a:pt x="157" y="74"/>
                    </a:lnTo>
                    <a:lnTo>
                      <a:pt x="166" y="84"/>
                    </a:lnTo>
                    <a:lnTo>
                      <a:pt x="175" y="87"/>
                    </a:lnTo>
                    <a:lnTo>
                      <a:pt x="184" y="90"/>
                    </a:lnTo>
                    <a:lnTo>
                      <a:pt x="194" y="90"/>
                    </a:lnTo>
                    <a:lnTo>
                      <a:pt x="202" y="90"/>
                    </a:lnTo>
                    <a:lnTo>
                      <a:pt x="209" y="87"/>
                    </a:lnTo>
                    <a:lnTo>
                      <a:pt x="220" y="81"/>
                    </a:lnTo>
                    <a:lnTo>
                      <a:pt x="227" y="112"/>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170" name="Freeform 14"/>
              <p:cNvSpPr>
                <a:spLocks/>
              </p:cNvSpPr>
              <p:nvPr/>
            </p:nvSpPr>
            <p:spPr bwMode="ltGray">
              <a:xfrm>
                <a:off x="5489" y="3411"/>
                <a:ext cx="228" cy="116"/>
              </a:xfrm>
              <a:custGeom>
                <a:avLst/>
                <a:gdLst>
                  <a:gd name="T0" fmla="*/ 227 w 228"/>
                  <a:gd name="T1" fmla="*/ 3 h 116"/>
                  <a:gd name="T2" fmla="*/ 220 w 228"/>
                  <a:gd name="T3" fmla="*/ 3 h 116"/>
                  <a:gd name="T4" fmla="*/ 209 w 228"/>
                  <a:gd name="T5" fmla="*/ 0 h 116"/>
                  <a:gd name="T6" fmla="*/ 200 w 228"/>
                  <a:gd name="T7" fmla="*/ 0 h 116"/>
                  <a:gd name="T8" fmla="*/ 190 w 228"/>
                  <a:gd name="T9" fmla="*/ 3 h 116"/>
                  <a:gd name="T10" fmla="*/ 179 w 228"/>
                  <a:gd name="T11" fmla="*/ 6 h 116"/>
                  <a:gd name="T12" fmla="*/ 169 w 228"/>
                  <a:gd name="T13" fmla="*/ 9 h 116"/>
                  <a:gd name="T14" fmla="*/ 164 w 228"/>
                  <a:gd name="T15" fmla="*/ 16 h 116"/>
                  <a:gd name="T16" fmla="*/ 157 w 228"/>
                  <a:gd name="T17" fmla="*/ 24 h 116"/>
                  <a:gd name="T18" fmla="*/ 151 w 228"/>
                  <a:gd name="T19" fmla="*/ 34 h 116"/>
                  <a:gd name="T20" fmla="*/ 148 w 228"/>
                  <a:gd name="T21" fmla="*/ 40 h 116"/>
                  <a:gd name="T22" fmla="*/ 145 w 228"/>
                  <a:gd name="T23" fmla="*/ 47 h 116"/>
                  <a:gd name="T24" fmla="*/ 133 w 228"/>
                  <a:gd name="T25" fmla="*/ 58 h 116"/>
                  <a:gd name="T26" fmla="*/ 118 w 228"/>
                  <a:gd name="T27" fmla="*/ 74 h 116"/>
                  <a:gd name="T28" fmla="*/ 112 w 228"/>
                  <a:gd name="T29" fmla="*/ 78 h 116"/>
                  <a:gd name="T30" fmla="*/ 96 w 228"/>
                  <a:gd name="T31" fmla="*/ 87 h 116"/>
                  <a:gd name="T32" fmla="*/ 84 w 228"/>
                  <a:gd name="T33" fmla="*/ 90 h 116"/>
                  <a:gd name="T34" fmla="*/ 73 w 228"/>
                  <a:gd name="T35" fmla="*/ 94 h 116"/>
                  <a:gd name="T36" fmla="*/ 63 w 228"/>
                  <a:gd name="T37" fmla="*/ 96 h 116"/>
                  <a:gd name="T38" fmla="*/ 51 w 228"/>
                  <a:gd name="T39" fmla="*/ 94 h 116"/>
                  <a:gd name="T40" fmla="*/ 36 w 228"/>
                  <a:gd name="T41" fmla="*/ 90 h 116"/>
                  <a:gd name="T42" fmla="*/ 21 w 228"/>
                  <a:gd name="T43" fmla="*/ 84 h 116"/>
                  <a:gd name="T44" fmla="*/ 15 w 228"/>
                  <a:gd name="T45" fmla="*/ 78 h 116"/>
                  <a:gd name="T46" fmla="*/ 9 w 228"/>
                  <a:gd name="T47" fmla="*/ 71 h 116"/>
                  <a:gd name="T48" fmla="*/ 0 w 228"/>
                  <a:gd name="T49" fmla="*/ 102 h 116"/>
                  <a:gd name="T50" fmla="*/ 6 w 228"/>
                  <a:gd name="T51" fmla="*/ 109 h 116"/>
                  <a:gd name="T52" fmla="*/ 18 w 228"/>
                  <a:gd name="T53" fmla="*/ 112 h 116"/>
                  <a:gd name="T54" fmla="*/ 33 w 228"/>
                  <a:gd name="T55" fmla="*/ 115 h 116"/>
                  <a:gd name="T56" fmla="*/ 48 w 228"/>
                  <a:gd name="T57" fmla="*/ 115 h 116"/>
                  <a:gd name="T58" fmla="*/ 61 w 228"/>
                  <a:gd name="T59" fmla="*/ 115 h 116"/>
                  <a:gd name="T60" fmla="*/ 73 w 228"/>
                  <a:gd name="T61" fmla="*/ 112 h 116"/>
                  <a:gd name="T62" fmla="*/ 88 w 228"/>
                  <a:gd name="T63" fmla="*/ 109 h 116"/>
                  <a:gd name="T64" fmla="*/ 96 w 228"/>
                  <a:gd name="T65" fmla="*/ 102 h 116"/>
                  <a:gd name="T66" fmla="*/ 103 w 228"/>
                  <a:gd name="T67" fmla="*/ 96 h 116"/>
                  <a:gd name="T68" fmla="*/ 118 w 228"/>
                  <a:gd name="T69" fmla="*/ 84 h 116"/>
                  <a:gd name="T70" fmla="*/ 130 w 228"/>
                  <a:gd name="T71" fmla="*/ 71 h 116"/>
                  <a:gd name="T72" fmla="*/ 139 w 228"/>
                  <a:gd name="T73" fmla="*/ 58 h 116"/>
                  <a:gd name="T74" fmla="*/ 148 w 228"/>
                  <a:gd name="T75" fmla="*/ 47 h 116"/>
                  <a:gd name="T76" fmla="*/ 157 w 228"/>
                  <a:gd name="T77" fmla="*/ 40 h 116"/>
                  <a:gd name="T78" fmla="*/ 166 w 228"/>
                  <a:gd name="T79" fmla="*/ 34 h 116"/>
                  <a:gd name="T80" fmla="*/ 175 w 228"/>
                  <a:gd name="T81" fmla="*/ 27 h 116"/>
                  <a:gd name="T82" fmla="*/ 184 w 228"/>
                  <a:gd name="T83" fmla="*/ 24 h 116"/>
                  <a:gd name="T84" fmla="*/ 194 w 228"/>
                  <a:gd name="T85" fmla="*/ 24 h 116"/>
                  <a:gd name="T86" fmla="*/ 202 w 228"/>
                  <a:gd name="T87" fmla="*/ 24 h 116"/>
                  <a:gd name="T88" fmla="*/ 209 w 228"/>
                  <a:gd name="T89" fmla="*/ 27 h 116"/>
                  <a:gd name="T90" fmla="*/ 220 w 228"/>
                  <a:gd name="T91" fmla="*/ 34 h 116"/>
                  <a:gd name="T92" fmla="*/ 227 w 228"/>
                  <a:gd name="T93" fmla="*/ 3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8" h="116">
                    <a:moveTo>
                      <a:pt x="227" y="3"/>
                    </a:moveTo>
                    <a:lnTo>
                      <a:pt x="220" y="3"/>
                    </a:lnTo>
                    <a:lnTo>
                      <a:pt x="209" y="0"/>
                    </a:lnTo>
                    <a:lnTo>
                      <a:pt x="200" y="0"/>
                    </a:lnTo>
                    <a:lnTo>
                      <a:pt x="190" y="3"/>
                    </a:lnTo>
                    <a:lnTo>
                      <a:pt x="179" y="6"/>
                    </a:lnTo>
                    <a:lnTo>
                      <a:pt x="169" y="9"/>
                    </a:lnTo>
                    <a:lnTo>
                      <a:pt x="164" y="16"/>
                    </a:lnTo>
                    <a:lnTo>
                      <a:pt x="157" y="24"/>
                    </a:lnTo>
                    <a:lnTo>
                      <a:pt x="151" y="34"/>
                    </a:lnTo>
                    <a:lnTo>
                      <a:pt x="148" y="40"/>
                    </a:lnTo>
                    <a:lnTo>
                      <a:pt x="145" y="47"/>
                    </a:lnTo>
                    <a:lnTo>
                      <a:pt x="133" y="58"/>
                    </a:lnTo>
                    <a:lnTo>
                      <a:pt x="118" y="74"/>
                    </a:lnTo>
                    <a:lnTo>
                      <a:pt x="112" y="78"/>
                    </a:lnTo>
                    <a:lnTo>
                      <a:pt x="96" y="87"/>
                    </a:lnTo>
                    <a:lnTo>
                      <a:pt x="84" y="90"/>
                    </a:lnTo>
                    <a:lnTo>
                      <a:pt x="73" y="94"/>
                    </a:lnTo>
                    <a:lnTo>
                      <a:pt x="63" y="96"/>
                    </a:lnTo>
                    <a:lnTo>
                      <a:pt x="51" y="94"/>
                    </a:lnTo>
                    <a:lnTo>
                      <a:pt x="36" y="90"/>
                    </a:lnTo>
                    <a:lnTo>
                      <a:pt x="21" y="84"/>
                    </a:lnTo>
                    <a:lnTo>
                      <a:pt x="15" y="78"/>
                    </a:lnTo>
                    <a:lnTo>
                      <a:pt x="9" y="71"/>
                    </a:lnTo>
                    <a:lnTo>
                      <a:pt x="0" y="102"/>
                    </a:lnTo>
                    <a:lnTo>
                      <a:pt x="6" y="109"/>
                    </a:lnTo>
                    <a:lnTo>
                      <a:pt x="18" y="112"/>
                    </a:lnTo>
                    <a:lnTo>
                      <a:pt x="33" y="115"/>
                    </a:lnTo>
                    <a:lnTo>
                      <a:pt x="48" y="115"/>
                    </a:lnTo>
                    <a:lnTo>
                      <a:pt x="61" y="115"/>
                    </a:lnTo>
                    <a:lnTo>
                      <a:pt x="73" y="112"/>
                    </a:lnTo>
                    <a:lnTo>
                      <a:pt x="88" y="109"/>
                    </a:lnTo>
                    <a:lnTo>
                      <a:pt x="96" y="102"/>
                    </a:lnTo>
                    <a:lnTo>
                      <a:pt x="103" y="96"/>
                    </a:lnTo>
                    <a:lnTo>
                      <a:pt x="118" y="84"/>
                    </a:lnTo>
                    <a:lnTo>
                      <a:pt x="130" y="71"/>
                    </a:lnTo>
                    <a:lnTo>
                      <a:pt x="139" y="58"/>
                    </a:lnTo>
                    <a:lnTo>
                      <a:pt x="148" y="47"/>
                    </a:lnTo>
                    <a:lnTo>
                      <a:pt x="157" y="40"/>
                    </a:lnTo>
                    <a:lnTo>
                      <a:pt x="166" y="34"/>
                    </a:lnTo>
                    <a:lnTo>
                      <a:pt x="175" y="27"/>
                    </a:lnTo>
                    <a:lnTo>
                      <a:pt x="184" y="24"/>
                    </a:lnTo>
                    <a:lnTo>
                      <a:pt x="194" y="24"/>
                    </a:lnTo>
                    <a:lnTo>
                      <a:pt x="202" y="24"/>
                    </a:lnTo>
                    <a:lnTo>
                      <a:pt x="209" y="27"/>
                    </a:lnTo>
                    <a:lnTo>
                      <a:pt x="220" y="34"/>
                    </a:lnTo>
                    <a:lnTo>
                      <a:pt x="227" y="3"/>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171" name="Freeform 15"/>
              <p:cNvSpPr>
                <a:spLocks/>
              </p:cNvSpPr>
              <p:nvPr/>
            </p:nvSpPr>
            <p:spPr bwMode="ltGray">
              <a:xfrm>
                <a:off x="5442" y="2855"/>
                <a:ext cx="66" cy="61"/>
              </a:xfrm>
              <a:custGeom>
                <a:avLst/>
                <a:gdLst>
                  <a:gd name="T0" fmla="*/ 21 w 66"/>
                  <a:gd name="T1" fmla="*/ 0 h 61"/>
                  <a:gd name="T2" fmla="*/ 0 w 66"/>
                  <a:gd name="T3" fmla="*/ 39 h 61"/>
                  <a:gd name="T4" fmla="*/ 41 w 66"/>
                  <a:gd name="T5" fmla="*/ 60 h 61"/>
                  <a:gd name="T6" fmla="*/ 65 w 66"/>
                  <a:gd name="T7" fmla="*/ 20 h 61"/>
                  <a:gd name="T8" fmla="*/ 21 w 66"/>
                  <a:gd name="T9" fmla="*/ 0 h 61"/>
                </a:gdLst>
                <a:ahLst/>
                <a:cxnLst>
                  <a:cxn ang="0">
                    <a:pos x="T0" y="T1"/>
                  </a:cxn>
                  <a:cxn ang="0">
                    <a:pos x="T2" y="T3"/>
                  </a:cxn>
                  <a:cxn ang="0">
                    <a:pos x="T4" y="T5"/>
                  </a:cxn>
                  <a:cxn ang="0">
                    <a:pos x="T6" y="T7"/>
                  </a:cxn>
                  <a:cxn ang="0">
                    <a:pos x="T8" y="T9"/>
                  </a:cxn>
                </a:cxnLst>
                <a:rect l="0" t="0" r="r" b="b"/>
                <a:pathLst>
                  <a:path w="66" h="61">
                    <a:moveTo>
                      <a:pt x="21" y="0"/>
                    </a:moveTo>
                    <a:lnTo>
                      <a:pt x="0" y="39"/>
                    </a:lnTo>
                    <a:lnTo>
                      <a:pt x="41" y="60"/>
                    </a:lnTo>
                    <a:lnTo>
                      <a:pt x="65" y="20"/>
                    </a:lnTo>
                    <a:lnTo>
                      <a:pt x="21" y="0"/>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172" name="Freeform 16"/>
              <p:cNvSpPr>
                <a:spLocks/>
              </p:cNvSpPr>
              <p:nvPr/>
            </p:nvSpPr>
            <p:spPr bwMode="ltGray">
              <a:xfrm>
                <a:off x="3764" y="4046"/>
                <a:ext cx="61" cy="65"/>
              </a:xfrm>
              <a:custGeom>
                <a:avLst/>
                <a:gdLst>
                  <a:gd name="T0" fmla="*/ 20 w 61"/>
                  <a:gd name="T1" fmla="*/ 0 h 65"/>
                  <a:gd name="T2" fmla="*/ 0 w 61"/>
                  <a:gd name="T3" fmla="*/ 44 h 65"/>
                  <a:gd name="T4" fmla="*/ 40 w 61"/>
                  <a:gd name="T5" fmla="*/ 64 h 65"/>
                  <a:gd name="T6" fmla="*/ 60 w 61"/>
                  <a:gd name="T7" fmla="*/ 20 h 65"/>
                  <a:gd name="T8" fmla="*/ 20 w 61"/>
                  <a:gd name="T9" fmla="*/ 0 h 65"/>
                </a:gdLst>
                <a:ahLst/>
                <a:cxnLst>
                  <a:cxn ang="0">
                    <a:pos x="T0" y="T1"/>
                  </a:cxn>
                  <a:cxn ang="0">
                    <a:pos x="T2" y="T3"/>
                  </a:cxn>
                  <a:cxn ang="0">
                    <a:pos x="T4" y="T5"/>
                  </a:cxn>
                  <a:cxn ang="0">
                    <a:pos x="T6" y="T7"/>
                  </a:cxn>
                  <a:cxn ang="0">
                    <a:pos x="T8" y="T9"/>
                  </a:cxn>
                </a:cxnLst>
                <a:rect l="0" t="0" r="r" b="b"/>
                <a:pathLst>
                  <a:path w="61" h="65">
                    <a:moveTo>
                      <a:pt x="20" y="0"/>
                    </a:moveTo>
                    <a:lnTo>
                      <a:pt x="0" y="44"/>
                    </a:lnTo>
                    <a:lnTo>
                      <a:pt x="40" y="64"/>
                    </a:lnTo>
                    <a:lnTo>
                      <a:pt x="60" y="20"/>
                    </a:lnTo>
                    <a:lnTo>
                      <a:pt x="20" y="0"/>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173" name="Freeform 17"/>
              <p:cNvSpPr>
                <a:spLocks/>
              </p:cNvSpPr>
              <p:nvPr/>
            </p:nvSpPr>
            <p:spPr bwMode="ltGray">
              <a:xfrm>
                <a:off x="500" y="541"/>
                <a:ext cx="57" cy="65"/>
              </a:xfrm>
              <a:custGeom>
                <a:avLst/>
                <a:gdLst>
                  <a:gd name="T0" fmla="*/ 18 w 57"/>
                  <a:gd name="T1" fmla="*/ 0 h 65"/>
                  <a:gd name="T2" fmla="*/ 0 w 57"/>
                  <a:gd name="T3" fmla="*/ 44 h 65"/>
                  <a:gd name="T4" fmla="*/ 38 w 57"/>
                  <a:gd name="T5" fmla="*/ 64 h 65"/>
                  <a:gd name="T6" fmla="*/ 56 w 57"/>
                  <a:gd name="T7" fmla="*/ 23 h 65"/>
                  <a:gd name="T8" fmla="*/ 18 w 57"/>
                  <a:gd name="T9" fmla="*/ 0 h 65"/>
                </a:gdLst>
                <a:ahLst/>
                <a:cxnLst>
                  <a:cxn ang="0">
                    <a:pos x="T0" y="T1"/>
                  </a:cxn>
                  <a:cxn ang="0">
                    <a:pos x="T2" y="T3"/>
                  </a:cxn>
                  <a:cxn ang="0">
                    <a:pos x="T4" y="T5"/>
                  </a:cxn>
                  <a:cxn ang="0">
                    <a:pos x="T6" y="T7"/>
                  </a:cxn>
                  <a:cxn ang="0">
                    <a:pos x="T8" y="T9"/>
                  </a:cxn>
                </a:cxnLst>
                <a:rect l="0" t="0" r="r" b="b"/>
                <a:pathLst>
                  <a:path w="57" h="65">
                    <a:moveTo>
                      <a:pt x="18" y="0"/>
                    </a:moveTo>
                    <a:lnTo>
                      <a:pt x="0" y="44"/>
                    </a:lnTo>
                    <a:lnTo>
                      <a:pt x="38" y="64"/>
                    </a:lnTo>
                    <a:lnTo>
                      <a:pt x="56" y="23"/>
                    </a:lnTo>
                    <a:lnTo>
                      <a:pt x="18" y="0"/>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174" name="Freeform 18"/>
              <p:cNvSpPr>
                <a:spLocks/>
              </p:cNvSpPr>
              <p:nvPr/>
            </p:nvSpPr>
            <p:spPr bwMode="ltGray">
              <a:xfrm>
                <a:off x="2644" y="186"/>
                <a:ext cx="57" cy="102"/>
              </a:xfrm>
              <a:custGeom>
                <a:avLst/>
                <a:gdLst>
                  <a:gd name="T0" fmla="*/ 16 w 57"/>
                  <a:gd name="T1" fmla="*/ 0 h 102"/>
                  <a:gd name="T2" fmla="*/ 0 w 57"/>
                  <a:gd name="T3" fmla="*/ 101 h 102"/>
                  <a:gd name="T4" fmla="*/ 56 w 57"/>
                  <a:gd name="T5" fmla="*/ 49 h 102"/>
                  <a:gd name="T6" fmla="*/ 16 w 57"/>
                  <a:gd name="T7" fmla="*/ 0 h 102"/>
                </a:gdLst>
                <a:ahLst/>
                <a:cxnLst>
                  <a:cxn ang="0">
                    <a:pos x="T0" y="T1"/>
                  </a:cxn>
                  <a:cxn ang="0">
                    <a:pos x="T2" y="T3"/>
                  </a:cxn>
                  <a:cxn ang="0">
                    <a:pos x="T4" y="T5"/>
                  </a:cxn>
                  <a:cxn ang="0">
                    <a:pos x="T6" y="T7"/>
                  </a:cxn>
                </a:cxnLst>
                <a:rect l="0" t="0" r="r" b="b"/>
                <a:pathLst>
                  <a:path w="57" h="102">
                    <a:moveTo>
                      <a:pt x="16" y="0"/>
                    </a:moveTo>
                    <a:lnTo>
                      <a:pt x="0" y="101"/>
                    </a:lnTo>
                    <a:lnTo>
                      <a:pt x="56" y="49"/>
                    </a:lnTo>
                    <a:lnTo>
                      <a:pt x="16" y="0"/>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175" name="Freeform 19"/>
              <p:cNvSpPr>
                <a:spLocks/>
              </p:cNvSpPr>
              <p:nvPr/>
            </p:nvSpPr>
            <p:spPr bwMode="ltGray">
              <a:xfrm>
                <a:off x="5673" y="2034"/>
                <a:ext cx="58" cy="102"/>
              </a:xfrm>
              <a:custGeom>
                <a:avLst/>
                <a:gdLst>
                  <a:gd name="T0" fmla="*/ 16 w 58"/>
                  <a:gd name="T1" fmla="*/ 0 h 102"/>
                  <a:gd name="T2" fmla="*/ 0 w 58"/>
                  <a:gd name="T3" fmla="*/ 101 h 102"/>
                  <a:gd name="T4" fmla="*/ 57 w 58"/>
                  <a:gd name="T5" fmla="*/ 49 h 102"/>
                  <a:gd name="T6" fmla="*/ 16 w 58"/>
                  <a:gd name="T7" fmla="*/ 0 h 102"/>
                </a:gdLst>
                <a:ahLst/>
                <a:cxnLst>
                  <a:cxn ang="0">
                    <a:pos x="T0" y="T1"/>
                  </a:cxn>
                  <a:cxn ang="0">
                    <a:pos x="T2" y="T3"/>
                  </a:cxn>
                  <a:cxn ang="0">
                    <a:pos x="T4" y="T5"/>
                  </a:cxn>
                  <a:cxn ang="0">
                    <a:pos x="T6" y="T7"/>
                  </a:cxn>
                </a:cxnLst>
                <a:rect l="0" t="0" r="r" b="b"/>
                <a:pathLst>
                  <a:path w="58" h="102">
                    <a:moveTo>
                      <a:pt x="16" y="0"/>
                    </a:moveTo>
                    <a:lnTo>
                      <a:pt x="0" y="101"/>
                    </a:lnTo>
                    <a:lnTo>
                      <a:pt x="57" y="49"/>
                    </a:lnTo>
                    <a:lnTo>
                      <a:pt x="16" y="0"/>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176" name="Freeform 20"/>
              <p:cNvSpPr>
                <a:spLocks/>
              </p:cNvSpPr>
              <p:nvPr/>
            </p:nvSpPr>
            <p:spPr bwMode="ltGray">
              <a:xfrm>
                <a:off x="3478" y="3974"/>
                <a:ext cx="59" cy="104"/>
              </a:xfrm>
              <a:custGeom>
                <a:avLst/>
                <a:gdLst>
                  <a:gd name="T0" fmla="*/ 16 w 59"/>
                  <a:gd name="T1" fmla="*/ 0 h 104"/>
                  <a:gd name="T2" fmla="*/ 0 w 59"/>
                  <a:gd name="T3" fmla="*/ 103 h 104"/>
                  <a:gd name="T4" fmla="*/ 58 w 59"/>
                  <a:gd name="T5" fmla="*/ 50 h 104"/>
                  <a:gd name="T6" fmla="*/ 16 w 59"/>
                  <a:gd name="T7" fmla="*/ 0 h 104"/>
                </a:gdLst>
                <a:ahLst/>
                <a:cxnLst>
                  <a:cxn ang="0">
                    <a:pos x="T0" y="T1"/>
                  </a:cxn>
                  <a:cxn ang="0">
                    <a:pos x="T2" y="T3"/>
                  </a:cxn>
                  <a:cxn ang="0">
                    <a:pos x="T4" y="T5"/>
                  </a:cxn>
                  <a:cxn ang="0">
                    <a:pos x="T6" y="T7"/>
                  </a:cxn>
                </a:cxnLst>
                <a:rect l="0" t="0" r="r" b="b"/>
                <a:pathLst>
                  <a:path w="59" h="104">
                    <a:moveTo>
                      <a:pt x="16" y="0"/>
                    </a:moveTo>
                    <a:lnTo>
                      <a:pt x="0" y="103"/>
                    </a:lnTo>
                    <a:lnTo>
                      <a:pt x="58" y="50"/>
                    </a:lnTo>
                    <a:lnTo>
                      <a:pt x="16" y="0"/>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177" name="Freeform 21"/>
              <p:cNvSpPr>
                <a:spLocks/>
              </p:cNvSpPr>
              <p:nvPr/>
            </p:nvSpPr>
            <p:spPr bwMode="ltGray">
              <a:xfrm>
                <a:off x="426" y="4149"/>
                <a:ext cx="56" cy="102"/>
              </a:xfrm>
              <a:custGeom>
                <a:avLst/>
                <a:gdLst>
                  <a:gd name="T0" fmla="*/ 14 w 56"/>
                  <a:gd name="T1" fmla="*/ 0 h 102"/>
                  <a:gd name="T2" fmla="*/ 0 w 56"/>
                  <a:gd name="T3" fmla="*/ 101 h 102"/>
                  <a:gd name="T4" fmla="*/ 55 w 56"/>
                  <a:gd name="T5" fmla="*/ 49 h 102"/>
                  <a:gd name="T6" fmla="*/ 14 w 56"/>
                  <a:gd name="T7" fmla="*/ 0 h 102"/>
                </a:gdLst>
                <a:ahLst/>
                <a:cxnLst>
                  <a:cxn ang="0">
                    <a:pos x="T0" y="T1"/>
                  </a:cxn>
                  <a:cxn ang="0">
                    <a:pos x="T2" y="T3"/>
                  </a:cxn>
                  <a:cxn ang="0">
                    <a:pos x="T4" y="T5"/>
                  </a:cxn>
                  <a:cxn ang="0">
                    <a:pos x="T6" y="T7"/>
                  </a:cxn>
                </a:cxnLst>
                <a:rect l="0" t="0" r="r" b="b"/>
                <a:pathLst>
                  <a:path w="56" h="102">
                    <a:moveTo>
                      <a:pt x="14" y="0"/>
                    </a:moveTo>
                    <a:lnTo>
                      <a:pt x="0" y="101"/>
                    </a:lnTo>
                    <a:lnTo>
                      <a:pt x="55" y="49"/>
                    </a:lnTo>
                    <a:lnTo>
                      <a:pt x="14" y="0"/>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178" name="Freeform 22"/>
              <p:cNvSpPr>
                <a:spLocks/>
              </p:cNvSpPr>
              <p:nvPr/>
            </p:nvSpPr>
            <p:spPr bwMode="ltGray">
              <a:xfrm>
                <a:off x="1604" y="4043"/>
                <a:ext cx="57" cy="102"/>
              </a:xfrm>
              <a:custGeom>
                <a:avLst/>
                <a:gdLst>
                  <a:gd name="T0" fmla="*/ 16 w 57"/>
                  <a:gd name="T1" fmla="*/ 101 h 102"/>
                  <a:gd name="T2" fmla="*/ 0 w 57"/>
                  <a:gd name="T3" fmla="*/ 0 h 102"/>
                  <a:gd name="T4" fmla="*/ 56 w 57"/>
                  <a:gd name="T5" fmla="*/ 51 h 102"/>
                  <a:gd name="T6" fmla="*/ 16 w 57"/>
                  <a:gd name="T7" fmla="*/ 101 h 102"/>
                </a:gdLst>
                <a:ahLst/>
                <a:cxnLst>
                  <a:cxn ang="0">
                    <a:pos x="T0" y="T1"/>
                  </a:cxn>
                  <a:cxn ang="0">
                    <a:pos x="T2" y="T3"/>
                  </a:cxn>
                  <a:cxn ang="0">
                    <a:pos x="T4" y="T5"/>
                  </a:cxn>
                  <a:cxn ang="0">
                    <a:pos x="T6" y="T7"/>
                  </a:cxn>
                </a:cxnLst>
                <a:rect l="0" t="0" r="r" b="b"/>
                <a:pathLst>
                  <a:path w="57" h="102">
                    <a:moveTo>
                      <a:pt x="16" y="101"/>
                    </a:moveTo>
                    <a:lnTo>
                      <a:pt x="0" y="0"/>
                    </a:lnTo>
                    <a:lnTo>
                      <a:pt x="56" y="51"/>
                    </a:lnTo>
                    <a:lnTo>
                      <a:pt x="16" y="101"/>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179" name="Freeform 23"/>
              <p:cNvSpPr>
                <a:spLocks/>
              </p:cNvSpPr>
              <p:nvPr/>
            </p:nvSpPr>
            <p:spPr bwMode="ltGray">
              <a:xfrm>
                <a:off x="5453" y="1573"/>
                <a:ext cx="46" cy="88"/>
              </a:xfrm>
              <a:custGeom>
                <a:avLst/>
                <a:gdLst>
                  <a:gd name="T0" fmla="*/ 27 w 46"/>
                  <a:gd name="T1" fmla="*/ 87 h 88"/>
                  <a:gd name="T2" fmla="*/ 45 w 46"/>
                  <a:gd name="T3" fmla="*/ 46 h 88"/>
                  <a:gd name="T4" fmla="*/ 18 w 46"/>
                  <a:gd name="T5" fmla="*/ 0 h 88"/>
                  <a:gd name="T6" fmla="*/ 0 w 46"/>
                  <a:gd name="T7" fmla="*/ 49 h 88"/>
                  <a:gd name="T8" fmla="*/ 27 w 46"/>
                  <a:gd name="T9" fmla="*/ 87 h 88"/>
                </a:gdLst>
                <a:ahLst/>
                <a:cxnLst>
                  <a:cxn ang="0">
                    <a:pos x="T0" y="T1"/>
                  </a:cxn>
                  <a:cxn ang="0">
                    <a:pos x="T2" y="T3"/>
                  </a:cxn>
                  <a:cxn ang="0">
                    <a:pos x="T4" y="T5"/>
                  </a:cxn>
                  <a:cxn ang="0">
                    <a:pos x="T6" y="T7"/>
                  </a:cxn>
                  <a:cxn ang="0">
                    <a:pos x="T8" y="T9"/>
                  </a:cxn>
                </a:cxnLst>
                <a:rect l="0" t="0" r="r" b="b"/>
                <a:pathLst>
                  <a:path w="46" h="88">
                    <a:moveTo>
                      <a:pt x="27" y="87"/>
                    </a:moveTo>
                    <a:lnTo>
                      <a:pt x="45" y="46"/>
                    </a:lnTo>
                    <a:lnTo>
                      <a:pt x="18" y="0"/>
                    </a:lnTo>
                    <a:lnTo>
                      <a:pt x="0" y="49"/>
                    </a:lnTo>
                    <a:lnTo>
                      <a:pt x="27" y="87"/>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180" name="Freeform 24"/>
              <p:cNvSpPr>
                <a:spLocks/>
              </p:cNvSpPr>
              <p:nvPr/>
            </p:nvSpPr>
            <p:spPr bwMode="ltGray">
              <a:xfrm>
                <a:off x="5571" y="3729"/>
                <a:ext cx="47" cy="85"/>
              </a:xfrm>
              <a:custGeom>
                <a:avLst/>
                <a:gdLst>
                  <a:gd name="T0" fmla="*/ 19 w 47"/>
                  <a:gd name="T1" fmla="*/ 84 h 85"/>
                  <a:gd name="T2" fmla="*/ 0 w 47"/>
                  <a:gd name="T3" fmla="*/ 45 h 85"/>
                  <a:gd name="T4" fmla="*/ 27 w 47"/>
                  <a:gd name="T5" fmla="*/ 0 h 85"/>
                  <a:gd name="T6" fmla="*/ 46 w 47"/>
                  <a:gd name="T7" fmla="*/ 45 h 85"/>
                  <a:gd name="T8" fmla="*/ 19 w 47"/>
                  <a:gd name="T9" fmla="*/ 84 h 85"/>
                </a:gdLst>
                <a:ahLst/>
                <a:cxnLst>
                  <a:cxn ang="0">
                    <a:pos x="T0" y="T1"/>
                  </a:cxn>
                  <a:cxn ang="0">
                    <a:pos x="T2" y="T3"/>
                  </a:cxn>
                  <a:cxn ang="0">
                    <a:pos x="T4" y="T5"/>
                  </a:cxn>
                  <a:cxn ang="0">
                    <a:pos x="T6" y="T7"/>
                  </a:cxn>
                  <a:cxn ang="0">
                    <a:pos x="T8" y="T9"/>
                  </a:cxn>
                </a:cxnLst>
                <a:rect l="0" t="0" r="r" b="b"/>
                <a:pathLst>
                  <a:path w="47" h="85">
                    <a:moveTo>
                      <a:pt x="19" y="84"/>
                    </a:moveTo>
                    <a:lnTo>
                      <a:pt x="0" y="45"/>
                    </a:lnTo>
                    <a:lnTo>
                      <a:pt x="27" y="0"/>
                    </a:lnTo>
                    <a:lnTo>
                      <a:pt x="46" y="45"/>
                    </a:lnTo>
                    <a:lnTo>
                      <a:pt x="19" y="84"/>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181" name="Freeform 25"/>
              <p:cNvSpPr>
                <a:spLocks/>
              </p:cNvSpPr>
              <p:nvPr/>
            </p:nvSpPr>
            <p:spPr bwMode="ltGray">
              <a:xfrm>
                <a:off x="5394" y="746"/>
                <a:ext cx="45" cy="86"/>
              </a:xfrm>
              <a:custGeom>
                <a:avLst/>
                <a:gdLst>
                  <a:gd name="T0" fmla="*/ 18 w 45"/>
                  <a:gd name="T1" fmla="*/ 85 h 86"/>
                  <a:gd name="T2" fmla="*/ 0 w 45"/>
                  <a:gd name="T3" fmla="*/ 45 h 86"/>
                  <a:gd name="T4" fmla="*/ 26 w 45"/>
                  <a:gd name="T5" fmla="*/ 0 h 86"/>
                  <a:gd name="T6" fmla="*/ 44 w 45"/>
                  <a:gd name="T7" fmla="*/ 49 h 86"/>
                  <a:gd name="T8" fmla="*/ 18 w 45"/>
                  <a:gd name="T9" fmla="*/ 85 h 86"/>
                </a:gdLst>
                <a:ahLst/>
                <a:cxnLst>
                  <a:cxn ang="0">
                    <a:pos x="T0" y="T1"/>
                  </a:cxn>
                  <a:cxn ang="0">
                    <a:pos x="T2" y="T3"/>
                  </a:cxn>
                  <a:cxn ang="0">
                    <a:pos x="T4" y="T5"/>
                  </a:cxn>
                  <a:cxn ang="0">
                    <a:pos x="T6" y="T7"/>
                  </a:cxn>
                  <a:cxn ang="0">
                    <a:pos x="T8" y="T9"/>
                  </a:cxn>
                </a:cxnLst>
                <a:rect l="0" t="0" r="r" b="b"/>
                <a:pathLst>
                  <a:path w="45" h="86">
                    <a:moveTo>
                      <a:pt x="18" y="85"/>
                    </a:moveTo>
                    <a:lnTo>
                      <a:pt x="0" y="45"/>
                    </a:lnTo>
                    <a:lnTo>
                      <a:pt x="26" y="0"/>
                    </a:lnTo>
                    <a:lnTo>
                      <a:pt x="44" y="49"/>
                    </a:lnTo>
                    <a:lnTo>
                      <a:pt x="18" y="85"/>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182" name="Freeform 26"/>
              <p:cNvSpPr>
                <a:spLocks/>
              </p:cNvSpPr>
              <p:nvPr/>
            </p:nvSpPr>
            <p:spPr bwMode="ltGray">
              <a:xfrm>
                <a:off x="5394" y="746"/>
                <a:ext cx="45" cy="86"/>
              </a:xfrm>
              <a:custGeom>
                <a:avLst/>
                <a:gdLst>
                  <a:gd name="T0" fmla="*/ 18 w 45"/>
                  <a:gd name="T1" fmla="*/ 85 h 86"/>
                  <a:gd name="T2" fmla="*/ 0 w 45"/>
                  <a:gd name="T3" fmla="*/ 45 h 86"/>
                  <a:gd name="T4" fmla="*/ 26 w 45"/>
                  <a:gd name="T5" fmla="*/ 0 h 86"/>
                  <a:gd name="T6" fmla="*/ 44 w 45"/>
                  <a:gd name="T7" fmla="*/ 49 h 86"/>
                  <a:gd name="T8" fmla="*/ 18 w 45"/>
                  <a:gd name="T9" fmla="*/ 85 h 86"/>
                </a:gdLst>
                <a:ahLst/>
                <a:cxnLst>
                  <a:cxn ang="0">
                    <a:pos x="T0" y="T1"/>
                  </a:cxn>
                  <a:cxn ang="0">
                    <a:pos x="T2" y="T3"/>
                  </a:cxn>
                  <a:cxn ang="0">
                    <a:pos x="T4" y="T5"/>
                  </a:cxn>
                  <a:cxn ang="0">
                    <a:pos x="T6" y="T7"/>
                  </a:cxn>
                  <a:cxn ang="0">
                    <a:pos x="T8" y="T9"/>
                  </a:cxn>
                </a:cxnLst>
                <a:rect l="0" t="0" r="r" b="b"/>
                <a:pathLst>
                  <a:path w="45" h="86">
                    <a:moveTo>
                      <a:pt x="18" y="85"/>
                    </a:moveTo>
                    <a:lnTo>
                      <a:pt x="0" y="45"/>
                    </a:lnTo>
                    <a:lnTo>
                      <a:pt x="26" y="0"/>
                    </a:lnTo>
                    <a:lnTo>
                      <a:pt x="44" y="49"/>
                    </a:lnTo>
                    <a:lnTo>
                      <a:pt x="18" y="85"/>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183" name="Freeform 27"/>
              <p:cNvSpPr>
                <a:spLocks/>
              </p:cNvSpPr>
              <p:nvPr/>
            </p:nvSpPr>
            <p:spPr bwMode="ltGray">
              <a:xfrm>
                <a:off x="4854" y="237"/>
                <a:ext cx="159" cy="72"/>
              </a:xfrm>
              <a:custGeom>
                <a:avLst/>
                <a:gdLst>
                  <a:gd name="T0" fmla="*/ 152 w 159"/>
                  <a:gd name="T1" fmla="*/ 27 h 72"/>
                  <a:gd name="T2" fmla="*/ 143 w 159"/>
                  <a:gd name="T3" fmla="*/ 24 h 72"/>
                  <a:gd name="T4" fmla="*/ 130 w 159"/>
                  <a:gd name="T5" fmla="*/ 24 h 72"/>
                  <a:gd name="T6" fmla="*/ 122 w 159"/>
                  <a:gd name="T7" fmla="*/ 27 h 72"/>
                  <a:gd name="T8" fmla="*/ 115 w 159"/>
                  <a:gd name="T9" fmla="*/ 36 h 72"/>
                  <a:gd name="T10" fmla="*/ 109 w 159"/>
                  <a:gd name="T11" fmla="*/ 44 h 72"/>
                  <a:gd name="T12" fmla="*/ 97 w 159"/>
                  <a:gd name="T13" fmla="*/ 59 h 72"/>
                  <a:gd name="T14" fmla="*/ 89 w 159"/>
                  <a:gd name="T15" fmla="*/ 68 h 72"/>
                  <a:gd name="T16" fmla="*/ 73 w 159"/>
                  <a:gd name="T17" fmla="*/ 71 h 72"/>
                  <a:gd name="T18" fmla="*/ 61 w 159"/>
                  <a:gd name="T19" fmla="*/ 68 h 72"/>
                  <a:gd name="T20" fmla="*/ 51 w 159"/>
                  <a:gd name="T21" fmla="*/ 62 h 72"/>
                  <a:gd name="T22" fmla="*/ 39 w 159"/>
                  <a:gd name="T23" fmla="*/ 56 h 72"/>
                  <a:gd name="T24" fmla="*/ 28 w 159"/>
                  <a:gd name="T25" fmla="*/ 53 h 72"/>
                  <a:gd name="T26" fmla="*/ 15 w 159"/>
                  <a:gd name="T27" fmla="*/ 53 h 72"/>
                  <a:gd name="T28" fmla="*/ 6 w 159"/>
                  <a:gd name="T29" fmla="*/ 56 h 72"/>
                  <a:gd name="T30" fmla="*/ 3 w 159"/>
                  <a:gd name="T31" fmla="*/ 51 h 72"/>
                  <a:gd name="T32" fmla="*/ 9 w 159"/>
                  <a:gd name="T33" fmla="*/ 47 h 72"/>
                  <a:gd name="T34" fmla="*/ 21 w 159"/>
                  <a:gd name="T35" fmla="*/ 44 h 72"/>
                  <a:gd name="T36" fmla="*/ 30 w 159"/>
                  <a:gd name="T37" fmla="*/ 44 h 72"/>
                  <a:gd name="T38" fmla="*/ 43 w 159"/>
                  <a:gd name="T39" fmla="*/ 53 h 72"/>
                  <a:gd name="T40" fmla="*/ 54 w 159"/>
                  <a:gd name="T41" fmla="*/ 56 h 72"/>
                  <a:gd name="T42" fmla="*/ 67 w 159"/>
                  <a:gd name="T43" fmla="*/ 59 h 72"/>
                  <a:gd name="T44" fmla="*/ 79 w 159"/>
                  <a:gd name="T45" fmla="*/ 59 h 72"/>
                  <a:gd name="T46" fmla="*/ 89 w 159"/>
                  <a:gd name="T47" fmla="*/ 56 h 72"/>
                  <a:gd name="T48" fmla="*/ 97 w 159"/>
                  <a:gd name="T49" fmla="*/ 51 h 72"/>
                  <a:gd name="T50" fmla="*/ 107 w 159"/>
                  <a:gd name="T51" fmla="*/ 39 h 72"/>
                  <a:gd name="T52" fmla="*/ 115 w 159"/>
                  <a:gd name="T53" fmla="*/ 21 h 72"/>
                  <a:gd name="T54" fmla="*/ 122 w 159"/>
                  <a:gd name="T55" fmla="*/ 6 h 72"/>
                  <a:gd name="T56" fmla="*/ 130 w 159"/>
                  <a:gd name="T57" fmla="*/ 0 h 72"/>
                  <a:gd name="T58" fmla="*/ 137 w 159"/>
                  <a:gd name="T59" fmla="*/ 0 h 72"/>
                  <a:gd name="T60" fmla="*/ 146 w 159"/>
                  <a:gd name="T61" fmla="*/ 3 h 72"/>
                  <a:gd name="T62" fmla="*/ 158 w 159"/>
                  <a:gd name="T63" fmla="*/ 3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9" h="72">
                    <a:moveTo>
                      <a:pt x="158" y="30"/>
                    </a:moveTo>
                    <a:lnTo>
                      <a:pt x="152" y="27"/>
                    </a:lnTo>
                    <a:lnTo>
                      <a:pt x="146" y="24"/>
                    </a:lnTo>
                    <a:lnTo>
                      <a:pt x="143" y="24"/>
                    </a:lnTo>
                    <a:lnTo>
                      <a:pt x="137" y="24"/>
                    </a:lnTo>
                    <a:lnTo>
                      <a:pt x="130" y="24"/>
                    </a:lnTo>
                    <a:lnTo>
                      <a:pt x="125" y="27"/>
                    </a:lnTo>
                    <a:lnTo>
                      <a:pt x="122" y="27"/>
                    </a:lnTo>
                    <a:lnTo>
                      <a:pt x="119" y="30"/>
                    </a:lnTo>
                    <a:lnTo>
                      <a:pt x="115" y="36"/>
                    </a:lnTo>
                    <a:lnTo>
                      <a:pt x="109" y="41"/>
                    </a:lnTo>
                    <a:lnTo>
                      <a:pt x="109" y="44"/>
                    </a:lnTo>
                    <a:lnTo>
                      <a:pt x="104" y="53"/>
                    </a:lnTo>
                    <a:lnTo>
                      <a:pt x="97" y="59"/>
                    </a:lnTo>
                    <a:lnTo>
                      <a:pt x="94" y="65"/>
                    </a:lnTo>
                    <a:lnTo>
                      <a:pt x="89" y="68"/>
                    </a:lnTo>
                    <a:lnTo>
                      <a:pt x="79" y="71"/>
                    </a:lnTo>
                    <a:lnTo>
                      <a:pt x="73" y="71"/>
                    </a:lnTo>
                    <a:lnTo>
                      <a:pt x="67" y="71"/>
                    </a:lnTo>
                    <a:lnTo>
                      <a:pt x="61" y="68"/>
                    </a:lnTo>
                    <a:lnTo>
                      <a:pt x="54" y="65"/>
                    </a:lnTo>
                    <a:lnTo>
                      <a:pt x="51" y="62"/>
                    </a:lnTo>
                    <a:lnTo>
                      <a:pt x="46" y="59"/>
                    </a:lnTo>
                    <a:lnTo>
                      <a:pt x="39" y="56"/>
                    </a:lnTo>
                    <a:lnTo>
                      <a:pt x="33" y="53"/>
                    </a:lnTo>
                    <a:lnTo>
                      <a:pt x="28" y="53"/>
                    </a:lnTo>
                    <a:lnTo>
                      <a:pt x="21" y="51"/>
                    </a:lnTo>
                    <a:lnTo>
                      <a:pt x="15" y="53"/>
                    </a:lnTo>
                    <a:lnTo>
                      <a:pt x="9" y="53"/>
                    </a:lnTo>
                    <a:lnTo>
                      <a:pt x="6" y="56"/>
                    </a:lnTo>
                    <a:lnTo>
                      <a:pt x="0" y="59"/>
                    </a:lnTo>
                    <a:lnTo>
                      <a:pt x="3" y="51"/>
                    </a:lnTo>
                    <a:lnTo>
                      <a:pt x="6" y="47"/>
                    </a:lnTo>
                    <a:lnTo>
                      <a:pt x="9" y="47"/>
                    </a:lnTo>
                    <a:lnTo>
                      <a:pt x="15" y="44"/>
                    </a:lnTo>
                    <a:lnTo>
                      <a:pt x="21" y="44"/>
                    </a:lnTo>
                    <a:lnTo>
                      <a:pt x="24" y="44"/>
                    </a:lnTo>
                    <a:lnTo>
                      <a:pt x="30" y="44"/>
                    </a:lnTo>
                    <a:lnTo>
                      <a:pt x="33" y="47"/>
                    </a:lnTo>
                    <a:lnTo>
                      <a:pt x="43" y="53"/>
                    </a:lnTo>
                    <a:lnTo>
                      <a:pt x="49" y="56"/>
                    </a:lnTo>
                    <a:lnTo>
                      <a:pt x="54" y="56"/>
                    </a:lnTo>
                    <a:lnTo>
                      <a:pt x="58" y="59"/>
                    </a:lnTo>
                    <a:lnTo>
                      <a:pt x="67" y="59"/>
                    </a:lnTo>
                    <a:lnTo>
                      <a:pt x="76" y="59"/>
                    </a:lnTo>
                    <a:lnTo>
                      <a:pt x="79" y="59"/>
                    </a:lnTo>
                    <a:lnTo>
                      <a:pt x="85" y="59"/>
                    </a:lnTo>
                    <a:lnTo>
                      <a:pt x="89" y="56"/>
                    </a:lnTo>
                    <a:lnTo>
                      <a:pt x="94" y="53"/>
                    </a:lnTo>
                    <a:lnTo>
                      <a:pt x="97" y="51"/>
                    </a:lnTo>
                    <a:lnTo>
                      <a:pt x="100" y="47"/>
                    </a:lnTo>
                    <a:lnTo>
                      <a:pt x="107" y="39"/>
                    </a:lnTo>
                    <a:lnTo>
                      <a:pt x="109" y="32"/>
                    </a:lnTo>
                    <a:lnTo>
                      <a:pt x="115" y="21"/>
                    </a:lnTo>
                    <a:lnTo>
                      <a:pt x="122" y="12"/>
                    </a:lnTo>
                    <a:lnTo>
                      <a:pt x="122" y="6"/>
                    </a:lnTo>
                    <a:lnTo>
                      <a:pt x="128" y="3"/>
                    </a:lnTo>
                    <a:lnTo>
                      <a:pt x="130" y="0"/>
                    </a:lnTo>
                    <a:lnTo>
                      <a:pt x="134" y="0"/>
                    </a:lnTo>
                    <a:lnTo>
                      <a:pt x="137" y="0"/>
                    </a:lnTo>
                    <a:lnTo>
                      <a:pt x="143" y="0"/>
                    </a:lnTo>
                    <a:lnTo>
                      <a:pt x="146" y="3"/>
                    </a:lnTo>
                    <a:lnTo>
                      <a:pt x="152" y="6"/>
                    </a:lnTo>
                    <a:lnTo>
                      <a:pt x="158" y="30"/>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184" name="Freeform 28"/>
              <p:cNvSpPr>
                <a:spLocks/>
              </p:cNvSpPr>
              <p:nvPr/>
            </p:nvSpPr>
            <p:spPr bwMode="ltGray">
              <a:xfrm>
                <a:off x="5357" y="3223"/>
                <a:ext cx="154" cy="73"/>
              </a:xfrm>
              <a:custGeom>
                <a:avLst/>
                <a:gdLst>
                  <a:gd name="T0" fmla="*/ 147 w 154"/>
                  <a:gd name="T1" fmla="*/ 27 h 73"/>
                  <a:gd name="T2" fmla="*/ 138 w 154"/>
                  <a:gd name="T3" fmla="*/ 24 h 73"/>
                  <a:gd name="T4" fmla="*/ 127 w 154"/>
                  <a:gd name="T5" fmla="*/ 24 h 73"/>
                  <a:gd name="T6" fmla="*/ 117 w 154"/>
                  <a:gd name="T7" fmla="*/ 27 h 73"/>
                  <a:gd name="T8" fmla="*/ 112 w 154"/>
                  <a:gd name="T9" fmla="*/ 36 h 73"/>
                  <a:gd name="T10" fmla="*/ 105 w 154"/>
                  <a:gd name="T11" fmla="*/ 48 h 73"/>
                  <a:gd name="T12" fmla="*/ 97 w 154"/>
                  <a:gd name="T13" fmla="*/ 60 h 73"/>
                  <a:gd name="T14" fmla="*/ 84 w 154"/>
                  <a:gd name="T15" fmla="*/ 69 h 73"/>
                  <a:gd name="T16" fmla="*/ 69 w 154"/>
                  <a:gd name="T17" fmla="*/ 72 h 73"/>
                  <a:gd name="T18" fmla="*/ 57 w 154"/>
                  <a:gd name="T19" fmla="*/ 69 h 73"/>
                  <a:gd name="T20" fmla="*/ 49 w 154"/>
                  <a:gd name="T21" fmla="*/ 63 h 73"/>
                  <a:gd name="T22" fmla="*/ 37 w 154"/>
                  <a:gd name="T23" fmla="*/ 57 h 73"/>
                  <a:gd name="T24" fmla="*/ 24 w 154"/>
                  <a:gd name="T25" fmla="*/ 54 h 73"/>
                  <a:gd name="T26" fmla="*/ 12 w 154"/>
                  <a:gd name="T27" fmla="*/ 54 h 73"/>
                  <a:gd name="T28" fmla="*/ 4 w 154"/>
                  <a:gd name="T29" fmla="*/ 57 h 73"/>
                  <a:gd name="T30" fmla="*/ 0 w 154"/>
                  <a:gd name="T31" fmla="*/ 54 h 73"/>
                  <a:gd name="T32" fmla="*/ 7 w 154"/>
                  <a:gd name="T33" fmla="*/ 48 h 73"/>
                  <a:gd name="T34" fmla="*/ 19 w 154"/>
                  <a:gd name="T35" fmla="*/ 45 h 73"/>
                  <a:gd name="T36" fmla="*/ 27 w 154"/>
                  <a:gd name="T37" fmla="*/ 48 h 73"/>
                  <a:gd name="T38" fmla="*/ 39 w 154"/>
                  <a:gd name="T39" fmla="*/ 54 h 73"/>
                  <a:gd name="T40" fmla="*/ 52 w 154"/>
                  <a:gd name="T41" fmla="*/ 60 h 73"/>
                  <a:gd name="T42" fmla="*/ 64 w 154"/>
                  <a:gd name="T43" fmla="*/ 60 h 73"/>
                  <a:gd name="T44" fmla="*/ 75 w 154"/>
                  <a:gd name="T45" fmla="*/ 60 h 73"/>
                  <a:gd name="T46" fmla="*/ 84 w 154"/>
                  <a:gd name="T47" fmla="*/ 57 h 73"/>
                  <a:gd name="T48" fmla="*/ 93 w 154"/>
                  <a:gd name="T49" fmla="*/ 51 h 73"/>
                  <a:gd name="T50" fmla="*/ 102 w 154"/>
                  <a:gd name="T51" fmla="*/ 39 h 73"/>
                  <a:gd name="T52" fmla="*/ 112 w 154"/>
                  <a:gd name="T53" fmla="*/ 22 h 73"/>
                  <a:gd name="T54" fmla="*/ 120 w 154"/>
                  <a:gd name="T55" fmla="*/ 7 h 73"/>
                  <a:gd name="T56" fmla="*/ 127 w 154"/>
                  <a:gd name="T57" fmla="*/ 0 h 73"/>
                  <a:gd name="T58" fmla="*/ 135 w 154"/>
                  <a:gd name="T59" fmla="*/ 0 h 73"/>
                  <a:gd name="T60" fmla="*/ 145 w 154"/>
                  <a:gd name="T61" fmla="*/ 3 h 73"/>
                  <a:gd name="T62" fmla="*/ 153 w 154"/>
                  <a:gd name="T63" fmla="*/ 3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4" h="73">
                    <a:moveTo>
                      <a:pt x="153" y="30"/>
                    </a:moveTo>
                    <a:lnTo>
                      <a:pt x="147" y="27"/>
                    </a:lnTo>
                    <a:lnTo>
                      <a:pt x="142" y="24"/>
                    </a:lnTo>
                    <a:lnTo>
                      <a:pt x="138" y="24"/>
                    </a:lnTo>
                    <a:lnTo>
                      <a:pt x="132" y="24"/>
                    </a:lnTo>
                    <a:lnTo>
                      <a:pt x="127" y="24"/>
                    </a:lnTo>
                    <a:lnTo>
                      <a:pt x="123" y="27"/>
                    </a:lnTo>
                    <a:lnTo>
                      <a:pt x="117" y="27"/>
                    </a:lnTo>
                    <a:lnTo>
                      <a:pt x="115" y="30"/>
                    </a:lnTo>
                    <a:lnTo>
                      <a:pt x="112" y="36"/>
                    </a:lnTo>
                    <a:lnTo>
                      <a:pt x="105" y="42"/>
                    </a:lnTo>
                    <a:lnTo>
                      <a:pt x="105" y="48"/>
                    </a:lnTo>
                    <a:lnTo>
                      <a:pt x="99" y="54"/>
                    </a:lnTo>
                    <a:lnTo>
                      <a:pt x="97" y="60"/>
                    </a:lnTo>
                    <a:lnTo>
                      <a:pt x="90" y="66"/>
                    </a:lnTo>
                    <a:lnTo>
                      <a:pt x="84" y="69"/>
                    </a:lnTo>
                    <a:lnTo>
                      <a:pt x="75" y="72"/>
                    </a:lnTo>
                    <a:lnTo>
                      <a:pt x="69" y="72"/>
                    </a:lnTo>
                    <a:lnTo>
                      <a:pt x="64" y="72"/>
                    </a:lnTo>
                    <a:lnTo>
                      <a:pt x="57" y="69"/>
                    </a:lnTo>
                    <a:lnTo>
                      <a:pt x="52" y="66"/>
                    </a:lnTo>
                    <a:lnTo>
                      <a:pt x="49" y="63"/>
                    </a:lnTo>
                    <a:lnTo>
                      <a:pt x="42" y="60"/>
                    </a:lnTo>
                    <a:lnTo>
                      <a:pt x="37" y="57"/>
                    </a:lnTo>
                    <a:lnTo>
                      <a:pt x="30" y="54"/>
                    </a:lnTo>
                    <a:lnTo>
                      <a:pt x="24" y="54"/>
                    </a:lnTo>
                    <a:lnTo>
                      <a:pt x="19" y="51"/>
                    </a:lnTo>
                    <a:lnTo>
                      <a:pt x="12" y="54"/>
                    </a:lnTo>
                    <a:lnTo>
                      <a:pt x="7" y="54"/>
                    </a:lnTo>
                    <a:lnTo>
                      <a:pt x="4" y="57"/>
                    </a:lnTo>
                    <a:lnTo>
                      <a:pt x="0" y="60"/>
                    </a:lnTo>
                    <a:lnTo>
                      <a:pt x="0" y="54"/>
                    </a:lnTo>
                    <a:lnTo>
                      <a:pt x="4" y="51"/>
                    </a:lnTo>
                    <a:lnTo>
                      <a:pt x="7" y="48"/>
                    </a:lnTo>
                    <a:lnTo>
                      <a:pt x="12" y="45"/>
                    </a:lnTo>
                    <a:lnTo>
                      <a:pt x="19" y="45"/>
                    </a:lnTo>
                    <a:lnTo>
                      <a:pt x="22" y="45"/>
                    </a:lnTo>
                    <a:lnTo>
                      <a:pt x="27" y="48"/>
                    </a:lnTo>
                    <a:lnTo>
                      <a:pt x="30" y="48"/>
                    </a:lnTo>
                    <a:lnTo>
                      <a:pt x="39" y="54"/>
                    </a:lnTo>
                    <a:lnTo>
                      <a:pt x="49" y="57"/>
                    </a:lnTo>
                    <a:lnTo>
                      <a:pt x="52" y="60"/>
                    </a:lnTo>
                    <a:lnTo>
                      <a:pt x="57" y="60"/>
                    </a:lnTo>
                    <a:lnTo>
                      <a:pt x="64" y="60"/>
                    </a:lnTo>
                    <a:lnTo>
                      <a:pt x="72" y="60"/>
                    </a:lnTo>
                    <a:lnTo>
                      <a:pt x="75" y="60"/>
                    </a:lnTo>
                    <a:lnTo>
                      <a:pt x="82" y="60"/>
                    </a:lnTo>
                    <a:lnTo>
                      <a:pt x="84" y="57"/>
                    </a:lnTo>
                    <a:lnTo>
                      <a:pt x="90" y="54"/>
                    </a:lnTo>
                    <a:lnTo>
                      <a:pt x="93" y="51"/>
                    </a:lnTo>
                    <a:lnTo>
                      <a:pt x="97" y="48"/>
                    </a:lnTo>
                    <a:lnTo>
                      <a:pt x="102" y="39"/>
                    </a:lnTo>
                    <a:lnTo>
                      <a:pt x="108" y="33"/>
                    </a:lnTo>
                    <a:lnTo>
                      <a:pt x="112" y="22"/>
                    </a:lnTo>
                    <a:lnTo>
                      <a:pt x="117" y="12"/>
                    </a:lnTo>
                    <a:lnTo>
                      <a:pt x="120" y="7"/>
                    </a:lnTo>
                    <a:lnTo>
                      <a:pt x="123" y="3"/>
                    </a:lnTo>
                    <a:lnTo>
                      <a:pt x="127" y="0"/>
                    </a:lnTo>
                    <a:lnTo>
                      <a:pt x="132" y="0"/>
                    </a:lnTo>
                    <a:lnTo>
                      <a:pt x="135" y="0"/>
                    </a:lnTo>
                    <a:lnTo>
                      <a:pt x="138" y="0"/>
                    </a:lnTo>
                    <a:lnTo>
                      <a:pt x="145" y="3"/>
                    </a:lnTo>
                    <a:lnTo>
                      <a:pt x="147" y="7"/>
                    </a:lnTo>
                    <a:lnTo>
                      <a:pt x="153" y="30"/>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185" name="Freeform 29"/>
              <p:cNvSpPr>
                <a:spLocks/>
              </p:cNvSpPr>
              <p:nvPr/>
            </p:nvSpPr>
            <p:spPr bwMode="ltGray">
              <a:xfrm>
                <a:off x="224" y="1995"/>
                <a:ext cx="157" cy="74"/>
              </a:xfrm>
              <a:custGeom>
                <a:avLst/>
                <a:gdLst>
                  <a:gd name="T0" fmla="*/ 149 w 157"/>
                  <a:gd name="T1" fmla="*/ 27 h 74"/>
                  <a:gd name="T2" fmla="*/ 141 w 157"/>
                  <a:gd name="T3" fmla="*/ 25 h 74"/>
                  <a:gd name="T4" fmla="*/ 129 w 157"/>
                  <a:gd name="T5" fmla="*/ 25 h 74"/>
                  <a:gd name="T6" fmla="*/ 120 w 157"/>
                  <a:gd name="T7" fmla="*/ 27 h 74"/>
                  <a:gd name="T8" fmla="*/ 114 w 157"/>
                  <a:gd name="T9" fmla="*/ 36 h 74"/>
                  <a:gd name="T10" fmla="*/ 105 w 157"/>
                  <a:gd name="T11" fmla="*/ 48 h 74"/>
                  <a:gd name="T12" fmla="*/ 99 w 157"/>
                  <a:gd name="T13" fmla="*/ 61 h 74"/>
                  <a:gd name="T14" fmla="*/ 84 w 157"/>
                  <a:gd name="T15" fmla="*/ 70 h 74"/>
                  <a:gd name="T16" fmla="*/ 72 w 157"/>
                  <a:gd name="T17" fmla="*/ 73 h 74"/>
                  <a:gd name="T18" fmla="*/ 60 w 157"/>
                  <a:gd name="T19" fmla="*/ 70 h 74"/>
                  <a:gd name="T20" fmla="*/ 51 w 157"/>
                  <a:gd name="T21" fmla="*/ 64 h 74"/>
                  <a:gd name="T22" fmla="*/ 39 w 157"/>
                  <a:gd name="T23" fmla="*/ 58 h 74"/>
                  <a:gd name="T24" fmla="*/ 27 w 157"/>
                  <a:gd name="T25" fmla="*/ 51 h 74"/>
                  <a:gd name="T26" fmla="*/ 15 w 157"/>
                  <a:gd name="T27" fmla="*/ 51 h 74"/>
                  <a:gd name="T28" fmla="*/ 7 w 157"/>
                  <a:gd name="T29" fmla="*/ 58 h 74"/>
                  <a:gd name="T30" fmla="*/ 3 w 157"/>
                  <a:gd name="T31" fmla="*/ 51 h 74"/>
                  <a:gd name="T32" fmla="*/ 9 w 157"/>
                  <a:gd name="T33" fmla="*/ 48 h 74"/>
                  <a:gd name="T34" fmla="*/ 21 w 157"/>
                  <a:gd name="T35" fmla="*/ 46 h 74"/>
                  <a:gd name="T36" fmla="*/ 30 w 157"/>
                  <a:gd name="T37" fmla="*/ 46 h 74"/>
                  <a:gd name="T38" fmla="*/ 42 w 157"/>
                  <a:gd name="T39" fmla="*/ 51 h 74"/>
                  <a:gd name="T40" fmla="*/ 54 w 157"/>
                  <a:gd name="T41" fmla="*/ 58 h 74"/>
                  <a:gd name="T42" fmla="*/ 66 w 157"/>
                  <a:gd name="T43" fmla="*/ 61 h 74"/>
                  <a:gd name="T44" fmla="*/ 78 w 157"/>
                  <a:gd name="T45" fmla="*/ 61 h 74"/>
                  <a:gd name="T46" fmla="*/ 87 w 157"/>
                  <a:gd name="T47" fmla="*/ 58 h 74"/>
                  <a:gd name="T48" fmla="*/ 96 w 157"/>
                  <a:gd name="T49" fmla="*/ 51 h 74"/>
                  <a:gd name="T50" fmla="*/ 105 w 157"/>
                  <a:gd name="T51" fmla="*/ 40 h 74"/>
                  <a:gd name="T52" fmla="*/ 114 w 157"/>
                  <a:gd name="T53" fmla="*/ 21 h 74"/>
                  <a:gd name="T54" fmla="*/ 120 w 157"/>
                  <a:gd name="T55" fmla="*/ 6 h 74"/>
                  <a:gd name="T56" fmla="*/ 129 w 157"/>
                  <a:gd name="T57" fmla="*/ 0 h 74"/>
                  <a:gd name="T58" fmla="*/ 135 w 157"/>
                  <a:gd name="T59" fmla="*/ 0 h 74"/>
                  <a:gd name="T60" fmla="*/ 144 w 157"/>
                  <a:gd name="T61" fmla="*/ 3 h 74"/>
                  <a:gd name="T62" fmla="*/ 156 w 157"/>
                  <a:gd name="T63" fmla="*/ 3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7" h="74">
                    <a:moveTo>
                      <a:pt x="156" y="30"/>
                    </a:moveTo>
                    <a:lnTo>
                      <a:pt x="149" y="27"/>
                    </a:lnTo>
                    <a:lnTo>
                      <a:pt x="144" y="25"/>
                    </a:lnTo>
                    <a:lnTo>
                      <a:pt x="141" y="25"/>
                    </a:lnTo>
                    <a:lnTo>
                      <a:pt x="135" y="25"/>
                    </a:lnTo>
                    <a:lnTo>
                      <a:pt x="129" y="25"/>
                    </a:lnTo>
                    <a:lnTo>
                      <a:pt x="122" y="27"/>
                    </a:lnTo>
                    <a:lnTo>
                      <a:pt x="120" y="27"/>
                    </a:lnTo>
                    <a:lnTo>
                      <a:pt x="117" y="30"/>
                    </a:lnTo>
                    <a:lnTo>
                      <a:pt x="114" y="36"/>
                    </a:lnTo>
                    <a:lnTo>
                      <a:pt x="107" y="43"/>
                    </a:lnTo>
                    <a:lnTo>
                      <a:pt x="105" y="48"/>
                    </a:lnTo>
                    <a:lnTo>
                      <a:pt x="102" y="55"/>
                    </a:lnTo>
                    <a:lnTo>
                      <a:pt x="99" y="61"/>
                    </a:lnTo>
                    <a:lnTo>
                      <a:pt x="92" y="66"/>
                    </a:lnTo>
                    <a:lnTo>
                      <a:pt x="84" y="70"/>
                    </a:lnTo>
                    <a:lnTo>
                      <a:pt x="78" y="73"/>
                    </a:lnTo>
                    <a:lnTo>
                      <a:pt x="72" y="73"/>
                    </a:lnTo>
                    <a:lnTo>
                      <a:pt x="66" y="73"/>
                    </a:lnTo>
                    <a:lnTo>
                      <a:pt x="60" y="70"/>
                    </a:lnTo>
                    <a:lnTo>
                      <a:pt x="54" y="66"/>
                    </a:lnTo>
                    <a:lnTo>
                      <a:pt x="51" y="64"/>
                    </a:lnTo>
                    <a:lnTo>
                      <a:pt x="45" y="61"/>
                    </a:lnTo>
                    <a:lnTo>
                      <a:pt x="39" y="58"/>
                    </a:lnTo>
                    <a:lnTo>
                      <a:pt x="33" y="55"/>
                    </a:lnTo>
                    <a:lnTo>
                      <a:pt x="27" y="51"/>
                    </a:lnTo>
                    <a:lnTo>
                      <a:pt x="21" y="51"/>
                    </a:lnTo>
                    <a:lnTo>
                      <a:pt x="15" y="51"/>
                    </a:lnTo>
                    <a:lnTo>
                      <a:pt x="9" y="55"/>
                    </a:lnTo>
                    <a:lnTo>
                      <a:pt x="7" y="58"/>
                    </a:lnTo>
                    <a:lnTo>
                      <a:pt x="0" y="58"/>
                    </a:lnTo>
                    <a:lnTo>
                      <a:pt x="3" y="51"/>
                    </a:lnTo>
                    <a:lnTo>
                      <a:pt x="7" y="48"/>
                    </a:lnTo>
                    <a:lnTo>
                      <a:pt x="9" y="48"/>
                    </a:lnTo>
                    <a:lnTo>
                      <a:pt x="15" y="46"/>
                    </a:lnTo>
                    <a:lnTo>
                      <a:pt x="21" y="46"/>
                    </a:lnTo>
                    <a:lnTo>
                      <a:pt x="24" y="46"/>
                    </a:lnTo>
                    <a:lnTo>
                      <a:pt x="30" y="46"/>
                    </a:lnTo>
                    <a:lnTo>
                      <a:pt x="33" y="48"/>
                    </a:lnTo>
                    <a:lnTo>
                      <a:pt x="42" y="51"/>
                    </a:lnTo>
                    <a:lnTo>
                      <a:pt x="51" y="58"/>
                    </a:lnTo>
                    <a:lnTo>
                      <a:pt x="54" y="58"/>
                    </a:lnTo>
                    <a:lnTo>
                      <a:pt x="57" y="61"/>
                    </a:lnTo>
                    <a:lnTo>
                      <a:pt x="66" y="61"/>
                    </a:lnTo>
                    <a:lnTo>
                      <a:pt x="72" y="61"/>
                    </a:lnTo>
                    <a:lnTo>
                      <a:pt x="78" y="61"/>
                    </a:lnTo>
                    <a:lnTo>
                      <a:pt x="84" y="58"/>
                    </a:lnTo>
                    <a:lnTo>
                      <a:pt x="87" y="58"/>
                    </a:lnTo>
                    <a:lnTo>
                      <a:pt x="92" y="55"/>
                    </a:lnTo>
                    <a:lnTo>
                      <a:pt x="96" y="51"/>
                    </a:lnTo>
                    <a:lnTo>
                      <a:pt x="99" y="48"/>
                    </a:lnTo>
                    <a:lnTo>
                      <a:pt x="105" y="40"/>
                    </a:lnTo>
                    <a:lnTo>
                      <a:pt x="107" y="30"/>
                    </a:lnTo>
                    <a:lnTo>
                      <a:pt x="114" y="21"/>
                    </a:lnTo>
                    <a:lnTo>
                      <a:pt x="117" y="12"/>
                    </a:lnTo>
                    <a:lnTo>
                      <a:pt x="120" y="6"/>
                    </a:lnTo>
                    <a:lnTo>
                      <a:pt x="126" y="3"/>
                    </a:lnTo>
                    <a:lnTo>
                      <a:pt x="129" y="0"/>
                    </a:lnTo>
                    <a:lnTo>
                      <a:pt x="132" y="0"/>
                    </a:lnTo>
                    <a:lnTo>
                      <a:pt x="135" y="0"/>
                    </a:lnTo>
                    <a:lnTo>
                      <a:pt x="141" y="0"/>
                    </a:lnTo>
                    <a:lnTo>
                      <a:pt x="144" y="3"/>
                    </a:lnTo>
                    <a:lnTo>
                      <a:pt x="149" y="6"/>
                    </a:lnTo>
                    <a:lnTo>
                      <a:pt x="156" y="30"/>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186" name="Freeform 30"/>
              <p:cNvSpPr>
                <a:spLocks/>
              </p:cNvSpPr>
              <p:nvPr/>
            </p:nvSpPr>
            <p:spPr bwMode="ltGray">
              <a:xfrm>
                <a:off x="3594" y="91"/>
                <a:ext cx="158" cy="75"/>
              </a:xfrm>
              <a:custGeom>
                <a:avLst/>
                <a:gdLst>
                  <a:gd name="T0" fmla="*/ 4 w 158"/>
                  <a:gd name="T1" fmla="*/ 30 h 75"/>
                  <a:gd name="T2" fmla="*/ 15 w 158"/>
                  <a:gd name="T3" fmla="*/ 27 h 75"/>
                  <a:gd name="T4" fmla="*/ 27 w 158"/>
                  <a:gd name="T5" fmla="*/ 27 h 75"/>
                  <a:gd name="T6" fmla="*/ 37 w 158"/>
                  <a:gd name="T7" fmla="*/ 30 h 75"/>
                  <a:gd name="T8" fmla="*/ 42 w 158"/>
                  <a:gd name="T9" fmla="*/ 36 h 75"/>
                  <a:gd name="T10" fmla="*/ 49 w 158"/>
                  <a:gd name="T11" fmla="*/ 48 h 75"/>
                  <a:gd name="T12" fmla="*/ 57 w 158"/>
                  <a:gd name="T13" fmla="*/ 63 h 75"/>
                  <a:gd name="T14" fmla="*/ 70 w 158"/>
                  <a:gd name="T15" fmla="*/ 71 h 75"/>
                  <a:gd name="T16" fmla="*/ 85 w 158"/>
                  <a:gd name="T17" fmla="*/ 74 h 75"/>
                  <a:gd name="T18" fmla="*/ 97 w 158"/>
                  <a:gd name="T19" fmla="*/ 71 h 75"/>
                  <a:gd name="T20" fmla="*/ 105 w 158"/>
                  <a:gd name="T21" fmla="*/ 63 h 75"/>
                  <a:gd name="T22" fmla="*/ 118 w 158"/>
                  <a:gd name="T23" fmla="*/ 56 h 75"/>
                  <a:gd name="T24" fmla="*/ 130 w 158"/>
                  <a:gd name="T25" fmla="*/ 54 h 75"/>
                  <a:gd name="T26" fmla="*/ 142 w 158"/>
                  <a:gd name="T27" fmla="*/ 54 h 75"/>
                  <a:gd name="T28" fmla="*/ 150 w 158"/>
                  <a:gd name="T29" fmla="*/ 56 h 75"/>
                  <a:gd name="T30" fmla="*/ 154 w 158"/>
                  <a:gd name="T31" fmla="*/ 54 h 75"/>
                  <a:gd name="T32" fmla="*/ 145 w 158"/>
                  <a:gd name="T33" fmla="*/ 48 h 75"/>
                  <a:gd name="T34" fmla="*/ 135 w 158"/>
                  <a:gd name="T35" fmla="*/ 48 h 75"/>
                  <a:gd name="T36" fmla="*/ 127 w 158"/>
                  <a:gd name="T37" fmla="*/ 48 h 75"/>
                  <a:gd name="T38" fmla="*/ 115 w 158"/>
                  <a:gd name="T39" fmla="*/ 54 h 75"/>
                  <a:gd name="T40" fmla="*/ 102 w 158"/>
                  <a:gd name="T41" fmla="*/ 59 h 75"/>
                  <a:gd name="T42" fmla="*/ 87 w 158"/>
                  <a:gd name="T43" fmla="*/ 59 h 75"/>
                  <a:gd name="T44" fmla="*/ 79 w 158"/>
                  <a:gd name="T45" fmla="*/ 59 h 75"/>
                  <a:gd name="T46" fmla="*/ 70 w 158"/>
                  <a:gd name="T47" fmla="*/ 56 h 75"/>
                  <a:gd name="T48" fmla="*/ 60 w 158"/>
                  <a:gd name="T49" fmla="*/ 54 h 75"/>
                  <a:gd name="T50" fmla="*/ 52 w 158"/>
                  <a:gd name="T51" fmla="*/ 42 h 75"/>
                  <a:gd name="T52" fmla="*/ 42 w 158"/>
                  <a:gd name="T53" fmla="*/ 24 h 75"/>
                  <a:gd name="T54" fmla="*/ 34 w 158"/>
                  <a:gd name="T55" fmla="*/ 9 h 75"/>
                  <a:gd name="T56" fmla="*/ 27 w 158"/>
                  <a:gd name="T57" fmla="*/ 4 h 75"/>
                  <a:gd name="T58" fmla="*/ 19 w 158"/>
                  <a:gd name="T59" fmla="*/ 0 h 75"/>
                  <a:gd name="T60" fmla="*/ 9 w 158"/>
                  <a:gd name="T61" fmla="*/ 6 h 75"/>
                  <a:gd name="T62" fmla="*/ 0 w 158"/>
                  <a:gd name="T63" fmla="*/ 33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8" h="75">
                    <a:moveTo>
                      <a:pt x="0" y="33"/>
                    </a:moveTo>
                    <a:lnTo>
                      <a:pt x="4" y="30"/>
                    </a:lnTo>
                    <a:lnTo>
                      <a:pt x="12" y="27"/>
                    </a:lnTo>
                    <a:lnTo>
                      <a:pt x="15" y="27"/>
                    </a:lnTo>
                    <a:lnTo>
                      <a:pt x="22" y="27"/>
                    </a:lnTo>
                    <a:lnTo>
                      <a:pt x="27" y="27"/>
                    </a:lnTo>
                    <a:lnTo>
                      <a:pt x="30" y="27"/>
                    </a:lnTo>
                    <a:lnTo>
                      <a:pt x="37" y="30"/>
                    </a:lnTo>
                    <a:lnTo>
                      <a:pt x="37" y="33"/>
                    </a:lnTo>
                    <a:lnTo>
                      <a:pt x="42" y="36"/>
                    </a:lnTo>
                    <a:lnTo>
                      <a:pt x="45" y="42"/>
                    </a:lnTo>
                    <a:lnTo>
                      <a:pt x="49" y="48"/>
                    </a:lnTo>
                    <a:lnTo>
                      <a:pt x="52" y="54"/>
                    </a:lnTo>
                    <a:lnTo>
                      <a:pt x="57" y="63"/>
                    </a:lnTo>
                    <a:lnTo>
                      <a:pt x="64" y="66"/>
                    </a:lnTo>
                    <a:lnTo>
                      <a:pt x="70" y="71"/>
                    </a:lnTo>
                    <a:lnTo>
                      <a:pt x="75" y="74"/>
                    </a:lnTo>
                    <a:lnTo>
                      <a:pt x="85" y="74"/>
                    </a:lnTo>
                    <a:lnTo>
                      <a:pt x="90" y="74"/>
                    </a:lnTo>
                    <a:lnTo>
                      <a:pt x="97" y="71"/>
                    </a:lnTo>
                    <a:lnTo>
                      <a:pt x="102" y="68"/>
                    </a:lnTo>
                    <a:lnTo>
                      <a:pt x="105" y="63"/>
                    </a:lnTo>
                    <a:lnTo>
                      <a:pt x="112" y="59"/>
                    </a:lnTo>
                    <a:lnTo>
                      <a:pt x="118" y="56"/>
                    </a:lnTo>
                    <a:lnTo>
                      <a:pt x="124" y="54"/>
                    </a:lnTo>
                    <a:lnTo>
                      <a:pt x="130" y="54"/>
                    </a:lnTo>
                    <a:lnTo>
                      <a:pt x="133" y="54"/>
                    </a:lnTo>
                    <a:lnTo>
                      <a:pt x="142" y="54"/>
                    </a:lnTo>
                    <a:lnTo>
                      <a:pt x="148" y="56"/>
                    </a:lnTo>
                    <a:lnTo>
                      <a:pt x="150" y="56"/>
                    </a:lnTo>
                    <a:lnTo>
                      <a:pt x="157" y="59"/>
                    </a:lnTo>
                    <a:lnTo>
                      <a:pt x="154" y="54"/>
                    </a:lnTo>
                    <a:lnTo>
                      <a:pt x="150" y="51"/>
                    </a:lnTo>
                    <a:lnTo>
                      <a:pt x="145" y="48"/>
                    </a:lnTo>
                    <a:lnTo>
                      <a:pt x="142" y="48"/>
                    </a:lnTo>
                    <a:lnTo>
                      <a:pt x="135" y="48"/>
                    </a:lnTo>
                    <a:lnTo>
                      <a:pt x="133" y="48"/>
                    </a:lnTo>
                    <a:lnTo>
                      <a:pt x="127" y="48"/>
                    </a:lnTo>
                    <a:lnTo>
                      <a:pt x="124" y="51"/>
                    </a:lnTo>
                    <a:lnTo>
                      <a:pt x="115" y="54"/>
                    </a:lnTo>
                    <a:lnTo>
                      <a:pt x="105" y="59"/>
                    </a:lnTo>
                    <a:lnTo>
                      <a:pt x="102" y="59"/>
                    </a:lnTo>
                    <a:lnTo>
                      <a:pt x="97" y="59"/>
                    </a:lnTo>
                    <a:lnTo>
                      <a:pt x="87" y="59"/>
                    </a:lnTo>
                    <a:lnTo>
                      <a:pt x="82" y="63"/>
                    </a:lnTo>
                    <a:lnTo>
                      <a:pt x="79" y="59"/>
                    </a:lnTo>
                    <a:lnTo>
                      <a:pt x="72" y="59"/>
                    </a:lnTo>
                    <a:lnTo>
                      <a:pt x="70" y="56"/>
                    </a:lnTo>
                    <a:lnTo>
                      <a:pt x="64" y="56"/>
                    </a:lnTo>
                    <a:lnTo>
                      <a:pt x="60" y="54"/>
                    </a:lnTo>
                    <a:lnTo>
                      <a:pt x="57" y="48"/>
                    </a:lnTo>
                    <a:lnTo>
                      <a:pt x="52" y="42"/>
                    </a:lnTo>
                    <a:lnTo>
                      <a:pt x="45" y="33"/>
                    </a:lnTo>
                    <a:lnTo>
                      <a:pt x="42" y="24"/>
                    </a:lnTo>
                    <a:lnTo>
                      <a:pt x="37" y="12"/>
                    </a:lnTo>
                    <a:lnTo>
                      <a:pt x="34" y="9"/>
                    </a:lnTo>
                    <a:lnTo>
                      <a:pt x="30" y="4"/>
                    </a:lnTo>
                    <a:lnTo>
                      <a:pt x="27" y="4"/>
                    </a:lnTo>
                    <a:lnTo>
                      <a:pt x="24" y="0"/>
                    </a:lnTo>
                    <a:lnTo>
                      <a:pt x="19" y="0"/>
                    </a:lnTo>
                    <a:lnTo>
                      <a:pt x="15" y="4"/>
                    </a:lnTo>
                    <a:lnTo>
                      <a:pt x="9" y="6"/>
                    </a:lnTo>
                    <a:lnTo>
                      <a:pt x="7" y="9"/>
                    </a:lnTo>
                    <a:lnTo>
                      <a:pt x="0" y="33"/>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187" name="Freeform 31"/>
              <p:cNvSpPr>
                <a:spLocks/>
              </p:cNvSpPr>
              <p:nvPr/>
            </p:nvSpPr>
            <p:spPr bwMode="ltGray">
              <a:xfrm>
                <a:off x="148" y="3372"/>
                <a:ext cx="160" cy="73"/>
              </a:xfrm>
              <a:custGeom>
                <a:avLst/>
                <a:gdLst>
                  <a:gd name="T0" fmla="*/ 7 w 160"/>
                  <a:gd name="T1" fmla="*/ 27 h 73"/>
                  <a:gd name="T2" fmla="*/ 15 w 160"/>
                  <a:gd name="T3" fmla="*/ 24 h 73"/>
                  <a:gd name="T4" fmla="*/ 28 w 160"/>
                  <a:gd name="T5" fmla="*/ 24 h 73"/>
                  <a:gd name="T6" fmla="*/ 37 w 160"/>
                  <a:gd name="T7" fmla="*/ 30 h 73"/>
                  <a:gd name="T8" fmla="*/ 43 w 160"/>
                  <a:gd name="T9" fmla="*/ 36 h 73"/>
                  <a:gd name="T10" fmla="*/ 50 w 160"/>
                  <a:gd name="T11" fmla="*/ 49 h 73"/>
                  <a:gd name="T12" fmla="*/ 58 w 160"/>
                  <a:gd name="T13" fmla="*/ 60 h 73"/>
                  <a:gd name="T14" fmla="*/ 70 w 160"/>
                  <a:gd name="T15" fmla="*/ 69 h 73"/>
                  <a:gd name="T16" fmla="*/ 86 w 160"/>
                  <a:gd name="T17" fmla="*/ 72 h 73"/>
                  <a:gd name="T18" fmla="*/ 98 w 160"/>
                  <a:gd name="T19" fmla="*/ 72 h 73"/>
                  <a:gd name="T20" fmla="*/ 107 w 160"/>
                  <a:gd name="T21" fmla="*/ 64 h 73"/>
                  <a:gd name="T22" fmla="*/ 119 w 160"/>
                  <a:gd name="T23" fmla="*/ 57 h 73"/>
                  <a:gd name="T24" fmla="*/ 131 w 160"/>
                  <a:gd name="T25" fmla="*/ 54 h 73"/>
                  <a:gd name="T26" fmla="*/ 144 w 160"/>
                  <a:gd name="T27" fmla="*/ 54 h 73"/>
                  <a:gd name="T28" fmla="*/ 152 w 160"/>
                  <a:gd name="T29" fmla="*/ 57 h 73"/>
                  <a:gd name="T30" fmla="*/ 156 w 160"/>
                  <a:gd name="T31" fmla="*/ 54 h 73"/>
                  <a:gd name="T32" fmla="*/ 147 w 160"/>
                  <a:gd name="T33" fmla="*/ 49 h 73"/>
                  <a:gd name="T34" fmla="*/ 137 w 160"/>
                  <a:gd name="T35" fmla="*/ 45 h 73"/>
                  <a:gd name="T36" fmla="*/ 129 w 160"/>
                  <a:gd name="T37" fmla="*/ 49 h 73"/>
                  <a:gd name="T38" fmla="*/ 116 w 160"/>
                  <a:gd name="T39" fmla="*/ 54 h 73"/>
                  <a:gd name="T40" fmla="*/ 104 w 160"/>
                  <a:gd name="T41" fmla="*/ 60 h 73"/>
                  <a:gd name="T42" fmla="*/ 89 w 160"/>
                  <a:gd name="T43" fmla="*/ 60 h 73"/>
                  <a:gd name="T44" fmla="*/ 80 w 160"/>
                  <a:gd name="T45" fmla="*/ 60 h 73"/>
                  <a:gd name="T46" fmla="*/ 70 w 160"/>
                  <a:gd name="T47" fmla="*/ 57 h 73"/>
                  <a:gd name="T48" fmla="*/ 61 w 160"/>
                  <a:gd name="T49" fmla="*/ 51 h 73"/>
                  <a:gd name="T50" fmla="*/ 52 w 160"/>
                  <a:gd name="T51" fmla="*/ 39 h 73"/>
                  <a:gd name="T52" fmla="*/ 43 w 160"/>
                  <a:gd name="T53" fmla="*/ 24 h 73"/>
                  <a:gd name="T54" fmla="*/ 34 w 160"/>
                  <a:gd name="T55" fmla="*/ 7 h 73"/>
                  <a:gd name="T56" fmla="*/ 28 w 160"/>
                  <a:gd name="T57" fmla="*/ 0 h 73"/>
                  <a:gd name="T58" fmla="*/ 22 w 160"/>
                  <a:gd name="T59" fmla="*/ 0 h 73"/>
                  <a:gd name="T60" fmla="*/ 10 w 160"/>
                  <a:gd name="T61" fmla="*/ 4 h 73"/>
                  <a:gd name="T62" fmla="*/ 0 w 160"/>
                  <a:gd name="T63" fmla="*/ 3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0" h="73">
                    <a:moveTo>
                      <a:pt x="0" y="30"/>
                    </a:moveTo>
                    <a:lnTo>
                      <a:pt x="7" y="27"/>
                    </a:lnTo>
                    <a:lnTo>
                      <a:pt x="12" y="24"/>
                    </a:lnTo>
                    <a:lnTo>
                      <a:pt x="15" y="24"/>
                    </a:lnTo>
                    <a:lnTo>
                      <a:pt x="22" y="24"/>
                    </a:lnTo>
                    <a:lnTo>
                      <a:pt x="28" y="24"/>
                    </a:lnTo>
                    <a:lnTo>
                      <a:pt x="30" y="27"/>
                    </a:lnTo>
                    <a:lnTo>
                      <a:pt x="37" y="30"/>
                    </a:lnTo>
                    <a:lnTo>
                      <a:pt x="40" y="30"/>
                    </a:lnTo>
                    <a:lnTo>
                      <a:pt x="43" y="36"/>
                    </a:lnTo>
                    <a:lnTo>
                      <a:pt x="46" y="42"/>
                    </a:lnTo>
                    <a:lnTo>
                      <a:pt x="50" y="49"/>
                    </a:lnTo>
                    <a:lnTo>
                      <a:pt x="55" y="54"/>
                    </a:lnTo>
                    <a:lnTo>
                      <a:pt x="58" y="60"/>
                    </a:lnTo>
                    <a:lnTo>
                      <a:pt x="65" y="66"/>
                    </a:lnTo>
                    <a:lnTo>
                      <a:pt x="70" y="69"/>
                    </a:lnTo>
                    <a:lnTo>
                      <a:pt x="80" y="72"/>
                    </a:lnTo>
                    <a:lnTo>
                      <a:pt x="86" y="72"/>
                    </a:lnTo>
                    <a:lnTo>
                      <a:pt x="91" y="72"/>
                    </a:lnTo>
                    <a:lnTo>
                      <a:pt x="98" y="72"/>
                    </a:lnTo>
                    <a:lnTo>
                      <a:pt x="104" y="66"/>
                    </a:lnTo>
                    <a:lnTo>
                      <a:pt x="107" y="64"/>
                    </a:lnTo>
                    <a:lnTo>
                      <a:pt x="113" y="60"/>
                    </a:lnTo>
                    <a:lnTo>
                      <a:pt x="119" y="57"/>
                    </a:lnTo>
                    <a:lnTo>
                      <a:pt x="126" y="54"/>
                    </a:lnTo>
                    <a:lnTo>
                      <a:pt x="131" y="54"/>
                    </a:lnTo>
                    <a:lnTo>
                      <a:pt x="137" y="54"/>
                    </a:lnTo>
                    <a:lnTo>
                      <a:pt x="144" y="54"/>
                    </a:lnTo>
                    <a:lnTo>
                      <a:pt x="149" y="54"/>
                    </a:lnTo>
                    <a:lnTo>
                      <a:pt x="152" y="57"/>
                    </a:lnTo>
                    <a:lnTo>
                      <a:pt x="159" y="60"/>
                    </a:lnTo>
                    <a:lnTo>
                      <a:pt x="156" y="54"/>
                    </a:lnTo>
                    <a:lnTo>
                      <a:pt x="152" y="51"/>
                    </a:lnTo>
                    <a:lnTo>
                      <a:pt x="147" y="49"/>
                    </a:lnTo>
                    <a:lnTo>
                      <a:pt x="144" y="45"/>
                    </a:lnTo>
                    <a:lnTo>
                      <a:pt x="137" y="45"/>
                    </a:lnTo>
                    <a:lnTo>
                      <a:pt x="134" y="45"/>
                    </a:lnTo>
                    <a:lnTo>
                      <a:pt x="129" y="49"/>
                    </a:lnTo>
                    <a:lnTo>
                      <a:pt x="126" y="49"/>
                    </a:lnTo>
                    <a:lnTo>
                      <a:pt x="116" y="54"/>
                    </a:lnTo>
                    <a:lnTo>
                      <a:pt x="107" y="57"/>
                    </a:lnTo>
                    <a:lnTo>
                      <a:pt x="104" y="60"/>
                    </a:lnTo>
                    <a:lnTo>
                      <a:pt x="98" y="60"/>
                    </a:lnTo>
                    <a:lnTo>
                      <a:pt x="89" y="60"/>
                    </a:lnTo>
                    <a:lnTo>
                      <a:pt x="83" y="60"/>
                    </a:lnTo>
                    <a:lnTo>
                      <a:pt x="80" y="60"/>
                    </a:lnTo>
                    <a:lnTo>
                      <a:pt x="73" y="60"/>
                    </a:lnTo>
                    <a:lnTo>
                      <a:pt x="70" y="57"/>
                    </a:lnTo>
                    <a:lnTo>
                      <a:pt x="65" y="54"/>
                    </a:lnTo>
                    <a:lnTo>
                      <a:pt x="61" y="51"/>
                    </a:lnTo>
                    <a:lnTo>
                      <a:pt x="58" y="49"/>
                    </a:lnTo>
                    <a:lnTo>
                      <a:pt x="52" y="39"/>
                    </a:lnTo>
                    <a:lnTo>
                      <a:pt x="46" y="34"/>
                    </a:lnTo>
                    <a:lnTo>
                      <a:pt x="43" y="24"/>
                    </a:lnTo>
                    <a:lnTo>
                      <a:pt x="37" y="12"/>
                    </a:lnTo>
                    <a:lnTo>
                      <a:pt x="34" y="7"/>
                    </a:lnTo>
                    <a:lnTo>
                      <a:pt x="30" y="4"/>
                    </a:lnTo>
                    <a:lnTo>
                      <a:pt x="28" y="0"/>
                    </a:lnTo>
                    <a:lnTo>
                      <a:pt x="25" y="0"/>
                    </a:lnTo>
                    <a:lnTo>
                      <a:pt x="22" y="0"/>
                    </a:lnTo>
                    <a:lnTo>
                      <a:pt x="15" y="0"/>
                    </a:lnTo>
                    <a:lnTo>
                      <a:pt x="10" y="4"/>
                    </a:lnTo>
                    <a:lnTo>
                      <a:pt x="7" y="7"/>
                    </a:lnTo>
                    <a:lnTo>
                      <a:pt x="0" y="30"/>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188" name="Freeform 32"/>
              <p:cNvSpPr>
                <a:spLocks/>
              </p:cNvSpPr>
              <p:nvPr/>
            </p:nvSpPr>
            <p:spPr bwMode="ltGray">
              <a:xfrm>
                <a:off x="4006" y="3905"/>
                <a:ext cx="158" cy="75"/>
              </a:xfrm>
              <a:custGeom>
                <a:avLst/>
                <a:gdLst>
                  <a:gd name="T0" fmla="*/ 6 w 158"/>
                  <a:gd name="T1" fmla="*/ 30 h 75"/>
                  <a:gd name="T2" fmla="*/ 15 w 158"/>
                  <a:gd name="T3" fmla="*/ 27 h 75"/>
                  <a:gd name="T4" fmla="*/ 27 w 158"/>
                  <a:gd name="T5" fmla="*/ 27 h 75"/>
                  <a:gd name="T6" fmla="*/ 36 w 158"/>
                  <a:gd name="T7" fmla="*/ 30 h 75"/>
                  <a:gd name="T8" fmla="*/ 43 w 158"/>
                  <a:gd name="T9" fmla="*/ 35 h 75"/>
                  <a:gd name="T10" fmla="*/ 48 w 158"/>
                  <a:gd name="T11" fmla="*/ 47 h 75"/>
                  <a:gd name="T12" fmla="*/ 58 w 158"/>
                  <a:gd name="T13" fmla="*/ 62 h 75"/>
                  <a:gd name="T14" fmla="*/ 69 w 158"/>
                  <a:gd name="T15" fmla="*/ 71 h 75"/>
                  <a:gd name="T16" fmla="*/ 84 w 158"/>
                  <a:gd name="T17" fmla="*/ 74 h 75"/>
                  <a:gd name="T18" fmla="*/ 96 w 158"/>
                  <a:gd name="T19" fmla="*/ 71 h 75"/>
                  <a:gd name="T20" fmla="*/ 106 w 158"/>
                  <a:gd name="T21" fmla="*/ 62 h 75"/>
                  <a:gd name="T22" fmla="*/ 118 w 158"/>
                  <a:gd name="T23" fmla="*/ 56 h 75"/>
                  <a:gd name="T24" fmla="*/ 130 w 158"/>
                  <a:gd name="T25" fmla="*/ 54 h 75"/>
                  <a:gd name="T26" fmla="*/ 142 w 158"/>
                  <a:gd name="T27" fmla="*/ 54 h 75"/>
                  <a:gd name="T28" fmla="*/ 151 w 158"/>
                  <a:gd name="T29" fmla="*/ 56 h 75"/>
                  <a:gd name="T30" fmla="*/ 154 w 158"/>
                  <a:gd name="T31" fmla="*/ 54 h 75"/>
                  <a:gd name="T32" fmla="*/ 145 w 158"/>
                  <a:gd name="T33" fmla="*/ 47 h 75"/>
                  <a:gd name="T34" fmla="*/ 136 w 158"/>
                  <a:gd name="T35" fmla="*/ 47 h 75"/>
                  <a:gd name="T36" fmla="*/ 127 w 158"/>
                  <a:gd name="T37" fmla="*/ 47 h 75"/>
                  <a:gd name="T38" fmla="*/ 114 w 158"/>
                  <a:gd name="T39" fmla="*/ 54 h 75"/>
                  <a:gd name="T40" fmla="*/ 103 w 158"/>
                  <a:gd name="T41" fmla="*/ 59 h 75"/>
                  <a:gd name="T42" fmla="*/ 91 w 158"/>
                  <a:gd name="T43" fmla="*/ 62 h 75"/>
                  <a:gd name="T44" fmla="*/ 79 w 158"/>
                  <a:gd name="T45" fmla="*/ 62 h 75"/>
                  <a:gd name="T46" fmla="*/ 69 w 158"/>
                  <a:gd name="T47" fmla="*/ 56 h 75"/>
                  <a:gd name="T48" fmla="*/ 61 w 158"/>
                  <a:gd name="T49" fmla="*/ 54 h 75"/>
                  <a:gd name="T50" fmla="*/ 51 w 158"/>
                  <a:gd name="T51" fmla="*/ 42 h 75"/>
                  <a:gd name="T52" fmla="*/ 43 w 158"/>
                  <a:gd name="T53" fmla="*/ 24 h 75"/>
                  <a:gd name="T54" fmla="*/ 36 w 158"/>
                  <a:gd name="T55" fmla="*/ 9 h 75"/>
                  <a:gd name="T56" fmla="*/ 27 w 158"/>
                  <a:gd name="T57" fmla="*/ 3 h 75"/>
                  <a:gd name="T58" fmla="*/ 18 w 158"/>
                  <a:gd name="T59" fmla="*/ 0 h 75"/>
                  <a:gd name="T60" fmla="*/ 9 w 158"/>
                  <a:gd name="T61" fmla="*/ 3 h 75"/>
                  <a:gd name="T62" fmla="*/ 0 w 158"/>
                  <a:gd name="T63" fmla="*/ 3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8" h="75">
                    <a:moveTo>
                      <a:pt x="0" y="32"/>
                    </a:moveTo>
                    <a:lnTo>
                      <a:pt x="6" y="30"/>
                    </a:lnTo>
                    <a:lnTo>
                      <a:pt x="12" y="27"/>
                    </a:lnTo>
                    <a:lnTo>
                      <a:pt x="15" y="27"/>
                    </a:lnTo>
                    <a:lnTo>
                      <a:pt x="21" y="27"/>
                    </a:lnTo>
                    <a:lnTo>
                      <a:pt x="27" y="27"/>
                    </a:lnTo>
                    <a:lnTo>
                      <a:pt x="30" y="27"/>
                    </a:lnTo>
                    <a:lnTo>
                      <a:pt x="36" y="30"/>
                    </a:lnTo>
                    <a:lnTo>
                      <a:pt x="39" y="32"/>
                    </a:lnTo>
                    <a:lnTo>
                      <a:pt x="43" y="35"/>
                    </a:lnTo>
                    <a:lnTo>
                      <a:pt x="48" y="44"/>
                    </a:lnTo>
                    <a:lnTo>
                      <a:pt x="48" y="47"/>
                    </a:lnTo>
                    <a:lnTo>
                      <a:pt x="54" y="54"/>
                    </a:lnTo>
                    <a:lnTo>
                      <a:pt x="58" y="62"/>
                    </a:lnTo>
                    <a:lnTo>
                      <a:pt x="63" y="65"/>
                    </a:lnTo>
                    <a:lnTo>
                      <a:pt x="69" y="71"/>
                    </a:lnTo>
                    <a:lnTo>
                      <a:pt x="76" y="74"/>
                    </a:lnTo>
                    <a:lnTo>
                      <a:pt x="84" y="74"/>
                    </a:lnTo>
                    <a:lnTo>
                      <a:pt x="91" y="74"/>
                    </a:lnTo>
                    <a:lnTo>
                      <a:pt x="96" y="71"/>
                    </a:lnTo>
                    <a:lnTo>
                      <a:pt x="103" y="68"/>
                    </a:lnTo>
                    <a:lnTo>
                      <a:pt x="106" y="62"/>
                    </a:lnTo>
                    <a:lnTo>
                      <a:pt x="112" y="62"/>
                    </a:lnTo>
                    <a:lnTo>
                      <a:pt x="118" y="56"/>
                    </a:lnTo>
                    <a:lnTo>
                      <a:pt x="124" y="54"/>
                    </a:lnTo>
                    <a:lnTo>
                      <a:pt x="130" y="54"/>
                    </a:lnTo>
                    <a:lnTo>
                      <a:pt x="136" y="54"/>
                    </a:lnTo>
                    <a:lnTo>
                      <a:pt x="142" y="54"/>
                    </a:lnTo>
                    <a:lnTo>
                      <a:pt x="148" y="56"/>
                    </a:lnTo>
                    <a:lnTo>
                      <a:pt x="151" y="56"/>
                    </a:lnTo>
                    <a:lnTo>
                      <a:pt x="157" y="59"/>
                    </a:lnTo>
                    <a:lnTo>
                      <a:pt x="154" y="54"/>
                    </a:lnTo>
                    <a:lnTo>
                      <a:pt x="151" y="50"/>
                    </a:lnTo>
                    <a:lnTo>
                      <a:pt x="145" y="47"/>
                    </a:lnTo>
                    <a:lnTo>
                      <a:pt x="142" y="47"/>
                    </a:lnTo>
                    <a:lnTo>
                      <a:pt x="136" y="47"/>
                    </a:lnTo>
                    <a:lnTo>
                      <a:pt x="133" y="47"/>
                    </a:lnTo>
                    <a:lnTo>
                      <a:pt x="127" y="47"/>
                    </a:lnTo>
                    <a:lnTo>
                      <a:pt x="124" y="47"/>
                    </a:lnTo>
                    <a:lnTo>
                      <a:pt x="114" y="54"/>
                    </a:lnTo>
                    <a:lnTo>
                      <a:pt x="106" y="59"/>
                    </a:lnTo>
                    <a:lnTo>
                      <a:pt x="103" y="59"/>
                    </a:lnTo>
                    <a:lnTo>
                      <a:pt x="96" y="59"/>
                    </a:lnTo>
                    <a:lnTo>
                      <a:pt x="91" y="62"/>
                    </a:lnTo>
                    <a:lnTo>
                      <a:pt x="81" y="62"/>
                    </a:lnTo>
                    <a:lnTo>
                      <a:pt x="79" y="62"/>
                    </a:lnTo>
                    <a:lnTo>
                      <a:pt x="73" y="59"/>
                    </a:lnTo>
                    <a:lnTo>
                      <a:pt x="69" y="56"/>
                    </a:lnTo>
                    <a:lnTo>
                      <a:pt x="63" y="56"/>
                    </a:lnTo>
                    <a:lnTo>
                      <a:pt x="61" y="54"/>
                    </a:lnTo>
                    <a:lnTo>
                      <a:pt x="58" y="47"/>
                    </a:lnTo>
                    <a:lnTo>
                      <a:pt x="51" y="42"/>
                    </a:lnTo>
                    <a:lnTo>
                      <a:pt x="45" y="32"/>
                    </a:lnTo>
                    <a:lnTo>
                      <a:pt x="43" y="24"/>
                    </a:lnTo>
                    <a:lnTo>
                      <a:pt x="36" y="12"/>
                    </a:lnTo>
                    <a:lnTo>
                      <a:pt x="36" y="9"/>
                    </a:lnTo>
                    <a:lnTo>
                      <a:pt x="30" y="3"/>
                    </a:lnTo>
                    <a:lnTo>
                      <a:pt x="27" y="3"/>
                    </a:lnTo>
                    <a:lnTo>
                      <a:pt x="24" y="0"/>
                    </a:lnTo>
                    <a:lnTo>
                      <a:pt x="18" y="0"/>
                    </a:lnTo>
                    <a:lnTo>
                      <a:pt x="15" y="3"/>
                    </a:lnTo>
                    <a:lnTo>
                      <a:pt x="9" y="3"/>
                    </a:lnTo>
                    <a:lnTo>
                      <a:pt x="6" y="9"/>
                    </a:lnTo>
                    <a:lnTo>
                      <a:pt x="0" y="32"/>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189" name="Freeform 33"/>
              <p:cNvSpPr>
                <a:spLocks/>
              </p:cNvSpPr>
              <p:nvPr/>
            </p:nvSpPr>
            <p:spPr bwMode="ltGray">
              <a:xfrm>
                <a:off x="954" y="220"/>
                <a:ext cx="158" cy="73"/>
              </a:xfrm>
              <a:custGeom>
                <a:avLst/>
                <a:gdLst>
                  <a:gd name="T0" fmla="*/ 7 w 158"/>
                  <a:gd name="T1" fmla="*/ 27 h 73"/>
                  <a:gd name="T2" fmla="*/ 15 w 158"/>
                  <a:gd name="T3" fmla="*/ 24 h 73"/>
                  <a:gd name="T4" fmla="*/ 27 w 158"/>
                  <a:gd name="T5" fmla="*/ 27 h 73"/>
                  <a:gd name="T6" fmla="*/ 37 w 158"/>
                  <a:gd name="T7" fmla="*/ 30 h 73"/>
                  <a:gd name="T8" fmla="*/ 42 w 158"/>
                  <a:gd name="T9" fmla="*/ 36 h 73"/>
                  <a:gd name="T10" fmla="*/ 48 w 158"/>
                  <a:gd name="T11" fmla="*/ 48 h 73"/>
                  <a:gd name="T12" fmla="*/ 60 w 158"/>
                  <a:gd name="T13" fmla="*/ 63 h 73"/>
                  <a:gd name="T14" fmla="*/ 72 w 158"/>
                  <a:gd name="T15" fmla="*/ 69 h 73"/>
                  <a:gd name="T16" fmla="*/ 85 w 158"/>
                  <a:gd name="T17" fmla="*/ 72 h 73"/>
                  <a:gd name="T18" fmla="*/ 97 w 158"/>
                  <a:gd name="T19" fmla="*/ 72 h 73"/>
                  <a:gd name="T20" fmla="*/ 105 w 158"/>
                  <a:gd name="T21" fmla="*/ 63 h 73"/>
                  <a:gd name="T22" fmla="*/ 118 w 158"/>
                  <a:gd name="T23" fmla="*/ 57 h 73"/>
                  <a:gd name="T24" fmla="*/ 130 w 158"/>
                  <a:gd name="T25" fmla="*/ 54 h 73"/>
                  <a:gd name="T26" fmla="*/ 142 w 158"/>
                  <a:gd name="T27" fmla="*/ 54 h 73"/>
                  <a:gd name="T28" fmla="*/ 150 w 158"/>
                  <a:gd name="T29" fmla="*/ 57 h 73"/>
                  <a:gd name="T30" fmla="*/ 153 w 158"/>
                  <a:gd name="T31" fmla="*/ 54 h 73"/>
                  <a:gd name="T32" fmla="*/ 148 w 158"/>
                  <a:gd name="T33" fmla="*/ 48 h 73"/>
                  <a:gd name="T34" fmla="*/ 138 w 158"/>
                  <a:gd name="T35" fmla="*/ 45 h 73"/>
                  <a:gd name="T36" fmla="*/ 127 w 158"/>
                  <a:gd name="T37" fmla="*/ 48 h 73"/>
                  <a:gd name="T38" fmla="*/ 115 w 158"/>
                  <a:gd name="T39" fmla="*/ 54 h 73"/>
                  <a:gd name="T40" fmla="*/ 102 w 158"/>
                  <a:gd name="T41" fmla="*/ 60 h 73"/>
                  <a:gd name="T42" fmla="*/ 90 w 158"/>
                  <a:gd name="T43" fmla="*/ 60 h 73"/>
                  <a:gd name="T44" fmla="*/ 78 w 158"/>
                  <a:gd name="T45" fmla="*/ 60 h 73"/>
                  <a:gd name="T46" fmla="*/ 70 w 158"/>
                  <a:gd name="T47" fmla="*/ 57 h 73"/>
                  <a:gd name="T48" fmla="*/ 60 w 158"/>
                  <a:gd name="T49" fmla="*/ 51 h 73"/>
                  <a:gd name="T50" fmla="*/ 52 w 158"/>
                  <a:gd name="T51" fmla="*/ 39 h 73"/>
                  <a:gd name="T52" fmla="*/ 42 w 158"/>
                  <a:gd name="T53" fmla="*/ 24 h 73"/>
                  <a:gd name="T54" fmla="*/ 37 w 158"/>
                  <a:gd name="T55" fmla="*/ 7 h 73"/>
                  <a:gd name="T56" fmla="*/ 27 w 158"/>
                  <a:gd name="T57" fmla="*/ 0 h 73"/>
                  <a:gd name="T58" fmla="*/ 22 w 158"/>
                  <a:gd name="T59" fmla="*/ 0 h 73"/>
                  <a:gd name="T60" fmla="*/ 12 w 158"/>
                  <a:gd name="T61" fmla="*/ 3 h 73"/>
                  <a:gd name="T62" fmla="*/ 0 w 158"/>
                  <a:gd name="T63" fmla="*/ 3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8" h="73">
                    <a:moveTo>
                      <a:pt x="0" y="30"/>
                    </a:moveTo>
                    <a:lnTo>
                      <a:pt x="7" y="27"/>
                    </a:lnTo>
                    <a:lnTo>
                      <a:pt x="12" y="24"/>
                    </a:lnTo>
                    <a:lnTo>
                      <a:pt x="15" y="24"/>
                    </a:lnTo>
                    <a:lnTo>
                      <a:pt x="22" y="24"/>
                    </a:lnTo>
                    <a:lnTo>
                      <a:pt x="27" y="27"/>
                    </a:lnTo>
                    <a:lnTo>
                      <a:pt x="33" y="27"/>
                    </a:lnTo>
                    <a:lnTo>
                      <a:pt x="37" y="30"/>
                    </a:lnTo>
                    <a:lnTo>
                      <a:pt x="39" y="30"/>
                    </a:lnTo>
                    <a:lnTo>
                      <a:pt x="42" y="36"/>
                    </a:lnTo>
                    <a:lnTo>
                      <a:pt x="48" y="42"/>
                    </a:lnTo>
                    <a:lnTo>
                      <a:pt x="48" y="48"/>
                    </a:lnTo>
                    <a:lnTo>
                      <a:pt x="55" y="54"/>
                    </a:lnTo>
                    <a:lnTo>
                      <a:pt x="60" y="63"/>
                    </a:lnTo>
                    <a:lnTo>
                      <a:pt x="67" y="66"/>
                    </a:lnTo>
                    <a:lnTo>
                      <a:pt x="72" y="69"/>
                    </a:lnTo>
                    <a:lnTo>
                      <a:pt x="78" y="72"/>
                    </a:lnTo>
                    <a:lnTo>
                      <a:pt x="85" y="72"/>
                    </a:lnTo>
                    <a:lnTo>
                      <a:pt x="90" y="72"/>
                    </a:lnTo>
                    <a:lnTo>
                      <a:pt x="97" y="72"/>
                    </a:lnTo>
                    <a:lnTo>
                      <a:pt x="102" y="66"/>
                    </a:lnTo>
                    <a:lnTo>
                      <a:pt x="105" y="63"/>
                    </a:lnTo>
                    <a:lnTo>
                      <a:pt x="112" y="60"/>
                    </a:lnTo>
                    <a:lnTo>
                      <a:pt x="118" y="57"/>
                    </a:lnTo>
                    <a:lnTo>
                      <a:pt x="123" y="54"/>
                    </a:lnTo>
                    <a:lnTo>
                      <a:pt x="130" y="54"/>
                    </a:lnTo>
                    <a:lnTo>
                      <a:pt x="135" y="54"/>
                    </a:lnTo>
                    <a:lnTo>
                      <a:pt x="142" y="54"/>
                    </a:lnTo>
                    <a:lnTo>
                      <a:pt x="148" y="54"/>
                    </a:lnTo>
                    <a:lnTo>
                      <a:pt x="150" y="57"/>
                    </a:lnTo>
                    <a:lnTo>
                      <a:pt x="157" y="60"/>
                    </a:lnTo>
                    <a:lnTo>
                      <a:pt x="153" y="54"/>
                    </a:lnTo>
                    <a:lnTo>
                      <a:pt x="150" y="51"/>
                    </a:lnTo>
                    <a:lnTo>
                      <a:pt x="148" y="48"/>
                    </a:lnTo>
                    <a:lnTo>
                      <a:pt x="142" y="48"/>
                    </a:lnTo>
                    <a:lnTo>
                      <a:pt x="138" y="45"/>
                    </a:lnTo>
                    <a:lnTo>
                      <a:pt x="133" y="45"/>
                    </a:lnTo>
                    <a:lnTo>
                      <a:pt x="127" y="48"/>
                    </a:lnTo>
                    <a:lnTo>
                      <a:pt x="123" y="48"/>
                    </a:lnTo>
                    <a:lnTo>
                      <a:pt x="115" y="54"/>
                    </a:lnTo>
                    <a:lnTo>
                      <a:pt x="105" y="57"/>
                    </a:lnTo>
                    <a:lnTo>
                      <a:pt x="102" y="60"/>
                    </a:lnTo>
                    <a:lnTo>
                      <a:pt x="100" y="60"/>
                    </a:lnTo>
                    <a:lnTo>
                      <a:pt x="90" y="60"/>
                    </a:lnTo>
                    <a:lnTo>
                      <a:pt x="85" y="60"/>
                    </a:lnTo>
                    <a:lnTo>
                      <a:pt x="78" y="60"/>
                    </a:lnTo>
                    <a:lnTo>
                      <a:pt x="72" y="60"/>
                    </a:lnTo>
                    <a:lnTo>
                      <a:pt x="70" y="57"/>
                    </a:lnTo>
                    <a:lnTo>
                      <a:pt x="63" y="54"/>
                    </a:lnTo>
                    <a:lnTo>
                      <a:pt x="60" y="51"/>
                    </a:lnTo>
                    <a:lnTo>
                      <a:pt x="57" y="48"/>
                    </a:lnTo>
                    <a:lnTo>
                      <a:pt x="52" y="39"/>
                    </a:lnTo>
                    <a:lnTo>
                      <a:pt x="48" y="33"/>
                    </a:lnTo>
                    <a:lnTo>
                      <a:pt x="42" y="24"/>
                    </a:lnTo>
                    <a:lnTo>
                      <a:pt x="39" y="12"/>
                    </a:lnTo>
                    <a:lnTo>
                      <a:pt x="37" y="7"/>
                    </a:lnTo>
                    <a:lnTo>
                      <a:pt x="30" y="3"/>
                    </a:lnTo>
                    <a:lnTo>
                      <a:pt x="27" y="0"/>
                    </a:lnTo>
                    <a:lnTo>
                      <a:pt x="24" y="0"/>
                    </a:lnTo>
                    <a:lnTo>
                      <a:pt x="22" y="0"/>
                    </a:lnTo>
                    <a:lnTo>
                      <a:pt x="15" y="0"/>
                    </a:lnTo>
                    <a:lnTo>
                      <a:pt x="12" y="3"/>
                    </a:lnTo>
                    <a:lnTo>
                      <a:pt x="7" y="7"/>
                    </a:lnTo>
                    <a:lnTo>
                      <a:pt x="0" y="30"/>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190" name="Freeform 34"/>
              <p:cNvSpPr>
                <a:spLocks/>
              </p:cNvSpPr>
              <p:nvPr/>
            </p:nvSpPr>
            <p:spPr bwMode="ltGray">
              <a:xfrm>
                <a:off x="4097" y="136"/>
                <a:ext cx="156" cy="74"/>
              </a:xfrm>
              <a:custGeom>
                <a:avLst/>
                <a:gdLst>
                  <a:gd name="T0" fmla="*/ 0 w 156"/>
                  <a:gd name="T1" fmla="*/ 43 h 74"/>
                  <a:gd name="T2" fmla="*/ 4 w 156"/>
                  <a:gd name="T3" fmla="*/ 46 h 74"/>
                  <a:gd name="T4" fmla="*/ 9 w 156"/>
                  <a:gd name="T5" fmla="*/ 48 h 74"/>
                  <a:gd name="T6" fmla="*/ 15 w 156"/>
                  <a:gd name="T7" fmla="*/ 48 h 74"/>
                  <a:gd name="T8" fmla="*/ 22 w 156"/>
                  <a:gd name="T9" fmla="*/ 48 h 74"/>
                  <a:gd name="T10" fmla="*/ 27 w 156"/>
                  <a:gd name="T11" fmla="*/ 48 h 74"/>
                  <a:gd name="T12" fmla="*/ 30 w 156"/>
                  <a:gd name="T13" fmla="*/ 46 h 74"/>
                  <a:gd name="T14" fmla="*/ 37 w 156"/>
                  <a:gd name="T15" fmla="*/ 43 h 74"/>
                  <a:gd name="T16" fmla="*/ 43 w 156"/>
                  <a:gd name="T17" fmla="*/ 37 h 74"/>
                  <a:gd name="T18" fmla="*/ 45 w 156"/>
                  <a:gd name="T19" fmla="*/ 30 h 74"/>
                  <a:gd name="T20" fmla="*/ 49 w 156"/>
                  <a:gd name="T21" fmla="*/ 25 h 74"/>
                  <a:gd name="T22" fmla="*/ 52 w 156"/>
                  <a:gd name="T23" fmla="*/ 18 h 74"/>
                  <a:gd name="T24" fmla="*/ 58 w 156"/>
                  <a:gd name="T25" fmla="*/ 12 h 74"/>
                  <a:gd name="T26" fmla="*/ 64 w 156"/>
                  <a:gd name="T27" fmla="*/ 7 h 74"/>
                  <a:gd name="T28" fmla="*/ 70 w 156"/>
                  <a:gd name="T29" fmla="*/ 3 h 74"/>
                  <a:gd name="T30" fmla="*/ 76 w 156"/>
                  <a:gd name="T31" fmla="*/ 0 h 74"/>
                  <a:gd name="T32" fmla="*/ 85 w 156"/>
                  <a:gd name="T33" fmla="*/ 0 h 74"/>
                  <a:gd name="T34" fmla="*/ 91 w 156"/>
                  <a:gd name="T35" fmla="*/ 0 h 74"/>
                  <a:gd name="T36" fmla="*/ 95 w 156"/>
                  <a:gd name="T37" fmla="*/ 0 h 74"/>
                  <a:gd name="T38" fmla="*/ 100 w 156"/>
                  <a:gd name="T39" fmla="*/ 7 h 74"/>
                  <a:gd name="T40" fmla="*/ 106 w 156"/>
                  <a:gd name="T41" fmla="*/ 9 h 74"/>
                  <a:gd name="T42" fmla="*/ 110 w 156"/>
                  <a:gd name="T43" fmla="*/ 12 h 74"/>
                  <a:gd name="T44" fmla="*/ 118 w 156"/>
                  <a:gd name="T45" fmla="*/ 15 h 74"/>
                  <a:gd name="T46" fmla="*/ 125 w 156"/>
                  <a:gd name="T47" fmla="*/ 18 h 74"/>
                  <a:gd name="T48" fmla="*/ 130 w 156"/>
                  <a:gd name="T49" fmla="*/ 18 h 74"/>
                  <a:gd name="T50" fmla="*/ 136 w 156"/>
                  <a:gd name="T51" fmla="*/ 18 h 74"/>
                  <a:gd name="T52" fmla="*/ 140 w 156"/>
                  <a:gd name="T53" fmla="*/ 18 h 74"/>
                  <a:gd name="T54" fmla="*/ 146 w 156"/>
                  <a:gd name="T55" fmla="*/ 18 h 74"/>
                  <a:gd name="T56" fmla="*/ 151 w 156"/>
                  <a:gd name="T57" fmla="*/ 15 h 74"/>
                  <a:gd name="T58" fmla="*/ 155 w 156"/>
                  <a:gd name="T59" fmla="*/ 12 h 74"/>
                  <a:gd name="T60" fmla="*/ 155 w 156"/>
                  <a:gd name="T61" fmla="*/ 18 h 74"/>
                  <a:gd name="T62" fmla="*/ 151 w 156"/>
                  <a:gd name="T63" fmla="*/ 22 h 74"/>
                  <a:gd name="T64" fmla="*/ 146 w 156"/>
                  <a:gd name="T65" fmla="*/ 25 h 74"/>
                  <a:gd name="T66" fmla="*/ 143 w 156"/>
                  <a:gd name="T67" fmla="*/ 27 h 74"/>
                  <a:gd name="T68" fmla="*/ 136 w 156"/>
                  <a:gd name="T69" fmla="*/ 27 h 74"/>
                  <a:gd name="T70" fmla="*/ 133 w 156"/>
                  <a:gd name="T71" fmla="*/ 27 h 74"/>
                  <a:gd name="T72" fmla="*/ 128 w 156"/>
                  <a:gd name="T73" fmla="*/ 27 h 74"/>
                  <a:gd name="T74" fmla="*/ 121 w 156"/>
                  <a:gd name="T75" fmla="*/ 25 h 74"/>
                  <a:gd name="T76" fmla="*/ 115 w 156"/>
                  <a:gd name="T77" fmla="*/ 18 h 74"/>
                  <a:gd name="T78" fmla="*/ 106 w 156"/>
                  <a:gd name="T79" fmla="*/ 15 h 74"/>
                  <a:gd name="T80" fmla="*/ 103 w 156"/>
                  <a:gd name="T81" fmla="*/ 12 h 74"/>
                  <a:gd name="T82" fmla="*/ 97 w 156"/>
                  <a:gd name="T83" fmla="*/ 12 h 74"/>
                  <a:gd name="T84" fmla="*/ 88 w 156"/>
                  <a:gd name="T85" fmla="*/ 12 h 74"/>
                  <a:gd name="T86" fmla="*/ 82 w 156"/>
                  <a:gd name="T87" fmla="*/ 12 h 74"/>
                  <a:gd name="T88" fmla="*/ 79 w 156"/>
                  <a:gd name="T89" fmla="*/ 12 h 74"/>
                  <a:gd name="T90" fmla="*/ 73 w 156"/>
                  <a:gd name="T91" fmla="*/ 12 h 74"/>
                  <a:gd name="T92" fmla="*/ 67 w 156"/>
                  <a:gd name="T93" fmla="*/ 15 h 74"/>
                  <a:gd name="T94" fmla="*/ 64 w 156"/>
                  <a:gd name="T95" fmla="*/ 18 h 74"/>
                  <a:gd name="T96" fmla="*/ 58 w 156"/>
                  <a:gd name="T97" fmla="*/ 22 h 74"/>
                  <a:gd name="T98" fmla="*/ 55 w 156"/>
                  <a:gd name="T99" fmla="*/ 25 h 74"/>
                  <a:gd name="T100" fmla="*/ 52 w 156"/>
                  <a:gd name="T101" fmla="*/ 33 h 74"/>
                  <a:gd name="T102" fmla="*/ 45 w 156"/>
                  <a:gd name="T103" fmla="*/ 43 h 74"/>
                  <a:gd name="T104" fmla="*/ 43 w 156"/>
                  <a:gd name="T105" fmla="*/ 48 h 74"/>
                  <a:gd name="T106" fmla="*/ 37 w 156"/>
                  <a:gd name="T107" fmla="*/ 61 h 74"/>
                  <a:gd name="T108" fmla="*/ 34 w 156"/>
                  <a:gd name="T109" fmla="*/ 67 h 74"/>
                  <a:gd name="T110" fmla="*/ 30 w 156"/>
                  <a:gd name="T111" fmla="*/ 70 h 74"/>
                  <a:gd name="T112" fmla="*/ 27 w 156"/>
                  <a:gd name="T113" fmla="*/ 73 h 74"/>
                  <a:gd name="T114" fmla="*/ 22 w 156"/>
                  <a:gd name="T115" fmla="*/ 73 h 74"/>
                  <a:gd name="T116" fmla="*/ 19 w 156"/>
                  <a:gd name="T117" fmla="*/ 73 h 74"/>
                  <a:gd name="T118" fmla="*/ 15 w 156"/>
                  <a:gd name="T119" fmla="*/ 73 h 74"/>
                  <a:gd name="T120" fmla="*/ 9 w 156"/>
                  <a:gd name="T121" fmla="*/ 70 h 74"/>
                  <a:gd name="T122" fmla="*/ 7 w 156"/>
                  <a:gd name="T123" fmla="*/ 67 h 74"/>
                  <a:gd name="T124" fmla="*/ 0 w 156"/>
                  <a:gd name="T125" fmla="*/ 4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6" h="74">
                    <a:moveTo>
                      <a:pt x="0" y="43"/>
                    </a:moveTo>
                    <a:lnTo>
                      <a:pt x="4" y="46"/>
                    </a:lnTo>
                    <a:lnTo>
                      <a:pt x="9" y="48"/>
                    </a:lnTo>
                    <a:lnTo>
                      <a:pt x="15" y="48"/>
                    </a:lnTo>
                    <a:lnTo>
                      <a:pt x="22" y="48"/>
                    </a:lnTo>
                    <a:lnTo>
                      <a:pt x="27" y="48"/>
                    </a:lnTo>
                    <a:lnTo>
                      <a:pt x="30" y="46"/>
                    </a:lnTo>
                    <a:lnTo>
                      <a:pt x="37" y="43"/>
                    </a:lnTo>
                    <a:lnTo>
                      <a:pt x="43" y="37"/>
                    </a:lnTo>
                    <a:lnTo>
                      <a:pt x="45" y="30"/>
                    </a:lnTo>
                    <a:lnTo>
                      <a:pt x="49" y="25"/>
                    </a:lnTo>
                    <a:lnTo>
                      <a:pt x="52" y="18"/>
                    </a:lnTo>
                    <a:lnTo>
                      <a:pt x="58" y="12"/>
                    </a:lnTo>
                    <a:lnTo>
                      <a:pt x="64" y="7"/>
                    </a:lnTo>
                    <a:lnTo>
                      <a:pt x="70" y="3"/>
                    </a:lnTo>
                    <a:lnTo>
                      <a:pt x="76" y="0"/>
                    </a:lnTo>
                    <a:lnTo>
                      <a:pt x="85" y="0"/>
                    </a:lnTo>
                    <a:lnTo>
                      <a:pt x="91" y="0"/>
                    </a:lnTo>
                    <a:lnTo>
                      <a:pt x="95" y="0"/>
                    </a:lnTo>
                    <a:lnTo>
                      <a:pt x="100" y="7"/>
                    </a:lnTo>
                    <a:lnTo>
                      <a:pt x="106" y="9"/>
                    </a:lnTo>
                    <a:lnTo>
                      <a:pt x="110" y="12"/>
                    </a:lnTo>
                    <a:lnTo>
                      <a:pt x="118" y="15"/>
                    </a:lnTo>
                    <a:lnTo>
                      <a:pt x="125" y="18"/>
                    </a:lnTo>
                    <a:lnTo>
                      <a:pt x="130" y="18"/>
                    </a:lnTo>
                    <a:lnTo>
                      <a:pt x="136" y="18"/>
                    </a:lnTo>
                    <a:lnTo>
                      <a:pt x="140" y="18"/>
                    </a:lnTo>
                    <a:lnTo>
                      <a:pt x="146" y="18"/>
                    </a:lnTo>
                    <a:lnTo>
                      <a:pt x="151" y="15"/>
                    </a:lnTo>
                    <a:lnTo>
                      <a:pt x="155" y="12"/>
                    </a:lnTo>
                    <a:lnTo>
                      <a:pt x="155" y="18"/>
                    </a:lnTo>
                    <a:lnTo>
                      <a:pt x="151" y="22"/>
                    </a:lnTo>
                    <a:lnTo>
                      <a:pt x="146" y="25"/>
                    </a:lnTo>
                    <a:lnTo>
                      <a:pt x="143" y="27"/>
                    </a:lnTo>
                    <a:lnTo>
                      <a:pt x="136" y="27"/>
                    </a:lnTo>
                    <a:lnTo>
                      <a:pt x="133" y="27"/>
                    </a:lnTo>
                    <a:lnTo>
                      <a:pt x="128" y="27"/>
                    </a:lnTo>
                    <a:lnTo>
                      <a:pt x="121" y="25"/>
                    </a:lnTo>
                    <a:lnTo>
                      <a:pt x="115" y="18"/>
                    </a:lnTo>
                    <a:lnTo>
                      <a:pt x="106" y="15"/>
                    </a:lnTo>
                    <a:lnTo>
                      <a:pt x="103" y="12"/>
                    </a:lnTo>
                    <a:lnTo>
                      <a:pt x="97" y="12"/>
                    </a:lnTo>
                    <a:lnTo>
                      <a:pt x="88" y="12"/>
                    </a:lnTo>
                    <a:lnTo>
                      <a:pt x="82" y="12"/>
                    </a:lnTo>
                    <a:lnTo>
                      <a:pt x="79" y="12"/>
                    </a:lnTo>
                    <a:lnTo>
                      <a:pt x="73" y="12"/>
                    </a:lnTo>
                    <a:lnTo>
                      <a:pt x="67" y="15"/>
                    </a:lnTo>
                    <a:lnTo>
                      <a:pt x="64" y="18"/>
                    </a:lnTo>
                    <a:lnTo>
                      <a:pt x="58" y="22"/>
                    </a:lnTo>
                    <a:lnTo>
                      <a:pt x="55" y="25"/>
                    </a:lnTo>
                    <a:lnTo>
                      <a:pt x="52" y="33"/>
                    </a:lnTo>
                    <a:lnTo>
                      <a:pt x="45" y="43"/>
                    </a:lnTo>
                    <a:lnTo>
                      <a:pt x="43" y="48"/>
                    </a:lnTo>
                    <a:lnTo>
                      <a:pt x="37" y="61"/>
                    </a:lnTo>
                    <a:lnTo>
                      <a:pt x="34" y="67"/>
                    </a:lnTo>
                    <a:lnTo>
                      <a:pt x="30" y="70"/>
                    </a:lnTo>
                    <a:lnTo>
                      <a:pt x="27" y="73"/>
                    </a:lnTo>
                    <a:lnTo>
                      <a:pt x="22" y="73"/>
                    </a:lnTo>
                    <a:lnTo>
                      <a:pt x="19" y="73"/>
                    </a:lnTo>
                    <a:lnTo>
                      <a:pt x="15" y="73"/>
                    </a:lnTo>
                    <a:lnTo>
                      <a:pt x="9" y="70"/>
                    </a:lnTo>
                    <a:lnTo>
                      <a:pt x="7" y="67"/>
                    </a:lnTo>
                    <a:lnTo>
                      <a:pt x="0" y="43"/>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191" name="Freeform 35"/>
              <p:cNvSpPr>
                <a:spLocks/>
              </p:cNvSpPr>
              <p:nvPr/>
            </p:nvSpPr>
            <p:spPr bwMode="ltGray">
              <a:xfrm>
                <a:off x="157" y="510"/>
                <a:ext cx="153" cy="75"/>
              </a:xfrm>
              <a:custGeom>
                <a:avLst/>
                <a:gdLst>
                  <a:gd name="T0" fmla="*/ 3 w 153"/>
                  <a:gd name="T1" fmla="*/ 46 h 75"/>
                  <a:gd name="T2" fmla="*/ 15 w 153"/>
                  <a:gd name="T3" fmla="*/ 49 h 75"/>
                  <a:gd name="T4" fmla="*/ 23 w 153"/>
                  <a:gd name="T5" fmla="*/ 49 h 75"/>
                  <a:gd name="T6" fmla="*/ 33 w 153"/>
                  <a:gd name="T7" fmla="*/ 46 h 75"/>
                  <a:gd name="T8" fmla="*/ 42 w 153"/>
                  <a:gd name="T9" fmla="*/ 37 h 75"/>
                  <a:gd name="T10" fmla="*/ 48 w 153"/>
                  <a:gd name="T11" fmla="*/ 28 h 75"/>
                  <a:gd name="T12" fmla="*/ 57 w 153"/>
                  <a:gd name="T13" fmla="*/ 12 h 75"/>
                  <a:gd name="T14" fmla="*/ 68 w 153"/>
                  <a:gd name="T15" fmla="*/ 3 h 75"/>
                  <a:gd name="T16" fmla="*/ 83 w 153"/>
                  <a:gd name="T17" fmla="*/ 0 h 75"/>
                  <a:gd name="T18" fmla="*/ 92 w 153"/>
                  <a:gd name="T19" fmla="*/ 3 h 75"/>
                  <a:gd name="T20" fmla="*/ 104 w 153"/>
                  <a:gd name="T21" fmla="*/ 10 h 75"/>
                  <a:gd name="T22" fmla="*/ 113 w 153"/>
                  <a:gd name="T23" fmla="*/ 15 h 75"/>
                  <a:gd name="T24" fmla="*/ 125 w 153"/>
                  <a:gd name="T25" fmla="*/ 22 h 75"/>
                  <a:gd name="T26" fmla="*/ 137 w 153"/>
                  <a:gd name="T27" fmla="*/ 22 h 75"/>
                  <a:gd name="T28" fmla="*/ 149 w 153"/>
                  <a:gd name="T29" fmla="*/ 15 h 75"/>
                  <a:gd name="T30" fmla="*/ 152 w 153"/>
                  <a:gd name="T31" fmla="*/ 22 h 75"/>
                  <a:gd name="T32" fmla="*/ 143 w 153"/>
                  <a:gd name="T33" fmla="*/ 25 h 75"/>
                  <a:gd name="T34" fmla="*/ 134 w 153"/>
                  <a:gd name="T35" fmla="*/ 28 h 75"/>
                  <a:gd name="T36" fmla="*/ 122 w 153"/>
                  <a:gd name="T37" fmla="*/ 28 h 75"/>
                  <a:gd name="T38" fmla="*/ 113 w 153"/>
                  <a:gd name="T39" fmla="*/ 22 h 75"/>
                  <a:gd name="T40" fmla="*/ 102 w 153"/>
                  <a:gd name="T41" fmla="*/ 15 h 75"/>
                  <a:gd name="T42" fmla="*/ 87 w 153"/>
                  <a:gd name="T43" fmla="*/ 12 h 75"/>
                  <a:gd name="T44" fmla="*/ 75 w 153"/>
                  <a:gd name="T45" fmla="*/ 12 h 75"/>
                  <a:gd name="T46" fmla="*/ 65 w 153"/>
                  <a:gd name="T47" fmla="*/ 15 h 75"/>
                  <a:gd name="T48" fmla="*/ 57 w 153"/>
                  <a:gd name="T49" fmla="*/ 22 h 75"/>
                  <a:gd name="T50" fmla="*/ 50 w 153"/>
                  <a:gd name="T51" fmla="*/ 34 h 75"/>
                  <a:gd name="T52" fmla="*/ 42 w 153"/>
                  <a:gd name="T53" fmla="*/ 53 h 75"/>
                  <a:gd name="T54" fmla="*/ 33 w 153"/>
                  <a:gd name="T55" fmla="*/ 68 h 75"/>
                  <a:gd name="T56" fmla="*/ 23 w 153"/>
                  <a:gd name="T57" fmla="*/ 74 h 75"/>
                  <a:gd name="T58" fmla="*/ 18 w 153"/>
                  <a:gd name="T59" fmla="*/ 74 h 75"/>
                  <a:gd name="T60" fmla="*/ 8 w 153"/>
                  <a:gd name="T61" fmla="*/ 71 h 75"/>
                  <a:gd name="T62" fmla="*/ 0 w 153"/>
                  <a:gd name="T63" fmla="*/ 43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3" h="75">
                    <a:moveTo>
                      <a:pt x="0" y="43"/>
                    </a:moveTo>
                    <a:lnTo>
                      <a:pt x="3" y="46"/>
                    </a:lnTo>
                    <a:lnTo>
                      <a:pt x="8" y="49"/>
                    </a:lnTo>
                    <a:lnTo>
                      <a:pt x="15" y="49"/>
                    </a:lnTo>
                    <a:lnTo>
                      <a:pt x="21" y="49"/>
                    </a:lnTo>
                    <a:lnTo>
                      <a:pt x="23" y="49"/>
                    </a:lnTo>
                    <a:lnTo>
                      <a:pt x="30" y="49"/>
                    </a:lnTo>
                    <a:lnTo>
                      <a:pt x="33" y="46"/>
                    </a:lnTo>
                    <a:lnTo>
                      <a:pt x="35" y="43"/>
                    </a:lnTo>
                    <a:lnTo>
                      <a:pt x="42" y="37"/>
                    </a:lnTo>
                    <a:lnTo>
                      <a:pt x="45" y="31"/>
                    </a:lnTo>
                    <a:lnTo>
                      <a:pt x="48" y="28"/>
                    </a:lnTo>
                    <a:lnTo>
                      <a:pt x="50" y="18"/>
                    </a:lnTo>
                    <a:lnTo>
                      <a:pt x="57" y="12"/>
                    </a:lnTo>
                    <a:lnTo>
                      <a:pt x="62" y="10"/>
                    </a:lnTo>
                    <a:lnTo>
                      <a:pt x="68" y="3"/>
                    </a:lnTo>
                    <a:lnTo>
                      <a:pt x="75" y="0"/>
                    </a:lnTo>
                    <a:lnTo>
                      <a:pt x="83" y="0"/>
                    </a:lnTo>
                    <a:lnTo>
                      <a:pt x="90" y="0"/>
                    </a:lnTo>
                    <a:lnTo>
                      <a:pt x="92" y="3"/>
                    </a:lnTo>
                    <a:lnTo>
                      <a:pt x="98" y="7"/>
                    </a:lnTo>
                    <a:lnTo>
                      <a:pt x="104" y="10"/>
                    </a:lnTo>
                    <a:lnTo>
                      <a:pt x="107" y="12"/>
                    </a:lnTo>
                    <a:lnTo>
                      <a:pt x="113" y="15"/>
                    </a:lnTo>
                    <a:lnTo>
                      <a:pt x="119" y="18"/>
                    </a:lnTo>
                    <a:lnTo>
                      <a:pt x="125" y="22"/>
                    </a:lnTo>
                    <a:lnTo>
                      <a:pt x="131" y="22"/>
                    </a:lnTo>
                    <a:lnTo>
                      <a:pt x="137" y="22"/>
                    </a:lnTo>
                    <a:lnTo>
                      <a:pt x="143" y="18"/>
                    </a:lnTo>
                    <a:lnTo>
                      <a:pt x="149" y="15"/>
                    </a:lnTo>
                    <a:lnTo>
                      <a:pt x="152" y="15"/>
                    </a:lnTo>
                    <a:lnTo>
                      <a:pt x="152" y="22"/>
                    </a:lnTo>
                    <a:lnTo>
                      <a:pt x="149" y="25"/>
                    </a:lnTo>
                    <a:lnTo>
                      <a:pt x="143" y="25"/>
                    </a:lnTo>
                    <a:lnTo>
                      <a:pt x="137" y="28"/>
                    </a:lnTo>
                    <a:lnTo>
                      <a:pt x="134" y="28"/>
                    </a:lnTo>
                    <a:lnTo>
                      <a:pt x="131" y="28"/>
                    </a:lnTo>
                    <a:lnTo>
                      <a:pt x="122" y="28"/>
                    </a:lnTo>
                    <a:lnTo>
                      <a:pt x="119" y="25"/>
                    </a:lnTo>
                    <a:lnTo>
                      <a:pt x="113" y="22"/>
                    </a:lnTo>
                    <a:lnTo>
                      <a:pt x="104" y="15"/>
                    </a:lnTo>
                    <a:lnTo>
                      <a:pt x="102" y="15"/>
                    </a:lnTo>
                    <a:lnTo>
                      <a:pt x="95" y="15"/>
                    </a:lnTo>
                    <a:lnTo>
                      <a:pt x="87" y="12"/>
                    </a:lnTo>
                    <a:lnTo>
                      <a:pt x="80" y="12"/>
                    </a:lnTo>
                    <a:lnTo>
                      <a:pt x="75" y="12"/>
                    </a:lnTo>
                    <a:lnTo>
                      <a:pt x="72" y="15"/>
                    </a:lnTo>
                    <a:lnTo>
                      <a:pt x="65" y="15"/>
                    </a:lnTo>
                    <a:lnTo>
                      <a:pt x="62" y="18"/>
                    </a:lnTo>
                    <a:lnTo>
                      <a:pt x="57" y="22"/>
                    </a:lnTo>
                    <a:lnTo>
                      <a:pt x="53" y="25"/>
                    </a:lnTo>
                    <a:lnTo>
                      <a:pt x="50" y="34"/>
                    </a:lnTo>
                    <a:lnTo>
                      <a:pt x="45" y="43"/>
                    </a:lnTo>
                    <a:lnTo>
                      <a:pt x="42" y="53"/>
                    </a:lnTo>
                    <a:lnTo>
                      <a:pt x="35" y="64"/>
                    </a:lnTo>
                    <a:lnTo>
                      <a:pt x="33" y="68"/>
                    </a:lnTo>
                    <a:lnTo>
                      <a:pt x="30" y="74"/>
                    </a:lnTo>
                    <a:lnTo>
                      <a:pt x="23" y="74"/>
                    </a:lnTo>
                    <a:lnTo>
                      <a:pt x="21" y="74"/>
                    </a:lnTo>
                    <a:lnTo>
                      <a:pt x="18" y="74"/>
                    </a:lnTo>
                    <a:lnTo>
                      <a:pt x="15" y="74"/>
                    </a:lnTo>
                    <a:lnTo>
                      <a:pt x="8" y="71"/>
                    </a:lnTo>
                    <a:lnTo>
                      <a:pt x="3" y="68"/>
                    </a:lnTo>
                    <a:lnTo>
                      <a:pt x="0" y="43"/>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192" name="Freeform 36"/>
              <p:cNvSpPr>
                <a:spLocks/>
              </p:cNvSpPr>
              <p:nvPr/>
            </p:nvSpPr>
            <p:spPr bwMode="ltGray">
              <a:xfrm>
                <a:off x="5581" y="1847"/>
                <a:ext cx="154" cy="72"/>
              </a:xfrm>
              <a:custGeom>
                <a:avLst/>
                <a:gdLst>
                  <a:gd name="T0" fmla="*/ 3 w 154"/>
                  <a:gd name="T1" fmla="*/ 44 h 72"/>
                  <a:gd name="T2" fmla="*/ 15 w 154"/>
                  <a:gd name="T3" fmla="*/ 48 h 72"/>
                  <a:gd name="T4" fmla="*/ 26 w 154"/>
                  <a:gd name="T5" fmla="*/ 48 h 72"/>
                  <a:gd name="T6" fmla="*/ 33 w 154"/>
                  <a:gd name="T7" fmla="*/ 41 h 72"/>
                  <a:gd name="T8" fmla="*/ 41 w 154"/>
                  <a:gd name="T9" fmla="*/ 36 h 72"/>
                  <a:gd name="T10" fmla="*/ 48 w 154"/>
                  <a:gd name="T11" fmla="*/ 24 h 72"/>
                  <a:gd name="T12" fmla="*/ 56 w 154"/>
                  <a:gd name="T13" fmla="*/ 12 h 72"/>
                  <a:gd name="T14" fmla="*/ 69 w 154"/>
                  <a:gd name="T15" fmla="*/ 4 h 72"/>
                  <a:gd name="T16" fmla="*/ 84 w 154"/>
                  <a:gd name="T17" fmla="*/ 0 h 72"/>
                  <a:gd name="T18" fmla="*/ 93 w 154"/>
                  <a:gd name="T19" fmla="*/ 4 h 72"/>
                  <a:gd name="T20" fmla="*/ 105 w 154"/>
                  <a:gd name="T21" fmla="*/ 9 h 72"/>
                  <a:gd name="T22" fmla="*/ 116 w 154"/>
                  <a:gd name="T23" fmla="*/ 15 h 72"/>
                  <a:gd name="T24" fmla="*/ 126 w 154"/>
                  <a:gd name="T25" fmla="*/ 18 h 72"/>
                  <a:gd name="T26" fmla="*/ 138 w 154"/>
                  <a:gd name="T27" fmla="*/ 18 h 72"/>
                  <a:gd name="T28" fmla="*/ 150 w 154"/>
                  <a:gd name="T29" fmla="*/ 15 h 72"/>
                  <a:gd name="T30" fmla="*/ 153 w 154"/>
                  <a:gd name="T31" fmla="*/ 18 h 72"/>
                  <a:gd name="T32" fmla="*/ 144 w 154"/>
                  <a:gd name="T33" fmla="*/ 24 h 72"/>
                  <a:gd name="T34" fmla="*/ 135 w 154"/>
                  <a:gd name="T35" fmla="*/ 27 h 72"/>
                  <a:gd name="T36" fmla="*/ 126 w 154"/>
                  <a:gd name="T37" fmla="*/ 24 h 72"/>
                  <a:gd name="T38" fmla="*/ 114 w 154"/>
                  <a:gd name="T39" fmla="*/ 18 h 72"/>
                  <a:gd name="T40" fmla="*/ 101 w 154"/>
                  <a:gd name="T41" fmla="*/ 12 h 72"/>
                  <a:gd name="T42" fmla="*/ 86 w 154"/>
                  <a:gd name="T43" fmla="*/ 12 h 72"/>
                  <a:gd name="T44" fmla="*/ 78 w 154"/>
                  <a:gd name="T45" fmla="*/ 12 h 72"/>
                  <a:gd name="T46" fmla="*/ 66 w 154"/>
                  <a:gd name="T47" fmla="*/ 15 h 72"/>
                  <a:gd name="T48" fmla="*/ 56 w 154"/>
                  <a:gd name="T49" fmla="*/ 21 h 72"/>
                  <a:gd name="T50" fmla="*/ 51 w 154"/>
                  <a:gd name="T51" fmla="*/ 33 h 72"/>
                  <a:gd name="T52" fmla="*/ 41 w 154"/>
                  <a:gd name="T53" fmla="*/ 51 h 72"/>
                  <a:gd name="T54" fmla="*/ 33 w 154"/>
                  <a:gd name="T55" fmla="*/ 65 h 72"/>
                  <a:gd name="T56" fmla="*/ 26 w 154"/>
                  <a:gd name="T57" fmla="*/ 71 h 72"/>
                  <a:gd name="T58" fmla="*/ 18 w 154"/>
                  <a:gd name="T59" fmla="*/ 71 h 72"/>
                  <a:gd name="T60" fmla="*/ 8 w 154"/>
                  <a:gd name="T61" fmla="*/ 68 h 72"/>
                  <a:gd name="T62" fmla="*/ 0 w 154"/>
                  <a:gd name="T63" fmla="*/ 4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4" h="72">
                    <a:moveTo>
                      <a:pt x="0" y="41"/>
                    </a:moveTo>
                    <a:lnTo>
                      <a:pt x="3" y="44"/>
                    </a:lnTo>
                    <a:lnTo>
                      <a:pt x="8" y="48"/>
                    </a:lnTo>
                    <a:lnTo>
                      <a:pt x="15" y="48"/>
                    </a:lnTo>
                    <a:lnTo>
                      <a:pt x="21" y="48"/>
                    </a:lnTo>
                    <a:lnTo>
                      <a:pt x="26" y="48"/>
                    </a:lnTo>
                    <a:lnTo>
                      <a:pt x="30" y="44"/>
                    </a:lnTo>
                    <a:lnTo>
                      <a:pt x="33" y="41"/>
                    </a:lnTo>
                    <a:lnTo>
                      <a:pt x="36" y="41"/>
                    </a:lnTo>
                    <a:lnTo>
                      <a:pt x="41" y="36"/>
                    </a:lnTo>
                    <a:lnTo>
                      <a:pt x="45" y="30"/>
                    </a:lnTo>
                    <a:lnTo>
                      <a:pt x="48" y="24"/>
                    </a:lnTo>
                    <a:lnTo>
                      <a:pt x="51" y="18"/>
                    </a:lnTo>
                    <a:lnTo>
                      <a:pt x="56" y="12"/>
                    </a:lnTo>
                    <a:lnTo>
                      <a:pt x="63" y="6"/>
                    </a:lnTo>
                    <a:lnTo>
                      <a:pt x="69" y="4"/>
                    </a:lnTo>
                    <a:lnTo>
                      <a:pt x="75" y="0"/>
                    </a:lnTo>
                    <a:lnTo>
                      <a:pt x="84" y="0"/>
                    </a:lnTo>
                    <a:lnTo>
                      <a:pt x="90" y="0"/>
                    </a:lnTo>
                    <a:lnTo>
                      <a:pt x="93" y="4"/>
                    </a:lnTo>
                    <a:lnTo>
                      <a:pt x="99" y="6"/>
                    </a:lnTo>
                    <a:lnTo>
                      <a:pt x="105" y="9"/>
                    </a:lnTo>
                    <a:lnTo>
                      <a:pt x="108" y="12"/>
                    </a:lnTo>
                    <a:lnTo>
                      <a:pt x="116" y="15"/>
                    </a:lnTo>
                    <a:lnTo>
                      <a:pt x="123" y="18"/>
                    </a:lnTo>
                    <a:lnTo>
                      <a:pt x="126" y="18"/>
                    </a:lnTo>
                    <a:lnTo>
                      <a:pt x="131" y="21"/>
                    </a:lnTo>
                    <a:lnTo>
                      <a:pt x="138" y="18"/>
                    </a:lnTo>
                    <a:lnTo>
                      <a:pt x="144" y="18"/>
                    </a:lnTo>
                    <a:lnTo>
                      <a:pt x="150" y="15"/>
                    </a:lnTo>
                    <a:lnTo>
                      <a:pt x="153" y="12"/>
                    </a:lnTo>
                    <a:lnTo>
                      <a:pt x="153" y="18"/>
                    </a:lnTo>
                    <a:lnTo>
                      <a:pt x="150" y="21"/>
                    </a:lnTo>
                    <a:lnTo>
                      <a:pt x="144" y="24"/>
                    </a:lnTo>
                    <a:lnTo>
                      <a:pt x="141" y="27"/>
                    </a:lnTo>
                    <a:lnTo>
                      <a:pt x="135" y="27"/>
                    </a:lnTo>
                    <a:lnTo>
                      <a:pt x="131" y="27"/>
                    </a:lnTo>
                    <a:lnTo>
                      <a:pt x="126" y="24"/>
                    </a:lnTo>
                    <a:lnTo>
                      <a:pt x="120" y="24"/>
                    </a:lnTo>
                    <a:lnTo>
                      <a:pt x="114" y="18"/>
                    </a:lnTo>
                    <a:lnTo>
                      <a:pt x="105" y="15"/>
                    </a:lnTo>
                    <a:lnTo>
                      <a:pt x="101" y="12"/>
                    </a:lnTo>
                    <a:lnTo>
                      <a:pt x="96" y="12"/>
                    </a:lnTo>
                    <a:lnTo>
                      <a:pt x="86" y="12"/>
                    </a:lnTo>
                    <a:lnTo>
                      <a:pt x="81" y="12"/>
                    </a:lnTo>
                    <a:lnTo>
                      <a:pt x="78" y="12"/>
                    </a:lnTo>
                    <a:lnTo>
                      <a:pt x="71" y="12"/>
                    </a:lnTo>
                    <a:lnTo>
                      <a:pt x="66" y="15"/>
                    </a:lnTo>
                    <a:lnTo>
                      <a:pt x="63" y="18"/>
                    </a:lnTo>
                    <a:lnTo>
                      <a:pt x="56" y="21"/>
                    </a:lnTo>
                    <a:lnTo>
                      <a:pt x="54" y="24"/>
                    </a:lnTo>
                    <a:lnTo>
                      <a:pt x="51" y="33"/>
                    </a:lnTo>
                    <a:lnTo>
                      <a:pt x="45" y="39"/>
                    </a:lnTo>
                    <a:lnTo>
                      <a:pt x="41" y="51"/>
                    </a:lnTo>
                    <a:lnTo>
                      <a:pt x="36" y="59"/>
                    </a:lnTo>
                    <a:lnTo>
                      <a:pt x="33" y="65"/>
                    </a:lnTo>
                    <a:lnTo>
                      <a:pt x="30" y="68"/>
                    </a:lnTo>
                    <a:lnTo>
                      <a:pt x="26" y="71"/>
                    </a:lnTo>
                    <a:lnTo>
                      <a:pt x="21" y="71"/>
                    </a:lnTo>
                    <a:lnTo>
                      <a:pt x="18" y="71"/>
                    </a:lnTo>
                    <a:lnTo>
                      <a:pt x="15" y="71"/>
                    </a:lnTo>
                    <a:lnTo>
                      <a:pt x="8" y="68"/>
                    </a:lnTo>
                    <a:lnTo>
                      <a:pt x="6" y="65"/>
                    </a:lnTo>
                    <a:lnTo>
                      <a:pt x="0" y="41"/>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193" name="Freeform 37"/>
              <p:cNvSpPr>
                <a:spLocks/>
              </p:cNvSpPr>
              <p:nvPr/>
            </p:nvSpPr>
            <p:spPr bwMode="ltGray">
              <a:xfrm>
                <a:off x="4436" y="4096"/>
                <a:ext cx="57" cy="66"/>
              </a:xfrm>
              <a:custGeom>
                <a:avLst/>
                <a:gdLst>
                  <a:gd name="T0" fmla="*/ 31 w 57"/>
                  <a:gd name="T1" fmla="*/ 0 h 66"/>
                  <a:gd name="T2" fmla="*/ 0 w 57"/>
                  <a:gd name="T3" fmla="*/ 17 h 66"/>
                  <a:gd name="T4" fmla="*/ 17 w 57"/>
                  <a:gd name="T5" fmla="*/ 65 h 66"/>
                  <a:gd name="T6" fmla="*/ 56 w 57"/>
                  <a:gd name="T7" fmla="*/ 41 h 66"/>
                  <a:gd name="T8" fmla="*/ 31 w 57"/>
                  <a:gd name="T9" fmla="*/ 0 h 66"/>
                </a:gdLst>
                <a:ahLst/>
                <a:cxnLst>
                  <a:cxn ang="0">
                    <a:pos x="T0" y="T1"/>
                  </a:cxn>
                  <a:cxn ang="0">
                    <a:pos x="T2" y="T3"/>
                  </a:cxn>
                  <a:cxn ang="0">
                    <a:pos x="T4" y="T5"/>
                  </a:cxn>
                  <a:cxn ang="0">
                    <a:pos x="T6" y="T7"/>
                  </a:cxn>
                  <a:cxn ang="0">
                    <a:pos x="T8" y="T9"/>
                  </a:cxn>
                </a:cxnLst>
                <a:rect l="0" t="0" r="r" b="b"/>
                <a:pathLst>
                  <a:path w="57" h="66">
                    <a:moveTo>
                      <a:pt x="31" y="0"/>
                    </a:moveTo>
                    <a:lnTo>
                      <a:pt x="0" y="17"/>
                    </a:lnTo>
                    <a:lnTo>
                      <a:pt x="17" y="65"/>
                    </a:lnTo>
                    <a:lnTo>
                      <a:pt x="56" y="41"/>
                    </a:lnTo>
                    <a:lnTo>
                      <a:pt x="31" y="0"/>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194" name="Freeform 38"/>
              <p:cNvSpPr>
                <a:spLocks/>
              </p:cNvSpPr>
              <p:nvPr/>
            </p:nvSpPr>
            <p:spPr bwMode="ltGray">
              <a:xfrm>
                <a:off x="107" y="2501"/>
                <a:ext cx="55" cy="65"/>
              </a:xfrm>
              <a:custGeom>
                <a:avLst/>
                <a:gdLst>
                  <a:gd name="T0" fmla="*/ 30 w 55"/>
                  <a:gd name="T1" fmla="*/ 0 h 65"/>
                  <a:gd name="T2" fmla="*/ 0 w 55"/>
                  <a:gd name="T3" fmla="*/ 17 h 65"/>
                  <a:gd name="T4" fmla="*/ 16 w 55"/>
                  <a:gd name="T5" fmla="*/ 64 h 65"/>
                  <a:gd name="T6" fmla="*/ 54 w 55"/>
                  <a:gd name="T7" fmla="*/ 40 h 65"/>
                  <a:gd name="T8" fmla="*/ 30 w 55"/>
                  <a:gd name="T9" fmla="*/ 0 h 65"/>
                </a:gdLst>
                <a:ahLst/>
                <a:cxnLst>
                  <a:cxn ang="0">
                    <a:pos x="T0" y="T1"/>
                  </a:cxn>
                  <a:cxn ang="0">
                    <a:pos x="T2" y="T3"/>
                  </a:cxn>
                  <a:cxn ang="0">
                    <a:pos x="T4" y="T5"/>
                  </a:cxn>
                  <a:cxn ang="0">
                    <a:pos x="T6" y="T7"/>
                  </a:cxn>
                  <a:cxn ang="0">
                    <a:pos x="T8" y="T9"/>
                  </a:cxn>
                </a:cxnLst>
                <a:rect l="0" t="0" r="r" b="b"/>
                <a:pathLst>
                  <a:path w="55" h="65">
                    <a:moveTo>
                      <a:pt x="30" y="0"/>
                    </a:moveTo>
                    <a:lnTo>
                      <a:pt x="0" y="17"/>
                    </a:lnTo>
                    <a:lnTo>
                      <a:pt x="16" y="64"/>
                    </a:lnTo>
                    <a:lnTo>
                      <a:pt x="54" y="40"/>
                    </a:lnTo>
                    <a:lnTo>
                      <a:pt x="30" y="0"/>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195" name="Freeform 39"/>
              <p:cNvSpPr>
                <a:spLocks/>
              </p:cNvSpPr>
              <p:nvPr/>
            </p:nvSpPr>
            <p:spPr bwMode="ltGray">
              <a:xfrm>
                <a:off x="5139" y="1106"/>
                <a:ext cx="56" cy="65"/>
              </a:xfrm>
              <a:custGeom>
                <a:avLst/>
                <a:gdLst>
                  <a:gd name="T0" fmla="*/ 30 w 56"/>
                  <a:gd name="T1" fmla="*/ 0 h 65"/>
                  <a:gd name="T2" fmla="*/ 0 w 56"/>
                  <a:gd name="T3" fmla="*/ 17 h 65"/>
                  <a:gd name="T4" fmla="*/ 16 w 56"/>
                  <a:gd name="T5" fmla="*/ 64 h 65"/>
                  <a:gd name="T6" fmla="*/ 55 w 56"/>
                  <a:gd name="T7" fmla="*/ 41 h 65"/>
                  <a:gd name="T8" fmla="*/ 30 w 56"/>
                  <a:gd name="T9" fmla="*/ 0 h 65"/>
                </a:gdLst>
                <a:ahLst/>
                <a:cxnLst>
                  <a:cxn ang="0">
                    <a:pos x="T0" y="T1"/>
                  </a:cxn>
                  <a:cxn ang="0">
                    <a:pos x="T2" y="T3"/>
                  </a:cxn>
                  <a:cxn ang="0">
                    <a:pos x="T4" y="T5"/>
                  </a:cxn>
                  <a:cxn ang="0">
                    <a:pos x="T6" y="T7"/>
                  </a:cxn>
                  <a:cxn ang="0">
                    <a:pos x="T8" y="T9"/>
                  </a:cxn>
                </a:cxnLst>
                <a:rect l="0" t="0" r="r" b="b"/>
                <a:pathLst>
                  <a:path w="56" h="65">
                    <a:moveTo>
                      <a:pt x="30" y="0"/>
                    </a:moveTo>
                    <a:lnTo>
                      <a:pt x="0" y="17"/>
                    </a:lnTo>
                    <a:lnTo>
                      <a:pt x="16" y="64"/>
                    </a:lnTo>
                    <a:lnTo>
                      <a:pt x="55" y="41"/>
                    </a:lnTo>
                    <a:lnTo>
                      <a:pt x="30" y="0"/>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196" name="Freeform 40"/>
              <p:cNvSpPr>
                <a:spLocks/>
              </p:cNvSpPr>
              <p:nvPr/>
            </p:nvSpPr>
            <p:spPr bwMode="ltGray">
              <a:xfrm>
                <a:off x="4703" y="54"/>
                <a:ext cx="60" cy="81"/>
              </a:xfrm>
              <a:custGeom>
                <a:avLst/>
                <a:gdLst>
                  <a:gd name="T0" fmla="*/ 59 w 60"/>
                  <a:gd name="T1" fmla="*/ 0 h 81"/>
                  <a:gd name="T2" fmla="*/ 0 w 60"/>
                  <a:gd name="T3" fmla="*/ 30 h 81"/>
                  <a:gd name="T4" fmla="*/ 45 w 60"/>
                  <a:gd name="T5" fmla="*/ 80 h 81"/>
                  <a:gd name="T6" fmla="*/ 59 w 60"/>
                  <a:gd name="T7" fmla="*/ 0 h 81"/>
                </a:gdLst>
                <a:ahLst/>
                <a:cxnLst>
                  <a:cxn ang="0">
                    <a:pos x="T0" y="T1"/>
                  </a:cxn>
                  <a:cxn ang="0">
                    <a:pos x="T2" y="T3"/>
                  </a:cxn>
                  <a:cxn ang="0">
                    <a:pos x="T4" y="T5"/>
                  </a:cxn>
                  <a:cxn ang="0">
                    <a:pos x="T6" y="T7"/>
                  </a:cxn>
                </a:cxnLst>
                <a:rect l="0" t="0" r="r" b="b"/>
                <a:pathLst>
                  <a:path w="60" h="81">
                    <a:moveTo>
                      <a:pt x="59" y="0"/>
                    </a:moveTo>
                    <a:lnTo>
                      <a:pt x="0" y="30"/>
                    </a:lnTo>
                    <a:lnTo>
                      <a:pt x="45" y="80"/>
                    </a:lnTo>
                    <a:lnTo>
                      <a:pt x="59" y="0"/>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197" name="Freeform 41"/>
              <p:cNvSpPr>
                <a:spLocks/>
              </p:cNvSpPr>
              <p:nvPr/>
            </p:nvSpPr>
            <p:spPr bwMode="ltGray">
              <a:xfrm>
                <a:off x="5601" y="3074"/>
                <a:ext cx="60" cy="80"/>
              </a:xfrm>
              <a:custGeom>
                <a:avLst/>
                <a:gdLst>
                  <a:gd name="T0" fmla="*/ 59 w 60"/>
                  <a:gd name="T1" fmla="*/ 0 h 80"/>
                  <a:gd name="T2" fmla="*/ 0 w 60"/>
                  <a:gd name="T3" fmla="*/ 30 h 80"/>
                  <a:gd name="T4" fmla="*/ 42 w 60"/>
                  <a:gd name="T5" fmla="*/ 79 h 80"/>
                  <a:gd name="T6" fmla="*/ 59 w 60"/>
                  <a:gd name="T7" fmla="*/ 0 h 80"/>
                </a:gdLst>
                <a:ahLst/>
                <a:cxnLst>
                  <a:cxn ang="0">
                    <a:pos x="T0" y="T1"/>
                  </a:cxn>
                  <a:cxn ang="0">
                    <a:pos x="T2" y="T3"/>
                  </a:cxn>
                  <a:cxn ang="0">
                    <a:pos x="T4" y="T5"/>
                  </a:cxn>
                  <a:cxn ang="0">
                    <a:pos x="T6" y="T7"/>
                  </a:cxn>
                </a:cxnLst>
                <a:rect l="0" t="0" r="r" b="b"/>
                <a:pathLst>
                  <a:path w="60" h="80">
                    <a:moveTo>
                      <a:pt x="59" y="0"/>
                    </a:moveTo>
                    <a:lnTo>
                      <a:pt x="0" y="30"/>
                    </a:lnTo>
                    <a:lnTo>
                      <a:pt x="42" y="79"/>
                    </a:lnTo>
                    <a:lnTo>
                      <a:pt x="59" y="0"/>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198" name="Freeform 42"/>
              <p:cNvSpPr>
                <a:spLocks/>
              </p:cNvSpPr>
              <p:nvPr/>
            </p:nvSpPr>
            <p:spPr bwMode="ltGray">
              <a:xfrm>
                <a:off x="2788" y="4005"/>
                <a:ext cx="59" cy="83"/>
              </a:xfrm>
              <a:custGeom>
                <a:avLst/>
                <a:gdLst>
                  <a:gd name="T0" fmla="*/ 58 w 59"/>
                  <a:gd name="T1" fmla="*/ 0 h 83"/>
                  <a:gd name="T2" fmla="*/ 0 w 59"/>
                  <a:gd name="T3" fmla="*/ 31 h 83"/>
                  <a:gd name="T4" fmla="*/ 42 w 59"/>
                  <a:gd name="T5" fmla="*/ 82 h 83"/>
                  <a:gd name="T6" fmla="*/ 58 w 59"/>
                  <a:gd name="T7" fmla="*/ 0 h 83"/>
                </a:gdLst>
                <a:ahLst/>
                <a:cxnLst>
                  <a:cxn ang="0">
                    <a:pos x="T0" y="T1"/>
                  </a:cxn>
                  <a:cxn ang="0">
                    <a:pos x="T2" y="T3"/>
                  </a:cxn>
                  <a:cxn ang="0">
                    <a:pos x="T4" y="T5"/>
                  </a:cxn>
                  <a:cxn ang="0">
                    <a:pos x="T6" y="T7"/>
                  </a:cxn>
                </a:cxnLst>
                <a:rect l="0" t="0" r="r" b="b"/>
                <a:pathLst>
                  <a:path w="59" h="83">
                    <a:moveTo>
                      <a:pt x="58" y="0"/>
                    </a:moveTo>
                    <a:lnTo>
                      <a:pt x="0" y="31"/>
                    </a:lnTo>
                    <a:lnTo>
                      <a:pt x="42" y="82"/>
                    </a:lnTo>
                    <a:lnTo>
                      <a:pt x="58" y="0"/>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199" name="Freeform 43"/>
              <p:cNvSpPr>
                <a:spLocks/>
              </p:cNvSpPr>
              <p:nvPr/>
            </p:nvSpPr>
            <p:spPr bwMode="ltGray">
              <a:xfrm>
                <a:off x="256" y="3041"/>
                <a:ext cx="61" cy="83"/>
              </a:xfrm>
              <a:custGeom>
                <a:avLst/>
                <a:gdLst>
                  <a:gd name="T0" fmla="*/ 60 w 61"/>
                  <a:gd name="T1" fmla="*/ 0 h 83"/>
                  <a:gd name="T2" fmla="*/ 0 w 61"/>
                  <a:gd name="T3" fmla="*/ 31 h 83"/>
                  <a:gd name="T4" fmla="*/ 46 w 61"/>
                  <a:gd name="T5" fmla="*/ 82 h 83"/>
                  <a:gd name="T6" fmla="*/ 60 w 61"/>
                  <a:gd name="T7" fmla="*/ 0 h 83"/>
                </a:gdLst>
                <a:ahLst/>
                <a:cxnLst>
                  <a:cxn ang="0">
                    <a:pos x="T0" y="T1"/>
                  </a:cxn>
                  <a:cxn ang="0">
                    <a:pos x="T2" y="T3"/>
                  </a:cxn>
                  <a:cxn ang="0">
                    <a:pos x="T4" y="T5"/>
                  </a:cxn>
                  <a:cxn ang="0">
                    <a:pos x="T6" y="T7"/>
                  </a:cxn>
                </a:cxnLst>
                <a:rect l="0" t="0" r="r" b="b"/>
                <a:pathLst>
                  <a:path w="61" h="83">
                    <a:moveTo>
                      <a:pt x="60" y="0"/>
                    </a:moveTo>
                    <a:lnTo>
                      <a:pt x="0" y="31"/>
                    </a:lnTo>
                    <a:lnTo>
                      <a:pt x="46" y="82"/>
                    </a:lnTo>
                    <a:lnTo>
                      <a:pt x="60" y="0"/>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200" name="Freeform 44"/>
              <p:cNvSpPr>
                <a:spLocks/>
              </p:cNvSpPr>
              <p:nvPr/>
            </p:nvSpPr>
            <p:spPr bwMode="ltGray">
              <a:xfrm>
                <a:off x="4707" y="4074"/>
                <a:ext cx="59" cy="78"/>
              </a:xfrm>
              <a:custGeom>
                <a:avLst/>
                <a:gdLst>
                  <a:gd name="T0" fmla="*/ 58 w 59"/>
                  <a:gd name="T1" fmla="*/ 0 h 78"/>
                  <a:gd name="T2" fmla="*/ 0 w 59"/>
                  <a:gd name="T3" fmla="*/ 30 h 78"/>
                  <a:gd name="T4" fmla="*/ 42 w 59"/>
                  <a:gd name="T5" fmla="*/ 77 h 78"/>
                  <a:gd name="T6" fmla="*/ 58 w 59"/>
                  <a:gd name="T7" fmla="*/ 0 h 78"/>
                </a:gdLst>
                <a:ahLst/>
                <a:cxnLst>
                  <a:cxn ang="0">
                    <a:pos x="T0" y="T1"/>
                  </a:cxn>
                  <a:cxn ang="0">
                    <a:pos x="T2" y="T3"/>
                  </a:cxn>
                  <a:cxn ang="0">
                    <a:pos x="T4" y="T5"/>
                  </a:cxn>
                  <a:cxn ang="0">
                    <a:pos x="T6" y="T7"/>
                  </a:cxn>
                </a:cxnLst>
                <a:rect l="0" t="0" r="r" b="b"/>
                <a:pathLst>
                  <a:path w="59" h="78">
                    <a:moveTo>
                      <a:pt x="58" y="0"/>
                    </a:moveTo>
                    <a:lnTo>
                      <a:pt x="0" y="30"/>
                    </a:lnTo>
                    <a:lnTo>
                      <a:pt x="42" y="77"/>
                    </a:lnTo>
                    <a:lnTo>
                      <a:pt x="58" y="0"/>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201" name="Freeform 45"/>
              <p:cNvSpPr>
                <a:spLocks/>
              </p:cNvSpPr>
              <p:nvPr/>
            </p:nvSpPr>
            <p:spPr bwMode="ltGray">
              <a:xfrm>
                <a:off x="234" y="3987"/>
                <a:ext cx="61" cy="81"/>
              </a:xfrm>
              <a:custGeom>
                <a:avLst/>
                <a:gdLst>
                  <a:gd name="T0" fmla="*/ 0 w 61"/>
                  <a:gd name="T1" fmla="*/ 0 h 81"/>
                  <a:gd name="T2" fmla="*/ 60 w 61"/>
                  <a:gd name="T3" fmla="*/ 31 h 81"/>
                  <a:gd name="T4" fmla="*/ 18 w 61"/>
                  <a:gd name="T5" fmla="*/ 80 h 81"/>
                  <a:gd name="T6" fmla="*/ 0 w 61"/>
                  <a:gd name="T7" fmla="*/ 0 h 81"/>
                </a:gdLst>
                <a:ahLst/>
                <a:cxnLst>
                  <a:cxn ang="0">
                    <a:pos x="T0" y="T1"/>
                  </a:cxn>
                  <a:cxn ang="0">
                    <a:pos x="T2" y="T3"/>
                  </a:cxn>
                  <a:cxn ang="0">
                    <a:pos x="T4" y="T5"/>
                  </a:cxn>
                  <a:cxn ang="0">
                    <a:pos x="T6" y="T7"/>
                  </a:cxn>
                </a:cxnLst>
                <a:rect l="0" t="0" r="r" b="b"/>
                <a:pathLst>
                  <a:path w="61" h="81">
                    <a:moveTo>
                      <a:pt x="0" y="0"/>
                    </a:moveTo>
                    <a:lnTo>
                      <a:pt x="60" y="31"/>
                    </a:lnTo>
                    <a:lnTo>
                      <a:pt x="18" y="80"/>
                    </a:lnTo>
                    <a:lnTo>
                      <a:pt x="0" y="0"/>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202" name="Freeform 46"/>
              <p:cNvSpPr>
                <a:spLocks/>
              </p:cNvSpPr>
              <p:nvPr/>
            </p:nvSpPr>
            <p:spPr bwMode="ltGray">
              <a:xfrm>
                <a:off x="2285" y="99"/>
                <a:ext cx="61" cy="82"/>
              </a:xfrm>
              <a:custGeom>
                <a:avLst/>
                <a:gdLst>
                  <a:gd name="T0" fmla="*/ 0 w 61"/>
                  <a:gd name="T1" fmla="*/ 0 h 82"/>
                  <a:gd name="T2" fmla="*/ 60 w 61"/>
                  <a:gd name="T3" fmla="*/ 31 h 82"/>
                  <a:gd name="T4" fmla="*/ 18 w 61"/>
                  <a:gd name="T5" fmla="*/ 81 h 82"/>
                  <a:gd name="T6" fmla="*/ 0 w 61"/>
                  <a:gd name="T7" fmla="*/ 0 h 82"/>
                </a:gdLst>
                <a:ahLst/>
                <a:cxnLst>
                  <a:cxn ang="0">
                    <a:pos x="T0" y="T1"/>
                  </a:cxn>
                  <a:cxn ang="0">
                    <a:pos x="T2" y="T3"/>
                  </a:cxn>
                  <a:cxn ang="0">
                    <a:pos x="T4" y="T5"/>
                  </a:cxn>
                  <a:cxn ang="0">
                    <a:pos x="T6" y="T7"/>
                  </a:cxn>
                </a:cxnLst>
                <a:rect l="0" t="0" r="r" b="b"/>
                <a:pathLst>
                  <a:path w="61" h="82">
                    <a:moveTo>
                      <a:pt x="0" y="0"/>
                    </a:moveTo>
                    <a:lnTo>
                      <a:pt x="60" y="31"/>
                    </a:lnTo>
                    <a:lnTo>
                      <a:pt x="18" y="81"/>
                    </a:lnTo>
                    <a:lnTo>
                      <a:pt x="0" y="0"/>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203" name="Rectangle 47"/>
              <p:cNvSpPr>
                <a:spLocks noChangeArrowheads="1"/>
              </p:cNvSpPr>
              <p:nvPr/>
            </p:nvSpPr>
            <p:spPr bwMode="ltGray">
              <a:xfrm>
                <a:off x="1629" y="103"/>
                <a:ext cx="53" cy="56"/>
              </a:xfrm>
              <a:prstGeom prst="rect">
                <a:avLst/>
              </a:pr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204" name="Rectangle 48"/>
              <p:cNvSpPr>
                <a:spLocks noChangeArrowheads="1"/>
              </p:cNvSpPr>
              <p:nvPr/>
            </p:nvSpPr>
            <p:spPr bwMode="ltGray">
              <a:xfrm>
                <a:off x="5563" y="129"/>
                <a:ext cx="52" cy="56"/>
              </a:xfrm>
              <a:prstGeom prst="rect">
                <a:avLst/>
              </a:pr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205" name="Rectangle 49"/>
              <p:cNvSpPr>
                <a:spLocks noChangeArrowheads="1"/>
              </p:cNvSpPr>
              <p:nvPr/>
            </p:nvSpPr>
            <p:spPr bwMode="ltGray">
              <a:xfrm>
                <a:off x="5039" y="4013"/>
                <a:ext cx="53" cy="57"/>
              </a:xfrm>
              <a:prstGeom prst="rect">
                <a:avLst/>
              </a:pr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206" name="Rectangle 50"/>
              <p:cNvSpPr>
                <a:spLocks noChangeArrowheads="1"/>
              </p:cNvSpPr>
              <p:nvPr/>
            </p:nvSpPr>
            <p:spPr bwMode="ltGray">
              <a:xfrm>
                <a:off x="5651" y="782"/>
                <a:ext cx="41" cy="43"/>
              </a:xfrm>
              <a:prstGeom prst="rect">
                <a:avLst/>
              </a:pr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207" name="Rectangle 51"/>
              <p:cNvSpPr>
                <a:spLocks noChangeArrowheads="1"/>
              </p:cNvSpPr>
              <p:nvPr/>
            </p:nvSpPr>
            <p:spPr bwMode="ltGray">
              <a:xfrm>
                <a:off x="648" y="202"/>
                <a:ext cx="52" cy="54"/>
              </a:xfrm>
              <a:prstGeom prst="rect">
                <a:avLst/>
              </a:pr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208" name="Freeform 52"/>
              <p:cNvSpPr>
                <a:spLocks/>
              </p:cNvSpPr>
              <p:nvPr/>
            </p:nvSpPr>
            <p:spPr bwMode="ltGray">
              <a:xfrm>
                <a:off x="177" y="1414"/>
                <a:ext cx="229" cy="116"/>
              </a:xfrm>
              <a:custGeom>
                <a:avLst/>
                <a:gdLst>
                  <a:gd name="T0" fmla="*/ 228 w 229"/>
                  <a:gd name="T1" fmla="*/ 4 h 116"/>
                  <a:gd name="T2" fmla="*/ 222 w 229"/>
                  <a:gd name="T3" fmla="*/ 0 h 116"/>
                  <a:gd name="T4" fmla="*/ 210 w 229"/>
                  <a:gd name="T5" fmla="*/ 0 h 116"/>
                  <a:gd name="T6" fmla="*/ 200 w 229"/>
                  <a:gd name="T7" fmla="*/ 0 h 116"/>
                  <a:gd name="T8" fmla="*/ 192 w 229"/>
                  <a:gd name="T9" fmla="*/ 0 h 116"/>
                  <a:gd name="T10" fmla="*/ 180 w 229"/>
                  <a:gd name="T11" fmla="*/ 4 h 116"/>
                  <a:gd name="T12" fmla="*/ 170 w 229"/>
                  <a:gd name="T13" fmla="*/ 10 h 116"/>
                  <a:gd name="T14" fmla="*/ 164 w 229"/>
                  <a:gd name="T15" fmla="*/ 13 h 116"/>
                  <a:gd name="T16" fmla="*/ 159 w 229"/>
                  <a:gd name="T17" fmla="*/ 22 h 116"/>
                  <a:gd name="T18" fmla="*/ 152 w 229"/>
                  <a:gd name="T19" fmla="*/ 31 h 116"/>
                  <a:gd name="T20" fmla="*/ 149 w 229"/>
                  <a:gd name="T21" fmla="*/ 38 h 116"/>
                  <a:gd name="T22" fmla="*/ 146 w 229"/>
                  <a:gd name="T23" fmla="*/ 43 h 116"/>
                  <a:gd name="T24" fmla="*/ 134 w 229"/>
                  <a:gd name="T25" fmla="*/ 59 h 116"/>
                  <a:gd name="T26" fmla="*/ 122 w 229"/>
                  <a:gd name="T27" fmla="*/ 72 h 116"/>
                  <a:gd name="T28" fmla="*/ 113 w 229"/>
                  <a:gd name="T29" fmla="*/ 77 h 116"/>
                  <a:gd name="T30" fmla="*/ 98 w 229"/>
                  <a:gd name="T31" fmla="*/ 84 h 116"/>
                  <a:gd name="T32" fmla="*/ 86 w 229"/>
                  <a:gd name="T33" fmla="*/ 90 h 116"/>
                  <a:gd name="T34" fmla="*/ 73 w 229"/>
                  <a:gd name="T35" fmla="*/ 93 h 116"/>
                  <a:gd name="T36" fmla="*/ 64 w 229"/>
                  <a:gd name="T37" fmla="*/ 93 h 116"/>
                  <a:gd name="T38" fmla="*/ 52 w 229"/>
                  <a:gd name="T39" fmla="*/ 93 h 116"/>
                  <a:gd name="T40" fmla="*/ 37 w 229"/>
                  <a:gd name="T41" fmla="*/ 90 h 116"/>
                  <a:gd name="T42" fmla="*/ 25 w 229"/>
                  <a:gd name="T43" fmla="*/ 84 h 116"/>
                  <a:gd name="T44" fmla="*/ 15 w 229"/>
                  <a:gd name="T45" fmla="*/ 74 h 116"/>
                  <a:gd name="T46" fmla="*/ 10 w 229"/>
                  <a:gd name="T47" fmla="*/ 69 h 116"/>
                  <a:gd name="T48" fmla="*/ 0 w 229"/>
                  <a:gd name="T49" fmla="*/ 100 h 116"/>
                  <a:gd name="T50" fmla="*/ 7 w 229"/>
                  <a:gd name="T51" fmla="*/ 105 h 116"/>
                  <a:gd name="T52" fmla="*/ 22 w 229"/>
                  <a:gd name="T53" fmla="*/ 112 h 116"/>
                  <a:gd name="T54" fmla="*/ 33 w 229"/>
                  <a:gd name="T55" fmla="*/ 112 h 116"/>
                  <a:gd name="T56" fmla="*/ 48 w 229"/>
                  <a:gd name="T57" fmla="*/ 115 h 116"/>
                  <a:gd name="T58" fmla="*/ 61 w 229"/>
                  <a:gd name="T59" fmla="*/ 115 h 116"/>
                  <a:gd name="T60" fmla="*/ 73 w 229"/>
                  <a:gd name="T61" fmla="*/ 112 h 116"/>
                  <a:gd name="T62" fmla="*/ 88 w 229"/>
                  <a:gd name="T63" fmla="*/ 105 h 116"/>
                  <a:gd name="T64" fmla="*/ 98 w 229"/>
                  <a:gd name="T65" fmla="*/ 100 h 116"/>
                  <a:gd name="T66" fmla="*/ 104 w 229"/>
                  <a:gd name="T67" fmla="*/ 97 h 116"/>
                  <a:gd name="T68" fmla="*/ 119 w 229"/>
                  <a:gd name="T69" fmla="*/ 84 h 116"/>
                  <a:gd name="T70" fmla="*/ 131 w 229"/>
                  <a:gd name="T71" fmla="*/ 72 h 116"/>
                  <a:gd name="T72" fmla="*/ 140 w 229"/>
                  <a:gd name="T73" fmla="*/ 56 h 116"/>
                  <a:gd name="T74" fmla="*/ 149 w 229"/>
                  <a:gd name="T75" fmla="*/ 43 h 116"/>
                  <a:gd name="T76" fmla="*/ 159 w 229"/>
                  <a:gd name="T77" fmla="*/ 41 h 116"/>
                  <a:gd name="T78" fmla="*/ 167 w 229"/>
                  <a:gd name="T79" fmla="*/ 31 h 116"/>
                  <a:gd name="T80" fmla="*/ 177 w 229"/>
                  <a:gd name="T81" fmla="*/ 28 h 116"/>
                  <a:gd name="T82" fmla="*/ 185 w 229"/>
                  <a:gd name="T83" fmla="*/ 25 h 116"/>
                  <a:gd name="T84" fmla="*/ 198 w 229"/>
                  <a:gd name="T85" fmla="*/ 25 h 116"/>
                  <a:gd name="T86" fmla="*/ 204 w 229"/>
                  <a:gd name="T87" fmla="*/ 25 h 116"/>
                  <a:gd name="T88" fmla="*/ 210 w 229"/>
                  <a:gd name="T89" fmla="*/ 28 h 116"/>
                  <a:gd name="T90" fmla="*/ 222 w 229"/>
                  <a:gd name="T91" fmla="*/ 35 h 116"/>
                  <a:gd name="T92" fmla="*/ 228 w 229"/>
                  <a:gd name="T93" fmla="*/ 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 h="116">
                    <a:moveTo>
                      <a:pt x="228" y="4"/>
                    </a:moveTo>
                    <a:lnTo>
                      <a:pt x="222" y="0"/>
                    </a:lnTo>
                    <a:lnTo>
                      <a:pt x="210" y="0"/>
                    </a:lnTo>
                    <a:lnTo>
                      <a:pt x="200" y="0"/>
                    </a:lnTo>
                    <a:lnTo>
                      <a:pt x="192" y="0"/>
                    </a:lnTo>
                    <a:lnTo>
                      <a:pt x="180" y="4"/>
                    </a:lnTo>
                    <a:lnTo>
                      <a:pt x="170" y="10"/>
                    </a:lnTo>
                    <a:lnTo>
                      <a:pt x="164" y="13"/>
                    </a:lnTo>
                    <a:lnTo>
                      <a:pt x="159" y="22"/>
                    </a:lnTo>
                    <a:lnTo>
                      <a:pt x="152" y="31"/>
                    </a:lnTo>
                    <a:lnTo>
                      <a:pt x="149" y="38"/>
                    </a:lnTo>
                    <a:lnTo>
                      <a:pt x="146" y="43"/>
                    </a:lnTo>
                    <a:lnTo>
                      <a:pt x="134" y="59"/>
                    </a:lnTo>
                    <a:lnTo>
                      <a:pt x="122" y="72"/>
                    </a:lnTo>
                    <a:lnTo>
                      <a:pt x="113" y="77"/>
                    </a:lnTo>
                    <a:lnTo>
                      <a:pt x="98" y="84"/>
                    </a:lnTo>
                    <a:lnTo>
                      <a:pt x="86" y="90"/>
                    </a:lnTo>
                    <a:lnTo>
                      <a:pt x="73" y="93"/>
                    </a:lnTo>
                    <a:lnTo>
                      <a:pt x="64" y="93"/>
                    </a:lnTo>
                    <a:lnTo>
                      <a:pt x="52" y="93"/>
                    </a:lnTo>
                    <a:lnTo>
                      <a:pt x="37" y="90"/>
                    </a:lnTo>
                    <a:lnTo>
                      <a:pt x="25" y="84"/>
                    </a:lnTo>
                    <a:lnTo>
                      <a:pt x="15" y="74"/>
                    </a:lnTo>
                    <a:lnTo>
                      <a:pt x="10" y="69"/>
                    </a:lnTo>
                    <a:lnTo>
                      <a:pt x="0" y="100"/>
                    </a:lnTo>
                    <a:lnTo>
                      <a:pt x="7" y="105"/>
                    </a:lnTo>
                    <a:lnTo>
                      <a:pt x="22" y="112"/>
                    </a:lnTo>
                    <a:lnTo>
                      <a:pt x="33" y="112"/>
                    </a:lnTo>
                    <a:lnTo>
                      <a:pt x="48" y="115"/>
                    </a:lnTo>
                    <a:lnTo>
                      <a:pt x="61" y="115"/>
                    </a:lnTo>
                    <a:lnTo>
                      <a:pt x="73" y="112"/>
                    </a:lnTo>
                    <a:lnTo>
                      <a:pt x="88" y="105"/>
                    </a:lnTo>
                    <a:lnTo>
                      <a:pt x="98" y="100"/>
                    </a:lnTo>
                    <a:lnTo>
                      <a:pt x="104" y="97"/>
                    </a:lnTo>
                    <a:lnTo>
                      <a:pt x="119" y="84"/>
                    </a:lnTo>
                    <a:lnTo>
                      <a:pt x="131" y="72"/>
                    </a:lnTo>
                    <a:lnTo>
                      <a:pt x="140" y="56"/>
                    </a:lnTo>
                    <a:lnTo>
                      <a:pt x="149" y="43"/>
                    </a:lnTo>
                    <a:lnTo>
                      <a:pt x="159" y="41"/>
                    </a:lnTo>
                    <a:lnTo>
                      <a:pt x="167" y="31"/>
                    </a:lnTo>
                    <a:lnTo>
                      <a:pt x="177" y="28"/>
                    </a:lnTo>
                    <a:lnTo>
                      <a:pt x="185" y="25"/>
                    </a:lnTo>
                    <a:lnTo>
                      <a:pt x="198" y="25"/>
                    </a:lnTo>
                    <a:lnTo>
                      <a:pt x="204" y="25"/>
                    </a:lnTo>
                    <a:lnTo>
                      <a:pt x="210" y="28"/>
                    </a:lnTo>
                    <a:lnTo>
                      <a:pt x="222" y="35"/>
                    </a:lnTo>
                    <a:lnTo>
                      <a:pt x="228" y="4"/>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209" name="Freeform 53"/>
              <p:cNvSpPr>
                <a:spLocks/>
              </p:cNvSpPr>
              <p:nvPr/>
            </p:nvSpPr>
            <p:spPr bwMode="ltGray">
              <a:xfrm>
                <a:off x="2288" y="4156"/>
                <a:ext cx="231" cy="115"/>
              </a:xfrm>
              <a:custGeom>
                <a:avLst/>
                <a:gdLst>
                  <a:gd name="T0" fmla="*/ 0 w 231"/>
                  <a:gd name="T1" fmla="*/ 111 h 115"/>
                  <a:gd name="T2" fmla="*/ 6 w 231"/>
                  <a:gd name="T3" fmla="*/ 114 h 115"/>
                  <a:gd name="T4" fmla="*/ 18 w 231"/>
                  <a:gd name="T5" fmla="*/ 114 h 115"/>
                  <a:gd name="T6" fmla="*/ 27 w 231"/>
                  <a:gd name="T7" fmla="*/ 114 h 115"/>
                  <a:gd name="T8" fmla="*/ 39 w 231"/>
                  <a:gd name="T9" fmla="*/ 111 h 115"/>
                  <a:gd name="T10" fmla="*/ 48 w 231"/>
                  <a:gd name="T11" fmla="*/ 108 h 115"/>
                  <a:gd name="T12" fmla="*/ 58 w 231"/>
                  <a:gd name="T13" fmla="*/ 104 h 115"/>
                  <a:gd name="T14" fmla="*/ 63 w 231"/>
                  <a:gd name="T15" fmla="*/ 101 h 115"/>
                  <a:gd name="T16" fmla="*/ 73 w 231"/>
                  <a:gd name="T17" fmla="*/ 93 h 115"/>
                  <a:gd name="T18" fmla="*/ 76 w 231"/>
                  <a:gd name="T19" fmla="*/ 83 h 115"/>
                  <a:gd name="T20" fmla="*/ 81 w 231"/>
                  <a:gd name="T21" fmla="*/ 77 h 115"/>
                  <a:gd name="T22" fmla="*/ 84 w 231"/>
                  <a:gd name="T23" fmla="*/ 71 h 115"/>
                  <a:gd name="T24" fmla="*/ 94 w 231"/>
                  <a:gd name="T25" fmla="*/ 55 h 115"/>
                  <a:gd name="T26" fmla="*/ 109 w 231"/>
                  <a:gd name="T27" fmla="*/ 40 h 115"/>
                  <a:gd name="T28" fmla="*/ 115 w 231"/>
                  <a:gd name="T29" fmla="*/ 37 h 115"/>
                  <a:gd name="T30" fmla="*/ 130 w 231"/>
                  <a:gd name="T31" fmla="*/ 31 h 115"/>
                  <a:gd name="T32" fmla="*/ 142 w 231"/>
                  <a:gd name="T33" fmla="*/ 24 h 115"/>
                  <a:gd name="T34" fmla="*/ 154 w 231"/>
                  <a:gd name="T35" fmla="*/ 21 h 115"/>
                  <a:gd name="T36" fmla="*/ 164 w 231"/>
                  <a:gd name="T37" fmla="*/ 18 h 115"/>
                  <a:gd name="T38" fmla="*/ 175 w 231"/>
                  <a:gd name="T39" fmla="*/ 21 h 115"/>
                  <a:gd name="T40" fmla="*/ 190 w 231"/>
                  <a:gd name="T41" fmla="*/ 24 h 115"/>
                  <a:gd name="T42" fmla="*/ 205 w 231"/>
                  <a:gd name="T43" fmla="*/ 31 h 115"/>
                  <a:gd name="T44" fmla="*/ 215 w 231"/>
                  <a:gd name="T45" fmla="*/ 37 h 115"/>
                  <a:gd name="T46" fmla="*/ 218 w 231"/>
                  <a:gd name="T47" fmla="*/ 43 h 115"/>
                  <a:gd name="T48" fmla="*/ 230 w 231"/>
                  <a:gd name="T49" fmla="*/ 12 h 115"/>
                  <a:gd name="T50" fmla="*/ 221 w 231"/>
                  <a:gd name="T51" fmla="*/ 9 h 115"/>
                  <a:gd name="T52" fmla="*/ 209 w 231"/>
                  <a:gd name="T53" fmla="*/ 3 h 115"/>
                  <a:gd name="T54" fmla="*/ 194 w 231"/>
                  <a:gd name="T55" fmla="*/ 0 h 115"/>
                  <a:gd name="T56" fmla="*/ 179 w 231"/>
                  <a:gd name="T57" fmla="*/ 0 h 115"/>
                  <a:gd name="T58" fmla="*/ 167 w 231"/>
                  <a:gd name="T59" fmla="*/ 0 h 115"/>
                  <a:gd name="T60" fmla="*/ 154 w 231"/>
                  <a:gd name="T61" fmla="*/ 3 h 115"/>
                  <a:gd name="T62" fmla="*/ 139 w 231"/>
                  <a:gd name="T63" fmla="*/ 9 h 115"/>
                  <a:gd name="T64" fmla="*/ 130 w 231"/>
                  <a:gd name="T65" fmla="*/ 12 h 115"/>
                  <a:gd name="T66" fmla="*/ 124 w 231"/>
                  <a:gd name="T67" fmla="*/ 18 h 115"/>
                  <a:gd name="T68" fmla="*/ 109 w 231"/>
                  <a:gd name="T69" fmla="*/ 31 h 115"/>
                  <a:gd name="T70" fmla="*/ 97 w 231"/>
                  <a:gd name="T71" fmla="*/ 43 h 115"/>
                  <a:gd name="T72" fmla="*/ 88 w 231"/>
                  <a:gd name="T73" fmla="*/ 55 h 115"/>
                  <a:gd name="T74" fmla="*/ 79 w 231"/>
                  <a:gd name="T75" fmla="*/ 68 h 115"/>
                  <a:gd name="T76" fmla="*/ 73 w 231"/>
                  <a:gd name="T77" fmla="*/ 73 h 115"/>
                  <a:gd name="T78" fmla="*/ 61 w 231"/>
                  <a:gd name="T79" fmla="*/ 83 h 115"/>
                  <a:gd name="T80" fmla="*/ 51 w 231"/>
                  <a:gd name="T81" fmla="*/ 86 h 115"/>
                  <a:gd name="T82" fmla="*/ 43 w 231"/>
                  <a:gd name="T83" fmla="*/ 89 h 115"/>
                  <a:gd name="T84" fmla="*/ 33 w 231"/>
                  <a:gd name="T85" fmla="*/ 89 h 115"/>
                  <a:gd name="T86" fmla="*/ 24 w 231"/>
                  <a:gd name="T87" fmla="*/ 89 h 115"/>
                  <a:gd name="T88" fmla="*/ 18 w 231"/>
                  <a:gd name="T89" fmla="*/ 86 h 115"/>
                  <a:gd name="T90" fmla="*/ 6 w 231"/>
                  <a:gd name="T91" fmla="*/ 80 h 115"/>
                  <a:gd name="T92" fmla="*/ 0 w 231"/>
                  <a:gd name="T93" fmla="*/ 111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31" h="115">
                    <a:moveTo>
                      <a:pt x="0" y="111"/>
                    </a:moveTo>
                    <a:lnTo>
                      <a:pt x="6" y="114"/>
                    </a:lnTo>
                    <a:lnTo>
                      <a:pt x="18" y="114"/>
                    </a:lnTo>
                    <a:lnTo>
                      <a:pt x="27" y="114"/>
                    </a:lnTo>
                    <a:lnTo>
                      <a:pt x="39" y="111"/>
                    </a:lnTo>
                    <a:lnTo>
                      <a:pt x="48" y="108"/>
                    </a:lnTo>
                    <a:lnTo>
                      <a:pt x="58" y="104"/>
                    </a:lnTo>
                    <a:lnTo>
                      <a:pt x="63" y="101"/>
                    </a:lnTo>
                    <a:lnTo>
                      <a:pt x="73" y="93"/>
                    </a:lnTo>
                    <a:lnTo>
                      <a:pt x="76" y="83"/>
                    </a:lnTo>
                    <a:lnTo>
                      <a:pt x="81" y="77"/>
                    </a:lnTo>
                    <a:lnTo>
                      <a:pt x="84" y="71"/>
                    </a:lnTo>
                    <a:lnTo>
                      <a:pt x="94" y="55"/>
                    </a:lnTo>
                    <a:lnTo>
                      <a:pt x="109" y="40"/>
                    </a:lnTo>
                    <a:lnTo>
                      <a:pt x="115" y="37"/>
                    </a:lnTo>
                    <a:lnTo>
                      <a:pt x="130" y="31"/>
                    </a:lnTo>
                    <a:lnTo>
                      <a:pt x="142" y="24"/>
                    </a:lnTo>
                    <a:lnTo>
                      <a:pt x="154" y="21"/>
                    </a:lnTo>
                    <a:lnTo>
                      <a:pt x="164" y="18"/>
                    </a:lnTo>
                    <a:lnTo>
                      <a:pt x="175" y="21"/>
                    </a:lnTo>
                    <a:lnTo>
                      <a:pt x="190" y="24"/>
                    </a:lnTo>
                    <a:lnTo>
                      <a:pt x="205" y="31"/>
                    </a:lnTo>
                    <a:lnTo>
                      <a:pt x="215" y="37"/>
                    </a:lnTo>
                    <a:lnTo>
                      <a:pt x="218" y="43"/>
                    </a:lnTo>
                    <a:lnTo>
                      <a:pt x="230" y="12"/>
                    </a:lnTo>
                    <a:lnTo>
                      <a:pt x="221" y="9"/>
                    </a:lnTo>
                    <a:lnTo>
                      <a:pt x="209" y="3"/>
                    </a:lnTo>
                    <a:lnTo>
                      <a:pt x="194" y="0"/>
                    </a:lnTo>
                    <a:lnTo>
                      <a:pt x="179" y="0"/>
                    </a:lnTo>
                    <a:lnTo>
                      <a:pt x="167" y="0"/>
                    </a:lnTo>
                    <a:lnTo>
                      <a:pt x="154" y="3"/>
                    </a:lnTo>
                    <a:lnTo>
                      <a:pt x="139" y="9"/>
                    </a:lnTo>
                    <a:lnTo>
                      <a:pt x="130" y="12"/>
                    </a:lnTo>
                    <a:lnTo>
                      <a:pt x="124" y="18"/>
                    </a:lnTo>
                    <a:lnTo>
                      <a:pt x="109" y="31"/>
                    </a:lnTo>
                    <a:lnTo>
                      <a:pt x="97" y="43"/>
                    </a:lnTo>
                    <a:lnTo>
                      <a:pt x="88" y="55"/>
                    </a:lnTo>
                    <a:lnTo>
                      <a:pt x="79" y="68"/>
                    </a:lnTo>
                    <a:lnTo>
                      <a:pt x="73" y="73"/>
                    </a:lnTo>
                    <a:lnTo>
                      <a:pt x="61" y="83"/>
                    </a:lnTo>
                    <a:lnTo>
                      <a:pt x="51" y="86"/>
                    </a:lnTo>
                    <a:lnTo>
                      <a:pt x="43" y="89"/>
                    </a:lnTo>
                    <a:lnTo>
                      <a:pt x="33" y="89"/>
                    </a:lnTo>
                    <a:lnTo>
                      <a:pt x="24" y="89"/>
                    </a:lnTo>
                    <a:lnTo>
                      <a:pt x="18" y="86"/>
                    </a:lnTo>
                    <a:lnTo>
                      <a:pt x="6" y="80"/>
                    </a:lnTo>
                    <a:lnTo>
                      <a:pt x="0" y="111"/>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210" name="Freeform 54"/>
              <p:cNvSpPr>
                <a:spLocks/>
              </p:cNvSpPr>
              <p:nvPr/>
            </p:nvSpPr>
            <p:spPr bwMode="ltGray">
              <a:xfrm>
                <a:off x="5310" y="388"/>
                <a:ext cx="234" cy="115"/>
              </a:xfrm>
              <a:custGeom>
                <a:avLst/>
                <a:gdLst>
                  <a:gd name="T0" fmla="*/ 233 w 234"/>
                  <a:gd name="T1" fmla="*/ 3 h 115"/>
                  <a:gd name="T2" fmla="*/ 223 w 234"/>
                  <a:gd name="T3" fmla="*/ 0 h 115"/>
                  <a:gd name="T4" fmla="*/ 214 w 234"/>
                  <a:gd name="T5" fmla="*/ 0 h 115"/>
                  <a:gd name="T6" fmla="*/ 202 w 234"/>
                  <a:gd name="T7" fmla="*/ 0 h 115"/>
                  <a:gd name="T8" fmla="*/ 193 w 234"/>
                  <a:gd name="T9" fmla="*/ 0 h 115"/>
                  <a:gd name="T10" fmla="*/ 183 w 234"/>
                  <a:gd name="T11" fmla="*/ 3 h 115"/>
                  <a:gd name="T12" fmla="*/ 172 w 234"/>
                  <a:gd name="T13" fmla="*/ 10 h 115"/>
                  <a:gd name="T14" fmla="*/ 168 w 234"/>
                  <a:gd name="T15" fmla="*/ 13 h 115"/>
                  <a:gd name="T16" fmla="*/ 159 w 234"/>
                  <a:gd name="T17" fmla="*/ 21 h 115"/>
                  <a:gd name="T18" fmla="*/ 153 w 234"/>
                  <a:gd name="T19" fmla="*/ 31 h 115"/>
                  <a:gd name="T20" fmla="*/ 150 w 234"/>
                  <a:gd name="T21" fmla="*/ 37 h 115"/>
                  <a:gd name="T22" fmla="*/ 147 w 234"/>
                  <a:gd name="T23" fmla="*/ 43 h 115"/>
                  <a:gd name="T24" fmla="*/ 138 w 234"/>
                  <a:gd name="T25" fmla="*/ 59 h 115"/>
                  <a:gd name="T26" fmla="*/ 122 w 234"/>
                  <a:gd name="T27" fmla="*/ 71 h 115"/>
                  <a:gd name="T28" fmla="*/ 114 w 234"/>
                  <a:gd name="T29" fmla="*/ 77 h 115"/>
                  <a:gd name="T30" fmla="*/ 101 w 234"/>
                  <a:gd name="T31" fmla="*/ 83 h 115"/>
                  <a:gd name="T32" fmla="*/ 86 w 234"/>
                  <a:gd name="T33" fmla="*/ 90 h 115"/>
                  <a:gd name="T34" fmla="*/ 76 w 234"/>
                  <a:gd name="T35" fmla="*/ 93 h 115"/>
                  <a:gd name="T36" fmla="*/ 65 w 234"/>
                  <a:gd name="T37" fmla="*/ 93 h 115"/>
                  <a:gd name="T38" fmla="*/ 55 w 234"/>
                  <a:gd name="T39" fmla="*/ 93 h 115"/>
                  <a:gd name="T40" fmla="*/ 40 w 234"/>
                  <a:gd name="T41" fmla="*/ 87 h 115"/>
                  <a:gd name="T42" fmla="*/ 25 w 234"/>
                  <a:gd name="T43" fmla="*/ 83 h 115"/>
                  <a:gd name="T44" fmla="*/ 15 w 234"/>
                  <a:gd name="T45" fmla="*/ 74 h 115"/>
                  <a:gd name="T46" fmla="*/ 10 w 234"/>
                  <a:gd name="T47" fmla="*/ 68 h 115"/>
                  <a:gd name="T48" fmla="*/ 0 w 234"/>
                  <a:gd name="T49" fmla="*/ 99 h 115"/>
                  <a:gd name="T50" fmla="*/ 10 w 234"/>
                  <a:gd name="T51" fmla="*/ 105 h 115"/>
                  <a:gd name="T52" fmla="*/ 22 w 234"/>
                  <a:gd name="T53" fmla="*/ 111 h 115"/>
                  <a:gd name="T54" fmla="*/ 34 w 234"/>
                  <a:gd name="T55" fmla="*/ 111 h 115"/>
                  <a:gd name="T56" fmla="*/ 50 w 234"/>
                  <a:gd name="T57" fmla="*/ 114 h 115"/>
                  <a:gd name="T58" fmla="*/ 61 w 234"/>
                  <a:gd name="T59" fmla="*/ 114 h 115"/>
                  <a:gd name="T60" fmla="*/ 74 w 234"/>
                  <a:gd name="T61" fmla="*/ 111 h 115"/>
                  <a:gd name="T62" fmla="*/ 89 w 234"/>
                  <a:gd name="T63" fmla="*/ 105 h 115"/>
                  <a:gd name="T64" fmla="*/ 101 w 234"/>
                  <a:gd name="T65" fmla="*/ 99 h 115"/>
                  <a:gd name="T66" fmla="*/ 107 w 234"/>
                  <a:gd name="T67" fmla="*/ 96 h 115"/>
                  <a:gd name="T68" fmla="*/ 119 w 234"/>
                  <a:gd name="T69" fmla="*/ 83 h 115"/>
                  <a:gd name="T70" fmla="*/ 132 w 234"/>
                  <a:gd name="T71" fmla="*/ 71 h 115"/>
                  <a:gd name="T72" fmla="*/ 144 w 234"/>
                  <a:gd name="T73" fmla="*/ 56 h 115"/>
                  <a:gd name="T74" fmla="*/ 153 w 234"/>
                  <a:gd name="T75" fmla="*/ 46 h 115"/>
                  <a:gd name="T76" fmla="*/ 159 w 234"/>
                  <a:gd name="T77" fmla="*/ 37 h 115"/>
                  <a:gd name="T78" fmla="*/ 172 w 234"/>
                  <a:gd name="T79" fmla="*/ 31 h 115"/>
                  <a:gd name="T80" fmla="*/ 180 w 234"/>
                  <a:gd name="T81" fmla="*/ 25 h 115"/>
                  <a:gd name="T82" fmla="*/ 190 w 234"/>
                  <a:gd name="T83" fmla="*/ 21 h 115"/>
                  <a:gd name="T84" fmla="*/ 199 w 234"/>
                  <a:gd name="T85" fmla="*/ 21 h 115"/>
                  <a:gd name="T86" fmla="*/ 208 w 234"/>
                  <a:gd name="T87" fmla="*/ 25 h 115"/>
                  <a:gd name="T88" fmla="*/ 214 w 234"/>
                  <a:gd name="T89" fmla="*/ 25 h 115"/>
                  <a:gd name="T90" fmla="*/ 226 w 234"/>
                  <a:gd name="T91" fmla="*/ 34 h 115"/>
                  <a:gd name="T92" fmla="*/ 233 w 234"/>
                  <a:gd name="T93" fmla="*/ 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34" h="115">
                    <a:moveTo>
                      <a:pt x="233" y="3"/>
                    </a:moveTo>
                    <a:lnTo>
                      <a:pt x="223" y="0"/>
                    </a:lnTo>
                    <a:lnTo>
                      <a:pt x="214" y="0"/>
                    </a:lnTo>
                    <a:lnTo>
                      <a:pt x="202" y="0"/>
                    </a:lnTo>
                    <a:lnTo>
                      <a:pt x="193" y="0"/>
                    </a:lnTo>
                    <a:lnTo>
                      <a:pt x="183" y="3"/>
                    </a:lnTo>
                    <a:lnTo>
                      <a:pt x="172" y="10"/>
                    </a:lnTo>
                    <a:lnTo>
                      <a:pt x="168" y="13"/>
                    </a:lnTo>
                    <a:lnTo>
                      <a:pt x="159" y="21"/>
                    </a:lnTo>
                    <a:lnTo>
                      <a:pt x="153" y="31"/>
                    </a:lnTo>
                    <a:lnTo>
                      <a:pt x="150" y="37"/>
                    </a:lnTo>
                    <a:lnTo>
                      <a:pt x="147" y="43"/>
                    </a:lnTo>
                    <a:lnTo>
                      <a:pt x="138" y="59"/>
                    </a:lnTo>
                    <a:lnTo>
                      <a:pt x="122" y="71"/>
                    </a:lnTo>
                    <a:lnTo>
                      <a:pt x="114" y="77"/>
                    </a:lnTo>
                    <a:lnTo>
                      <a:pt x="101" y="83"/>
                    </a:lnTo>
                    <a:lnTo>
                      <a:pt x="86" y="90"/>
                    </a:lnTo>
                    <a:lnTo>
                      <a:pt x="76" y="93"/>
                    </a:lnTo>
                    <a:lnTo>
                      <a:pt x="65" y="93"/>
                    </a:lnTo>
                    <a:lnTo>
                      <a:pt x="55" y="93"/>
                    </a:lnTo>
                    <a:lnTo>
                      <a:pt x="40" y="87"/>
                    </a:lnTo>
                    <a:lnTo>
                      <a:pt x="25" y="83"/>
                    </a:lnTo>
                    <a:lnTo>
                      <a:pt x="15" y="74"/>
                    </a:lnTo>
                    <a:lnTo>
                      <a:pt x="10" y="68"/>
                    </a:lnTo>
                    <a:lnTo>
                      <a:pt x="0" y="99"/>
                    </a:lnTo>
                    <a:lnTo>
                      <a:pt x="10" y="105"/>
                    </a:lnTo>
                    <a:lnTo>
                      <a:pt x="22" y="111"/>
                    </a:lnTo>
                    <a:lnTo>
                      <a:pt x="34" y="111"/>
                    </a:lnTo>
                    <a:lnTo>
                      <a:pt x="50" y="114"/>
                    </a:lnTo>
                    <a:lnTo>
                      <a:pt x="61" y="114"/>
                    </a:lnTo>
                    <a:lnTo>
                      <a:pt x="74" y="111"/>
                    </a:lnTo>
                    <a:lnTo>
                      <a:pt x="89" y="105"/>
                    </a:lnTo>
                    <a:lnTo>
                      <a:pt x="101" y="99"/>
                    </a:lnTo>
                    <a:lnTo>
                      <a:pt x="107" y="96"/>
                    </a:lnTo>
                    <a:lnTo>
                      <a:pt x="119" y="83"/>
                    </a:lnTo>
                    <a:lnTo>
                      <a:pt x="132" y="71"/>
                    </a:lnTo>
                    <a:lnTo>
                      <a:pt x="144" y="56"/>
                    </a:lnTo>
                    <a:lnTo>
                      <a:pt x="153" y="46"/>
                    </a:lnTo>
                    <a:lnTo>
                      <a:pt x="159" y="37"/>
                    </a:lnTo>
                    <a:lnTo>
                      <a:pt x="172" y="31"/>
                    </a:lnTo>
                    <a:lnTo>
                      <a:pt x="180" y="25"/>
                    </a:lnTo>
                    <a:lnTo>
                      <a:pt x="190" y="21"/>
                    </a:lnTo>
                    <a:lnTo>
                      <a:pt x="199" y="21"/>
                    </a:lnTo>
                    <a:lnTo>
                      <a:pt x="208" y="25"/>
                    </a:lnTo>
                    <a:lnTo>
                      <a:pt x="214" y="25"/>
                    </a:lnTo>
                    <a:lnTo>
                      <a:pt x="226" y="34"/>
                    </a:lnTo>
                    <a:lnTo>
                      <a:pt x="233" y="3"/>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211" name="Freeform 55"/>
              <p:cNvSpPr>
                <a:spLocks/>
              </p:cNvSpPr>
              <p:nvPr/>
            </p:nvSpPr>
            <p:spPr bwMode="ltGray">
              <a:xfrm>
                <a:off x="3135" y="4006"/>
                <a:ext cx="102" cy="307"/>
              </a:xfrm>
              <a:custGeom>
                <a:avLst/>
                <a:gdLst>
                  <a:gd name="T0" fmla="*/ 50 w 102"/>
                  <a:gd name="T1" fmla="*/ 3 h 307"/>
                  <a:gd name="T2" fmla="*/ 47 w 102"/>
                  <a:gd name="T3" fmla="*/ 13 h 307"/>
                  <a:gd name="T4" fmla="*/ 44 w 102"/>
                  <a:gd name="T5" fmla="*/ 16 h 307"/>
                  <a:gd name="T6" fmla="*/ 44 w 102"/>
                  <a:gd name="T7" fmla="*/ 23 h 307"/>
                  <a:gd name="T8" fmla="*/ 39 w 102"/>
                  <a:gd name="T9" fmla="*/ 39 h 307"/>
                  <a:gd name="T10" fmla="*/ 30 w 102"/>
                  <a:gd name="T11" fmla="*/ 61 h 307"/>
                  <a:gd name="T12" fmla="*/ 27 w 102"/>
                  <a:gd name="T13" fmla="*/ 78 h 307"/>
                  <a:gd name="T14" fmla="*/ 20 w 102"/>
                  <a:gd name="T15" fmla="*/ 94 h 307"/>
                  <a:gd name="T16" fmla="*/ 20 w 102"/>
                  <a:gd name="T17" fmla="*/ 107 h 307"/>
                  <a:gd name="T18" fmla="*/ 20 w 102"/>
                  <a:gd name="T19" fmla="*/ 120 h 307"/>
                  <a:gd name="T20" fmla="*/ 24 w 102"/>
                  <a:gd name="T21" fmla="*/ 129 h 307"/>
                  <a:gd name="T22" fmla="*/ 27 w 102"/>
                  <a:gd name="T23" fmla="*/ 136 h 307"/>
                  <a:gd name="T24" fmla="*/ 35 w 102"/>
                  <a:gd name="T25" fmla="*/ 148 h 307"/>
                  <a:gd name="T26" fmla="*/ 47 w 102"/>
                  <a:gd name="T27" fmla="*/ 161 h 307"/>
                  <a:gd name="T28" fmla="*/ 57 w 102"/>
                  <a:gd name="T29" fmla="*/ 174 h 307"/>
                  <a:gd name="T30" fmla="*/ 77 w 102"/>
                  <a:gd name="T31" fmla="*/ 196 h 307"/>
                  <a:gd name="T32" fmla="*/ 89 w 102"/>
                  <a:gd name="T33" fmla="*/ 216 h 307"/>
                  <a:gd name="T34" fmla="*/ 95 w 102"/>
                  <a:gd name="T35" fmla="*/ 225 h 307"/>
                  <a:gd name="T36" fmla="*/ 98 w 102"/>
                  <a:gd name="T37" fmla="*/ 236 h 307"/>
                  <a:gd name="T38" fmla="*/ 101 w 102"/>
                  <a:gd name="T39" fmla="*/ 252 h 307"/>
                  <a:gd name="T40" fmla="*/ 101 w 102"/>
                  <a:gd name="T41" fmla="*/ 265 h 307"/>
                  <a:gd name="T42" fmla="*/ 101 w 102"/>
                  <a:gd name="T43" fmla="*/ 274 h 307"/>
                  <a:gd name="T44" fmla="*/ 95 w 102"/>
                  <a:gd name="T45" fmla="*/ 293 h 307"/>
                  <a:gd name="T46" fmla="*/ 92 w 102"/>
                  <a:gd name="T47" fmla="*/ 306 h 307"/>
                  <a:gd name="T48" fmla="*/ 69 w 102"/>
                  <a:gd name="T49" fmla="*/ 287 h 307"/>
                  <a:gd name="T50" fmla="*/ 74 w 102"/>
                  <a:gd name="T51" fmla="*/ 274 h 307"/>
                  <a:gd name="T52" fmla="*/ 77 w 102"/>
                  <a:gd name="T53" fmla="*/ 261 h 307"/>
                  <a:gd name="T54" fmla="*/ 80 w 102"/>
                  <a:gd name="T55" fmla="*/ 249 h 307"/>
                  <a:gd name="T56" fmla="*/ 83 w 102"/>
                  <a:gd name="T57" fmla="*/ 236 h 307"/>
                  <a:gd name="T58" fmla="*/ 80 w 102"/>
                  <a:gd name="T59" fmla="*/ 222 h 307"/>
                  <a:gd name="T60" fmla="*/ 77 w 102"/>
                  <a:gd name="T61" fmla="*/ 209 h 307"/>
                  <a:gd name="T62" fmla="*/ 71 w 102"/>
                  <a:gd name="T63" fmla="*/ 196 h 307"/>
                  <a:gd name="T64" fmla="*/ 65 w 102"/>
                  <a:gd name="T65" fmla="*/ 190 h 307"/>
                  <a:gd name="T66" fmla="*/ 54 w 102"/>
                  <a:gd name="T67" fmla="*/ 180 h 307"/>
                  <a:gd name="T68" fmla="*/ 42 w 102"/>
                  <a:gd name="T69" fmla="*/ 168 h 307"/>
                  <a:gd name="T70" fmla="*/ 30 w 102"/>
                  <a:gd name="T71" fmla="*/ 155 h 307"/>
                  <a:gd name="T72" fmla="*/ 20 w 102"/>
                  <a:gd name="T73" fmla="*/ 142 h 307"/>
                  <a:gd name="T74" fmla="*/ 12 w 102"/>
                  <a:gd name="T75" fmla="*/ 123 h 307"/>
                  <a:gd name="T76" fmla="*/ 3 w 102"/>
                  <a:gd name="T77" fmla="*/ 110 h 307"/>
                  <a:gd name="T78" fmla="*/ 0 w 102"/>
                  <a:gd name="T79" fmla="*/ 100 h 307"/>
                  <a:gd name="T80" fmla="*/ 0 w 102"/>
                  <a:gd name="T81" fmla="*/ 84 h 307"/>
                  <a:gd name="T82" fmla="*/ 0 w 102"/>
                  <a:gd name="T83" fmla="*/ 61 h 307"/>
                  <a:gd name="T84" fmla="*/ 0 w 102"/>
                  <a:gd name="T85" fmla="*/ 48 h 307"/>
                  <a:gd name="T86" fmla="*/ 3 w 102"/>
                  <a:gd name="T87" fmla="*/ 32 h 307"/>
                  <a:gd name="T88" fmla="*/ 6 w 102"/>
                  <a:gd name="T89" fmla="*/ 19 h 307"/>
                  <a:gd name="T90" fmla="*/ 6 w 102"/>
                  <a:gd name="T91" fmla="*/ 10 h 307"/>
                  <a:gd name="T92" fmla="*/ 12 w 102"/>
                  <a:gd name="T93" fmla="*/ 0 h 307"/>
                  <a:gd name="T94" fmla="*/ 50 w 102"/>
                  <a:gd name="T95" fmla="*/ 3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2" h="307">
                    <a:moveTo>
                      <a:pt x="50" y="3"/>
                    </a:moveTo>
                    <a:lnTo>
                      <a:pt x="47" y="13"/>
                    </a:lnTo>
                    <a:lnTo>
                      <a:pt x="44" y="16"/>
                    </a:lnTo>
                    <a:lnTo>
                      <a:pt x="44" y="23"/>
                    </a:lnTo>
                    <a:lnTo>
                      <a:pt x="39" y="39"/>
                    </a:lnTo>
                    <a:lnTo>
                      <a:pt x="30" y="61"/>
                    </a:lnTo>
                    <a:lnTo>
                      <a:pt x="27" y="78"/>
                    </a:lnTo>
                    <a:lnTo>
                      <a:pt x="20" y="94"/>
                    </a:lnTo>
                    <a:lnTo>
                      <a:pt x="20" y="107"/>
                    </a:lnTo>
                    <a:lnTo>
                      <a:pt x="20" y="120"/>
                    </a:lnTo>
                    <a:lnTo>
                      <a:pt x="24" y="129"/>
                    </a:lnTo>
                    <a:lnTo>
                      <a:pt x="27" y="136"/>
                    </a:lnTo>
                    <a:lnTo>
                      <a:pt x="35" y="148"/>
                    </a:lnTo>
                    <a:lnTo>
                      <a:pt x="47" y="161"/>
                    </a:lnTo>
                    <a:lnTo>
                      <a:pt x="57" y="174"/>
                    </a:lnTo>
                    <a:lnTo>
                      <a:pt x="77" y="196"/>
                    </a:lnTo>
                    <a:lnTo>
                      <a:pt x="89" y="216"/>
                    </a:lnTo>
                    <a:lnTo>
                      <a:pt x="95" y="225"/>
                    </a:lnTo>
                    <a:lnTo>
                      <a:pt x="98" y="236"/>
                    </a:lnTo>
                    <a:lnTo>
                      <a:pt x="101" y="252"/>
                    </a:lnTo>
                    <a:lnTo>
                      <a:pt x="101" y="265"/>
                    </a:lnTo>
                    <a:lnTo>
                      <a:pt x="101" y="274"/>
                    </a:lnTo>
                    <a:lnTo>
                      <a:pt x="95" y="293"/>
                    </a:lnTo>
                    <a:lnTo>
                      <a:pt x="92" y="306"/>
                    </a:lnTo>
                    <a:lnTo>
                      <a:pt x="69" y="287"/>
                    </a:lnTo>
                    <a:lnTo>
                      <a:pt x="74" y="274"/>
                    </a:lnTo>
                    <a:lnTo>
                      <a:pt x="77" y="261"/>
                    </a:lnTo>
                    <a:lnTo>
                      <a:pt x="80" y="249"/>
                    </a:lnTo>
                    <a:lnTo>
                      <a:pt x="83" y="236"/>
                    </a:lnTo>
                    <a:lnTo>
                      <a:pt x="80" y="222"/>
                    </a:lnTo>
                    <a:lnTo>
                      <a:pt x="77" y="209"/>
                    </a:lnTo>
                    <a:lnTo>
                      <a:pt x="71" y="196"/>
                    </a:lnTo>
                    <a:lnTo>
                      <a:pt x="65" y="190"/>
                    </a:lnTo>
                    <a:lnTo>
                      <a:pt x="54" y="180"/>
                    </a:lnTo>
                    <a:lnTo>
                      <a:pt x="42" y="168"/>
                    </a:lnTo>
                    <a:lnTo>
                      <a:pt x="30" y="155"/>
                    </a:lnTo>
                    <a:lnTo>
                      <a:pt x="20" y="142"/>
                    </a:lnTo>
                    <a:lnTo>
                      <a:pt x="12" y="123"/>
                    </a:lnTo>
                    <a:lnTo>
                      <a:pt x="3" y="110"/>
                    </a:lnTo>
                    <a:lnTo>
                      <a:pt x="0" y="100"/>
                    </a:lnTo>
                    <a:lnTo>
                      <a:pt x="0" y="84"/>
                    </a:lnTo>
                    <a:lnTo>
                      <a:pt x="0" y="61"/>
                    </a:lnTo>
                    <a:lnTo>
                      <a:pt x="0" y="48"/>
                    </a:lnTo>
                    <a:lnTo>
                      <a:pt x="3" y="32"/>
                    </a:lnTo>
                    <a:lnTo>
                      <a:pt x="6" y="19"/>
                    </a:lnTo>
                    <a:lnTo>
                      <a:pt x="6" y="10"/>
                    </a:lnTo>
                    <a:lnTo>
                      <a:pt x="12" y="0"/>
                    </a:lnTo>
                    <a:lnTo>
                      <a:pt x="50" y="3"/>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212" name="Freeform 56"/>
              <p:cNvSpPr>
                <a:spLocks/>
              </p:cNvSpPr>
              <p:nvPr/>
            </p:nvSpPr>
            <p:spPr bwMode="ltGray">
              <a:xfrm>
                <a:off x="5643" y="2518"/>
                <a:ext cx="102" cy="312"/>
              </a:xfrm>
              <a:custGeom>
                <a:avLst/>
                <a:gdLst>
                  <a:gd name="T0" fmla="*/ 51 w 102"/>
                  <a:gd name="T1" fmla="*/ 6 h 312"/>
                  <a:gd name="T2" fmla="*/ 47 w 102"/>
                  <a:gd name="T3" fmla="*/ 16 h 312"/>
                  <a:gd name="T4" fmla="*/ 44 w 102"/>
                  <a:gd name="T5" fmla="*/ 19 h 312"/>
                  <a:gd name="T6" fmla="*/ 44 w 102"/>
                  <a:gd name="T7" fmla="*/ 26 h 312"/>
                  <a:gd name="T8" fmla="*/ 39 w 102"/>
                  <a:gd name="T9" fmla="*/ 43 h 312"/>
                  <a:gd name="T10" fmla="*/ 30 w 102"/>
                  <a:gd name="T11" fmla="*/ 65 h 312"/>
                  <a:gd name="T12" fmla="*/ 24 w 102"/>
                  <a:gd name="T13" fmla="*/ 81 h 312"/>
                  <a:gd name="T14" fmla="*/ 21 w 102"/>
                  <a:gd name="T15" fmla="*/ 97 h 312"/>
                  <a:gd name="T16" fmla="*/ 21 w 102"/>
                  <a:gd name="T17" fmla="*/ 110 h 312"/>
                  <a:gd name="T18" fmla="*/ 21 w 102"/>
                  <a:gd name="T19" fmla="*/ 120 h 312"/>
                  <a:gd name="T20" fmla="*/ 24 w 102"/>
                  <a:gd name="T21" fmla="*/ 133 h 312"/>
                  <a:gd name="T22" fmla="*/ 27 w 102"/>
                  <a:gd name="T23" fmla="*/ 140 h 312"/>
                  <a:gd name="T24" fmla="*/ 36 w 102"/>
                  <a:gd name="T25" fmla="*/ 152 h 312"/>
                  <a:gd name="T26" fmla="*/ 44 w 102"/>
                  <a:gd name="T27" fmla="*/ 165 h 312"/>
                  <a:gd name="T28" fmla="*/ 57 w 102"/>
                  <a:gd name="T29" fmla="*/ 178 h 312"/>
                  <a:gd name="T30" fmla="*/ 77 w 102"/>
                  <a:gd name="T31" fmla="*/ 201 h 312"/>
                  <a:gd name="T32" fmla="*/ 89 w 102"/>
                  <a:gd name="T33" fmla="*/ 221 h 312"/>
                  <a:gd name="T34" fmla="*/ 95 w 102"/>
                  <a:gd name="T35" fmla="*/ 230 h 312"/>
                  <a:gd name="T36" fmla="*/ 98 w 102"/>
                  <a:gd name="T37" fmla="*/ 240 h 312"/>
                  <a:gd name="T38" fmla="*/ 101 w 102"/>
                  <a:gd name="T39" fmla="*/ 256 h 312"/>
                  <a:gd name="T40" fmla="*/ 101 w 102"/>
                  <a:gd name="T41" fmla="*/ 269 h 312"/>
                  <a:gd name="T42" fmla="*/ 98 w 102"/>
                  <a:gd name="T43" fmla="*/ 279 h 312"/>
                  <a:gd name="T44" fmla="*/ 95 w 102"/>
                  <a:gd name="T45" fmla="*/ 298 h 312"/>
                  <a:gd name="T46" fmla="*/ 89 w 102"/>
                  <a:gd name="T47" fmla="*/ 311 h 312"/>
                  <a:gd name="T48" fmla="*/ 69 w 102"/>
                  <a:gd name="T49" fmla="*/ 292 h 312"/>
                  <a:gd name="T50" fmla="*/ 74 w 102"/>
                  <a:gd name="T51" fmla="*/ 279 h 312"/>
                  <a:gd name="T52" fmla="*/ 77 w 102"/>
                  <a:gd name="T53" fmla="*/ 265 h 312"/>
                  <a:gd name="T54" fmla="*/ 81 w 102"/>
                  <a:gd name="T55" fmla="*/ 253 h 312"/>
                  <a:gd name="T56" fmla="*/ 81 w 102"/>
                  <a:gd name="T57" fmla="*/ 240 h 312"/>
                  <a:gd name="T58" fmla="*/ 81 w 102"/>
                  <a:gd name="T59" fmla="*/ 227 h 312"/>
                  <a:gd name="T60" fmla="*/ 74 w 102"/>
                  <a:gd name="T61" fmla="*/ 211 h 312"/>
                  <a:gd name="T62" fmla="*/ 71 w 102"/>
                  <a:gd name="T63" fmla="*/ 201 h 312"/>
                  <a:gd name="T64" fmla="*/ 66 w 102"/>
                  <a:gd name="T65" fmla="*/ 195 h 312"/>
                  <a:gd name="T66" fmla="*/ 54 w 102"/>
                  <a:gd name="T67" fmla="*/ 184 h 312"/>
                  <a:gd name="T68" fmla="*/ 39 w 102"/>
                  <a:gd name="T69" fmla="*/ 168 h 312"/>
                  <a:gd name="T70" fmla="*/ 27 w 102"/>
                  <a:gd name="T71" fmla="*/ 156 h 312"/>
                  <a:gd name="T72" fmla="*/ 21 w 102"/>
                  <a:gd name="T73" fmla="*/ 146 h 312"/>
                  <a:gd name="T74" fmla="*/ 12 w 102"/>
                  <a:gd name="T75" fmla="*/ 127 h 312"/>
                  <a:gd name="T76" fmla="*/ 3 w 102"/>
                  <a:gd name="T77" fmla="*/ 113 h 312"/>
                  <a:gd name="T78" fmla="*/ 0 w 102"/>
                  <a:gd name="T79" fmla="*/ 103 h 312"/>
                  <a:gd name="T80" fmla="*/ 0 w 102"/>
                  <a:gd name="T81" fmla="*/ 84 h 312"/>
                  <a:gd name="T82" fmla="*/ 0 w 102"/>
                  <a:gd name="T83" fmla="*/ 65 h 312"/>
                  <a:gd name="T84" fmla="*/ 0 w 102"/>
                  <a:gd name="T85" fmla="*/ 52 h 312"/>
                  <a:gd name="T86" fmla="*/ 3 w 102"/>
                  <a:gd name="T87" fmla="*/ 35 h 312"/>
                  <a:gd name="T88" fmla="*/ 6 w 102"/>
                  <a:gd name="T89" fmla="*/ 22 h 312"/>
                  <a:gd name="T90" fmla="*/ 6 w 102"/>
                  <a:gd name="T91" fmla="*/ 10 h 312"/>
                  <a:gd name="T92" fmla="*/ 12 w 102"/>
                  <a:gd name="T93" fmla="*/ 0 h 312"/>
                  <a:gd name="T94" fmla="*/ 51 w 102"/>
                  <a:gd name="T95" fmla="*/ 6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2" h="312">
                    <a:moveTo>
                      <a:pt x="51" y="6"/>
                    </a:moveTo>
                    <a:lnTo>
                      <a:pt x="47" y="16"/>
                    </a:lnTo>
                    <a:lnTo>
                      <a:pt x="44" y="19"/>
                    </a:lnTo>
                    <a:lnTo>
                      <a:pt x="44" y="26"/>
                    </a:lnTo>
                    <a:lnTo>
                      <a:pt x="39" y="43"/>
                    </a:lnTo>
                    <a:lnTo>
                      <a:pt x="30" y="65"/>
                    </a:lnTo>
                    <a:lnTo>
                      <a:pt x="24" y="81"/>
                    </a:lnTo>
                    <a:lnTo>
                      <a:pt x="21" y="97"/>
                    </a:lnTo>
                    <a:lnTo>
                      <a:pt x="21" y="110"/>
                    </a:lnTo>
                    <a:lnTo>
                      <a:pt x="21" y="120"/>
                    </a:lnTo>
                    <a:lnTo>
                      <a:pt x="24" y="133"/>
                    </a:lnTo>
                    <a:lnTo>
                      <a:pt x="27" y="140"/>
                    </a:lnTo>
                    <a:lnTo>
                      <a:pt x="36" y="152"/>
                    </a:lnTo>
                    <a:lnTo>
                      <a:pt x="44" y="165"/>
                    </a:lnTo>
                    <a:lnTo>
                      <a:pt x="57" y="178"/>
                    </a:lnTo>
                    <a:lnTo>
                      <a:pt x="77" y="201"/>
                    </a:lnTo>
                    <a:lnTo>
                      <a:pt x="89" y="221"/>
                    </a:lnTo>
                    <a:lnTo>
                      <a:pt x="95" y="230"/>
                    </a:lnTo>
                    <a:lnTo>
                      <a:pt x="98" y="240"/>
                    </a:lnTo>
                    <a:lnTo>
                      <a:pt x="101" y="256"/>
                    </a:lnTo>
                    <a:lnTo>
                      <a:pt x="101" y="269"/>
                    </a:lnTo>
                    <a:lnTo>
                      <a:pt x="98" y="279"/>
                    </a:lnTo>
                    <a:lnTo>
                      <a:pt x="95" y="298"/>
                    </a:lnTo>
                    <a:lnTo>
                      <a:pt x="89" y="311"/>
                    </a:lnTo>
                    <a:lnTo>
                      <a:pt x="69" y="292"/>
                    </a:lnTo>
                    <a:lnTo>
                      <a:pt x="74" y="279"/>
                    </a:lnTo>
                    <a:lnTo>
                      <a:pt x="77" y="265"/>
                    </a:lnTo>
                    <a:lnTo>
                      <a:pt x="81" y="253"/>
                    </a:lnTo>
                    <a:lnTo>
                      <a:pt x="81" y="240"/>
                    </a:lnTo>
                    <a:lnTo>
                      <a:pt x="81" y="227"/>
                    </a:lnTo>
                    <a:lnTo>
                      <a:pt x="74" y="211"/>
                    </a:lnTo>
                    <a:lnTo>
                      <a:pt x="71" y="201"/>
                    </a:lnTo>
                    <a:lnTo>
                      <a:pt x="66" y="195"/>
                    </a:lnTo>
                    <a:lnTo>
                      <a:pt x="54" y="184"/>
                    </a:lnTo>
                    <a:lnTo>
                      <a:pt x="39" y="168"/>
                    </a:lnTo>
                    <a:lnTo>
                      <a:pt x="27" y="156"/>
                    </a:lnTo>
                    <a:lnTo>
                      <a:pt x="21" y="146"/>
                    </a:lnTo>
                    <a:lnTo>
                      <a:pt x="12" y="127"/>
                    </a:lnTo>
                    <a:lnTo>
                      <a:pt x="3" y="113"/>
                    </a:lnTo>
                    <a:lnTo>
                      <a:pt x="0" y="103"/>
                    </a:lnTo>
                    <a:lnTo>
                      <a:pt x="0" y="84"/>
                    </a:lnTo>
                    <a:lnTo>
                      <a:pt x="0" y="65"/>
                    </a:lnTo>
                    <a:lnTo>
                      <a:pt x="0" y="52"/>
                    </a:lnTo>
                    <a:lnTo>
                      <a:pt x="3" y="35"/>
                    </a:lnTo>
                    <a:lnTo>
                      <a:pt x="6" y="22"/>
                    </a:lnTo>
                    <a:lnTo>
                      <a:pt x="6" y="10"/>
                    </a:lnTo>
                    <a:lnTo>
                      <a:pt x="12" y="0"/>
                    </a:lnTo>
                    <a:lnTo>
                      <a:pt x="51" y="6"/>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213" name="Freeform 57"/>
              <p:cNvSpPr>
                <a:spLocks/>
              </p:cNvSpPr>
              <p:nvPr/>
            </p:nvSpPr>
            <p:spPr bwMode="ltGray">
              <a:xfrm>
                <a:off x="5449" y="3971"/>
                <a:ext cx="103" cy="313"/>
              </a:xfrm>
              <a:custGeom>
                <a:avLst/>
                <a:gdLst>
                  <a:gd name="T0" fmla="*/ 52 w 103"/>
                  <a:gd name="T1" fmla="*/ 7 h 313"/>
                  <a:gd name="T2" fmla="*/ 46 w 103"/>
                  <a:gd name="T3" fmla="*/ 16 h 313"/>
                  <a:gd name="T4" fmla="*/ 44 w 103"/>
                  <a:gd name="T5" fmla="*/ 26 h 313"/>
                  <a:gd name="T6" fmla="*/ 37 w 103"/>
                  <a:gd name="T7" fmla="*/ 43 h 313"/>
                  <a:gd name="T8" fmla="*/ 29 w 103"/>
                  <a:gd name="T9" fmla="*/ 65 h 313"/>
                  <a:gd name="T10" fmla="*/ 26 w 103"/>
                  <a:gd name="T11" fmla="*/ 78 h 313"/>
                  <a:gd name="T12" fmla="*/ 23 w 103"/>
                  <a:gd name="T13" fmla="*/ 97 h 313"/>
                  <a:gd name="T14" fmla="*/ 23 w 103"/>
                  <a:gd name="T15" fmla="*/ 110 h 313"/>
                  <a:gd name="T16" fmla="*/ 23 w 103"/>
                  <a:gd name="T17" fmla="*/ 121 h 313"/>
                  <a:gd name="T18" fmla="*/ 23 w 103"/>
                  <a:gd name="T19" fmla="*/ 134 h 313"/>
                  <a:gd name="T20" fmla="*/ 29 w 103"/>
                  <a:gd name="T21" fmla="*/ 140 h 313"/>
                  <a:gd name="T22" fmla="*/ 37 w 103"/>
                  <a:gd name="T23" fmla="*/ 153 h 313"/>
                  <a:gd name="T24" fmla="*/ 46 w 103"/>
                  <a:gd name="T25" fmla="*/ 166 h 313"/>
                  <a:gd name="T26" fmla="*/ 58 w 103"/>
                  <a:gd name="T27" fmla="*/ 178 h 313"/>
                  <a:gd name="T28" fmla="*/ 78 w 103"/>
                  <a:gd name="T29" fmla="*/ 202 h 313"/>
                  <a:gd name="T30" fmla="*/ 90 w 103"/>
                  <a:gd name="T31" fmla="*/ 218 h 313"/>
                  <a:gd name="T32" fmla="*/ 96 w 103"/>
                  <a:gd name="T33" fmla="*/ 231 h 313"/>
                  <a:gd name="T34" fmla="*/ 98 w 103"/>
                  <a:gd name="T35" fmla="*/ 240 h 313"/>
                  <a:gd name="T36" fmla="*/ 98 w 103"/>
                  <a:gd name="T37" fmla="*/ 256 h 313"/>
                  <a:gd name="T38" fmla="*/ 102 w 103"/>
                  <a:gd name="T39" fmla="*/ 266 h 313"/>
                  <a:gd name="T40" fmla="*/ 98 w 103"/>
                  <a:gd name="T41" fmla="*/ 280 h 313"/>
                  <a:gd name="T42" fmla="*/ 96 w 103"/>
                  <a:gd name="T43" fmla="*/ 299 h 313"/>
                  <a:gd name="T44" fmla="*/ 90 w 103"/>
                  <a:gd name="T45" fmla="*/ 312 h 313"/>
                  <a:gd name="T46" fmla="*/ 69 w 103"/>
                  <a:gd name="T47" fmla="*/ 292 h 313"/>
                  <a:gd name="T48" fmla="*/ 76 w 103"/>
                  <a:gd name="T49" fmla="*/ 280 h 313"/>
                  <a:gd name="T50" fmla="*/ 78 w 103"/>
                  <a:gd name="T51" fmla="*/ 266 h 313"/>
                  <a:gd name="T52" fmla="*/ 81 w 103"/>
                  <a:gd name="T53" fmla="*/ 253 h 313"/>
                  <a:gd name="T54" fmla="*/ 81 w 103"/>
                  <a:gd name="T55" fmla="*/ 240 h 313"/>
                  <a:gd name="T56" fmla="*/ 81 w 103"/>
                  <a:gd name="T57" fmla="*/ 227 h 313"/>
                  <a:gd name="T58" fmla="*/ 76 w 103"/>
                  <a:gd name="T59" fmla="*/ 211 h 313"/>
                  <a:gd name="T60" fmla="*/ 73 w 103"/>
                  <a:gd name="T61" fmla="*/ 202 h 313"/>
                  <a:gd name="T62" fmla="*/ 64 w 103"/>
                  <a:gd name="T63" fmla="*/ 194 h 313"/>
                  <a:gd name="T64" fmla="*/ 55 w 103"/>
                  <a:gd name="T65" fmla="*/ 185 h 313"/>
                  <a:gd name="T66" fmla="*/ 40 w 103"/>
                  <a:gd name="T67" fmla="*/ 169 h 313"/>
                  <a:gd name="T68" fmla="*/ 29 w 103"/>
                  <a:gd name="T69" fmla="*/ 156 h 313"/>
                  <a:gd name="T70" fmla="*/ 23 w 103"/>
                  <a:gd name="T71" fmla="*/ 146 h 313"/>
                  <a:gd name="T72" fmla="*/ 11 w 103"/>
                  <a:gd name="T73" fmla="*/ 127 h 313"/>
                  <a:gd name="T74" fmla="*/ 5 w 103"/>
                  <a:gd name="T75" fmla="*/ 110 h 313"/>
                  <a:gd name="T76" fmla="*/ 3 w 103"/>
                  <a:gd name="T77" fmla="*/ 104 h 313"/>
                  <a:gd name="T78" fmla="*/ 0 w 103"/>
                  <a:gd name="T79" fmla="*/ 85 h 313"/>
                  <a:gd name="T80" fmla="*/ 0 w 103"/>
                  <a:gd name="T81" fmla="*/ 65 h 313"/>
                  <a:gd name="T82" fmla="*/ 3 w 103"/>
                  <a:gd name="T83" fmla="*/ 49 h 313"/>
                  <a:gd name="T84" fmla="*/ 3 w 103"/>
                  <a:gd name="T85" fmla="*/ 36 h 313"/>
                  <a:gd name="T86" fmla="*/ 5 w 103"/>
                  <a:gd name="T87" fmla="*/ 23 h 313"/>
                  <a:gd name="T88" fmla="*/ 8 w 103"/>
                  <a:gd name="T89" fmla="*/ 10 h 313"/>
                  <a:gd name="T90" fmla="*/ 11 w 103"/>
                  <a:gd name="T91" fmla="*/ 0 h 313"/>
                  <a:gd name="T92" fmla="*/ 52 w 103"/>
                  <a:gd name="T93" fmla="*/ 7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3" h="313">
                    <a:moveTo>
                      <a:pt x="52" y="7"/>
                    </a:moveTo>
                    <a:lnTo>
                      <a:pt x="46" y="16"/>
                    </a:lnTo>
                    <a:lnTo>
                      <a:pt x="44" y="26"/>
                    </a:lnTo>
                    <a:lnTo>
                      <a:pt x="37" y="43"/>
                    </a:lnTo>
                    <a:lnTo>
                      <a:pt x="29" y="65"/>
                    </a:lnTo>
                    <a:lnTo>
                      <a:pt x="26" y="78"/>
                    </a:lnTo>
                    <a:lnTo>
                      <a:pt x="23" y="97"/>
                    </a:lnTo>
                    <a:lnTo>
                      <a:pt x="23" y="110"/>
                    </a:lnTo>
                    <a:lnTo>
                      <a:pt x="23" y="121"/>
                    </a:lnTo>
                    <a:lnTo>
                      <a:pt x="23" y="134"/>
                    </a:lnTo>
                    <a:lnTo>
                      <a:pt x="29" y="140"/>
                    </a:lnTo>
                    <a:lnTo>
                      <a:pt x="37" y="153"/>
                    </a:lnTo>
                    <a:lnTo>
                      <a:pt x="46" y="166"/>
                    </a:lnTo>
                    <a:lnTo>
                      <a:pt x="58" y="178"/>
                    </a:lnTo>
                    <a:lnTo>
                      <a:pt x="78" y="202"/>
                    </a:lnTo>
                    <a:lnTo>
                      <a:pt x="90" y="218"/>
                    </a:lnTo>
                    <a:lnTo>
                      <a:pt x="96" y="231"/>
                    </a:lnTo>
                    <a:lnTo>
                      <a:pt x="98" y="240"/>
                    </a:lnTo>
                    <a:lnTo>
                      <a:pt x="98" y="256"/>
                    </a:lnTo>
                    <a:lnTo>
                      <a:pt x="102" y="266"/>
                    </a:lnTo>
                    <a:lnTo>
                      <a:pt x="98" y="280"/>
                    </a:lnTo>
                    <a:lnTo>
                      <a:pt x="96" y="299"/>
                    </a:lnTo>
                    <a:lnTo>
                      <a:pt x="90" y="312"/>
                    </a:lnTo>
                    <a:lnTo>
                      <a:pt x="69" y="292"/>
                    </a:lnTo>
                    <a:lnTo>
                      <a:pt x="76" y="280"/>
                    </a:lnTo>
                    <a:lnTo>
                      <a:pt x="78" y="266"/>
                    </a:lnTo>
                    <a:lnTo>
                      <a:pt x="81" y="253"/>
                    </a:lnTo>
                    <a:lnTo>
                      <a:pt x="81" y="240"/>
                    </a:lnTo>
                    <a:lnTo>
                      <a:pt x="81" y="227"/>
                    </a:lnTo>
                    <a:lnTo>
                      <a:pt x="76" y="211"/>
                    </a:lnTo>
                    <a:lnTo>
                      <a:pt x="73" y="202"/>
                    </a:lnTo>
                    <a:lnTo>
                      <a:pt x="64" y="194"/>
                    </a:lnTo>
                    <a:lnTo>
                      <a:pt x="55" y="185"/>
                    </a:lnTo>
                    <a:lnTo>
                      <a:pt x="40" y="169"/>
                    </a:lnTo>
                    <a:lnTo>
                      <a:pt x="29" y="156"/>
                    </a:lnTo>
                    <a:lnTo>
                      <a:pt x="23" y="146"/>
                    </a:lnTo>
                    <a:lnTo>
                      <a:pt x="11" y="127"/>
                    </a:lnTo>
                    <a:lnTo>
                      <a:pt x="5" y="110"/>
                    </a:lnTo>
                    <a:lnTo>
                      <a:pt x="3" y="104"/>
                    </a:lnTo>
                    <a:lnTo>
                      <a:pt x="0" y="85"/>
                    </a:lnTo>
                    <a:lnTo>
                      <a:pt x="0" y="65"/>
                    </a:lnTo>
                    <a:lnTo>
                      <a:pt x="3" y="49"/>
                    </a:lnTo>
                    <a:lnTo>
                      <a:pt x="3" y="36"/>
                    </a:lnTo>
                    <a:lnTo>
                      <a:pt x="5" y="23"/>
                    </a:lnTo>
                    <a:lnTo>
                      <a:pt x="8" y="10"/>
                    </a:lnTo>
                    <a:lnTo>
                      <a:pt x="11" y="0"/>
                    </a:lnTo>
                    <a:lnTo>
                      <a:pt x="52" y="7"/>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214" name="Freeform 58"/>
              <p:cNvSpPr>
                <a:spLocks/>
              </p:cNvSpPr>
              <p:nvPr/>
            </p:nvSpPr>
            <p:spPr bwMode="ltGray">
              <a:xfrm>
                <a:off x="1045" y="3906"/>
                <a:ext cx="104" cy="309"/>
              </a:xfrm>
              <a:custGeom>
                <a:avLst/>
                <a:gdLst>
                  <a:gd name="T0" fmla="*/ 53 w 104"/>
                  <a:gd name="T1" fmla="*/ 6 h 309"/>
                  <a:gd name="T2" fmla="*/ 51 w 104"/>
                  <a:gd name="T3" fmla="*/ 16 h 309"/>
                  <a:gd name="T4" fmla="*/ 47 w 104"/>
                  <a:gd name="T5" fmla="*/ 16 h 309"/>
                  <a:gd name="T6" fmla="*/ 44 w 104"/>
                  <a:gd name="T7" fmla="*/ 22 h 309"/>
                  <a:gd name="T8" fmla="*/ 39 w 104"/>
                  <a:gd name="T9" fmla="*/ 42 h 309"/>
                  <a:gd name="T10" fmla="*/ 29 w 104"/>
                  <a:gd name="T11" fmla="*/ 65 h 309"/>
                  <a:gd name="T12" fmla="*/ 27 w 104"/>
                  <a:gd name="T13" fmla="*/ 77 h 309"/>
                  <a:gd name="T14" fmla="*/ 24 w 104"/>
                  <a:gd name="T15" fmla="*/ 97 h 309"/>
                  <a:gd name="T16" fmla="*/ 24 w 104"/>
                  <a:gd name="T17" fmla="*/ 106 h 309"/>
                  <a:gd name="T18" fmla="*/ 24 w 104"/>
                  <a:gd name="T19" fmla="*/ 120 h 309"/>
                  <a:gd name="T20" fmla="*/ 27 w 104"/>
                  <a:gd name="T21" fmla="*/ 130 h 309"/>
                  <a:gd name="T22" fmla="*/ 29 w 104"/>
                  <a:gd name="T23" fmla="*/ 139 h 309"/>
                  <a:gd name="T24" fmla="*/ 39 w 104"/>
                  <a:gd name="T25" fmla="*/ 149 h 309"/>
                  <a:gd name="T26" fmla="*/ 47 w 104"/>
                  <a:gd name="T27" fmla="*/ 162 h 309"/>
                  <a:gd name="T28" fmla="*/ 59 w 104"/>
                  <a:gd name="T29" fmla="*/ 178 h 309"/>
                  <a:gd name="T30" fmla="*/ 80 w 104"/>
                  <a:gd name="T31" fmla="*/ 201 h 309"/>
                  <a:gd name="T32" fmla="*/ 91 w 104"/>
                  <a:gd name="T33" fmla="*/ 217 h 309"/>
                  <a:gd name="T34" fmla="*/ 97 w 104"/>
                  <a:gd name="T35" fmla="*/ 227 h 309"/>
                  <a:gd name="T36" fmla="*/ 100 w 104"/>
                  <a:gd name="T37" fmla="*/ 239 h 309"/>
                  <a:gd name="T38" fmla="*/ 103 w 104"/>
                  <a:gd name="T39" fmla="*/ 252 h 309"/>
                  <a:gd name="T40" fmla="*/ 103 w 104"/>
                  <a:gd name="T41" fmla="*/ 265 h 309"/>
                  <a:gd name="T42" fmla="*/ 100 w 104"/>
                  <a:gd name="T43" fmla="*/ 279 h 309"/>
                  <a:gd name="T44" fmla="*/ 97 w 104"/>
                  <a:gd name="T45" fmla="*/ 295 h 309"/>
                  <a:gd name="T46" fmla="*/ 91 w 104"/>
                  <a:gd name="T47" fmla="*/ 308 h 309"/>
                  <a:gd name="T48" fmla="*/ 71 w 104"/>
                  <a:gd name="T49" fmla="*/ 288 h 309"/>
                  <a:gd name="T50" fmla="*/ 76 w 104"/>
                  <a:gd name="T51" fmla="*/ 279 h 309"/>
                  <a:gd name="T52" fmla="*/ 80 w 104"/>
                  <a:gd name="T53" fmla="*/ 262 h 309"/>
                  <a:gd name="T54" fmla="*/ 83 w 104"/>
                  <a:gd name="T55" fmla="*/ 252 h 309"/>
                  <a:gd name="T56" fmla="*/ 83 w 104"/>
                  <a:gd name="T57" fmla="*/ 236 h 309"/>
                  <a:gd name="T58" fmla="*/ 83 w 104"/>
                  <a:gd name="T59" fmla="*/ 227 h 309"/>
                  <a:gd name="T60" fmla="*/ 76 w 104"/>
                  <a:gd name="T61" fmla="*/ 211 h 309"/>
                  <a:gd name="T62" fmla="*/ 74 w 104"/>
                  <a:gd name="T63" fmla="*/ 201 h 309"/>
                  <a:gd name="T64" fmla="*/ 68 w 104"/>
                  <a:gd name="T65" fmla="*/ 190 h 309"/>
                  <a:gd name="T66" fmla="*/ 56 w 104"/>
                  <a:gd name="T67" fmla="*/ 181 h 309"/>
                  <a:gd name="T68" fmla="*/ 41 w 104"/>
                  <a:gd name="T69" fmla="*/ 168 h 309"/>
                  <a:gd name="T70" fmla="*/ 29 w 104"/>
                  <a:gd name="T71" fmla="*/ 155 h 309"/>
                  <a:gd name="T72" fmla="*/ 24 w 104"/>
                  <a:gd name="T73" fmla="*/ 146 h 309"/>
                  <a:gd name="T74" fmla="*/ 12 w 104"/>
                  <a:gd name="T75" fmla="*/ 126 h 309"/>
                  <a:gd name="T76" fmla="*/ 6 w 104"/>
                  <a:gd name="T77" fmla="*/ 109 h 309"/>
                  <a:gd name="T78" fmla="*/ 3 w 104"/>
                  <a:gd name="T79" fmla="*/ 100 h 309"/>
                  <a:gd name="T80" fmla="*/ 0 w 104"/>
                  <a:gd name="T81" fmla="*/ 84 h 309"/>
                  <a:gd name="T82" fmla="*/ 0 w 104"/>
                  <a:gd name="T83" fmla="*/ 61 h 309"/>
                  <a:gd name="T84" fmla="*/ 3 w 104"/>
                  <a:gd name="T85" fmla="*/ 49 h 309"/>
                  <a:gd name="T86" fmla="*/ 6 w 104"/>
                  <a:gd name="T87" fmla="*/ 35 h 309"/>
                  <a:gd name="T88" fmla="*/ 6 w 104"/>
                  <a:gd name="T89" fmla="*/ 22 h 309"/>
                  <a:gd name="T90" fmla="*/ 9 w 104"/>
                  <a:gd name="T91" fmla="*/ 9 h 309"/>
                  <a:gd name="T92" fmla="*/ 15 w 104"/>
                  <a:gd name="T93" fmla="*/ 0 h 309"/>
                  <a:gd name="T94" fmla="*/ 53 w 104"/>
                  <a:gd name="T95" fmla="*/ 6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4" h="309">
                    <a:moveTo>
                      <a:pt x="53" y="6"/>
                    </a:moveTo>
                    <a:lnTo>
                      <a:pt x="51" y="16"/>
                    </a:lnTo>
                    <a:lnTo>
                      <a:pt x="47" y="16"/>
                    </a:lnTo>
                    <a:lnTo>
                      <a:pt x="44" y="22"/>
                    </a:lnTo>
                    <a:lnTo>
                      <a:pt x="39" y="42"/>
                    </a:lnTo>
                    <a:lnTo>
                      <a:pt x="29" y="65"/>
                    </a:lnTo>
                    <a:lnTo>
                      <a:pt x="27" y="77"/>
                    </a:lnTo>
                    <a:lnTo>
                      <a:pt x="24" y="97"/>
                    </a:lnTo>
                    <a:lnTo>
                      <a:pt x="24" y="106"/>
                    </a:lnTo>
                    <a:lnTo>
                      <a:pt x="24" y="120"/>
                    </a:lnTo>
                    <a:lnTo>
                      <a:pt x="27" y="130"/>
                    </a:lnTo>
                    <a:lnTo>
                      <a:pt x="29" y="139"/>
                    </a:lnTo>
                    <a:lnTo>
                      <a:pt x="39" y="149"/>
                    </a:lnTo>
                    <a:lnTo>
                      <a:pt x="47" y="162"/>
                    </a:lnTo>
                    <a:lnTo>
                      <a:pt x="59" y="178"/>
                    </a:lnTo>
                    <a:lnTo>
                      <a:pt x="80" y="201"/>
                    </a:lnTo>
                    <a:lnTo>
                      <a:pt x="91" y="217"/>
                    </a:lnTo>
                    <a:lnTo>
                      <a:pt x="97" y="227"/>
                    </a:lnTo>
                    <a:lnTo>
                      <a:pt x="100" y="239"/>
                    </a:lnTo>
                    <a:lnTo>
                      <a:pt x="103" y="252"/>
                    </a:lnTo>
                    <a:lnTo>
                      <a:pt x="103" y="265"/>
                    </a:lnTo>
                    <a:lnTo>
                      <a:pt x="100" y="279"/>
                    </a:lnTo>
                    <a:lnTo>
                      <a:pt x="97" y="295"/>
                    </a:lnTo>
                    <a:lnTo>
                      <a:pt x="91" y="308"/>
                    </a:lnTo>
                    <a:lnTo>
                      <a:pt x="71" y="288"/>
                    </a:lnTo>
                    <a:lnTo>
                      <a:pt x="76" y="279"/>
                    </a:lnTo>
                    <a:lnTo>
                      <a:pt x="80" y="262"/>
                    </a:lnTo>
                    <a:lnTo>
                      <a:pt x="83" y="252"/>
                    </a:lnTo>
                    <a:lnTo>
                      <a:pt x="83" y="236"/>
                    </a:lnTo>
                    <a:lnTo>
                      <a:pt x="83" y="227"/>
                    </a:lnTo>
                    <a:lnTo>
                      <a:pt x="76" y="211"/>
                    </a:lnTo>
                    <a:lnTo>
                      <a:pt x="74" y="201"/>
                    </a:lnTo>
                    <a:lnTo>
                      <a:pt x="68" y="190"/>
                    </a:lnTo>
                    <a:lnTo>
                      <a:pt x="56" y="181"/>
                    </a:lnTo>
                    <a:lnTo>
                      <a:pt x="41" y="168"/>
                    </a:lnTo>
                    <a:lnTo>
                      <a:pt x="29" y="155"/>
                    </a:lnTo>
                    <a:lnTo>
                      <a:pt x="24" y="146"/>
                    </a:lnTo>
                    <a:lnTo>
                      <a:pt x="12" y="126"/>
                    </a:lnTo>
                    <a:lnTo>
                      <a:pt x="6" y="109"/>
                    </a:lnTo>
                    <a:lnTo>
                      <a:pt x="3" y="100"/>
                    </a:lnTo>
                    <a:lnTo>
                      <a:pt x="0" y="84"/>
                    </a:lnTo>
                    <a:lnTo>
                      <a:pt x="0" y="61"/>
                    </a:lnTo>
                    <a:lnTo>
                      <a:pt x="3" y="49"/>
                    </a:lnTo>
                    <a:lnTo>
                      <a:pt x="6" y="35"/>
                    </a:lnTo>
                    <a:lnTo>
                      <a:pt x="6" y="22"/>
                    </a:lnTo>
                    <a:lnTo>
                      <a:pt x="9" y="9"/>
                    </a:lnTo>
                    <a:lnTo>
                      <a:pt x="15" y="0"/>
                    </a:lnTo>
                    <a:lnTo>
                      <a:pt x="53" y="6"/>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215" name="Freeform 59"/>
              <p:cNvSpPr>
                <a:spLocks/>
              </p:cNvSpPr>
              <p:nvPr/>
            </p:nvSpPr>
            <p:spPr bwMode="ltGray">
              <a:xfrm>
                <a:off x="3307" y="0"/>
                <a:ext cx="102" cy="312"/>
              </a:xfrm>
              <a:custGeom>
                <a:avLst/>
                <a:gdLst>
                  <a:gd name="T0" fmla="*/ 52 w 102"/>
                  <a:gd name="T1" fmla="*/ 7 h 312"/>
                  <a:gd name="T2" fmla="*/ 50 w 102"/>
                  <a:gd name="T3" fmla="*/ 16 h 312"/>
                  <a:gd name="T4" fmla="*/ 46 w 102"/>
                  <a:gd name="T5" fmla="*/ 16 h 312"/>
                  <a:gd name="T6" fmla="*/ 46 w 102"/>
                  <a:gd name="T7" fmla="*/ 26 h 312"/>
                  <a:gd name="T8" fmla="*/ 38 w 102"/>
                  <a:gd name="T9" fmla="*/ 43 h 312"/>
                  <a:gd name="T10" fmla="*/ 32 w 102"/>
                  <a:gd name="T11" fmla="*/ 65 h 312"/>
                  <a:gd name="T12" fmla="*/ 26 w 102"/>
                  <a:gd name="T13" fmla="*/ 78 h 312"/>
                  <a:gd name="T14" fmla="*/ 23 w 102"/>
                  <a:gd name="T15" fmla="*/ 97 h 312"/>
                  <a:gd name="T16" fmla="*/ 23 w 102"/>
                  <a:gd name="T17" fmla="*/ 110 h 312"/>
                  <a:gd name="T18" fmla="*/ 23 w 102"/>
                  <a:gd name="T19" fmla="*/ 121 h 312"/>
                  <a:gd name="T20" fmla="*/ 26 w 102"/>
                  <a:gd name="T21" fmla="*/ 130 h 312"/>
                  <a:gd name="T22" fmla="*/ 29 w 102"/>
                  <a:gd name="T23" fmla="*/ 140 h 312"/>
                  <a:gd name="T24" fmla="*/ 38 w 102"/>
                  <a:gd name="T25" fmla="*/ 153 h 312"/>
                  <a:gd name="T26" fmla="*/ 46 w 102"/>
                  <a:gd name="T27" fmla="*/ 162 h 312"/>
                  <a:gd name="T28" fmla="*/ 58 w 102"/>
                  <a:gd name="T29" fmla="*/ 178 h 312"/>
                  <a:gd name="T30" fmla="*/ 78 w 102"/>
                  <a:gd name="T31" fmla="*/ 202 h 312"/>
                  <a:gd name="T32" fmla="*/ 89 w 102"/>
                  <a:gd name="T33" fmla="*/ 218 h 312"/>
                  <a:gd name="T34" fmla="*/ 96 w 102"/>
                  <a:gd name="T35" fmla="*/ 227 h 312"/>
                  <a:gd name="T36" fmla="*/ 98 w 102"/>
                  <a:gd name="T37" fmla="*/ 240 h 312"/>
                  <a:gd name="T38" fmla="*/ 101 w 102"/>
                  <a:gd name="T39" fmla="*/ 253 h 312"/>
                  <a:gd name="T40" fmla="*/ 101 w 102"/>
                  <a:gd name="T41" fmla="*/ 269 h 312"/>
                  <a:gd name="T42" fmla="*/ 98 w 102"/>
                  <a:gd name="T43" fmla="*/ 279 h 312"/>
                  <a:gd name="T44" fmla="*/ 96 w 102"/>
                  <a:gd name="T45" fmla="*/ 295 h 312"/>
                  <a:gd name="T46" fmla="*/ 89 w 102"/>
                  <a:gd name="T47" fmla="*/ 311 h 312"/>
                  <a:gd name="T48" fmla="*/ 69 w 102"/>
                  <a:gd name="T49" fmla="*/ 292 h 312"/>
                  <a:gd name="T50" fmla="*/ 75 w 102"/>
                  <a:gd name="T51" fmla="*/ 279 h 312"/>
                  <a:gd name="T52" fmla="*/ 78 w 102"/>
                  <a:gd name="T53" fmla="*/ 266 h 312"/>
                  <a:gd name="T54" fmla="*/ 81 w 102"/>
                  <a:gd name="T55" fmla="*/ 253 h 312"/>
                  <a:gd name="T56" fmla="*/ 81 w 102"/>
                  <a:gd name="T57" fmla="*/ 237 h 312"/>
                  <a:gd name="T58" fmla="*/ 81 w 102"/>
                  <a:gd name="T59" fmla="*/ 227 h 312"/>
                  <a:gd name="T60" fmla="*/ 75 w 102"/>
                  <a:gd name="T61" fmla="*/ 211 h 312"/>
                  <a:gd name="T62" fmla="*/ 72 w 102"/>
                  <a:gd name="T63" fmla="*/ 202 h 312"/>
                  <a:gd name="T64" fmla="*/ 67 w 102"/>
                  <a:gd name="T65" fmla="*/ 191 h 312"/>
                  <a:gd name="T66" fmla="*/ 55 w 102"/>
                  <a:gd name="T67" fmla="*/ 181 h 312"/>
                  <a:gd name="T68" fmla="*/ 41 w 102"/>
                  <a:gd name="T69" fmla="*/ 169 h 312"/>
                  <a:gd name="T70" fmla="*/ 29 w 102"/>
                  <a:gd name="T71" fmla="*/ 156 h 312"/>
                  <a:gd name="T72" fmla="*/ 23 w 102"/>
                  <a:gd name="T73" fmla="*/ 146 h 312"/>
                  <a:gd name="T74" fmla="*/ 14 w 102"/>
                  <a:gd name="T75" fmla="*/ 127 h 312"/>
                  <a:gd name="T76" fmla="*/ 6 w 102"/>
                  <a:gd name="T77" fmla="*/ 110 h 312"/>
                  <a:gd name="T78" fmla="*/ 3 w 102"/>
                  <a:gd name="T79" fmla="*/ 104 h 312"/>
                  <a:gd name="T80" fmla="*/ 0 w 102"/>
                  <a:gd name="T81" fmla="*/ 84 h 312"/>
                  <a:gd name="T82" fmla="*/ 0 w 102"/>
                  <a:gd name="T83" fmla="*/ 62 h 312"/>
                  <a:gd name="T84" fmla="*/ 3 w 102"/>
                  <a:gd name="T85" fmla="*/ 49 h 312"/>
                  <a:gd name="T86" fmla="*/ 6 w 102"/>
                  <a:gd name="T87" fmla="*/ 35 h 312"/>
                  <a:gd name="T88" fmla="*/ 6 w 102"/>
                  <a:gd name="T89" fmla="*/ 23 h 312"/>
                  <a:gd name="T90" fmla="*/ 9 w 102"/>
                  <a:gd name="T91" fmla="*/ 10 h 312"/>
                  <a:gd name="T92" fmla="*/ 14 w 102"/>
                  <a:gd name="T93" fmla="*/ 0 h 312"/>
                  <a:gd name="T94" fmla="*/ 52 w 102"/>
                  <a:gd name="T95" fmla="*/ 7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2" h="312">
                    <a:moveTo>
                      <a:pt x="52" y="7"/>
                    </a:moveTo>
                    <a:lnTo>
                      <a:pt x="50" y="16"/>
                    </a:lnTo>
                    <a:lnTo>
                      <a:pt x="46" y="16"/>
                    </a:lnTo>
                    <a:lnTo>
                      <a:pt x="46" y="26"/>
                    </a:lnTo>
                    <a:lnTo>
                      <a:pt x="38" y="43"/>
                    </a:lnTo>
                    <a:lnTo>
                      <a:pt x="32" y="65"/>
                    </a:lnTo>
                    <a:lnTo>
                      <a:pt x="26" y="78"/>
                    </a:lnTo>
                    <a:lnTo>
                      <a:pt x="23" y="97"/>
                    </a:lnTo>
                    <a:lnTo>
                      <a:pt x="23" y="110"/>
                    </a:lnTo>
                    <a:lnTo>
                      <a:pt x="23" y="121"/>
                    </a:lnTo>
                    <a:lnTo>
                      <a:pt x="26" y="130"/>
                    </a:lnTo>
                    <a:lnTo>
                      <a:pt x="29" y="140"/>
                    </a:lnTo>
                    <a:lnTo>
                      <a:pt x="38" y="153"/>
                    </a:lnTo>
                    <a:lnTo>
                      <a:pt x="46" y="162"/>
                    </a:lnTo>
                    <a:lnTo>
                      <a:pt x="58" y="178"/>
                    </a:lnTo>
                    <a:lnTo>
                      <a:pt x="78" y="202"/>
                    </a:lnTo>
                    <a:lnTo>
                      <a:pt x="89" y="218"/>
                    </a:lnTo>
                    <a:lnTo>
                      <a:pt x="96" y="227"/>
                    </a:lnTo>
                    <a:lnTo>
                      <a:pt x="98" y="240"/>
                    </a:lnTo>
                    <a:lnTo>
                      <a:pt x="101" y="253"/>
                    </a:lnTo>
                    <a:lnTo>
                      <a:pt x="101" y="269"/>
                    </a:lnTo>
                    <a:lnTo>
                      <a:pt x="98" y="279"/>
                    </a:lnTo>
                    <a:lnTo>
                      <a:pt x="96" y="295"/>
                    </a:lnTo>
                    <a:lnTo>
                      <a:pt x="89" y="311"/>
                    </a:lnTo>
                    <a:lnTo>
                      <a:pt x="69" y="292"/>
                    </a:lnTo>
                    <a:lnTo>
                      <a:pt x="75" y="279"/>
                    </a:lnTo>
                    <a:lnTo>
                      <a:pt x="78" y="266"/>
                    </a:lnTo>
                    <a:lnTo>
                      <a:pt x="81" y="253"/>
                    </a:lnTo>
                    <a:lnTo>
                      <a:pt x="81" y="237"/>
                    </a:lnTo>
                    <a:lnTo>
                      <a:pt x="81" y="227"/>
                    </a:lnTo>
                    <a:lnTo>
                      <a:pt x="75" y="211"/>
                    </a:lnTo>
                    <a:lnTo>
                      <a:pt x="72" y="202"/>
                    </a:lnTo>
                    <a:lnTo>
                      <a:pt x="67" y="191"/>
                    </a:lnTo>
                    <a:lnTo>
                      <a:pt x="55" y="181"/>
                    </a:lnTo>
                    <a:lnTo>
                      <a:pt x="41" y="169"/>
                    </a:lnTo>
                    <a:lnTo>
                      <a:pt x="29" y="156"/>
                    </a:lnTo>
                    <a:lnTo>
                      <a:pt x="23" y="146"/>
                    </a:lnTo>
                    <a:lnTo>
                      <a:pt x="14" y="127"/>
                    </a:lnTo>
                    <a:lnTo>
                      <a:pt x="6" y="110"/>
                    </a:lnTo>
                    <a:lnTo>
                      <a:pt x="3" y="104"/>
                    </a:lnTo>
                    <a:lnTo>
                      <a:pt x="0" y="84"/>
                    </a:lnTo>
                    <a:lnTo>
                      <a:pt x="0" y="62"/>
                    </a:lnTo>
                    <a:lnTo>
                      <a:pt x="3" y="49"/>
                    </a:lnTo>
                    <a:lnTo>
                      <a:pt x="6" y="35"/>
                    </a:lnTo>
                    <a:lnTo>
                      <a:pt x="6" y="23"/>
                    </a:lnTo>
                    <a:lnTo>
                      <a:pt x="9" y="10"/>
                    </a:lnTo>
                    <a:lnTo>
                      <a:pt x="14" y="0"/>
                    </a:lnTo>
                    <a:lnTo>
                      <a:pt x="52" y="7"/>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216" name="Freeform 60"/>
              <p:cNvSpPr>
                <a:spLocks/>
              </p:cNvSpPr>
              <p:nvPr/>
            </p:nvSpPr>
            <p:spPr bwMode="ltGray">
              <a:xfrm>
                <a:off x="2412" y="3901"/>
                <a:ext cx="58" cy="102"/>
              </a:xfrm>
              <a:custGeom>
                <a:avLst/>
                <a:gdLst>
                  <a:gd name="T0" fmla="*/ 16 w 58"/>
                  <a:gd name="T1" fmla="*/ 101 h 102"/>
                  <a:gd name="T2" fmla="*/ 0 w 58"/>
                  <a:gd name="T3" fmla="*/ 0 h 102"/>
                  <a:gd name="T4" fmla="*/ 57 w 58"/>
                  <a:gd name="T5" fmla="*/ 52 h 102"/>
                  <a:gd name="T6" fmla="*/ 16 w 58"/>
                  <a:gd name="T7" fmla="*/ 101 h 102"/>
                </a:gdLst>
                <a:ahLst/>
                <a:cxnLst>
                  <a:cxn ang="0">
                    <a:pos x="T0" y="T1"/>
                  </a:cxn>
                  <a:cxn ang="0">
                    <a:pos x="T2" y="T3"/>
                  </a:cxn>
                  <a:cxn ang="0">
                    <a:pos x="T4" y="T5"/>
                  </a:cxn>
                  <a:cxn ang="0">
                    <a:pos x="T6" y="T7"/>
                  </a:cxn>
                </a:cxnLst>
                <a:rect l="0" t="0" r="r" b="b"/>
                <a:pathLst>
                  <a:path w="58" h="102">
                    <a:moveTo>
                      <a:pt x="16" y="101"/>
                    </a:moveTo>
                    <a:lnTo>
                      <a:pt x="0" y="0"/>
                    </a:lnTo>
                    <a:lnTo>
                      <a:pt x="57" y="52"/>
                    </a:lnTo>
                    <a:lnTo>
                      <a:pt x="16" y="101"/>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217" name="Freeform 61"/>
              <p:cNvSpPr>
                <a:spLocks/>
              </p:cNvSpPr>
              <p:nvPr/>
            </p:nvSpPr>
            <p:spPr bwMode="ltGray">
              <a:xfrm>
                <a:off x="2972" y="63"/>
                <a:ext cx="56" cy="102"/>
              </a:xfrm>
              <a:custGeom>
                <a:avLst/>
                <a:gdLst>
                  <a:gd name="T0" fmla="*/ 14 w 56"/>
                  <a:gd name="T1" fmla="*/ 101 h 102"/>
                  <a:gd name="T2" fmla="*/ 0 w 56"/>
                  <a:gd name="T3" fmla="*/ 0 h 102"/>
                  <a:gd name="T4" fmla="*/ 55 w 56"/>
                  <a:gd name="T5" fmla="*/ 51 h 102"/>
                  <a:gd name="T6" fmla="*/ 14 w 56"/>
                  <a:gd name="T7" fmla="*/ 101 h 102"/>
                </a:gdLst>
                <a:ahLst/>
                <a:cxnLst>
                  <a:cxn ang="0">
                    <a:pos x="T0" y="T1"/>
                  </a:cxn>
                  <a:cxn ang="0">
                    <a:pos x="T2" y="T3"/>
                  </a:cxn>
                  <a:cxn ang="0">
                    <a:pos x="T4" y="T5"/>
                  </a:cxn>
                  <a:cxn ang="0">
                    <a:pos x="T6" y="T7"/>
                  </a:cxn>
                </a:cxnLst>
                <a:rect l="0" t="0" r="r" b="b"/>
                <a:pathLst>
                  <a:path w="56" h="102">
                    <a:moveTo>
                      <a:pt x="14" y="101"/>
                    </a:moveTo>
                    <a:lnTo>
                      <a:pt x="0" y="0"/>
                    </a:lnTo>
                    <a:lnTo>
                      <a:pt x="55" y="51"/>
                    </a:lnTo>
                    <a:lnTo>
                      <a:pt x="14" y="101"/>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218" name="Freeform 62"/>
              <p:cNvSpPr>
                <a:spLocks/>
              </p:cNvSpPr>
              <p:nvPr/>
            </p:nvSpPr>
            <p:spPr bwMode="ltGray">
              <a:xfrm>
                <a:off x="212" y="884"/>
                <a:ext cx="59" cy="101"/>
              </a:xfrm>
              <a:custGeom>
                <a:avLst/>
                <a:gdLst>
                  <a:gd name="T0" fmla="*/ 16 w 59"/>
                  <a:gd name="T1" fmla="*/ 100 h 101"/>
                  <a:gd name="T2" fmla="*/ 0 w 59"/>
                  <a:gd name="T3" fmla="*/ 0 h 101"/>
                  <a:gd name="T4" fmla="*/ 58 w 59"/>
                  <a:gd name="T5" fmla="*/ 51 h 101"/>
                  <a:gd name="T6" fmla="*/ 16 w 59"/>
                  <a:gd name="T7" fmla="*/ 100 h 101"/>
                </a:gdLst>
                <a:ahLst/>
                <a:cxnLst>
                  <a:cxn ang="0">
                    <a:pos x="T0" y="T1"/>
                  </a:cxn>
                  <a:cxn ang="0">
                    <a:pos x="T2" y="T3"/>
                  </a:cxn>
                  <a:cxn ang="0">
                    <a:pos x="T4" y="T5"/>
                  </a:cxn>
                  <a:cxn ang="0">
                    <a:pos x="T6" y="T7"/>
                  </a:cxn>
                </a:cxnLst>
                <a:rect l="0" t="0" r="r" b="b"/>
                <a:pathLst>
                  <a:path w="59" h="101">
                    <a:moveTo>
                      <a:pt x="16" y="100"/>
                    </a:moveTo>
                    <a:lnTo>
                      <a:pt x="0" y="0"/>
                    </a:lnTo>
                    <a:lnTo>
                      <a:pt x="58" y="51"/>
                    </a:lnTo>
                    <a:lnTo>
                      <a:pt x="16" y="100"/>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219" name="Freeform 63"/>
              <p:cNvSpPr>
                <a:spLocks/>
              </p:cNvSpPr>
              <p:nvPr/>
            </p:nvSpPr>
            <p:spPr bwMode="ltGray">
              <a:xfrm>
                <a:off x="1452" y="115"/>
                <a:ext cx="53" cy="68"/>
              </a:xfrm>
              <a:custGeom>
                <a:avLst/>
                <a:gdLst>
                  <a:gd name="T0" fmla="*/ 30 w 53"/>
                  <a:gd name="T1" fmla="*/ 0 h 68"/>
                  <a:gd name="T2" fmla="*/ 0 w 53"/>
                  <a:gd name="T3" fmla="*/ 18 h 68"/>
                  <a:gd name="T4" fmla="*/ 14 w 53"/>
                  <a:gd name="T5" fmla="*/ 67 h 68"/>
                  <a:gd name="T6" fmla="*/ 52 w 53"/>
                  <a:gd name="T7" fmla="*/ 42 h 68"/>
                  <a:gd name="T8" fmla="*/ 30 w 53"/>
                  <a:gd name="T9" fmla="*/ 0 h 68"/>
                </a:gdLst>
                <a:ahLst/>
                <a:cxnLst>
                  <a:cxn ang="0">
                    <a:pos x="T0" y="T1"/>
                  </a:cxn>
                  <a:cxn ang="0">
                    <a:pos x="T2" y="T3"/>
                  </a:cxn>
                  <a:cxn ang="0">
                    <a:pos x="T4" y="T5"/>
                  </a:cxn>
                  <a:cxn ang="0">
                    <a:pos x="T6" y="T7"/>
                  </a:cxn>
                  <a:cxn ang="0">
                    <a:pos x="T8" y="T9"/>
                  </a:cxn>
                </a:cxnLst>
                <a:rect l="0" t="0" r="r" b="b"/>
                <a:pathLst>
                  <a:path w="53" h="68">
                    <a:moveTo>
                      <a:pt x="30" y="0"/>
                    </a:moveTo>
                    <a:lnTo>
                      <a:pt x="0" y="18"/>
                    </a:lnTo>
                    <a:lnTo>
                      <a:pt x="14" y="67"/>
                    </a:lnTo>
                    <a:lnTo>
                      <a:pt x="52" y="42"/>
                    </a:lnTo>
                    <a:lnTo>
                      <a:pt x="30" y="0"/>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220" name="Freeform 64"/>
              <p:cNvSpPr>
                <a:spLocks/>
              </p:cNvSpPr>
              <p:nvPr/>
            </p:nvSpPr>
            <p:spPr bwMode="ltGray">
              <a:xfrm>
                <a:off x="4571" y="216"/>
                <a:ext cx="55" cy="66"/>
              </a:xfrm>
              <a:custGeom>
                <a:avLst/>
                <a:gdLst>
                  <a:gd name="T0" fmla="*/ 30 w 55"/>
                  <a:gd name="T1" fmla="*/ 0 h 66"/>
                  <a:gd name="T2" fmla="*/ 0 w 55"/>
                  <a:gd name="T3" fmla="*/ 18 h 66"/>
                  <a:gd name="T4" fmla="*/ 16 w 55"/>
                  <a:gd name="T5" fmla="*/ 65 h 66"/>
                  <a:gd name="T6" fmla="*/ 54 w 55"/>
                  <a:gd name="T7" fmla="*/ 42 h 66"/>
                  <a:gd name="T8" fmla="*/ 30 w 55"/>
                  <a:gd name="T9" fmla="*/ 0 h 66"/>
                </a:gdLst>
                <a:ahLst/>
                <a:cxnLst>
                  <a:cxn ang="0">
                    <a:pos x="T0" y="T1"/>
                  </a:cxn>
                  <a:cxn ang="0">
                    <a:pos x="T2" y="T3"/>
                  </a:cxn>
                  <a:cxn ang="0">
                    <a:pos x="T4" y="T5"/>
                  </a:cxn>
                  <a:cxn ang="0">
                    <a:pos x="T6" y="T7"/>
                  </a:cxn>
                  <a:cxn ang="0">
                    <a:pos x="T8" y="T9"/>
                  </a:cxn>
                </a:cxnLst>
                <a:rect l="0" t="0" r="r" b="b"/>
                <a:pathLst>
                  <a:path w="55" h="66">
                    <a:moveTo>
                      <a:pt x="30" y="0"/>
                    </a:moveTo>
                    <a:lnTo>
                      <a:pt x="0" y="18"/>
                    </a:lnTo>
                    <a:lnTo>
                      <a:pt x="16" y="65"/>
                    </a:lnTo>
                    <a:lnTo>
                      <a:pt x="54" y="42"/>
                    </a:lnTo>
                    <a:lnTo>
                      <a:pt x="30" y="0"/>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221" name="Freeform 65"/>
              <p:cNvSpPr>
                <a:spLocks/>
              </p:cNvSpPr>
              <p:nvPr/>
            </p:nvSpPr>
            <p:spPr bwMode="ltGray">
              <a:xfrm>
                <a:off x="5490" y="2335"/>
                <a:ext cx="57" cy="69"/>
              </a:xfrm>
              <a:custGeom>
                <a:avLst/>
                <a:gdLst>
                  <a:gd name="T0" fmla="*/ 31 w 57"/>
                  <a:gd name="T1" fmla="*/ 0 h 69"/>
                  <a:gd name="T2" fmla="*/ 0 w 57"/>
                  <a:gd name="T3" fmla="*/ 21 h 69"/>
                  <a:gd name="T4" fmla="*/ 17 w 57"/>
                  <a:gd name="T5" fmla="*/ 68 h 69"/>
                  <a:gd name="T6" fmla="*/ 56 w 57"/>
                  <a:gd name="T7" fmla="*/ 44 h 69"/>
                  <a:gd name="T8" fmla="*/ 31 w 57"/>
                  <a:gd name="T9" fmla="*/ 0 h 69"/>
                </a:gdLst>
                <a:ahLst/>
                <a:cxnLst>
                  <a:cxn ang="0">
                    <a:pos x="T0" y="T1"/>
                  </a:cxn>
                  <a:cxn ang="0">
                    <a:pos x="T2" y="T3"/>
                  </a:cxn>
                  <a:cxn ang="0">
                    <a:pos x="T4" y="T5"/>
                  </a:cxn>
                  <a:cxn ang="0">
                    <a:pos x="T6" y="T7"/>
                  </a:cxn>
                  <a:cxn ang="0">
                    <a:pos x="T8" y="T9"/>
                  </a:cxn>
                </a:cxnLst>
                <a:rect l="0" t="0" r="r" b="b"/>
                <a:pathLst>
                  <a:path w="57" h="69">
                    <a:moveTo>
                      <a:pt x="31" y="0"/>
                    </a:moveTo>
                    <a:lnTo>
                      <a:pt x="0" y="21"/>
                    </a:lnTo>
                    <a:lnTo>
                      <a:pt x="17" y="68"/>
                    </a:lnTo>
                    <a:lnTo>
                      <a:pt x="56" y="44"/>
                    </a:lnTo>
                    <a:lnTo>
                      <a:pt x="31" y="0"/>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222" name="Freeform 66"/>
              <p:cNvSpPr>
                <a:spLocks/>
              </p:cNvSpPr>
              <p:nvPr/>
            </p:nvSpPr>
            <p:spPr bwMode="ltGray">
              <a:xfrm>
                <a:off x="5631" y="1402"/>
                <a:ext cx="58" cy="65"/>
              </a:xfrm>
              <a:custGeom>
                <a:avLst/>
                <a:gdLst>
                  <a:gd name="T0" fmla="*/ 31 w 58"/>
                  <a:gd name="T1" fmla="*/ 0 h 65"/>
                  <a:gd name="T2" fmla="*/ 0 w 58"/>
                  <a:gd name="T3" fmla="*/ 17 h 65"/>
                  <a:gd name="T4" fmla="*/ 17 w 58"/>
                  <a:gd name="T5" fmla="*/ 64 h 65"/>
                  <a:gd name="T6" fmla="*/ 57 w 58"/>
                  <a:gd name="T7" fmla="*/ 41 h 65"/>
                  <a:gd name="T8" fmla="*/ 31 w 58"/>
                  <a:gd name="T9" fmla="*/ 0 h 65"/>
                </a:gdLst>
                <a:ahLst/>
                <a:cxnLst>
                  <a:cxn ang="0">
                    <a:pos x="T0" y="T1"/>
                  </a:cxn>
                  <a:cxn ang="0">
                    <a:pos x="T2" y="T3"/>
                  </a:cxn>
                  <a:cxn ang="0">
                    <a:pos x="T4" y="T5"/>
                  </a:cxn>
                  <a:cxn ang="0">
                    <a:pos x="T6" y="T7"/>
                  </a:cxn>
                  <a:cxn ang="0">
                    <a:pos x="T8" y="T9"/>
                  </a:cxn>
                </a:cxnLst>
                <a:rect l="0" t="0" r="r" b="b"/>
                <a:pathLst>
                  <a:path w="58" h="65">
                    <a:moveTo>
                      <a:pt x="31" y="0"/>
                    </a:moveTo>
                    <a:lnTo>
                      <a:pt x="0" y="17"/>
                    </a:lnTo>
                    <a:lnTo>
                      <a:pt x="17" y="64"/>
                    </a:lnTo>
                    <a:lnTo>
                      <a:pt x="57" y="41"/>
                    </a:lnTo>
                    <a:lnTo>
                      <a:pt x="31" y="0"/>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223" name="Freeform 67"/>
              <p:cNvSpPr>
                <a:spLocks/>
              </p:cNvSpPr>
              <p:nvPr/>
            </p:nvSpPr>
            <p:spPr bwMode="ltGray">
              <a:xfrm>
                <a:off x="0" y="1366"/>
                <a:ext cx="60" cy="102"/>
              </a:xfrm>
              <a:custGeom>
                <a:avLst/>
                <a:gdLst>
                  <a:gd name="T0" fmla="*/ 17 w 60"/>
                  <a:gd name="T1" fmla="*/ 101 h 102"/>
                  <a:gd name="T2" fmla="*/ 0 w 60"/>
                  <a:gd name="T3" fmla="*/ 0 h 102"/>
                  <a:gd name="T4" fmla="*/ 59 w 60"/>
                  <a:gd name="T5" fmla="*/ 52 h 102"/>
                  <a:gd name="T6" fmla="*/ 17 w 60"/>
                  <a:gd name="T7" fmla="*/ 101 h 102"/>
                </a:gdLst>
                <a:ahLst/>
                <a:cxnLst>
                  <a:cxn ang="0">
                    <a:pos x="T0" y="T1"/>
                  </a:cxn>
                  <a:cxn ang="0">
                    <a:pos x="T2" y="T3"/>
                  </a:cxn>
                  <a:cxn ang="0">
                    <a:pos x="T4" y="T5"/>
                  </a:cxn>
                  <a:cxn ang="0">
                    <a:pos x="T6" y="T7"/>
                  </a:cxn>
                </a:cxnLst>
                <a:rect l="0" t="0" r="r" b="b"/>
                <a:pathLst>
                  <a:path w="60" h="102">
                    <a:moveTo>
                      <a:pt x="17" y="101"/>
                    </a:moveTo>
                    <a:lnTo>
                      <a:pt x="0" y="0"/>
                    </a:lnTo>
                    <a:lnTo>
                      <a:pt x="59" y="52"/>
                    </a:lnTo>
                    <a:lnTo>
                      <a:pt x="17" y="101"/>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224" name="Freeform 68"/>
              <p:cNvSpPr>
                <a:spLocks/>
              </p:cNvSpPr>
              <p:nvPr/>
            </p:nvSpPr>
            <p:spPr bwMode="ltGray">
              <a:xfrm>
                <a:off x="196" y="1205"/>
                <a:ext cx="59" cy="105"/>
              </a:xfrm>
              <a:custGeom>
                <a:avLst/>
                <a:gdLst>
                  <a:gd name="T0" fmla="*/ 17 w 59"/>
                  <a:gd name="T1" fmla="*/ 104 h 105"/>
                  <a:gd name="T2" fmla="*/ 0 w 59"/>
                  <a:gd name="T3" fmla="*/ 0 h 105"/>
                  <a:gd name="T4" fmla="*/ 58 w 59"/>
                  <a:gd name="T5" fmla="*/ 54 h 105"/>
                  <a:gd name="T6" fmla="*/ 17 w 59"/>
                  <a:gd name="T7" fmla="*/ 104 h 105"/>
                </a:gdLst>
                <a:ahLst/>
                <a:cxnLst>
                  <a:cxn ang="0">
                    <a:pos x="T0" y="T1"/>
                  </a:cxn>
                  <a:cxn ang="0">
                    <a:pos x="T2" y="T3"/>
                  </a:cxn>
                  <a:cxn ang="0">
                    <a:pos x="T4" y="T5"/>
                  </a:cxn>
                  <a:cxn ang="0">
                    <a:pos x="T6" y="T7"/>
                  </a:cxn>
                </a:cxnLst>
                <a:rect l="0" t="0" r="r" b="b"/>
                <a:pathLst>
                  <a:path w="59" h="105">
                    <a:moveTo>
                      <a:pt x="17" y="104"/>
                    </a:moveTo>
                    <a:lnTo>
                      <a:pt x="0" y="0"/>
                    </a:lnTo>
                    <a:lnTo>
                      <a:pt x="58" y="54"/>
                    </a:lnTo>
                    <a:lnTo>
                      <a:pt x="17" y="104"/>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grpSp>
        <p:sp>
          <p:nvSpPr>
            <p:cNvPr id="154" name="Freeform 70"/>
            <p:cNvSpPr>
              <a:spLocks/>
            </p:cNvSpPr>
            <p:nvPr/>
          </p:nvSpPr>
          <p:spPr bwMode="ltGray">
            <a:xfrm>
              <a:off x="373" y="786"/>
              <a:ext cx="104" cy="309"/>
            </a:xfrm>
            <a:custGeom>
              <a:avLst/>
              <a:gdLst>
                <a:gd name="T0" fmla="*/ 53 w 104"/>
                <a:gd name="T1" fmla="*/ 6 h 309"/>
                <a:gd name="T2" fmla="*/ 51 w 104"/>
                <a:gd name="T3" fmla="*/ 16 h 309"/>
                <a:gd name="T4" fmla="*/ 47 w 104"/>
                <a:gd name="T5" fmla="*/ 16 h 309"/>
                <a:gd name="T6" fmla="*/ 44 w 104"/>
                <a:gd name="T7" fmla="*/ 22 h 309"/>
                <a:gd name="T8" fmla="*/ 39 w 104"/>
                <a:gd name="T9" fmla="*/ 42 h 309"/>
                <a:gd name="T10" fmla="*/ 29 w 104"/>
                <a:gd name="T11" fmla="*/ 65 h 309"/>
                <a:gd name="T12" fmla="*/ 27 w 104"/>
                <a:gd name="T13" fmla="*/ 77 h 309"/>
                <a:gd name="T14" fmla="*/ 24 w 104"/>
                <a:gd name="T15" fmla="*/ 97 h 309"/>
                <a:gd name="T16" fmla="*/ 24 w 104"/>
                <a:gd name="T17" fmla="*/ 106 h 309"/>
                <a:gd name="T18" fmla="*/ 24 w 104"/>
                <a:gd name="T19" fmla="*/ 120 h 309"/>
                <a:gd name="T20" fmla="*/ 27 w 104"/>
                <a:gd name="T21" fmla="*/ 130 h 309"/>
                <a:gd name="T22" fmla="*/ 29 w 104"/>
                <a:gd name="T23" fmla="*/ 139 h 309"/>
                <a:gd name="T24" fmla="*/ 39 w 104"/>
                <a:gd name="T25" fmla="*/ 149 h 309"/>
                <a:gd name="T26" fmla="*/ 47 w 104"/>
                <a:gd name="T27" fmla="*/ 162 h 309"/>
                <a:gd name="T28" fmla="*/ 59 w 104"/>
                <a:gd name="T29" fmla="*/ 178 h 309"/>
                <a:gd name="T30" fmla="*/ 80 w 104"/>
                <a:gd name="T31" fmla="*/ 201 h 309"/>
                <a:gd name="T32" fmla="*/ 91 w 104"/>
                <a:gd name="T33" fmla="*/ 217 h 309"/>
                <a:gd name="T34" fmla="*/ 97 w 104"/>
                <a:gd name="T35" fmla="*/ 227 h 309"/>
                <a:gd name="T36" fmla="*/ 100 w 104"/>
                <a:gd name="T37" fmla="*/ 239 h 309"/>
                <a:gd name="T38" fmla="*/ 103 w 104"/>
                <a:gd name="T39" fmla="*/ 252 h 309"/>
                <a:gd name="T40" fmla="*/ 103 w 104"/>
                <a:gd name="T41" fmla="*/ 265 h 309"/>
                <a:gd name="T42" fmla="*/ 100 w 104"/>
                <a:gd name="T43" fmla="*/ 279 h 309"/>
                <a:gd name="T44" fmla="*/ 97 w 104"/>
                <a:gd name="T45" fmla="*/ 295 h 309"/>
                <a:gd name="T46" fmla="*/ 91 w 104"/>
                <a:gd name="T47" fmla="*/ 308 h 309"/>
                <a:gd name="T48" fmla="*/ 71 w 104"/>
                <a:gd name="T49" fmla="*/ 288 h 309"/>
                <a:gd name="T50" fmla="*/ 76 w 104"/>
                <a:gd name="T51" fmla="*/ 279 h 309"/>
                <a:gd name="T52" fmla="*/ 80 w 104"/>
                <a:gd name="T53" fmla="*/ 262 h 309"/>
                <a:gd name="T54" fmla="*/ 83 w 104"/>
                <a:gd name="T55" fmla="*/ 252 h 309"/>
                <a:gd name="T56" fmla="*/ 83 w 104"/>
                <a:gd name="T57" fmla="*/ 236 h 309"/>
                <a:gd name="T58" fmla="*/ 83 w 104"/>
                <a:gd name="T59" fmla="*/ 227 h 309"/>
                <a:gd name="T60" fmla="*/ 76 w 104"/>
                <a:gd name="T61" fmla="*/ 211 h 309"/>
                <a:gd name="T62" fmla="*/ 74 w 104"/>
                <a:gd name="T63" fmla="*/ 201 h 309"/>
                <a:gd name="T64" fmla="*/ 68 w 104"/>
                <a:gd name="T65" fmla="*/ 190 h 309"/>
                <a:gd name="T66" fmla="*/ 56 w 104"/>
                <a:gd name="T67" fmla="*/ 181 h 309"/>
                <a:gd name="T68" fmla="*/ 41 w 104"/>
                <a:gd name="T69" fmla="*/ 168 h 309"/>
                <a:gd name="T70" fmla="*/ 29 w 104"/>
                <a:gd name="T71" fmla="*/ 155 h 309"/>
                <a:gd name="T72" fmla="*/ 24 w 104"/>
                <a:gd name="T73" fmla="*/ 146 h 309"/>
                <a:gd name="T74" fmla="*/ 12 w 104"/>
                <a:gd name="T75" fmla="*/ 126 h 309"/>
                <a:gd name="T76" fmla="*/ 6 w 104"/>
                <a:gd name="T77" fmla="*/ 109 h 309"/>
                <a:gd name="T78" fmla="*/ 3 w 104"/>
                <a:gd name="T79" fmla="*/ 100 h 309"/>
                <a:gd name="T80" fmla="*/ 0 w 104"/>
                <a:gd name="T81" fmla="*/ 84 h 309"/>
                <a:gd name="T82" fmla="*/ 0 w 104"/>
                <a:gd name="T83" fmla="*/ 61 h 309"/>
                <a:gd name="T84" fmla="*/ 3 w 104"/>
                <a:gd name="T85" fmla="*/ 49 h 309"/>
                <a:gd name="T86" fmla="*/ 6 w 104"/>
                <a:gd name="T87" fmla="*/ 35 h 309"/>
                <a:gd name="T88" fmla="*/ 6 w 104"/>
                <a:gd name="T89" fmla="*/ 22 h 309"/>
                <a:gd name="T90" fmla="*/ 9 w 104"/>
                <a:gd name="T91" fmla="*/ 9 h 309"/>
                <a:gd name="T92" fmla="*/ 15 w 104"/>
                <a:gd name="T93" fmla="*/ 0 h 309"/>
                <a:gd name="T94" fmla="*/ 53 w 104"/>
                <a:gd name="T95" fmla="*/ 6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4" h="309">
                  <a:moveTo>
                    <a:pt x="53" y="6"/>
                  </a:moveTo>
                  <a:lnTo>
                    <a:pt x="51" y="16"/>
                  </a:lnTo>
                  <a:lnTo>
                    <a:pt x="47" y="16"/>
                  </a:lnTo>
                  <a:lnTo>
                    <a:pt x="44" y="22"/>
                  </a:lnTo>
                  <a:lnTo>
                    <a:pt x="39" y="42"/>
                  </a:lnTo>
                  <a:lnTo>
                    <a:pt x="29" y="65"/>
                  </a:lnTo>
                  <a:lnTo>
                    <a:pt x="27" y="77"/>
                  </a:lnTo>
                  <a:lnTo>
                    <a:pt x="24" y="97"/>
                  </a:lnTo>
                  <a:lnTo>
                    <a:pt x="24" y="106"/>
                  </a:lnTo>
                  <a:lnTo>
                    <a:pt x="24" y="120"/>
                  </a:lnTo>
                  <a:lnTo>
                    <a:pt x="27" y="130"/>
                  </a:lnTo>
                  <a:lnTo>
                    <a:pt x="29" y="139"/>
                  </a:lnTo>
                  <a:lnTo>
                    <a:pt x="39" y="149"/>
                  </a:lnTo>
                  <a:lnTo>
                    <a:pt x="47" y="162"/>
                  </a:lnTo>
                  <a:lnTo>
                    <a:pt x="59" y="178"/>
                  </a:lnTo>
                  <a:lnTo>
                    <a:pt x="80" y="201"/>
                  </a:lnTo>
                  <a:lnTo>
                    <a:pt x="91" y="217"/>
                  </a:lnTo>
                  <a:lnTo>
                    <a:pt x="97" y="227"/>
                  </a:lnTo>
                  <a:lnTo>
                    <a:pt x="100" y="239"/>
                  </a:lnTo>
                  <a:lnTo>
                    <a:pt x="103" y="252"/>
                  </a:lnTo>
                  <a:lnTo>
                    <a:pt x="103" y="265"/>
                  </a:lnTo>
                  <a:lnTo>
                    <a:pt x="100" y="279"/>
                  </a:lnTo>
                  <a:lnTo>
                    <a:pt x="97" y="295"/>
                  </a:lnTo>
                  <a:lnTo>
                    <a:pt x="91" y="308"/>
                  </a:lnTo>
                  <a:lnTo>
                    <a:pt x="71" y="288"/>
                  </a:lnTo>
                  <a:lnTo>
                    <a:pt x="76" y="279"/>
                  </a:lnTo>
                  <a:lnTo>
                    <a:pt x="80" y="262"/>
                  </a:lnTo>
                  <a:lnTo>
                    <a:pt x="83" y="252"/>
                  </a:lnTo>
                  <a:lnTo>
                    <a:pt x="83" y="236"/>
                  </a:lnTo>
                  <a:lnTo>
                    <a:pt x="83" y="227"/>
                  </a:lnTo>
                  <a:lnTo>
                    <a:pt x="76" y="211"/>
                  </a:lnTo>
                  <a:lnTo>
                    <a:pt x="74" y="201"/>
                  </a:lnTo>
                  <a:lnTo>
                    <a:pt x="68" y="190"/>
                  </a:lnTo>
                  <a:lnTo>
                    <a:pt x="56" y="181"/>
                  </a:lnTo>
                  <a:lnTo>
                    <a:pt x="41" y="168"/>
                  </a:lnTo>
                  <a:lnTo>
                    <a:pt x="29" y="155"/>
                  </a:lnTo>
                  <a:lnTo>
                    <a:pt x="24" y="146"/>
                  </a:lnTo>
                  <a:lnTo>
                    <a:pt x="12" y="126"/>
                  </a:lnTo>
                  <a:lnTo>
                    <a:pt x="6" y="109"/>
                  </a:lnTo>
                  <a:lnTo>
                    <a:pt x="3" y="100"/>
                  </a:lnTo>
                  <a:lnTo>
                    <a:pt x="0" y="84"/>
                  </a:lnTo>
                  <a:lnTo>
                    <a:pt x="0" y="61"/>
                  </a:lnTo>
                  <a:lnTo>
                    <a:pt x="3" y="49"/>
                  </a:lnTo>
                  <a:lnTo>
                    <a:pt x="6" y="35"/>
                  </a:lnTo>
                  <a:lnTo>
                    <a:pt x="6" y="22"/>
                  </a:lnTo>
                  <a:lnTo>
                    <a:pt x="9" y="9"/>
                  </a:lnTo>
                  <a:lnTo>
                    <a:pt x="15" y="0"/>
                  </a:lnTo>
                  <a:lnTo>
                    <a:pt x="53" y="6"/>
                  </a:lnTo>
                </a:path>
              </a:pathLst>
            </a:custGeom>
            <a:grpFill/>
            <a:ln>
              <a:noFill/>
            </a:ln>
            <a:effectLst>
              <a:outerShdw dist="35921" dir="2700000" algn="ctr" rotWithShape="0">
                <a:schemeClr val="bg2">
                  <a:alpha val="50000"/>
                </a:scheme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grpSp>
      <p:sp>
        <p:nvSpPr>
          <p:cNvPr id="158"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tx2"/>
                </a:solidFill>
              </a:defRPr>
            </a:lvl1pPr>
          </a:lstStyle>
          <a:p>
            <a:fld id="{8C6A5426-CDE5-4A9A-A2DE-4762493B25D5}" type="datetime1">
              <a:rPr lang="en-US" smtClean="0"/>
              <a:pPr/>
              <a:t>2/26/2015</a:t>
            </a:fld>
            <a:endParaRPr lang="en-US"/>
          </a:p>
        </p:txBody>
      </p:sp>
      <p:sp>
        <p:nvSpPr>
          <p:cNvPr id="159"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dirty="0"/>
          </a:p>
        </p:txBody>
      </p:sp>
      <p:sp>
        <p:nvSpPr>
          <p:cNvPr id="160"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2"/>
                </a:solidFill>
              </a:defRPr>
            </a:lvl1pPr>
          </a:lstStyle>
          <a:p>
            <a:fld id="{74673C52-BC4E-4C96-AFCF-B2E7CF5882D3}" type="slidenum">
              <a:rPr lang="en-US" smtClean="0"/>
              <a:pPr/>
              <a:t>‹#›</a:t>
            </a:fld>
            <a:endParaRPr lang="en-US"/>
          </a:p>
        </p:txBody>
      </p:sp>
      <p:sp>
        <p:nvSpPr>
          <p:cNvPr id="225" name="Text Placeholder 30"/>
          <p:cNvSpPr>
            <a:spLocks noGrp="1"/>
          </p:cNvSpPr>
          <p:nvPr>
            <p:ph type="body" idx="1"/>
          </p:nvPr>
        </p:nvSpPr>
        <p:spPr>
          <a:xfrm>
            <a:off x="838200" y="1609417"/>
            <a:ext cx="10515600" cy="4558022"/>
          </a:xfrm>
          <a:prstGeom prst="rect">
            <a:avLst/>
          </a:prstGeom>
        </p:spPr>
        <p:txBody>
          <a:bodyPr vert="horz">
            <a:normAutofit/>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26" name="Title Placeholder 2"/>
          <p:cNvSpPr>
            <a:spLocks noGrp="1"/>
          </p:cNvSpPr>
          <p:nvPr>
            <p:ph type="title"/>
          </p:nvPr>
        </p:nvSpPr>
        <p:spPr>
          <a:xfrm>
            <a:off x="838200" y="320040"/>
            <a:ext cx="10515598"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dirty="0"/>
          </a:p>
        </p:txBody>
      </p:sp>
    </p:spTree>
    <p:extLst>
      <p:ext uri="{BB962C8B-B14F-4D97-AF65-F5344CB8AC3E}">
        <p14:creationId xmlns:p14="http://schemas.microsoft.com/office/powerpoint/2010/main" val="404412842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ftr="0" dt="0"/>
  <p:txStyles>
    <p:titleStyle>
      <a:lvl1pPr algn="l" rtl="0" eaLnBrk="1" latinLnBrk="0" hangingPunct="1">
        <a:spcBef>
          <a:spcPct val="0"/>
        </a:spcBef>
        <a:buNone/>
        <a:defRPr kumimoji="0" sz="3800" b="0" kern="1200" cap="all" baseline="0">
          <a:ln w="500">
            <a:solidFill>
              <a:schemeClr val="tx2">
                <a:shade val="20000"/>
                <a:satMod val="120000"/>
              </a:schemeClr>
            </a:solidFill>
          </a:ln>
          <a:solidFill>
            <a:schemeClr val="tx2"/>
          </a:soli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2"/>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2"/>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2"/>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2"/>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2"/>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2"/>
          </a:solidFill>
          <a:latin typeface="+mn-lt"/>
          <a:ea typeface="+mn-ea"/>
          <a:cs typeface="+mn-cs"/>
        </a:defRPr>
      </a:lvl6pPr>
      <a:lvl7pPr marL="1673352" indent="-182880" algn="l" rtl="0" eaLnBrk="1" latinLnBrk="0" hangingPunct="1">
        <a:spcBef>
          <a:spcPct val="20000"/>
        </a:spcBef>
        <a:buClr>
          <a:schemeClr val="accent4"/>
        </a:buClr>
        <a:buSzPct val="80000"/>
        <a:buFont typeface="Wingdings" panose="05000000000000000000" pitchFamily="2" charset="2"/>
        <a:buChar char=""/>
        <a:defRPr kumimoji="0" sz="1600" kern="1200" baseline="0">
          <a:solidFill>
            <a:schemeClr val="tx2"/>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2"/>
          </a:solidFill>
          <a:latin typeface="+mn-lt"/>
          <a:ea typeface="+mn-ea"/>
          <a:cs typeface="+mn-cs"/>
        </a:defRPr>
      </a:lvl8pPr>
      <a:lvl9pPr marL="2057400" indent="-182880" algn="l" rtl="0" eaLnBrk="1" latinLnBrk="0" hangingPunct="1">
        <a:spcBef>
          <a:spcPct val="20000"/>
        </a:spcBef>
        <a:buClr>
          <a:schemeClr val="accent4"/>
        </a:buClr>
        <a:buSzPct val="100000"/>
        <a:buFont typeface="Wingdings" panose="05000000000000000000" pitchFamily="2" charset="2"/>
        <a:buChar char=""/>
        <a:defRPr kumimoji="0" sz="1400" kern="1200" baseline="0">
          <a:solidFill>
            <a:schemeClr val="tx2"/>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extLst mod="1">
    <p:ext uri="{27BBF7A9-308A-43DC-89C8-2F10F3537804}">
      <p15:sldGuideLst xmlns:p15="http://schemas.microsoft.com/office/powerpoint/2012/main" xmlns="">
        <p15:guide id="0" orient="horz" pos="2160" userDrawn="1">
          <p15:clr>
            <a:srgbClr val="F26B43"/>
          </p15:clr>
        </p15:guide>
        <p15:guide id="1" pos="3840" userDrawn="1">
          <p15:clr>
            <a:srgbClr val="F26B43"/>
          </p15:clr>
        </p15:guide>
        <p15:guide id="2" pos="7152" userDrawn="1">
          <p15:clr>
            <a:srgbClr val="F26B43"/>
          </p15:clr>
        </p15:guide>
        <p15:guide id="3" pos="528" userDrawn="1">
          <p15:clr>
            <a:srgbClr val="F26B43"/>
          </p15:clr>
        </p15:guide>
        <p15:guide id="4" orient="horz" pos="3888" userDrawn="1">
          <p15:clr>
            <a:srgbClr val="F26B43"/>
          </p15:clr>
        </p15:guide>
        <p15:guide id="5" orient="horz" pos="101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b="1" dirty="0" smtClean="0">
                <a:solidFill>
                  <a:schemeClr val="tx2"/>
                </a:solidFill>
              </a:rPr>
              <a:t>Presented </a:t>
            </a:r>
            <a:r>
              <a:rPr lang="en-US" b="1" dirty="0" err="1" smtClean="0">
                <a:solidFill>
                  <a:schemeClr val="tx2"/>
                </a:solidFill>
              </a:rPr>
              <a:t>by:Er.Sudan</a:t>
            </a:r>
            <a:r>
              <a:rPr lang="en-US" b="1" dirty="0" smtClean="0">
                <a:solidFill>
                  <a:schemeClr val="tx2"/>
                </a:solidFill>
              </a:rPr>
              <a:t> Prajapati</a:t>
            </a:r>
            <a:endParaRPr lang="en-US" b="1" dirty="0">
              <a:solidFill>
                <a:schemeClr val="tx2"/>
              </a:solidFill>
            </a:endParaRPr>
          </a:p>
        </p:txBody>
      </p:sp>
      <p:sp>
        <p:nvSpPr>
          <p:cNvPr id="2" name="Title 1"/>
          <p:cNvSpPr>
            <a:spLocks noGrp="1"/>
          </p:cNvSpPr>
          <p:nvPr>
            <p:ph type="ctrTitle"/>
          </p:nvPr>
        </p:nvSpPr>
        <p:spPr/>
        <p:txBody>
          <a:bodyPr/>
          <a:lstStyle/>
          <a:p>
            <a:r>
              <a:rPr lang="en-US" dirty="0" smtClean="0"/>
              <a:t>ADO.NET</a:t>
            </a:r>
            <a:r>
              <a:rPr lang="en-US" sz="2000" dirty="0" smtClean="0"/>
              <a:t>(</a:t>
            </a:r>
            <a:r>
              <a:rPr lang="en-US" sz="2000" dirty="0" err="1" smtClean="0"/>
              <a:t>Activex</a:t>
            </a:r>
            <a:r>
              <a:rPr lang="en-US" sz="2000" dirty="0" smtClean="0"/>
              <a:t> Data Object)</a:t>
            </a:r>
            <a:endParaRPr lang="en-US" dirty="0"/>
          </a:p>
        </p:txBody>
      </p:sp>
    </p:spTree>
    <p:extLst>
      <p:ext uri="{BB962C8B-B14F-4D97-AF65-F5344CB8AC3E}">
        <p14:creationId xmlns:p14="http://schemas.microsoft.com/office/powerpoint/2010/main" val="18718709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90600" y="685800"/>
            <a:ext cx="10515600" cy="4558022"/>
          </a:xfrm>
        </p:spPr>
        <p:txBody>
          <a:bodyPr>
            <a:noAutofit/>
          </a:bodyPr>
          <a:lstStyle/>
          <a:p>
            <a:r>
              <a:rPr lang="en-US" sz="2300" b="1" dirty="0" err="1"/>
              <a:t>DataReader</a:t>
            </a:r>
            <a:r>
              <a:rPr lang="en-US" sz="2300" b="1" dirty="0"/>
              <a:t> </a:t>
            </a:r>
            <a:endParaRPr lang="en-US" sz="2300" b="1" dirty="0" smtClean="0"/>
          </a:p>
          <a:p>
            <a:pPr lvl="1"/>
            <a:r>
              <a:rPr lang="en-US" dirty="0" smtClean="0"/>
              <a:t> </a:t>
            </a:r>
            <a:r>
              <a:rPr lang="en-US" dirty="0"/>
              <a:t>A </a:t>
            </a:r>
            <a:r>
              <a:rPr lang="en-US" dirty="0" err="1"/>
              <a:t>DataReader</a:t>
            </a:r>
            <a:r>
              <a:rPr lang="en-US" dirty="0"/>
              <a:t> is an object that can be used to access the results sequentially from a database. </a:t>
            </a:r>
            <a:endParaRPr lang="en-US" dirty="0" smtClean="0"/>
          </a:p>
          <a:p>
            <a:pPr lvl="1"/>
            <a:r>
              <a:rPr lang="en-US" dirty="0" smtClean="0"/>
              <a:t>The </a:t>
            </a:r>
            <a:r>
              <a:rPr lang="en-US" dirty="0" err="1"/>
              <a:t>DataReader</a:t>
            </a:r>
            <a:r>
              <a:rPr lang="en-US" dirty="0"/>
              <a:t> is used to get forward only sequential results as the query executes. This is used with the Command </a:t>
            </a:r>
            <a:r>
              <a:rPr lang="en-US" dirty="0" smtClean="0"/>
              <a:t>object.</a:t>
            </a:r>
          </a:p>
          <a:p>
            <a:r>
              <a:rPr lang="en-US" b="1" dirty="0"/>
              <a:t>Dataset </a:t>
            </a:r>
          </a:p>
          <a:p>
            <a:pPr lvl="1"/>
            <a:r>
              <a:rPr lang="en-US" dirty="0" smtClean="0"/>
              <a:t>The Dataset can be thought of as an in-memory representation of a database. </a:t>
            </a:r>
          </a:p>
          <a:p>
            <a:pPr lvl="1"/>
            <a:r>
              <a:rPr lang="en-US" dirty="0" smtClean="0"/>
              <a:t>A </a:t>
            </a:r>
            <a:r>
              <a:rPr lang="en-US" dirty="0" err="1" smtClean="0"/>
              <a:t>DataSet</a:t>
            </a:r>
            <a:r>
              <a:rPr lang="en-US" dirty="0" smtClean="0"/>
              <a:t> is a disconnected data access object. </a:t>
            </a:r>
          </a:p>
          <a:p>
            <a:pPr lvl="1"/>
            <a:r>
              <a:rPr lang="en-US" dirty="0" smtClean="0"/>
              <a:t>The result of the query can be stored in a Dataset. </a:t>
            </a:r>
          </a:p>
          <a:p>
            <a:pPr lvl="1"/>
            <a:r>
              <a:rPr lang="en-US" dirty="0" smtClean="0"/>
              <a:t>The </a:t>
            </a:r>
            <a:r>
              <a:rPr lang="en-US" dirty="0" err="1" smtClean="0"/>
              <a:t>DataSet</a:t>
            </a:r>
            <a:r>
              <a:rPr lang="en-US" dirty="0" smtClean="0"/>
              <a:t> contains </a:t>
            </a:r>
            <a:r>
              <a:rPr lang="en-US" dirty="0" err="1" smtClean="0"/>
              <a:t>DataTables</a:t>
            </a:r>
            <a:r>
              <a:rPr lang="en-US" dirty="0" smtClean="0"/>
              <a:t>.</a:t>
            </a:r>
          </a:p>
          <a:p>
            <a:pPr lvl="1"/>
            <a:r>
              <a:rPr lang="en-US" dirty="0" smtClean="0"/>
              <a:t> The </a:t>
            </a:r>
            <a:r>
              <a:rPr lang="en-US" dirty="0" err="1" smtClean="0"/>
              <a:t>DataTables</a:t>
            </a:r>
            <a:r>
              <a:rPr lang="en-US" dirty="0" smtClean="0"/>
              <a:t> contain </a:t>
            </a:r>
            <a:r>
              <a:rPr lang="en-US" dirty="0" err="1" smtClean="0"/>
              <a:t>DataRow</a:t>
            </a:r>
            <a:r>
              <a:rPr lang="en-US" dirty="0" smtClean="0"/>
              <a:t> and </a:t>
            </a:r>
            <a:r>
              <a:rPr lang="en-US" dirty="0" err="1" smtClean="0"/>
              <a:t>DataColumns</a:t>
            </a:r>
            <a:r>
              <a:rPr lang="en-US" dirty="0" smtClean="0"/>
              <a:t>. A </a:t>
            </a:r>
            <a:r>
              <a:rPr lang="en-US" dirty="0" err="1" smtClean="0"/>
              <a:t>DataSet</a:t>
            </a:r>
            <a:r>
              <a:rPr lang="en-US" dirty="0" smtClean="0"/>
              <a:t> or a </a:t>
            </a:r>
            <a:r>
              <a:rPr lang="en-US" dirty="0" err="1" smtClean="0"/>
              <a:t>DataTable</a:t>
            </a:r>
            <a:r>
              <a:rPr lang="en-US" dirty="0" smtClean="0"/>
              <a:t> can be used with a Command and a </a:t>
            </a:r>
            <a:r>
              <a:rPr lang="en-US" dirty="0" err="1" smtClean="0"/>
              <a:t>DataAdapter</a:t>
            </a:r>
            <a:r>
              <a:rPr lang="en-US" dirty="0" smtClean="0"/>
              <a:t> object to store query results.</a:t>
            </a:r>
          </a:p>
        </p:txBody>
      </p:sp>
    </p:spTree>
    <p:extLst>
      <p:ext uri="{BB962C8B-B14F-4D97-AF65-F5344CB8AC3E}">
        <p14:creationId xmlns:p14="http://schemas.microsoft.com/office/powerpoint/2010/main" val="18056411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4400" y="1143000"/>
            <a:ext cx="10515600" cy="4558022"/>
          </a:xfrm>
        </p:spPr>
        <p:txBody>
          <a:bodyPr>
            <a:normAutofit/>
          </a:bodyPr>
          <a:lstStyle/>
          <a:p>
            <a:pPr algn="just"/>
            <a:r>
              <a:rPr lang="en-US" sz="2800" b="1" dirty="0" err="1"/>
              <a:t>DataAdapter</a:t>
            </a:r>
            <a:r>
              <a:rPr lang="en-US" sz="2800" b="1" dirty="0"/>
              <a:t> </a:t>
            </a:r>
            <a:endParaRPr lang="en-US" sz="2800" b="1" dirty="0" smtClean="0"/>
          </a:p>
          <a:p>
            <a:pPr lvl="1" algn="just"/>
            <a:r>
              <a:rPr lang="en-US" sz="2800" dirty="0" smtClean="0"/>
              <a:t> </a:t>
            </a:r>
            <a:r>
              <a:rPr lang="en-US" sz="2800" dirty="0"/>
              <a:t>A </a:t>
            </a:r>
            <a:r>
              <a:rPr lang="en-US" sz="2800" dirty="0" err="1"/>
              <a:t>DataAdapter</a:t>
            </a:r>
            <a:r>
              <a:rPr lang="en-US" sz="2800" dirty="0"/>
              <a:t> object is used to fill a </a:t>
            </a:r>
            <a:r>
              <a:rPr lang="en-US" sz="2800" dirty="0" err="1"/>
              <a:t>DataSet</a:t>
            </a:r>
            <a:r>
              <a:rPr lang="en-US" sz="2800" dirty="0"/>
              <a:t>/</a:t>
            </a:r>
            <a:r>
              <a:rPr lang="en-US" sz="2800" dirty="0" err="1"/>
              <a:t>DataTable</a:t>
            </a:r>
            <a:r>
              <a:rPr lang="en-US" sz="2800" dirty="0"/>
              <a:t> with query results. </a:t>
            </a:r>
            <a:endParaRPr lang="en-US" sz="2800" dirty="0" smtClean="0"/>
          </a:p>
          <a:p>
            <a:pPr lvl="1" algn="just"/>
            <a:r>
              <a:rPr lang="en-US" sz="2800" dirty="0" smtClean="0"/>
              <a:t>This </a:t>
            </a:r>
            <a:r>
              <a:rPr lang="en-US" sz="2800" dirty="0"/>
              <a:t>can be thought of as the adapter between the connected and disconnected data models</a:t>
            </a:r>
            <a:r>
              <a:rPr lang="en-US" sz="2800" dirty="0" smtClean="0"/>
              <a:t>.</a:t>
            </a:r>
          </a:p>
          <a:p>
            <a:pPr lvl="1" algn="just"/>
            <a:r>
              <a:rPr lang="en-US" sz="2800" dirty="0" smtClean="0"/>
              <a:t> </a:t>
            </a:r>
            <a:r>
              <a:rPr lang="en-US" sz="2800" dirty="0"/>
              <a:t>A Command object will be used to execute the query and a </a:t>
            </a:r>
            <a:r>
              <a:rPr lang="en-US" sz="2800" dirty="0" err="1"/>
              <a:t>DataAdapter</a:t>
            </a:r>
            <a:r>
              <a:rPr lang="en-US" sz="2800" dirty="0"/>
              <a:t> will use this Command object and fill the query results coming from the database into a </a:t>
            </a:r>
            <a:r>
              <a:rPr lang="en-US" sz="2800" dirty="0" err="1"/>
              <a:t>DataSet</a:t>
            </a:r>
            <a:r>
              <a:rPr lang="en-US" sz="2800" dirty="0"/>
              <a:t>/</a:t>
            </a:r>
            <a:r>
              <a:rPr lang="en-US" sz="2800" dirty="0" err="1"/>
              <a:t>DataTable</a:t>
            </a:r>
            <a:r>
              <a:rPr lang="en-US" sz="2800" dirty="0"/>
              <a:t>.</a:t>
            </a:r>
          </a:p>
          <a:p>
            <a:pPr algn="just"/>
            <a:endParaRPr lang="en-US" sz="2800" dirty="0"/>
          </a:p>
        </p:txBody>
      </p:sp>
    </p:spTree>
    <p:extLst>
      <p:ext uri="{BB962C8B-B14F-4D97-AF65-F5344CB8AC3E}">
        <p14:creationId xmlns:p14="http://schemas.microsoft.com/office/powerpoint/2010/main" val="29028585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9416"/>
            <a:ext cx="11506200" cy="5096183"/>
          </a:xfrm>
        </p:spPr>
        <p:txBody>
          <a:bodyPr>
            <a:normAutofit fontScale="92500" lnSpcReduction="20000"/>
          </a:bodyPr>
          <a:lstStyle/>
          <a:p>
            <a:pPr marL="0" indent="0">
              <a:buNone/>
            </a:pPr>
            <a:r>
              <a:rPr lang="en-US" dirty="0"/>
              <a:t> string </a:t>
            </a:r>
            <a:r>
              <a:rPr lang="en-US" dirty="0" err="1"/>
              <a:t>connectionString</a:t>
            </a:r>
            <a:r>
              <a:rPr lang="en-US" dirty="0"/>
              <a:t> = "Data Source=.;Initial Catalog=</a:t>
            </a:r>
            <a:r>
              <a:rPr lang="en-US" dirty="0" err="1"/>
              <a:t>faculty;uid</a:t>
            </a:r>
            <a:r>
              <a:rPr lang="en-US" dirty="0"/>
              <a:t>=</a:t>
            </a:r>
            <a:r>
              <a:rPr lang="en-US" dirty="0" err="1"/>
              <a:t>asian;pwd</a:t>
            </a:r>
            <a:r>
              <a:rPr lang="en-US" dirty="0"/>
              <a:t>=</a:t>
            </a:r>
            <a:r>
              <a:rPr lang="en-US" dirty="0" err="1"/>
              <a:t>asian;Integrated</a:t>
            </a:r>
            <a:r>
              <a:rPr lang="en-US" dirty="0"/>
              <a:t> Security=True";</a:t>
            </a:r>
          </a:p>
          <a:p>
            <a:pPr marL="0" indent="0">
              <a:buNone/>
            </a:pPr>
            <a:r>
              <a:rPr lang="en-US" dirty="0"/>
              <a:t>            string </a:t>
            </a:r>
            <a:r>
              <a:rPr lang="en-US" dirty="0" err="1"/>
              <a:t>sql</a:t>
            </a:r>
            <a:r>
              <a:rPr lang="en-US" dirty="0"/>
              <a:t> = "SELECT * FROM subject";</a:t>
            </a:r>
          </a:p>
          <a:p>
            <a:pPr marL="0" indent="0">
              <a:buNone/>
            </a:pPr>
            <a:r>
              <a:rPr lang="en-US" dirty="0"/>
              <a:t>            </a:t>
            </a:r>
            <a:r>
              <a:rPr lang="en-US" dirty="0" err="1"/>
              <a:t>SqlConnection</a:t>
            </a:r>
            <a:r>
              <a:rPr lang="en-US" dirty="0"/>
              <a:t> connection = new </a:t>
            </a:r>
            <a:r>
              <a:rPr lang="en-US" dirty="0" err="1"/>
              <a:t>SqlConnection</a:t>
            </a:r>
            <a:r>
              <a:rPr lang="en-US" dirty="0"/>
              <a:t>(</a:t>
            </a:r>
            <a:r>
              <a:rPr lang="en-US" dirty="0" err="1"/>
              <a:t>connectionString</a:t>
            </a:r>
            <a:r>
              <a:rPr lang="en-US" dirty="0"/>
              <a:t>);</a:t>
            </a:r>
          </a:p>
          <a:p>
            <a:pPr marL="0" indent="0">
              <a:buNone/>
            </a:pPr>
            <a:r>
              <a:rPr lang="en-US" dirty="0"/>
              <a:t>            </a:t>
            </a:r>
            <a:r>
              <a:rPr lang="en-US" dirty="0" err="1"/>
              <a:t>SqlDataAdapter</a:t>
            </a:r>
            <a:r>
              <a:rPr lang="en-US" dirty="0"/>
              <a:t> </a:t>
            </a:r>
            <a:r>
              <a:rPr lang="en-US" dirty="0" err="1"/>
              <a:t>dataadapter</a:t>
            </a:r>
            <a:r>
              <a:rPr lang="en-US" dirty="0"/>
              <a:t> = new </a:t>
            </a:r>
            <a:r>
              <a:rPr lang="en-US" dirty="0" err="1"/>
              <a:t>SqlDataAdapter</a:t>
            </a:r>
            <a:r>
              <a:rPr lang="en-US" dirty="0"/>
              <a:t>(</a:t>
            </a:r>
            <a:r>
              <a:rPr lang="en-US" dirty="0" err="1"/>
              <a:t>sql</a:t>
            </a:r>
            <a:r>
              <a:rPr lang="en-US" dirty="0"/>
              <a:t>, connection);</a:t>
            </a:r>
          </a:p>
          <a:p>
            <a:pPr marL="0" indent="0">
              <a:buNone/>
            </a:pPr>
            <a:r>
              <a:rPr lang="en-US" dirty="0"/>
              <a:t>            </a:t>
            </a:r>
            <a:r>
              <a:rPr lang="en-US" dirty="0" err="1"/>
              <a:t>DataSet</a:t>
            </a:r>
            <a:r>
              <a:rPr lang="en-US" dirty="0"/>
              <a:t> ds = new </a:t>
            </a:r>
            <a:r>
              <a:rPr lang="en-US" dirty="0" err="1"/>
              <a:t>DataSet</a:t>
            </a:r>
            <a:r>
              <a:rPr lang="en-US" dirty="0"/>
              <a:t>();</a:t>
            </a:r>
          </a:p>
          <a:p>
            <a:pPr marL="0" indent="0">
              <a:buNone/>
            </a:pPr>
            <a:r>
              <a:rPr lang="en-US" dirty="0"/>
              <a:t>            </a:t>
            </a:r>
            <a:r>
              <a:rPr lang="en-US" dirty="0" err="1"/>
              <a:t>connection.Open</a:t>
            </a:r>
            <a:r>
              <a:rPr lang="en-US" dirty="0"/>
              <a:t>();</a:t>
            </a:r>
          </a:p>
          <a:p>
            <a:pPr marL="0" indent="0">
              <a:buNone/>
            </a:pPr>
            <a:r>
              <a:rPr lang="en-US" dirty="0"/>
              <a:t>            </a:t>
            </a:r>
            <a:r>
              <a:rPr lang="en-US" dirty="0" err="1"/>
              <a:t>dataadapter.Fill</a:t>
            </a:r>
            <a:r>
              <a:rPr lang="en-US" dirty="0"/>
              <a:t>(</a:t>
            </a:r>
            <a:r>
              <a:rPr lang="en-US" dirty="0" err="1"/>
              <a:t>ds,"f</a:t>
            </a:r>
            <a:r>
              <a:rPr lang="en-US" dirty="0"/>
              <a:t>");</a:t>
            </a:r>
          </a:p>
          <a:p>
            <a:pPr marL="0" indent="0">
              <a:buNone/>
            </a:pPr>
            <a:r>
              <a:rPr lang="en-US" dirty="0"/>
              <a:t>            </a:t>
            </a:r>
            <a:r>
              <a:rPr lang="en-US" dirty="0" err="1"/>
              <a:t>connection.Close</a:t>
            </a:r>
            <a:r>
              <a:rPr lang="en-US" dirty="0"/>
              <a:t>();</a:t>
            </a:r>
          </a:p>
          <a:p>
            <a:pPr marL="0" indent="0">
              <a:buNone/>
            </a:pPr>
            <a:r>
              <a:rPr lang="en-US" dirty="0"/>
              <a:t>            dataGridView1.DataSource = ds;</a:t>
            </a:r>
          </a:p>
          <a:p>
            <a:pPr marL="0" indent="0">
              <a:buNone/>
            </a:pPr>
            <a:r>
              <a:rPr lang="en-US" dirty="0"/>
              <a:t>           dataGridView1.DataMember="f";</a:t>
            </a:r>
          </a:p>
          <a:p>
            <a:pPr marL="0" indent="0">
              <a:buNone/>
            </a:pPr>
            <a:r>
              <a:rPr lang="en-US" dirty="0"/>
              <a:t>            dataGridView1.ReadOnly = true;</a:t>
            </a:r>
          </a:p>
        </p:txBody>
      </p:sp>
      <p:sp>
        <p:nvSpPr>
          <p:cNvPr id="3" name="Title 2"/>
          <p:cNvSpPr>
            <a:spLocks noGrp="1"/>
          </p:cNvSpPr>
          <p:nvPr>
            <p:ph type="title"/>
          </p:nvPr>
        </p:nvSpPr>
        <p:spPr/>
        <p:txBody>
          <a:bodyPr/>
          <a:lstStyle/>
          <a:p>
            <a:r>
              <a:rPr lang="en-US" dirty="0" smtClean="0"/>
              <a:t>Try out</a:t>
            </a:r>
            <a:endParaRPr lang="en-US" dirty="0"/>
          </a:p>
        </p:txBody>
      </p:sp>
    </p:spTree>
    <p:extLst>
      <p:ext uri="{BB962C8B-B14F-4D97-AF65-F5344CB8AC3E}">
        <p14:creationId xmlns:p14="http://schemas.microsoft.com/office/powerpoint/2010/main" val="528270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err="1"/>
              <a:t>SqlDataAdapter</a:t>
            </a:r>
            <a:r>
              <a:rPr lang="en-US" dirty="0"/>
              <a:t> </a:t>
            </a:r>
            <a:r>
              <a:rPr lang="en-US" dirty="0" err="1"/>
              <a:t>dataadapter</a:t>
            </a:r>
            <a:r>
              <a:rPr lang="en-US" dirty="0"/>
              <a:t> </a:t>
            </a:r>
            <a:r>
              <a:rPr lang="en-US" dirty="0" smtClean="0"/>
              <a:t>= </a:t>
            </a:r>
            <a:r>
              <a:rPr lang="en-US" dirty="0"/>
              <a:t>new </a:t>
            </a:r>
            <a:r>
              <a:rPr lang="en-US" dirty="0" err="1"/>
              <a:t>SqlDataAdapter</a:t>
            </a:r>
            <a:r>
              <a:rPr lang="en-US" dirty="0" smtClean="0"/>
              <a:t>();</a:t>
            </a:r>
          </a:p>
          <a:p>
            <a:pPr lvl="1"/>
            <a:r>
              <a:rPr lang="en-US" dirty="0"/>
              <a:t>The </a:t>
            </a:r>
            <a:r>
              <a:rPr lang="en-US" dirty="0" err="1"/>
              <a:t>DataAdapter</a:t>
            </a:r>
            <a:r>
              <a:rPr lang="en-US" dirty="0"/>
              <a:t> is the one that actually executes the commands to data source. </a:t>
            </a:r>
            <a:endParaRPr lang="en-US" dirty="0" smtClean="0"/>
          </a:p>
          <a:p>
            <a:pPr lvl="1"/>
            <a:r>
              <a:rPr lang="en-US" dirty="0" smtClean="0"/>
              <a:t>It </a:t>
            </a:r>
            <a:r>
              <a:rPr lang="en-US" dirty="0"/>
              <a:t>has a </a:t>
            </a:r>
            <a:r>
              <a:rPr lang="en-US" dirty="0" err="1"/>
              <a:t>SelectCommand</a:t>
            </a:r>
            <a:r>
              <a:rPr lang="en-US" dirty="0"/>
              <a:t> property </a:t>
            </a:r>
            <a:r>
              <a:rPr lang="en-US" dirty="0" smtClean="0"/>
              <a:t>accepts </a:t>
            </a:r>
            <a:r>
              <a:rPr lang="en-US" dirty="0"/>
              <a:t> </a:t>
            </a:r>
            <a:r>
              <a:rPr lang="en-US" dirty="0" err="1"/>
              <a:t>DbCommand</a:t>
            </a:r>
            <a:r>
              <a:rPr lang="en-US" dirty="0"/>
              <a:t> object that specifies the SELECT statement used to retrieved data from the data source</a:t>
            </a:r>
            <a:endParaRPr lang="en-US" dirty="0" smtClean="0"/>
          </a:p>
          <a:p>
            <a:r>
              <a:rPr lang="en-US" dirty="0" err="1"/>
              <a:t>DataSet</a:t>
            </a:r>
            <a:r>
              <a:rPr lang="en-US" dirty="0"/>
              <a:t> ds </a:t>
            </a:r>
            <a:r>
              <a:rPr lang="en-US" dirty="0" smtClean="0"/>
              <a:t>= </a:t>
            </a:r>
            <a:r>
              <a:rPr lang="en-US" dirty="0"/>
              <a:t>new </a:t>
            </a:r>
            <a:r>
              <a:rPr lang="en-US" dirty="0" err="1"/>
              <a:t>DataSet</a:t>
            </a:r>
            <a:r>
              <a:rPr lang="en-US" dirty="0" smtClean="0"/>
              <a:t>();</a:t>
            </a:r>
          </a:p>
          <a:p>
            <a:r>
              <a:rPr lang="en-US" dirty="0" smtClean="0"/>
              <a:t> </a:t>
            </a:r>
            <a:r>
              <a:rPr lang="en-US" dirty="0"/>
              <a:t> </a:t>
            </a:r>
            <a:r>
              <a:rPr lang="en-US" dirty="0" err="1" smtClean="0"/>
              <a:t>ds.Fill</a:t>
            </a:r>
            <a:r>
              <a:rPr lang="en-US" dirty="0" smtClean="0"/>
              <a:t>(</a:t>
            </a:r>
            <a:r>
              <a:rPr lang="en-US" dirty="0" err="1" smtClean="0"/>
              <a:t>ds,"</a:t>
            </a:r>
            <a:r>
              <a:rPr lang="en-US" dirty="0" err="1"/>
              <a:t>f</a:t>
            </a:r>
            <a:r>
              <a:rPr lang="en-US" dirty="0"/>
              <a:t>");</a:t>
            </a:r>
          </a:p>
          <a:p>
            <a:pPr lvl="1" algn="just"/>
            <a:r>
              <a:rPr lang="en-US" dirty="0" smtClean="0"/>
              <a:t>After </a:t>
            </a:r>
            <a:r>
              <a:rPr lang="en-US" dirty="0"/>
              <a:t>execution of the above command, a new </a:t>
            </a:r>
            <a:r>
              <a:rPr lang="en-US" dirty="0" err="1"/>
              <a:t>DataTable</a:t>
            </a:r>
            <a:r>
              <a:rPr lang="en-US" dirty="0"/>
              <a:t> with the name </a:t>
            </a:r>
            <a:r>
              <a:rPr lang="en-US" dirty="0" err="1"/>
              <a:t>TableName</a:t>
            </a:r>
            <a:r>
              <a:rPr lang="en-US" dirty="0"/>
              <a:t> will be added to the </a:t>
            </a:r>
            <a:r>
              <a:rPr lang="en-US" dirty="0" err="1"/>
              <a:t>Tablesproperty</a:t>
            </a:r>
            <a:r>
              <a:rPr lang="en-US" dirty="0"/>
              <a:t> oft the </a:t>
            </a:r>
            <a:r>
              <a:rPr lang="en-US" dirty="0" err="1"/>
              <a:t>DataSet</a:t>
            </a:r>
            <a:r>
              <a:rPr lang="en-US" dirty="0"/>
              <a:t>. </a:t>
            </a:r>
            <a:endParaRPr lang="en-US" dirty="0" smtClean="0"/>
          </a:p>
          <a:p>
            <a:pPr lvl="1" algn="just"/>
            <a:r>
              <a:rPr lang="en-US" dirty="0" smtClean="0"/>
              <a:t>You </a:t>
            </a:r>
            <a:r>
              <a:rPr lang="en-US" dirty="0"/>
              <a:t>can then access the data using the Rows property of the </a:t>
            </a:r>
            <a:r>
              <a:rPr lang="en-US" dirty="0" err="1"/>
              <a:t>DataTable</a:t>
            </a:r>
            <a:r>
              <a:rPr lang="en-US" dirty="0" smtClean="0"/>
              <a:t>.</a:t>
            </a:r>
          </a:p>
        </p:txBody>
      </p:sp>
      <p:sp>
        <p:nvSpPr>
          <p:cNvPr id="3" name="Title 2"/>
          <p:cNvSpPr>
            <a:spLocks noGrp="1"/>
          </p:cNvSpPr>
          <p:nvPr>
            <p:ph type="title"/>
          </p:nvPr>
        </p:nvSpPr>
        <p:spPr/>
        <p:txBody>
          <a:bodyPr/>
          <a:lstStyle/>
          <a:p>
            <a:r>
              <a:rPr lang="en-US" dirty="0" smtClean="0"/>
              <a:t>Detail</a:t>
            </a:r>
            <a:endParaRPr lang="en-US" dirty="0"/>
          </a:p>
        </p:txBody>
      </p:sp>
    </p:spTree>
    <p:extLst>
      <p:ext uri="{BB962C8B-B14F-4D97-AF65-F5344CB8AC3E}">
        <p14:creationId xmlns:p14="http://schemas.microsoft.com/office/powerpoint/2010/main" val="118053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132114"/>
            <a:ext cx="11201400" cy="5421086"/>
          </a:xfrm>
        </p:spPr>
        <p:txBody>
          <a:bodyPr>
            <a:noAutofit/>
          </a:bodyPr>
          <a:lstStyle/>
          <a:p>
            <a:pPr marL="0" indent="0">
              <a:buNone/>
            </a:pPr>
            <a:r>
              <a:rPr lang="en-US" sz="2200" dirty="0"/>
              <a:t> private void button1_Click(object sender, </a:t>
            </a:r>
            <a:r>
              <a:rPr lang="en-US" sz="2200" dirty="0" err="1"/>
              <a:t>EventArgs</a:t>
            </a:r>
            <a:r>
              <a:rPr lang="en-US" sz="2200" dirty="0"/>
              <a:t> e)</a:t>
            </a:r>
          </a:p>
          <a:p>
            <a:pPr marL="0" indent="0">
              <a:buNone/>
            </a:pPr>
            <a:r>
              <a:rPr lang="en-US" sz="2200" dirty="0"/>
              <a:t>        </a:t>
            </a:r>
            <a:r>
              <a:rPr lang="en-US" sz="2200" dirty="0" smtClean="0"/>
              <a:t>{ </a:t>
            </a:r>
            <a:r>
              <a:rPr lang="en-US" sz="2200" dirty="0"/>
              <a:t>string </a:t>
            </a:r>
            <a:r>
              <a:rPr lang="en-US" sz="2200" dirty="0" err="1"/>
              <a:t>connectionString</a:t>
            </a:r>
            <a:r>
              <a:rPr lang="en-US" sz="2200" dirty="0"/>
              <a:t> = "Data Source=.;Initial Catalog=</a:t>
            </a:r>
            <a:r>
              <a:rPr lang="en-US" sz="2200" dirty="0" err="1"/>
              <a:t>faculty;uid</a:t>
            </a:r>
            <a:r>
              <a:rPr lang="en-US" sz="2200" dirty="0"/>
              <a:t>=</a:t>
            </a:r>
            <a:r>
              <a:rPr lang="en-US" sz="2200" dirty="0" err="1"/>
              <a:t>asian;pwd</a:t>
            </a:r>
            <a:r>
              <a:rPr lang="en-US" sz="2200" dirty="0"/>
              <a:t>=</a:t>
            </a:r>
            <a:r>
              <a:rPr lang="en-US" sz="2200" dirty="0" err="1"/>
              <a:t>asian;Integrated</a:t>
            </a:r>
            <a:r>
              <a:rPr lang="en-US" sz="2200" dirty="0"/>
              <a:t> Security=True";</a:t>
            </a:r>
          </a:p>
          <a:p>
            <a:pPr marL="0" indent="0">
              <a:buNone/>
            </a:pPr>
            <a:r>
              <a:rPr lang="en-US" sz="2200" dirty="0"/>
              <a:t>            string </a:t>
            </a:r>
            <a:r>
              <a:rPr lang="en-US" sz="2200" dirty="0" err="1"/>
              <a:t>sql</a:t>
            </a:r>
            <a:r>
              <a:rPr lang="en-US" sz="2200" dirty="0"/>
              <a:t> = "SELECT * FROM subject";</a:t>
            </a:r>
          </a:p>
          <a:p>
            <a:pPr marL="0" indent="0">
              <a:buNone/>
            </a:pPr>
            <a:r>
              <a:rPr lang="en-US" sz="2200" dirty="0"/>
              <a:t>            </a:t>
            </a:r>
            <a:r>
              <a:rPr lang="en-US" sz="2200" dirty="0" err="1"/>
              <a:t>SqlConnection</a:t>
            </a:r>
            <a:r>
              <a:rPr lang="en-US" sz="2200" dirty="0"/>
              <a:t> connection = new </a:t>
            </a:r>
            <a:r>
              <a:rPr lang="en-US" sz="2200" dirty="0" err="1"/>
              <a:t>SqlConnection</a:t>
            </a:r>
            <a:r>
              <a:rPr lang="en-US" sz="2200" dirty="0"/>
              <a:t>(</a:t>
            </a:r>
            <a:r>
              <a:rPr lang="en-US" sz="2200" dirty="0" err="1"/>
              <a:t>connectionString</a:t>
            </a:r>
            <a:r>
              <a:rPr lang="en-US" sz="2200" dirty="0"/>
              <a:t>);</a:t>
            </a:r>
          </a:p>
          <a:p>
            <a:pPr marL="0" indent="0">
              <a:buNone/>
            </a:pPr>
            <a:r>
              <a:rPr lang="en-US" sz="2200" dirty="0"/>
              <a:t>            </a:t>
            </a:r>
            <a:r>
              <a:rPr lang="en-US" sz="2200" dirty="0" err="1"/>
              <a:t>SqlDataAdapter</a:t>
            </a:r>
            <a:r>
              <a:rPr lang="en-US" sz="2200" dirty="0"/>
              <a:t> </a:t>
            </a:r>
            <a:r>
              <a:rPr lang="en-US" sz="2200" dirty="0" err="1"/>
              <a:t>dataadapter</a:t>
            </a:r>
            <a:r>
              <a:rPr lang="en-US" sz="2200" dirty="0"/>
              <a:t> = new </a:t>
            </a:r>
            <a:r>
              <a:rPr lang="en-US" sz="2200" dirty="0" err="1"/>
              <a:t>SqlDataAdapter</a:t>
            </a:r>
            <a:r>
              <a:rPr lang="en-US" sz="2200" dirty="0"/>
              <a:t>(</a:t>
            </a:r>
            <a:r>
              <a:rPr lang="en-US" sz="2200" dirty="0" err="1"/>
              <a:t>sql</a:t>
            </a:r>
            <a:r>
              <a:rPr lang="en-US" sz="2200" dirty="0"/>
              <a:t>, connection);</a:t>
            </a:r>
          </a:p>
          <a:p>
            <a:pPr marL="0" indent="0">
              <a:buNone/>
            </a:pPr>
            <a:r>
              <a:rPr lang="en-US" sz="2200" dirty="0" smtClean="0"/>
              <a:t>              </a:t>
            </a:r>
            <a:r>
              <a:rPr lang="en-US" sz="2200" dirty="0" err="1" smtClean="0"/>
              <a:t>connection.Open</a:t>
            </a:r>
            <a:r>
              <a:rPr lang="en-US" sz="2200" dirty="0"/>
              <a:t>();</a:t>
            </a:r>
          </a:p>
          <a:p>
            <a:pPr marL="0" indent="0">
              <a:buNone/>
            </a:pPr>
            <a:r>
              <a:rPr lang="en-US" sz="2200" dirty="0"/>
              <a:t>            </a:t>
            </a:r>
            <a:r>
              <a:rPr lang="en-US" sz="2200" dirty="0" err="1"/>
              <a:t>DataTable</a:t>
            </a:r>
            <a:r>
              <a:rPr lang="en-US" sz="2200" dirty="0"/>
              <a:t> </a:t>
            </a:r>
            <a:r>
              <a:rPr lang="en-US" sz="2200" dirty="0" err="1"/>
              <a:t>myTable</a:t>
            </a:r>
            <a:r>
              <a:rPr lang="en-US" sz="2200" dirty="0"/>
              <a:t> = new </a:t>
            </a:r>
            <a:r>
              <a:rPr lang="en-US" sz="2200" dirty="0" err="1"/>
              <a:t>DataTable</a:t>
            </a:r>
            <a:r>
              <a:rPr lang="en-US" sz="2200" dirty="0"/>
              <a:t>("subject");</a:t>
            </a:r>
          </a:p>
          <a:p>
            <a:pPr marL="0" indent="0">
              <a:buNone/>
            </a:pPr>
            <a:r>
              <a:rPr lang="en-US" sz="2200" dirty="0" smtClean="0"/>
              <a:t>            </a:t>
            </a:r>
            <a:r>
              <a:rPr lang="en-US" sz="2200" dirty="0" err="1"/>
              <a:t>dataadapter.Fill</a:t>
            </a:r>
            <a:r>
              <a:rPr lang="en-US" sz="2200" dirty="0"/>
              <a:t>(</a:t>
            </a:r>
            <a:r>
              <a:rPr lang="en-US" sz="2200" dirty="0" err="1"/>
              <a:t>myTable</a:t>
            </a:r>
            <a:r>
              <a:rPr lang="en-US" sz="2200" dirty="0"/>
              <a:t>);</a:t>
            </a:r>
          </a:p>
          <a:p>
            <a:pPr marL="0" indent="0">
              <a:buNone/>
            </a:pPr>
            <a:r>
              <a:rPr lang="en-US" sz="2200" dirty="0"/>
              <a:t>            dataGridView1.DataSource = </a:t>
            </a:r>
            <a:r>
              <a:rPr lang="en-US" sz="2200" dirty="0" err="1"/>
              <a:t>myTable</a:t>
            </a:r>
            <a:r>
              <a:rPr lang="en-US" sz="2200" dirty="0" smtClean="0"/>
              <a:t>;</a:t>
            </a:r>
            <a:br>
              <a:rPr lang="en-US" sz="2200" dirty="0" smtClean="0"/>
            </a:br>
            <a:r>
              <a:rPr lang="en-US" sz="2200" dirty="0" smtClean="0"/>
              <a:t>}</a:t>
            </a:r>
            <a:endParaRPr lang="en-US" sz="2200" dirty="0"/>
          </a:p>
        </p:txBody>
      </p:sp>
      <p:sp>
        <p:nvSpPr>
          <p:cNvPr id="3" name="Title 2"/>
          <p:cNvSpPr>
            <a:spLocks noGrp="1"/>
          </p:cNvSpPr>
          <p:nvPr>
            <p:ph type="title"/>
          </p:nvPr>
        </p:nvSpPr>
        <p:spPr>
          <a:xfrm>
            <a:off x="838200" y="320040"/>
            <a:ext cx="10515599" cy="822960"/>
          </a:xfrm>
        </p:spPr>
        <p:txBody>
          <a:bodyPr/>
          <a:lstStyle/>
          <a:p>
            <a:r>
              <a:rPr lang="en-US" dirty="0" err="1" smtClean="0"/>
              <a:t>DataTable</a:t>
            </a:r>
            <a:endParaRPr lang="en-US" dirty="0"/>
          </a:p>
        </p:txBody>
      </p:sp>
    </p:spTree>
    <p:extLst>
      <p:ext uri="{BB962C8B-B14F-4D97-AF65-F5344CB8AC3E}">
        <p14:creationId xmlns:p14="http://schemas.microsoft.com/office/powerpoint/2010/main" val="1896323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800" dirty="0"/>
              <a:t>Once we have the connection ready, the next step would be to tell the database about what operation we need to perform on the database. </a:t>
            </a:r>
            <a:endParaRPr lang="en-US" sz="2800" dirty="0" smtClean="0"/>
          </a:p>
          <a:p>
            <a:r>
              <a:rPr lang="en-US" sz="2800" dirty="0" smtClean="0"/>
              <a:t>This </a:t>
            </a:r>
            <a:r>
              <a:rPr lang="en-US" sz="2800" dirty="0"/>
              <a:t>can be done using the Command object. </a:t>
            </a:r>
            <a:endParaRPr lang="en-US" sz="2800" dirty="0" smtClean="0"/>
          </a:p>
          <a:p>
            <a:r>
              <a:rPr lang="en-US" sz="2800" dirty="0"/>
              <a:t>The </a:t>
            </a:r>
            <a:r>
              <a:rPr lang="en-US" sz="2800" b="1" dirty="0"/>
              <a:t>Command Object</a:t>
            </a:r>
            <a:r>
              <a:rPr lang="en-US" sz="2800" dirty="0"/>
              <a:t> has a property called </a:t>
            </a:r>
            <a:r>
              <a:rPr lang="en-US" sz="2800" b="1" dirty="0" err="1"/>
              <a:t>CommandText</a:t>
            </a:r>
            <a:r>
              <a:rPr lang="en-US" sz="2800" dirty="0"/>
              <a:t> , which contains a String value that represents the command that will be executed against the Data Source</a:t>
            </a:r>
            <a:r>
              <a:rPr lang="en-US" sz="2800" dirty="0" smtClean="0"/>
              <a:t>.</a:t>
            </a:r>
          </a:p>
          <a:p>
            <a:endParaRPr lang="en-US" sz="2800" dirty="0" smtClean="0"/>
          </a:p>
        </p:txBody>
      </p:sp>
      <p:sp>
        <p:nvSpPr>
          <p:cNvPr id="3" name="Title 2"/>
          <p:cNvSpPr>
            <a:spLocks noGrp="1"/>
          </p:cNvSpPr>
          <p:nvPr>
            <p:ph type="title"/>
          </p:nvPr>
        </p:nvSpPr>
        <p:spPr/>
        <p:txBody>
          <a:bodyPr/>
          <a:lstStyle/>
          <a:p>
            <a:r>
              <a:rPr lang="en-US" dirty="0" smtClean="0"/>
              <a:t>The Command</a:t>
            </a:r>
            <a:endParaRPr lang="en-US" dirty="0"/>
          </a:p>
        </p:txBody>
      </p:sp>
    </p:spTree>
    <p:extLst>
      <p:ext uri="{BB962C8B-B14F-4D97-AF65-F5344CB8AC3E}">
        <p14:creationId xmlns:p14="http://schemas.microsoft.com/office/powerpoint/2010/main" val="3623563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29000" y="2438400"/>
            <a:ext cx="5867400" cy="3100810"/>
          </a:xfrm>
        </p:spPr>
      </p:pic>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527779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 </a:t>
            </a:r>
            <a:r>
              <a:rPr lang="en-US" sz="3200" dirty="0" smtClean="0"/>
              <a:t>Important </a:t>
            </a:r>
            <a:r>
              <a:rPr lang="en-US" sz="3200" dirty="0"/>
              <a:t>built in methods uses in the Command Object to execute the SQL statements</a:t>
            </a:r>
            <a:r>
              <a:rPr lang="en-US" sz="3200" dirty="0" smtClean="0"/>
              <a:t>.</a:t>
            </a:r>
            <a:endParaRPr lang="en-US" dirty="0" smtClean="0"/>
          </a:p>
          <a:p>
            <a:pPr lvl="1"/>
            <a:r>
              <a:rPr lang="en-US" sz="2800" dirty="0"/>
              <a:t>C# </a:t>
            </a:r>
            <a:r>
              <a:rPr lang="en-US" sz="2800" dirty="0" err="1"/>
              <a:t>ExecuteNonQuery</a:t>
            </a:r>
            <a:endParaRPr lang="en-US" sz="2800" dirty="0"/>
          </a:p>
          <a:p>
            <a:pPr lvl="1"/>
            <a:r>
              <a:rPr lang="en-US" sz="2800" dirty="0" smtClean="0"/>
              <a:t>C</a:t>
            </a:r>
            <a:r>
              <a:rPr lang="en-US" sz="2800" dirty="0"/>
              <a:t># </a:t>
            </a:r>
            <a:r>
              <a:rPr lang="en-US" sz="2800" dirty="0" err="1"/>
              <a:t>ExecuteReader</a:t>
            </a:r>
            <a:endParaRPr lang="en-US" sz="2800" dirty="0"/>
          </a:p>
          <a:p>
            <a:pPr lvl="1"/>
            <a:r>
              <a:rPr lang="en-US" sz="2800" dirty="0" smtClean="0"/>
              <a:t>C</a:t>
            </a:r>
            <a:r>
              <a:rPr lang="en-US" sz="2800" dirty="0"/>
              <a:t># </a:t>
            </a:r>
            <a:r>
              <a:rPr lang="en-US" sz="2800" dirty="0" err="1"/>
              <a:t>ExecuteScalar</a:t>
            </a:r>
            <a:endParaRPr lang="en-US" sz="2800"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0923433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r>
              <a:rPr lang="en-US" sz="2500" dirty="0"/>
              <a:t>The </a:t>
            </a:r>
            <a:r>
              <a:rPr lang="en-US" sz="2500" b="1" dirty="0" err="1"/>
              <a:t>ExecuteReader</a:t>
            </a:r>
            <a:r>
              <a:rPr lang="en-US" sz="2500" b="1" dirty="0"/>
              <a:t>()</a:t>
            </a:r>
            <a:r>
              <a:rPr lang="en-US" sz="2500" dirty="0"/>
              <a:t> in C# </a:t>
            </a:r>
            <a:r>
              <a:rPr lang="en-US" sz="2500" dirty="0" err="1"/>
              <a:t>SqlCommand</a:t>
            </a:r>
            <a:r>
              <a:rPr lang="en-US" sz="2500" dirty="0"/>
              <a:t> Object sends the SQL statements to the Connection Object and populate a </a:t>
            </a:r>
            <a:r>
              <a:rPr lang="en-US" sz="2500" dirty="0" err="1"/>
              <a:t>SqlDataReader</a:t>
            </a:r>
            <a:r>
              <a:rPr lang="en-US" sz="2500" dirty="0"/>
              <a:t> Object based on the SQL statement</a:t>
            </a:r>
            <a:r>
              <a:rPr lang="en-US" sz="2500" dirty="0" smtClean="0"/>
              <a:t>.</a:t>
            </a:r>
          </a:p>
          <a:p>
            <a:pPr algn="just"/>
            <a:r>
              <a:rPr lang="en-US" sz="2500" dirty="0" smtClean="0"/>
              <a:t> </a:t>
            </a:r>
            <a:r>
              <a:rPr lang="en-US" sz="2500" dirty="0"/>
              <a:t>When the </a:t>
            </a:r>
            <a:r>
              <a:rPr lang="en-US" sz="2500" dirty="0" err="1"/>
              <a:t>ExecuteReader</a:t>
            </a:r>
            <a:r>
              <a:rPr lang="en-US" sz="2500" dirty="0"/>
              <a:t> method in </a:t>
            </a:r>
            <a:r>
              <a:rPr lang="en-US" sz="2500" dirty="0" err="1"/>
              <a:t>SqlCommand</a:t>
            </a:r>
            <a:r>
              <a:rPr lang="en-US" sz="2500" dirty="0"/>
              <a:t> Object execute </a:t>
            </a:r>
            <a:r>
              <a:rPr lang="en-US" sz="2500" dirty="0" smtClean="0"/>
              <a:t> </a:t>
            </a:r>
            <a:r>
              <a:rPr lang="en-US" sz="2500" dirty="0"/>
              <a:t>it will instantiate </a:t>
            </a:r>
            <a:r>
              <a:rPr lang="en-US" sz="2500" dirty="0" smtClean="0"/>
              <a:t>a </a:t>
            </a:r>
            <a:r>
              <a:rPr lang="en-US" sz="2500" b="1" dirty="0" err="1" smtClean="0"/>
              <a:t>SqlClient.SqlDataReader</a:t>
            </a:r>
            <a:r>
              <a:rPr lang="en-US" sz="2500" dirty="0"/>
              <a:t> Object.</a:t>
            </a:r>
          </a:p>
          <a:p>
            <a:pPr algn="just"/>
            <a:r>
              <a:rPr lang="en-US" sz="2500" dirty="0"/>
              <a:t>The </a:t>
            </a:r>
            <a:r>
              <a:rPr lang="en-US" sz="2500" dirty="0" err="1"/>
              <a:t>SqlDataReader</a:t>
            </a:r>
            <a:r>
              <a:rPr lang="en-US" sz="2500" dirty="0"/>
              <a:t> Object is a stream-based , forward-only, read-only retrieval of query results from the Data Source, which do not update the data it contains. </a:t>
            </a:r>
            <a:endParaRPr lang="en-US" sz="2500" dirty="0" smtClean="0"/>
          </a:p>
          <a:p>
            <a:pPr algn="just"/>
            <a:r>
              <a:rPr lang="en-US" sz="2500" dirty="0" smtClean="0"/>
              <a:t>The</a:t>
            </a:r>
            <a:r>
              <a:rPr lang="en-US" sz="2500" dirty="0"/>
              <a:t> </a:t>
            </a:r>
            <a:r>
              <a:rPr lang="en-US" sz="2500" b="1" dirty="0" err="1"/>
              <a:t>SqlDataReader</a:t>
            </a:r>
            <a:r>
              <a:rPr lang="en-US" sz="2500" dirty="0"/>
              <a:t> cannot be created directly from code, they can created only by calling the </a:t>
            </a:r>
            <a:r>
              <a:rPr lang="en-US" sz="2500" dirty="0" err="1"/>
              <a:t>ExecuteReader</a:t>
            </a:r>
            <a:r>
              <a:rPr lang="en-US" sz="2500" dirty="0"/>
              <a:t> method of a C# Command Object.</a:t>
            </a:r>
          </a:p>
          <a:p>
            <a:pPr marL="0" indent="0" algn="just">
              <a:buNone/>
            </a:pPr>
            <a:r>
              <a:rPr lang="en-US" sz="2500" dirty="0"/>
              <a:t/>
            </a:r>
            <a:br>
              <a:rPr lang="en-US" sz="2500" dirty="0"/>
            </a:br>
            <a:endParaRPr lang="en-US" sz="2500" dirty="0"/>
          </a:p>
        </p:txBody>
      </p:sp>
      <p:sp>
        <p:nvSpPr>
          <p:cNvPr id="3" name="Title 2"/>
          <p:cNvSpPr>
            <a:spLocks noGrp="1"/>
          </p:cNvSpPr>
          <p:nvPr>
            <p:ph type="title"/>
          </p:nvPr>
        </p:nvSpPr>
        <p:spPr/>
        <p:txBody>
          <a:bodyPr/>
          <a:lstStyle/>
          <a:p>
            <a:r>
              <a:rPr lang="en-US" dirty="0" smtClean="0"/>
              <a:t> Execute Reader</a:t>
            </a:r>
            <a:endParaRPr lang="en-US" dirty="0"/>
          </a:p>
        </p:txBody>
      </p:sp>
    </p:spTree>
    <p:extLst>
      <p:ext uri="{BB962C8B-B14F-4D97-AF65-F5344CB8AC3E}">
        <p14:creationId xmlns:p14="http://schemas.microsoft.com/office/powerpoint/2010/main" val="33349682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0" indent="0">
              <a:buNone/>
            </a:pPr>
            <a:r>
              <a:rPr lang="en-US" sz="1800" dirty="0"/>
              <a:t>private void button3_Click(object sender, </a:t>
            </a:r>
            <a:r>
              <a:rPr lang="en-US" sz="1800" dirty="0" err="1"/>
              <a:t>EventArgs</a:t>
            </a:r>
            <a:r>
              <a:rPr lang="en-US" sz="1800" dirty="0"/>
              <a:t> e</a:t>
            </a:r>
            <a:r>
              <a:rPr lang="en-US" sz="1800" dirty="0" smtClean="0"/>
              <a:t>)        </a:t>
            </a:r>
            <a:r>
              <a:rPr lang="en-US" sz="1800" dirty="0"/>
              <a:t>{</a:t>
            </a:r>
          </a:p>
          <a:p>
            <a:pPr marL="0" indent="0">
              <a:buNone/>
            </a:pPr>
            <a:r>
              <a:rPr lang="en-US" sz="1800" dirty="0"/>
              <a:t>            </a:t>
            </a:r>
            <a:r>
              <a:rPr lang="en-US" sz="1800" dirty="0" smtClean="0"/>
              <a:t> </a:t>
            </a:r>
            <a:r>
              <a:rPr lang="en-US" sz="1800" dirty="0" err="1"/>
              <a:t>SqlCommand</a:t>
            </a:r>
            <a:r>
              <a:rPr lang="en-US" sz="1800" dirty="0"/>
              <a:t> </a:t>
            </a:r>
            <a:r>
              <a:rPr lang="en-US" sz="1800" dirty="0" err="1"/>
              <a:t>sqlCmd</a:t>
            </a:r>
            <a:r>
              <a:rPr lang="en-US" sz="1800" dirty="0"/>
              <a:t>=new </a:t>
            </a:r>
            <a:r>
              <a:rPr lang="en-US" sz="1800" dirty="0" err="1"/>
              <a:t>SqlCommand</a:t>
            </a:r>
            <a:r>
              <a:rPr lang="en-US" sz="1800" dirty="0"/>
              <a:t>();</a:t>
            </a:r>
          </a:p>
          <a:p>
            <a:pPr marL="0" indent="0">
              <a:buNone/>
            </a:pPr>
            <a:r>
              <a:rPr lang="en-US" sz="1800" dirty="0" smtClean="0"/>
              <a:t>             </a:t>
            </a:r>
            <a:r>
              <a:rPr lang="en-US" sz="1800" dirty="0" err="1" smtClean="0"/>
              <a:t>DataSet</a:t>
            </a:r>
            <a:r>
              <a:rPr lang="en-US" sz="1800" dirty="0" smtClean="0"/>
              <a:t> </a:t>
            </a:r>
            <a:r>
              <a:rPr lang="en-US" sz="1800" dirty="0"/>
              <a:t>ds = new </a:t>
            </a:r>
            <a:r>
              <a:rPr lang="en-US" sz="1800" dirty="0" err="1"/>
              <a:t>DataSet</a:t>
            </a:r>
            <a:r>
              <a:rPr lang="en-US" sz="1800" dirty="0"/>
              <a:t>();</a:t>
            </a:r>
          </a:p>
          <a:p>
            <a:pPr marL="0" indent="0">
              <a:buNone/>
            </a:pPr>
            <a:r>
              <a:rPr lang="en-US" sz="1800" dirty="0" smtClean="0"/>
              <a:t>              </a:t>
            </a:r>
            <a:r>
              <a:rPr lang="en-US" sz="1800" dirty="0" err="1" smtClean="0"/>
              <a:t>SqlConnection</a:t>
            </a:r>
            <a:r>
              <a:rPr lang="en-US" sz="1800" dirty="0" smtClean="0"/>
              <a:t> </a:t>
            </a:r>
            <a:r>
              <a:rPr lang="en-US" sz="1800" dirty="0"/>
              <a:t>con = null;</a:t>
            </a:r>
          </a:p>
          <a:p>
            <a:pPr marL="0" indent="0">
              <a:buNone/>
            </a:pPr>
            <a:r>
              <a:rPr lang="en-US" sz="1800" dirty="0"/>
              <a:t>            con = new </a:t>
            </a:r>
            <a:r>
              <a:rPr lang="en-US" sz="1800" dirty="0" err="1"/>
              <a:t>SqlConnection</a:t>
            </a:r>
            <a:r>
              <a:rPr lang="en-US" sz="1800" dirty="0"/>
              <a:t>(</a:t>
            </a:r>
            <a:r>
              <a:rPr lang="en-US" sz="1800" dirty="0" err="1"/>
              <a:t>ConfigurationManager.ConnectionStrings</a:t>
            </a:r>
            <a:r>
              <a:rPr lang="en-US" sz="1800" dirty="0"/>
              <a:t>["</a:t>
            </a:r>
            <a:r>
              <a:rPr lang="en-US" sz="1800" dirty="0" err="1"/>
              <a:t>AsianManagement</a:t>
            </a:r>
            <a:r>
              <a:rPr lang="en-US" sz="1800" dirty="0"/>
              <a:t>"].</a:t>
            </a:r>
            <a:r>
              <a:rPr lang="en-US" sz="1800" dirty="0" err="1"/>
              <a:t>ConnectionString</a:t>
            </a:r>
            <a:r>
              <a:rPr lang="en-US" sz="1800" dirty="0"/>
              <a:t>);</a:t>
            </a:r>
          </a:p>
          <a:p>
            <a:pPr marL="0" indent="0">
              <a:buNone/>
            </a:pPr>
            <a:r>
              <a:rPr lang="en-US" sz="1800" dirty="0" smtClean="0"/>
              <a:t>           </a:t>
            </a:r>
            <a:r>
              <a:rPr lang="en-US" sz="1800" dirty="0" err="1" smtClean="0"/>
              <a:t>sqlCmd.Connection</a:t>
            </a:r>
            <a:r>
              <a:rPr lang="en-US" sz="1800" dirty="0" smtClean="0"/>
              <a:t> </a:t>
            </a:r>
            <a:r>
              <a:rPr lang="en-US" sz="1800" dirty="0"/>
              <a:t>= con;</a:t>
            </a:r>
          </a:p>
          <a:p>
            <a:pPr marL="0" indent="0">
              <a:buNone/>
            </a:pPr>
            <a:r>
              <a:rPr lang="en-US" sz="1800" dirty="0"/>
              <a:t>            </a:t>
            </a:r>
            <a:r>
              <a:rPr lang="en-US" sz="1800" dirty="0" err="1"/>
              <a:t>sqlCmd.CommandText</a:t>
            </a:r>
            <a:r>
              <a:rPr lang="en-US" sz="1800" dirty="0"/>
              <a:t> = "select * from subject";</a:t>
            </a:r>
          </a:p>
          <a:p>
            <a:pPr marL="0" indent="0">
              <a:buNone/>
            </a:pPr>
            <a:r>
              <a:rPr lang="en-US" sz="1800" dirty="0" smtClean="0"/>
              <a:t>try     {</a:t>
            </a:r>
            <a:r>
              <a:rPr lang="en-US" sz="1800" dirty="0" err="1" smtClean="0"/>
              <a:t>con.Open</a:t>
            </a:r>
            <a:r>
              <a:rPr lang="en-US" sz="1800" dirty="0"/>
              <a:t>();</a:t>
            </a:r>
          </a:p>
          <a:p>
            <a:pPr marL="0" indent="0">
              <a:buNone/>
            </a:pPr>
            <a:r>
              <a:rPr lang="en-US" sz="1800" dirty="0"/>
              <a:t>                </a:t>
            </a:r>
            <a:r>
              <a:rPr lang="en-US" sz="1800" dirty="0" err="1"/>
              <a:t>SqlDataReader</a:t>
            </a:r>
            <a:r>
              <a:rPr lang="en-US" sz="1800" dirty="0"/>
              <a:t> reader = </a:t>
            </a:r>
            <a:r>
              <a:rPr lang="en-US" sz="1800" dirty="0" err="1"/>
              <a:t>sqlCmd.ExecuteReader</a:t>
            </a:r>
            <a:r>
              <a:rPr lang="en-US" sz="1800" dirty="0" smtClean="0"/>
              <a:t>();               </a:t>
            </a:r>
            <a:endParaRPr lang="en-US" sz="1800" dirty="0"/>
          </a:p>
          <a:p>
            <a:pPr marL="0" indent="0">
              <a:buNone/>
            </a:pPr>
            <a:r>
              <a:rPr lang="en-US" sz="1800" dirty="0" smtClean="0"/>
              <a:t>	</a:t>
            </a:r>
            <a:r>
              <a:rPr lang="en-US" sz="1800" dirty="0" err="1" smtClean="0"/>
              <a:t>DataTable</a:t>
            </a:r>
            <a:r>
              <a:rPr lang="en-US" sz="1800" dirty="0" smtClean="0"/>
              <a:t> </a:t>
            </a:r>
            <a:r>
              <a:rPr lang="en-US" sz="1800" dirty="0" err="1"/>
              <a:t>dt</a:t>
            </a:r>
            <a:r>
              <a:rPr lang="en-US" sz="1800" dirty="0"/>
              <a:t> = new </a:t>
            </a:r>
            <a:r>
              <a:rPr lang="en-US" sz="1800" dirty="0" err="1"/>
              <a:t>DataTable</a:t>
            </a:r>
            <a:r>
              <a:rPr lang="en-US" sz="1800" dirty="0"/>
              <a:t>();</a:t>
            </a:r>
          </a:p>
          <a:p>
            <a:pPr marL="0" indent="0">
              <a:buNone/>
            </a:pPr>
            <a:r>
              <a:rPr lang="en-US" sz="1800" dirty="0" smtClean="0"/>
              <a:t>	</a:t>
            </a:r>
            <a:r>
              <a:rPr lang="en-US" sz="1800" dirty="0" err="1" smtClean="0"/>
              <a:t>dt.Load</a:t>
            </a:r>
            <a:r>
              <a:rPr lang="en-US" sz="1800" dirty="0" smtClean="0"/>
              <a:t>(reader</a:t>
            </a:r>
            <a:r>
              <a:rPr lang="en-US" sz="1800" dirty="0"/>
              <a:t>);</a:t>
            </a:r>
          </a:p>
          <a:p>
            <a:pPr marL="0" indent="0">
              <a:buNone/>
            </a:pPr>
            <a:r>
              <a:rPr lang="en-US" sz="1800" dirty="0"/>
              <a:t>	</a:t>
            </a:r>
            <a:r>
              <a:rPr lang="en-US" sz="1800" dirty="0" smtClean="0"/>
              <a:t>dataGridView1.DataSource </a:t>
            </a:r>
            <a:r>
              <a:rPr lang="en-US" sz="1800" dirty="0"/>
              <a:t>= </a:t>
            </a:r>
            <a:r>
              <a:rPr lang="en-US" sz="1800" dirty="0" err="1"/>
              <a:t>dt</a:t>
            </a:r>
            <a:r>
              <a:rPr lang="en-US" sz="1800" dirty="0"/>
              <a:t>;</a:t>
            </a:r>
          </a:p>
          <a:p>
            <a:pPr marL="0" indent="0">
              <a:buNone/>
            </a:pPr>
            <a:r>
              <a:rPr lang="en-US" sz="1800" dirty="0"/>
              <a:t>            }</a:t>
            </a:r>
          </a:p>
          <a:p>
            <a:pPr marL="0" indent="0">
              <a:buNone/>
            </a:pPr>
            <a:r>
              <a:rPr lang="en-US" sz="1800" dirty="0"/>
              <a:t>               </a:t>
            </a:r>
          </a:p>
        </p:txBody>
      </p:sp>
      <p:sp>
        <p:nvSpPr>
          <p:cNvPr id="3" name="Title 2"/>
          <p:cNvSpPr>
            <a:spLocks noGrp="1"/>
          </p:cNvSpPr>
          <p:nvPr>
            <p:ph type="title"/>
          </p:nvPr>
        </p:nvSpPr>
        <p:spPr/>
        <p:txBody>
          <a:bodyPr/>
          <a:lstStyle/>
          <a:p>
            <a:r>
              <a:rPr lang="en-US" dirty="0" err="1" smtClean="0"/>
              <a:t>eXAMPLE</a:t>
            </a:r>
            <a:endParaRPr lang="en-US" dirty="0"/>
          </a:p>
        </p:txBody>
      </p:sp>
    </p:spTree>
    <p:extLst>
      <p:ext uri="{BB962C8B-B14F-4D97-AF65-F5344CB8AC3E}">
        <p14:creationId xmlns:p14="http://schemas.microsoft.com/office/powerpoint/2010/main" val="17907849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838200" y="1219200"/>
            <a:ext cx="11125200" cy="5562600"/>
          </a:xfrm>
        </p:spPr>
        <p:txBody>
          <a:bodyPr>
            <a:normAutofit fontScale="92500"/>
          </a:bodyPr>
          <a:lstStyle/>
          <a:p>
            <a:pPr lvl="0"/>
            <a:r>
              <a:rPr lang="en-US" dirty="0"/>
              <a:t>ADO.NET is a set of classes that comes with the Microsoft .NET framework to facilitate data access from managed languages. </a:t>
            </a:r>
            <a:endParaRPr lang="en-US" dirty="0" smtClean="0"/>
          </a:p>
          <a:p>
            <a:pPr lvl="0"/>
            <a:r>
              <a:rPr lang="en-US" dirty="0" smtClean="0"/>
              <a:t>ADO.NET </a:t>
            </a:r>
            <a:r>
              <a:rPr lang="en-US" dirty="0"/>
              <a:t>has been in existence for a long time and it provides a comprehensive and complete set of libraries for data access. </a:t>
            </a:r>
            <a:endParaRPr lang="en-US" dirty="0" smtClean="0"/>
          </a:p>
          <a:p>
            <a:pPr lvl="0"/>
            <a:r>
              <a:rPr lang="en-US" dirty="0" smtClean="0"/>
              <a:t>The </a:t>
            </a:r>
            <a:r>
              <a:rPr lang="en-US" dirty="0"/>
              <a:t>strength of ADO.NET is firstly that it lets applications access various types of data using the same methodology</a:t>
            </a:r>
            <a:r>
              <a:rPr lang="en-US" dirty="0" smtClean="0"/>
              <a:t>.</a:t>
            </a:r>
          </a:p>
          <a:p>
            <a:pPr lvl="0"/>
            <a:r>
              <a:rPr lang="en-US" dirty="0" smtClean="0"/>
              <a:t> </a:t>
            </a:r>
            <a:r>
              <a:rPr lang="en-US" dirty="0"/>
              <a:t>If </a:t>
            </a:r>
            <a:r>
              <a:rPr lang="en-US" dirty="0" smtClean="0"/>
              <a:t> </a:t>
            </a:r>
            <a:r>
              <a:rPr lang="en-US" dirty="0"/>
              <a:t>how to use ADO.NET to access a SQL Server </a:t>
            </a:r>
            <a:r>
              <a:rPr lang="en-US" dirty="0" smtClean="0"/>
              <a:t>database is understood  </a:t>
            </a:r>
            <a:r>
              <a:rPr lang="en-US" dirty="0"/>
              <a:t>then the same methodology can be used to access any other type of database (like Oracle or MS Access) by just using a different set of </a:t>
            </a:r>
            <a:r>
              <a:rPr lang="en-US" dirty="0" smtClean="0"/>
              <a:t>classes</a:t>
            </a:r>
          </a:p>
          <a:p>
            <a:pPr lvl="0"/>
            <a:r>
              <a:rPr lang="en-US" dirty="0" smtClean="0"/>
              <a:t>.Secondly</a:t>
            </a:r>
            <a:r>
              <a:rPr lang="en-US" dirty="0"/>
              <a:t>, ADO.NET provides two models for data access: a connected model </a:t>
            </a:r>
            <a:r>
              <a:rPr lang="en-US" dirty="0" smtClean="0"/>
              <a:t> </a:t>
            </a:r>
            <a:r>
              <a:rPr lang="en-US" dirty="0"/>
              <a:t>keep the connection with the database and perform data access, and another way is to get all the data in ADO.NET objects that let us perform data access on disconnected objects.</a:t>
            </a:r>
          </a:p>
        </p:txBody>
      </p:sp>
      <p:sp>
        <p:nvSpPr>
          <p:cNvPr id="13" name="Title 12"/>
          <p:cNvSpPr>
            <a:spLocks noGrp="1"/>
          </p:cNvSpPr>
          <p:nvPr>
            <p:ph type="title"/>
          </p:nvPr>
        </p:nvSpPr>
        <p:spPr>
          <a:xfrm>
            <a:off x="838200" y="304800"/>
            <a:ext cx="10515599" cy="746760"/>
          </a:xfrm>
        </p:spPr>
        <p:txBody>
          <a:bodyPr/>
          <a:lstStyle/>
          <a:p>
            <a:r>
              <a:rPr lang="en-US" dirty="0" smtClean="0"/>
              <a:t>Introduction</a:t>
            </a:r>
            <a:endParaRPr lang="en-US" dirty="0"/>
          </a:p>
        </p:txBody>
      </p:sp>
    </p:spTree>
    <p:extLst>
      <p:ext uri="{BB962C8B-B14F-4D97-AF65-F5344CB8AC3E}">
        <p14:creationId xmlns:p14="http://schemas.microsoft.com/office/powerpoint/2010/main" val="33495728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0" indent="0">
              <a:buNone/>
            </a:pPr>
            <a:r>
              <a:rPr lang="en-US" sz="1800" dirty="0"/>
              <a:t>catch (Exception ex)</a:t>
            </a:r>
          </a:p>
          <a:p>
            <a:pPr marL="0" indent="0">
              <a:buNone/>
            </a:pPr>
            <a:r>
              <a:rPr lang="en-US" sz="1800" dirty="0"/>
              <a:t>            {</a:t>
            </a:r>
          </a:p>
          <a:p>
            <a:pPr marL="0" indent="0">
              <a:buNone/>
            </a:pPr>
            <a:r>
              <a:rPr lang="en-US" sz="1800" dirty="0"/>
              <a:t>                </a:t>
            </a:r>
            <a:r>
              <a:rPr lang="en-US" sz="1800" dirty="0" err="1"/>
              <a:t>MessageBox.Show</a:t>
            </a:r>
            <a:r>
              <a:rPr lang="en-US" sz="1800" dirty="0"/>
              <a:t>(</a:t>
            </a:r>
            <a:r>
              <a:rPr lang="en-US" sz="1800" dirty="0" err="1"/>
              <a:t>ex.ToString</a:t>
            </a:r>
            <a:r>
              <a:rPr lang="en-US" sz="1800" dirty="0"/>
              <a:t>());</a:t>
            </a:r>
          </a:p>
          <a:p>
            <a:pPr marL="0" indent="0">
              <a:buNone/>
            </a:pPr>
            <a:r>
              <a:rPr lang="en-US" sz="1800" dirty="0"/>
              <a:t>            }</a:t>
            </a:r>
          </a:p>
          <a:p>
            <a:pPr marL="0" indent="0">
              <a:buNone/>
            </a:pPr>
            <a:endParaRPr lang="en-US" sz="1800" dirty="0"/>
          </a:p>
          <a:p>
            <a:pPr marL="0" indent="0">
              <a:buNone/>
            </a:pPr>
            <a:r>
              <a:rPr lang="en-US" sz="1800"/>
              <a:t>        </a:t>
            </a:r>
            <a:r>
              <a:rPr lang="en-US" sz="1800" smtClean="0"/>
              <a:t>}s</a:t>
            </a:r>
            <a:endParaRPr lang="en-US" sz="1800" dirty="0"/>
          </a:p>
        </p:txBody>
      </p:sp>
      <p:sp>
        <p:nvSpPr>
          <p:cNvPr id="3" name="Title 2"/>
          <p:cNvSpPr>
            <a:spLocks noGrp="1"/>
          </p:cNvSpPr>
          <p:nvPr>
            <p:ph type="title"/>
          </p:nvPr>
        </p:nvSpPr>
        <p:spPr/>
        <p:txBody>
          <a:bodyPr/>
          <a:lstStyle/>
          <a:p>
            <a:r>
              <a:rPr lang="en-US" dirty="0" err="1" smtClean="0"/>
              <a:t>eXAMPLE</a:t>
            </a:r>
            <a:endParaRPr lang="en-US" dirty="0"/>
          </a:p>
        </p:txBody>
      </p:sp>
    </p:spTree>
    <p:extLst>
      <p:ext uri="{BB962C8B-B14F-4D97-AF65-F5344CB8AC3E}">
        <p14:creationId xmlns:p14="http://schemas.microsoft.com/office/powerpoint/2010/main" val="36592243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ADO.NET data access</a:t>
            </a:r>
          </a:p>
        </p:txBody>
      </p:sp>
      <p:pic>
        <p:nvPicPr>
          <p:cNvPr id="1026" name="Picture 2" descr="ADO.NET article imag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95600" y="1828800"/>
            <a:ext cx="5919788" cy="4450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3422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762000"/>
            <a:ext cx="10515600" cy="5405439"/>
          </a:xfrm>
        </p:spPr>
        <p:txBody>
          <a:bodyPr>
            <a:normAutofit/>
          </a:bodyPr>
          <a:lstStyle/>
          <a:p>
            <a:r>
              <a:rPr lang="en-US" sz="3200" dirty="0"/>
              <a:t>The diagram </a:t>
            </a:r>
            <a:r>
              <a:rPr lang="en-US" sz="3200" dirty="0" smtClean="0"/>
              <a:t>shows </a:t>
            </a:r>
            <a:r>
              <a:rPr lang="en-US" sz="3200" dirty="0"/>
              <a:t>that ADO.NET can be used with any kind of application, i.e., it can be used from a Windows Forms application, an ASP.NET application, </a:t>
            </a:r>
            <a:r>
              <a:rPr lang="en-US" sz="3200" dirty="0" smtClean="0"/>
              <a:t>application</a:t>
            </a:r>
            <a:r>
              <a:rPr lang="en-US" sz="3200" dirty="0"/>
              <a:t>. </a:t>
            </a:r>
            <a:endParaRPr lang="en-US" sz="3200" dirty="0" smtClean="0"/>
          </a:p>
          <a:p>
            <a:r>
              <a:rPr lang="en-US" sz="3200" dirty="0" smtClean="0"/>
              <a:t>Also</a:t>
            </a:r>
            <a:r>
              <a:rPr lang="en-US" sz="3200" dirty="0"/>
              <a:t>, the data store underneath can be any data store, SQL Server, Access, or Oracle. </a:t>
            </a:r>
            <a:endParaRPr lang="en-US" sz="3200" dirty="0" smtClean="0"/>
          </a:p>
          <a:p>
            <a:r>
              <a:rPr lang="en-US" sz="3200" dirty="0" smtClean="0"/>
              <a:t>It </a:t>
            </a:r>
            <a:r>
              <a:rPr lang="en-US" sz="3200" dirty="0"/>
              <a:t>is just a matter of using the right set of classes specific to that data store and the methodology will remain the same.</a:t>
            </a:r>
          </a:p>
        </p:txBody>
      </p:sp>
    </p:spTree>
    <p:extLst>
      <p:ext uri="{BB962C8B-B14F-4D97-AF65-F5344CB8AC3E}">
        <p14:creationId xmlns:p14="http://schemas.microsoft.com/office/powerpoint/2010/main" val="9836818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55000" lnSpcReduction="20000"/>
          </a:bodyPr>
          <a:lstStyle/>
          <a:p>
            <a:pPr algn="just"/>
            <a:r>
              <a:rPr lang="en-US" sz="4000" dirty="0" smtClean="0"/>
              <a:t>Let’s </a:t>
            </a:r>
            <a:r>
              <a:rPr lang="en-US" sz="4000" dirty="0"/>
              <a:t>try to understand a few ADO.NET classes and methodologies by writing a small web application. </a:t>
            </a:r>
            <a:endParaRPr lang="en-US" sz="4000" dirty="0" smtClean="0"/>
          </a:p>
          <a:p>
            <a:pPr algn="just"/>
            <a:r>
              <a:rPr lang="en-US" sz="4000" dirty="0"/>
              <a:t>W</a:t>
            </a:r>
            <a:r>
              <a:rPr lang="en-US" sz="4000" dirty="0" smtClean="0"/>
              <a:t>e </a:t>
            </a:r>
            <a:r>
              <a:rPr lang="en-US" sz="4000" dirty="0"/>
              <a:t>will use </a:t>
            </a:r>
            <a:r>
              <a:rPr lang="en-US" sz="4000" dirty="0" err="1" smtClean="0"/>
              <a:t>databasesql</a:t>
            </a:r>
            <a:r>
              <a:rPr lang="en-US" sz="4000" dirty="0" smtClean="0"/>
              <a:t> server </a:t>
            </a:r>
            <a:r>
              <a:rPr lang="en-US" sz="4000" dirty="0"/>
              <a:t>for understanding the various classes and methods of ADO.NET. </a:t>
            </a:r>
            <a:endParaRPr lang="en-US" sz="4000" dirty="0" smtClean="0"/>
          </a:p>
          <a:p>
            <a:pPr algn="just"/>
            <a:r>
              <a:rPr lang="en-US" sz="4000" dirty="0" smtClean="0"/>
              <a:t>We </a:t>
            </a:r>
            <a:r>
              <a:rPr lang="en-US" sz="4000" dirty="0"/>
              <a:t>will be using ADO.NET </a:t>
            </a:r>
            <a:r>
              <a:rPr lang="en-US" sz="4000" dirty="0" smtClean="0"/>
              <a:t>basic </a:t>
            </a:r>
            <a:r>
              <a:rPr lang="en-US" sz="4000" dirty="0"/>
              <a:t>philosophy remains the same and can be applied with any data store.</a:t>
            </a:r>
          </a:p>
          <a:p>
            <a:pPr algn="just"/>
            <a:r>
              <a:rPr lang="en-US" sz="4000" dirty="0"/>
              <a:t>Before jumping into the code, we will have to understand some of the important objects of ADO.NET. In a typical scenario requiring data access, we need to perform four major tasks:</a:t>
            </a:r>
          </a:p>
          <a:p>
            <a:pPr lvl="1"/>
            <a:r>
              <a:rPr lang="en-US" sz="3200" dirty="0"/>
              <a:t>Connecting to the database</a:t>
            </a:r>
          </a:p>
          <a:p>
            <a:pPr lvl="1"/>
            <a:r>
              <a:rPr lang="en-US" sz="3200" dirty="0"/>
              <a:t>Passing the request to the database, i.e., a command like select, insert, or update.</a:t>
            </a:r>
          </a:p>
          <a:p>
            <a:pPr lvl="1"/>
            <a:r>
              <a:rPr lang="en-US" sz="3200" dirty="0"/>
              <a:t>Getting back the results, i.e., rows and/or the number of rows effected.</a:t>
            </a:r>
          </a:p>
          <a:p>
            <a:pPr lvl="1"/>
            <a:r>
              <a:rPr lang="en-US" sz="3200" dirty="0"/>
              <a:t>Storing the result and displaying it to the user.</a:t>
            </a:r>
          </a:p>
          <a:p>
            <a:pPr marL="0" indent="0">
              <a:buNone/>
            </a:pPr>
            <a:r>
              <a:rPr lang="en-US" dirty="0"/>
              <a:t/>
            </a:r>
            <a:br>
              <a:rPr lang="en-US" dirty="0"/>
            </a:br>
            <a:endParaRPr lang="en-US" dirty="0"/>
          </a:p>
        </p:txBody>
      </p:sp>
      <p:sp>
        <p:nvSpPr>
          <p:cNvPr id="3" name="Title 2"/>
          <p:cNvSpPr>
            <a:spLocks noGrp="1"/>
          </p:cNvSpPr>
          <p:nvPr>
            <p:ph type="title"/>
          </p:nvPr>
        </p:nvSpPr>
        <p:spPr/>
        <p:txBody>
          <a:bodyPr/>
          <a:lstStyle/>
          <a:p>
            <a:r>
              <a:rPr lang="en-US" dirty="0"/>
              <a:t>Using the code</a:t>
            </a:r>
          </a:p>
        </p:txBody>
      </p:sp>
    </p:spTree>
    <p:extLst>
      <p:ext uri="{BB962C8B-B14F-4D97-AF65-F5344CB8AC3E}">
        <p14:creationId xmlns:p14="http://schemas.microsoft.com/office/powerpoint/2010/main" val="6925608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981200" y="1905000"/>
            <a:ext cx="8610600" cy="3996618"/>
          </a:xfrm>
          <a:prstGeom prst="rect">
            <a:avLst/>
          </a:prstGeom>
        </p:spPr>
      </p:pic>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317823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lgn="just"/>
            <a:r>
              <a:rPr lang="en-US" dirty="0"/>
              <a:t>The ADO.NET Connection class is used to establish a connection to the database</a:t>
            </a:r>
            <a:r>
              <a:rPr lang="en-US" dirty="0" smtClean="0"/>
              <a:t>.</a:t>
            </a:r>
          </a:p>
          <a:p>
            <a:pPr algn="just"/>
            <a:r>
              <a:rPr lang="en-US" dirty="0" smtClean="0"/>
              <a:t> </a:t>
            </a:r>
            <a:r>
              <a:rPr lang="en-US" dirty="0"/>
              <a:t>The Connection class uses a </a:t>
            </a:r>
            <a:r>
              <a:rPr lang="en-US" dirty="0" err="1"/>
              <a:t>ConnectionString</a:t>
            </a:r>
            <a:r>
              <a:rPr lang="en-US" dirty="0"/>
              <a:t> to identify the database server location, authentication parameters, and other information to connect to the </a:t>
            </a:r>
            <a:r>
              <a:rPr lang="en-US" dirty="0" smtClean="0"/>
              <a:t>database.</a:t>
            </a:r>
          </a:p>
          <a:p>
            <a:pPr algn="just"/>
            <a:r>
              <a:rPr lang="en-US" dirty="0" smtClean="0"/>
              <a:t>This </a:t>
            </a:r>
            <a:r>
              <a:rPr lang="en-US" dirty="0" err="1"/>
              <a:t>ConnectionString</a:t>
            </a:r>
            <a:r>
              <a:rPr lang="en-US" dirty="0"/>
              <a:t> is typically stored in </a:t>
            </a:r>
            <a:r>
              <a:rPr lang="en-US" dirty="0" smtClean="0"/>
              <a:t>the App </a:t>
            </a:r>
            <a:r>
              <a:rPr lang="en-US" dirty="0" err="1" smtClean="0"/>
              <a:t>Config</a:t>
            </a:r>
            <a:r>
              <a:rPr lang="en-US" dirty="0" smtClean="0"/>
              <a:t> </a:t>
            </a:r>
            <a:r>
              <a:rPr lang="en-US" dirty="0"/>
              <a:t> </a:t>
            </a:r>
            <a:r>
              <a:rPr lang="en-US" i="1" dirty="0" err="1"/>
              <a:t>web.config</a:t>
            </a:r>
            <a:r>
              <a:rPr lang="en-US" dirty="0" smtClean="0"/>
              <a:t>.</a:t>
            </a:r>
          </a:p>
          <a:p>
            <a:pPr marL="0" indent="0" algn="just">
              <a:buNone/>
            </a:pPr>
            <a:endParaRPr lang="en-US" dirty="0"/>
          </a:p>
          <a:p>
            <a:pPr marL="484632" lvl="2" indent="0">
              <a:buNone/>
            </a:pPr>
            <a:r>
              <a:rPr lang="en-US" sz="2400" dirty="0"/>
              <a:t>&lt;</a:t>
            </a:r>
            <a:r>
              <a:rPr lang="en-US" sz="2400" dirty="0" err="1"/>
              <a:t>connectionStrings</a:t>
            </a:r>
            <a:r>
              <a:rPr lang="en-US" sz="2400" dirty="0"/>
              <a:t>&gt;</a:t>
            </a:r>
          </a:p>
          <a:p>
            <a:pPr marL="484632" lvl="2" indent="0">
              <a:buNone/>
            </a:pPr>
            <a:r>
              <a:rPr lang="en-US" sz="2400" dirty="0"/>
              <a:t>    &lt;add name="</a:t>
            </a:r>
            <a:r>
              <a:rPr lang="en-US" sz="2400" dirty="0" err="1"/>
              <a:t>AsianManagement</a:t>
            </a:r>
            <a:r>
              <a:rPr lang="en-US" sz="2400" dirty="0"/>
              <a:t>" </a:t>
            </a:r>
          </a:p>
          <a:p>
            <a:pPr marL="484632" lvl="2" indent="0">
              <a:buNone/>
            </a:pPr>
            <a:r>
              <a:rPr lang="en-US" sz="2400" dirty="0"/>
              <a:t>    </a:t>
            </a:r>
            <a:r>
              <a:rPr lang="en-US" sz="2400" dirty="0" err="1"/>
              <a:t>connectionString</a:t>
            </a:r>
            <a:r>
              <a:rPr lang="en-US" sz="2400" dirty="0"/>
              <a:t>="Data Source=</a:t>
            </a:r>
            <a:r>
              <a:rPr lang="en-US" sz="2400" dirty="0" err="1"/>
              <a:t>sudan;Initial</a:t>
            </a:r>
            <a:r>
              <a:rPr lang="en-US" sz="2400" dirty="0"/>
              <a:t> Catalog=</a:t>
            </a:r>
            <a:r>
              <a:rPr lang="en-US" sz="2400" dirty="0" err="1"/>
              <a:t>faculty;UID</a:t>
            </a:r>
            <a:r>
              <a:rPr lang="en-US" sz="2400" dirty="0"/>
              <a:t>=</a:t>
            </a:r>
            <a:r>
              <a:rPr lang="en-US" sz="2400" dirty="0" err="1"/>
              <a:t>asian;Password</a:t>
            </a:r>
            <a:r>
              <a:rPr lang="en-US" sz="2400" dirty="0"/>
              <a:t>=</a:t>
            </a:r>
            <a:r>
              <a:rPr lang="en-US" sz="2400" dirty="0" err="1"/>
              <a:t>asian;Integrated</a:t>
            </a:r>
            <a:r>
              <a:rPr lang="en-US" sz="2400" dirty="0"/>
              <a:t> Security=True"/&gt;</a:t>
            </a:r>
          </a:p>
          <a:p>
            <a:pPr marL="484632" lvl="2" indent="0">
              <a:buNone/>
            </a:pPr>
            <a:r>
              <a:rPr lang="en-US" sz="2400" dirty="0"/>
              <a:t>  &lt;/</a:t>
            </a:r>
            <a:r>
              <a:rPr lang="en-US" sz="2400" dirty="0" err="1"/>
              <a:t>connectionStrings</a:t>
            </a:r>
            <a:r>
              <a:rPr lang="en-US" sz="2400" dirty="0"/>
              <a:t>&gt;</a:t>
            </a:r>
            <a:br>
              <a:rPr lang="en-US" sz="2400" dirty="0"/>
            </a:br>
            <a:endParaRPr lang="en-US" sz="2400" dirty="0"/>
          </a:p>
        </p:txBody>
      </p:sp>
      <p:sp>
        <p:nvSpPr>
          <p:cNvPr id="3" name="Title 2"/>
          <p:cNvSpPr>
            <a:spLocks noGrp="1"/>
          </p:cNvSpPr>
          <p:nvPr>
            <p:ph type="title"/>
          </p:nvPr>
        </p:nvSpPr>
        <p:spPr/>
        <p:txBody>
          <a:bodyPr/>
          <a:lstStyle/>
          <a:p>
            <a:r>
              <a:rPr lang="en-US" dirty="0"/>
              <a:t>The Connection</a:t>
            </a:r>
          </a:p>
        </p:txBody>
      </p:sp>
    </p:spTree>
    <p:extLst>
      <p:ext uri="{BB962C8B-B14F-4D97-AF65-F5344CB8AC3E}">
        <p14:creationId xmlns:p14="http://schemas.microsoft.com/office/powerpoint/2010/main" val="8740280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a:t>SqlConnection</a:t>
            </a:r>
            <a:r>
              <a:rPr lang="en-US" dirty="0"/>
              <a:t> class </a:t>
            </a:r>
            <a:r>
              <a:rPr lang="en-US" dirty="0" smtClean="0"/>
              <a:t>is used to </a:t>
            </a:r>
            <a:r>
              <a:rPr lang="en-US" dirty="0"/>
              <a:t>establish a connection with a database</a:t>
            </a:r>
            <a:r>
              <a:rPr lang="en-US" dirty="0" smtClean="0"/>
              <a:t>.</a:t>
            </a:r>
          </a:p>
          <a:p>
            <a:pPr marL="484632" lvl="2" indent="0">
              <a:buNone/>
            </a:pPr>
            <a:r>
              <a:rPr lang="en-US" dirty="0" err="1"/>
              <a:t>SqlConnection</a:t>
            </a:r>
            <a:r>
              <a:rPr lang="en-US" dirty="0"/>
              <a:t> con = null;</a:t>
            </a:r>
          </a:p>
          <a:p>
            <a:pPr marL="484632" lvl="2" indent="0">
              <a:buNone/>
            </a:pPr>
            <a:r>
              <a:rPr lang="en-US" dirty="0"/>
              <a:t> </a:t>
            </a:r>
            <a:r>
              <a:rPr lang="en-US" dirty="0" smtClean="0"/>
              <a:t>con </a:t>
            </a:r>
            <a:r>
              <a:rPr lang="en-US" dirty="0"/>
              <a:t>= new </a:t>
            </a:r>
            <a:r>
              <a:rPr lang="en-US" dirty="0" err="1"/>
              <a:t>SqlConnection</a:t>
            </a:r>
            <a:r>
              <a:rPr lang="en-US" dirty="0"/>
              <a:t>(</a:t>
            </a:r>
            <a:r>
              <a:rPr lang="en-US" dirty="0" err="1"/>
              <a:t>ConfigurationManager.ConnectionStrings</a:t>
            </a:r>
            <a:r>
              <a:rPr lang="en-US" dirty="0"/>
              <a:t>["</a:t>
            </a:r>
            <a:r>
              <a:rPr lang="en-US" dirty="0" err="1"/>
              <a:t>AsianManagement</a:t>
            </a:r>
            <a:r>
              <a:rPr lang="en-US" dirty="0"/>
              <a:t>"].</a:t>
            </a:r>
            <a:r>
              <a:rPr lang="en-US" dirty="0" err="1"/>
              <a:t>ConnectionString</a:t>
            </a:r>
            <a:r>
              <a:rPr lang="en-US" dirty="0"/>
              <a:t>);</a:t>
            </a:r>
            <a:endParaRPr lang="en-US" dirty="0" smtClean="0"/>
          </a:p>
          <a:p>
            <a:r>
              <a:rPr lang="en-US" dirty="0"/>
              <a:t>Now we have a connection ready with </a:t>
            </a:r>
            <a:r>
              <a:rPr lang="en-US" dirty="0" smtClean="0"/>
              <a:t>database</a:t>
            </a:r>
            <a:r>
              <a:rPr lang="en-US" dirty="0"/>
              <a:t>. </a:t>
            </a:r>
            <a:endParaRPr lang="en-US" dirty="0" smtClean="0"/>
          </a:p>
          <a:p>
            <a:r>
              <a:rPr lang="en-US" dirty="0" smtClean="0"/>
              <a:t>Whenever </a:t>
            </a:r>
            <a:r>
              <a:rPr lang="en-US" dirty="0"/>
              <a:t>we want to retrieve data, we just need to open the connection, perform the operation, and close the connection.</a:t>
            </a:r>
            <a:endParaRPr lang="en-US" dirty="0" smtClean="0"/>
          </a:p>
          <a:p>
            <a:endParaRPr lang="en-US" dirty="0"/>
          </a:p>
        </p:txBody>
      </p:sp>
      <p:sp>
        <p:nvSpPr>
          <p:cNvPr id="3" name="Title 2"/>
          <p:cNvSpPr>
            <a:spLocks noGrp="1"/>
          </p:cNvSpPr>
          <p:nvPr>
            <p:ph type="title"/>
          </p:nvPr>
        </p:nvSpPr>
        <p:spPr/>
        <p:txBody>
          <a:bodyPr/>
          <a:lstStyle/>
          <a:p>
            <a:r>
              <a:rPr lang="en-US" dirty="0" err="1" smtClean="0"/>
              <a:t>Sql</a:t>
            </a:r>
            <a:r>
              <a:rPr lang="en-US" dirty="0" smtClean="0"/>
              <a:t> Connection</a:t>
            </a:r>
            <a:endParaRPr lang="en-US" dirty="0"/>
          </a:p>
        </p:txBody>
      </p:sp>
    </p:spTree>
    <p:extLst>
      <p:ext uri="{BB962C8B-B14F-4D97-AF65-F5344CB8AC3E}">
        <p14:creationId xmlns:p14="http://schemas.microsoft.com/office/powerpoint/2010/main" val="18741351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199" y="1066800"/>
            <a:ext cx="10515600" cy="6019800"/>
          </a:xfrm>
        </p:spPr>
        <p:txBody>
          <a:bodyPr>
            <a:noAutofit/>
          </a:bodyPr>
          <a:lstStyle/>
          <a:p>
            <a:pPr marL="0" indent="0">
              <a:buNone/>
            </a:pPr>
            <a:r>
              <a:rPr lang="en-US" sz="2000" dirty="0"/>
              <a:t> private void button1_Click(object sender, </a:t>
            </a:r>
            <a:r>
              <a:rPr lang="en-US" sz="2000" dirty="0" err="1"/>
              <a:t>EventArgs</a:t>
            </a:r>
            <a:r>
              <a:rPr lang="en-US" sz="2000" dirty="0"/>
              <a:t> e)</a:t>
            </a:r>
          </a:p>
          <a:p>
            <a:pPr marL="0" indent="0">
              <a:buNone/>
            </a:pPr>
            <a:r>
              <a:rPr lang="en-US" sz="2000" dirty="0"/>
              <a:t>        </a:t>
            </a:r>
            <a:r>
              <a:rPr lang="en-US" sz="2000" dirty="0" smtClean="0"/>
              <a:t>{  </a:t>
            </a:r>
            <a:r>
              <a:rPr lang="en-US" sz="2000" dirty="0" err="1"/>
              <a:t>SqlConnection</a:t>
            </a:r>
            <a:r>
              <a:rPr lang="en-US" sz="2000" dirty="0"/>
              <a:t> con = null;</a:t>
            </a:r>
          </a:p>
          <a:p>
            <a:pPr marL="0" indent="0">
              <a:buNone/>
            </a:pPr>
            <a:r>
              <a:rPr lang="en-US" sz="2000" dirty="0"/>
              <a:t>            con = new </a:t>
            </a:r>
            <a:r>
              <a:rPr lang="en-US" sz="2000" dirty="0" err="1"/>
              <a:t>SqlConnection</a:t>
            </a:r>
            <a:r>
              <a:rPr lang="en-US" sz="2000" dirty="0"/>
              <a:t>(</a:t>
            </a:r>
            <a:r>
              <a:rPr lang="en-US" sz="2000" dirty="0" err="1"/>
              <a:t>ConfigurationManager.ConnectionStrings</a:t>
            </a:r>
            <a:r>
              <a:rPr lang="en-US" sz="2000" dirty="0"/>
              <a:t>["</a:t>
            </a:r>
            <a:r>
              <a:rPr lang="en-US" sz="2000" dirty="0" err="1"/>
              <a:t>AsianManagement</a:t>
            </a:r>
            <a:r>
              <a:rPr lang="en-US" sz="2000" dirty="0"/>
              <a:t>"].</a:t>
            </a:r>
            <a:r>
              <a:rPr lang="en-US" sz="2000" dirty="0" err="1"/>
              <a:t>ConnectionString</a:t>
            </a:r>
            <a:r>
              <a:rPr lang="en-US" sz="2000" dirty="0"/>
              <a:t>);</a:t>
            </a:r>
          </a:p>
          <a:p>
            <a:pPr marL="0" indent="0">
              <a:buNone/>
            </a:pPr>
            <a:r>
              <a:rPr lang="en-US" sz="2000" dirty="0" smtClean="0"/>
              <a:t>try </a:t>
            </a:r>
            <a:r>
              <a:rPr lang="en-US" sz="2000" dirty="0"/>
              <a:t>{</a:t>
            </a:r>
          </a:p>
          <a:p>
            <a:pPr marL="0" indent="0">
              <a:buNone/>
            </a:pPr>
            <a:r>
              <a:rPr lang="en-US" sz="2000" dirty="0"/>
              <a:t>                </a:t>
            </a:r>
            <a:r>
              <a:rPr lang="en-US" sz="2000" dirty="0" err="1"/>
              <a:t>con.Open</a:t>
            </a:r>
            <a:r>
              <a:rPr lang="en-US" sz="2000" dirty="0"/>
              <a:t>();</a:t>
            </a:r>
          </a:p>
          <a:p>
            <a:pPr marL="0" indent="0">
              <a:buNone/>
            </a:pPr>
            <a:r>
              <a:rPr lang="en-US" sz="2000" dirty="0"/>
              <a:t>                </a:t>
            </a:r>
            <a:r>
              <a:rPr lang="en-US" sz="2000" dirty="0" err="1"/>
              <a:t>MessageBox.Show</a:t>
            </a:r>
            <a:r>
              <a:rPr lang="en-US" sz="2000" dirty="0"/>
              <a:t>("Connection Open ! </a:t>
            </a:r>
            <a:r>
              <a:rPr lang="en-US" sz="2000" dirty="0" smtClean="0"/>
              <a:t>");}</a:t>
            </a:r>
            <a:endParaRPr lang="en-US" sz="2000" dirty="0"/>
          </a:p>
          <a:p>
            <a:pPr marL="0" indent="0">
              <a:buNone/>
            </a:pPr>
            <a:r>
              <a:rPr lang="en-US" sz="2000" dirty="0"/>
              <a:t>            catch (Exception ex)</a:t>
            </a:r>
          </a:p>
          <a:p>
            <a:pPr marL="0" indent="0">
              <a:buNone/>
            </a:pPr>
            <a:r>
              <a:rPr lang="en-US" sz="2000" dirty="0"/>
              <a:t>            </a:t>
            </a:r>
            <a:r>
              <a:rPr lang="en-US" sz="2000" dirty="0" smtClean="0"/>
              <a:t>{</a:t>
            </a:r>
            <a:r>
              <a:rPr lang="en-US" sz="2000" dirty="0" err="1" smtClean="0"/>
              <a:t>MessageBox.Show</a:t>
            </a:r>
            <a:r>
              <a:rPr lang="en-US" sz="2000" dirty="0"/>
              <a:t>("Can not open connection ! </a:t>
            </a:r>
            <a:r>
              <a:rPr lang="en-US" sz="2000" dirty="0" smtClean="0"/>
              <a:t>"); }</a:t>
            </a:r>
          </a:p>
          <a:p>
            <a:pPr marL="0" indent="0">
              <a:buNone/>
            </a:pPr>
            <a:r>
              <a:rPr lang="en-US" sz="2000" dirty="0" smtClean="0"/>
              <a:t>Finally{</a:t>
            </a:r>
            <a:r>
              <a:rPr lang="en-US" sz="2000" dirty="0" err="1"/>
              <a:t>con.Close</a:t>
            </a:r>
            <a:r>
              <a:rPr lang="en-US" sz="2000" dirty="0"/>
              <a:t>(); </a:t>
            </a:r>
            <a:r>
              <a:rPr lang="en-US" sz="2000" dirty="0" smtClean="0"/>
              <a:t>}</a:t>
            </a:r>
            <a:endParaRPr lang="en-US" sz="2000" dirty="0"/>
          </a:p>
          <a:p>
            <a:pPr marL="0" indent="0">
              <a:buNone/>
            </a:pPr>
            <a:r>
              <a:rPr lang="en-US" sz="2000" dirty="0"/>
              <a:t>        }</a:t>
            </a:r>
          </a:p>
        </p:txBody>
      </p:sp>
      <p:sp>
        <p:nvSpPr>
          <p:cNvPr id="3" name="Title 2"/>
          <p:cNvSpPr>
            <a:spLocks noGrp="1"/>
          </p:cNvSpPr>
          <p:nvPr>
            <p:ph type="title"/>
          </p:nvPr>
        </p:nvSpPr>
        <p:spPr>
          <a:xfrm>
            <a:off x="838200" y="320040"/>
            <a:ext cx="10515599" cy="594360"/>
          </a:xfrm>
        </p:spPr>
        <p:txBody>
          <a:bodyPr/>
          <a:lstStyle/>
          <a:p>
            <a:r>
              <a:rPr lang="en-US" dirty="0" smtClean="0"/>
              <a:t>Try Out</a:t>
            </a:r>
            <a:endParaRPr lang="en-US" dirty="0"/>
          </a:p>
        </p:txBody>
      </p:sp>
    </p:spTree>
    <p:extLst>
      <p:ext uri="{BB962C8B-B14F-4D97-AF65-F5344CB8AC3E}">
        <p14:creationId xmlns:p14="http://schemas.microsoft.com/office/powerpoint/2010/main" val="22456886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eers design templat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spDef>
      <a:spPr>
        <a:ln>
          <a:noFill/>
        </a:ln>
      </a:spPr>
      <a:bodyPr rtlCol="0" anchor="ctr"/>
      <a:lstStyle>
        <a:defPPr algn="ctr">
          <a:defRPr dirty="0"/>
        </a:defPPr>
      </a:lstStyle>
      <a:style>
        <a:lnRef idx="1">
          <a:schemeClr val="accent2"/>
        </a:lnRef>
        <a:fillRef idx="3">
          <a:schemeClr val="accent2"/>
        </a:fillRef>
        <a:effectRef idx="2">
          <a:schemeClr val="accent2"/>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xmlns="" name="Cheers design template" id="{EA53D6B0-FEE0-4DA1-9F61-74B6D0789E7F}" vid="{6E928643-8FFA-49A4-B8D6-6FEF41C8B5F6}"/>
    </a:ext>
  </a:extLst>
</a:theme>
</file>

<file path=ppt/theme/theme2.xml><?xml version="1.0" encoding="utf-8"?>
<a:theme xmlns:a="http://schemas.openxmlformats.org/drawingml/2006/main" name="Office Them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9AE6F49-95DA-42EB-A0AF-1B0AAB7EB93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Cheers design slides</Template>
  <TotalTime>0</TotalTime>
  <Words>1002</Words>
  <Application>Microsoft Office PowerPoint</Application>
  <PresentationFormat>Custom</PresentationFormat>
  <Paragraphs>128</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Cheers design template</vt:lpstr>
      <vt:lpstr>ADO.NET(Activex Data Object)</vt:lpstr>
      <vt:lpstr>Introduction</vt:lpstr>
      <vt:lpstr>ADO.NET data access</vt:lpstr>
      <vt:lpstr>PowerPoint Presentation</vt:lpstr>
      <vt:lpstr>Using the code</vt:lpstr>
      <vt:lpstr>PowerPoint Presentation</vt:lpstr>
      <vt:lpstr>The Connection</vt:lpstr>
      <vt:lpstr>Sql Connection</vt:lpstr>
      <vt:lpstr>Try Out</vt:lpstr>
      <vt:lpstr>PowerPoint Presentation</vt:lpstr>
      <vt:lpstr>PowerPoint Presentation</vt:lpstr>
      <vt:lpstr>Try out</vt:lpstr>
      <vt:lpstr>Detail</vt:lpstr>
      <vt:lpstr>DataTable</vt:lpstr>
      <vt:lpstr>The Command</vt:lpstr>
      <vt:lpstr>PowerPoint Presentation</vt:lpstr>
      <vt:lpstr>PowerPoint Presentation</vt:lpstr>
      <vt:lpstr> Execute Reader</vt:lpstr>
      <vt:lpstr>eXAMPLE</vt:lpstr>
      <vt:lpstr>eXAMPLE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2015-01-10T15:52:44Z</dcterms:created>
  <dcterms:modified xsi:type="dcterms:W3CDTF">2015-02-26T03:42:54Z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TC034605059991</vt:lpwstr>
  </property>
</Properties>
</file>