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72" r:id="rId5"/>
    <p:sldId id="270" r:id="rId6"/>
    <p:sldId id="271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33BB8-6C7A-4BE0-9B55-9EAC48D52EC6}" type="datetimeFigureOut">
              <a:rPr lang="en-US"/>
              <a:t>1/7/2015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7AA83-DE31-4E93-AB07-EF7FB05F667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1EF64-F73B-4314-BB6F-BC0937BBDF19}" type="datetimeFigureOut">
              <a:rPr lang="en-US"/>
              <a:t>1/7/2015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E2820-AFE1-45FA-949E-17BDB534E1D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3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3108804"/>
            <a:ext cx="7091361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9702-7FBF-4720-8670-571C5E7EEDDE}" type="datetime1">
              <a:rPr lang="en-US"/>
              <a:t>1/7/2015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7AEA-BBBB-4C9B-AB23-214EAA8AB789}" type="datetime1">
              <a:rPr lang="en-US"/>
              <a:t>1/7/2015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9800" y="304801"/>
            <a:ext cx="7502814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CA30-F5CD-4CA0-B16A-349C6F830700}" type="datetime1">
              <a:rPr lang="en-US"/>
              <a:t>1/7/2015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F48E-ABA0-4B58-B562-D1D7408067C4}" type="datetime1">
              <a:rPr lang="en-US"/>
              <a:t>1/7/2015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0011" y="4105029"/>
            <a:ext cx="6400801" cy="914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034C-8BD9-4B0C-893B-33834FAB227F}" type="datetime1">
              <a:rPr lang="en-US"/>
              <a:t>1/7/2015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8813" y="1600200"/>
            <a:ext cx="4572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7AA-CBCD-47F9-A04C-7106C508CDE4}" type="datetime1">
              <a:rPr lang="en-US"/>
              <a:t>1/7/2015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8213" y="2505075"/>
            <a:ext cx="4572000" cy="33375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088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08813" y="2505075"/>
            <a:ext cx="4572000" cy="33375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C9DD-75F5-4611-BA0B-CFB1A226639C}" type="datetime1">
              <a:rPr lang="en-US"/>
              <a:t>1/7/2015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F1F9-2D3D-4243-878F-D000C3F2A1C4}" type="datetime1">
              <a:rPr lang="en-US"/>
              <a:t>1/7/2015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CBE8-1824-4658-A8BB-BECFAEB7E35A}" type="datetime1">
              <a:rPr lang="en-US"/>
              <a:t>1/7/2015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CD17-C377-4DE5-9FCA-CC7471605C58}" type="datetime1">
              <a:rPr lang="en-US"/>
              <a:t>1/7/2015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9F02-BE96-4BAE-86A5-1FA60D24CAE2}" type="datetime1">
              <a:rPr lang="en-US"/>
              <a:t>1/7/2015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  <p:sp>
        <p:nvSpPr>
          <p:cNvPr id="8" name="Rounded Rectangle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3576" y="6505078"/>
            <a:ext cx="9640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9D3B9702-7FBF-4720-8670-571C5E7EEDDE}" type="datetime1">
              <a:rPr lang="en-US"/>
              <a:t>1/7/2015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chemeClr val="accent2"/>
                </a:solidFill>
              </a:defRPr>
            </a:lvl1pPr>
          </a:lstStyle>
          <a:p>
            <a:fld id="{8FDBFFB2-86D9-4B8F-A59A-553A60B94BB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9311842" cy="2793906"/>
          </a:xfrm>
        </p:spPr>
        <p:txBody>
          <a:bodyPr/>
          <a:lstStyle/>
          <a:p>
            <a:r>
              <a:rPr lang="en-US" dirty="0" smtClean="0"/>
              <a:t>Microsoft SQL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By:Er.Sudan Prajapati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New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click on the "Databases" icon and select "New Database</a:t>
            </a:r>
            <a:r>
              <a:rPr lang="en-US" dirty="0" smtClean="0"/>
              <a:t>...“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282" y="2096799"/>
            <a:ext cx="44958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3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New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your database and click "</a:t>
            </a:r>
            <a:r>
              <a:rPr lang="en-US" dirty="0" smtClean="0"/>
              <a:t>OK“</a:t>
            </a:r>
          </a:p>
          <a:p>
            <a:endParaRPr lang="en-US" dirty="0"/>
          </a:p>
        </p:txBody>
      </p:sp>
      <p:pic>
        <p:nvPicPr>
          <p:cNvPr id="2050" name="Picture 2" descr="Creating a new database in SQL Server - step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992" y="2218748"/>
            <a:ext cx="4970607" cy="446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13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Ensuring you have the right database expanded, right click on the "Tables" icon and select "New Table</a:t>
            </a:r>
            <a:r>
              <a:rPr lang="en-US" dirty="0" smtClean="0"/>
              <a:t>...":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37" y="2288598"/>
            <a:ext cx="4488007" cy="452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2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8213" y="471055"/>
            <a:ext cx="9372600" cy="524394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complete </a:t>
            </a:r>
            <a:r>
              <a:rPr lang="en-US" sz="2400" dirty="0"/>
              <a:t>the details in the "Column Name" column, the "Data Type" column, and "Allow Nulls" column.</a:t>
            </a:r>
          </a:p>
          <a:p>
            <a:r>
              <a:rPr lang="en-US" sz="2400" dirty="0"/>
              <a:t>Make the </a:t>
            </a:r>
            <a:r>
              <a:rPr lang="en-US" sz="2400" dirty="0" smtClean="0"/>
              <a:t>Individual Id </a:t>
            </a:r>
            <a:r>
              <a:rPr lang="en-US" sz="2400" dirty="0"/>
              <a:t>column an "identity column", by setting "Is Identity" to "Yes" (this option is under the "Identity Specification" section in the bottom pane). </a:t>
            </a:r>
            <a:endParaRPr lang="en-US" sz="2400" dirty="0" smtClean="0"/>
          </a:p>
          <a:p>
            <a:r>
              <a:rPr lang="en-US" sz="2400" dirty="0" smtClean="0"/>
              <a:t>Note </a:t>
            </a:r>
            <a:r>
              <a:rPr lang="en-US" sz="2400" dirty="0"/>
              <a:t>that to set values in the bottom pane, you need to select the column name in the top pane first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This </a:t>
            </a:r>
            <a:r>
              <a:rPr lang="en-US" sz="2400" dirty="0"/>
              <a:t>column is going to be an auto-number column - it will contain an incrementing number for each record that is created.</a:t>
            </a:r>
          </a:p>
          <a:p>
            <a:r>
              <a:rPr lang="en-US" sz="2400" dirty="0"/>
              <a:t>Set the "Default Value" of the </a:t>
            </a:r>
            <a:r>
              <a:rPr lang="en-US" sz="2400" dirty="0" err="1"/>
              <a:t>DateCreated</a:t>
            </a:r>
            <a:r>
              <a:rPr lang="en-US" sz="2400" dirty="0"/>
              <a:t> column to </a:t>
            </a:r>
            <a:r>
              <a:rPr lang="en-US" sz="2400" i="1" dirty="0"/>
              <a:t>(</a:t>
            </a:r>
            <a:r>
              <a:rPr lang="en-US" sz="2400" i="1" dirty="0" err="1"/>
              <a:t>getdate</a:t>
            </a:r>
            <a:r>
              <a:rPr lang="en-US" sz="2400" i="1" dirty="0"/>
              <a:t>())</a:t>
            </a:r>
            <a:r>
              <a:rPr lang="en-US" sz="2400" dirty="0"/>
              <a:t>. (This will automatically insert the current date into that field for each new record).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193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reating a table in SQL Server - step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695" y="881761"/>
            <a:ext cx="4874923" cy="487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73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8831" y="671945"/>
            <a:ext cx="9372600" cy="4114800"/>
          </a:xfrm>
        </p:spPr>
        <p:txBody>
          <a:bodyPr/>
          <a:lstStyle/>
          <a:p>
            <a:r>
              <a:rPr lang="en-US" dirty="0"/>
              <a:t>Save the table by selecting </a:t>
            </a:r>
            <a:r>
              <a:rPr lang="en-US" i="1" dirty="0"/>
              <a:t>File &gt; Save Table_1</a:t>
            </a:r>
            <a:r>
              <a:rPr lang="en-US" dirty="0" smtClean="0"/>
              <a:t>: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588" y="1407535"/>
            <a:ext cx="2924175" cy="459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1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6540" y="561109"/>
            <a:ext cx="9372600" cy="4114800"/>
          </a:xfrm>
        </p:spPr>
        <p:txBody>
          <a:bodyPr>
            <a:normAutofit/>
          </a:bodyPr>
          <a:lstStyle/>
          <a:p>
            <a:r>
              <a:rPr lang="en-US" sz="2400" dirty="0"/>
              <a:t>When prompted, name your table</a:t>
            </a:r>
            <a:r>
              <a:rPr lang="en-US" sz="2400" dirty="0" smtClean="0"/>
              <a:t>: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051" y="1833996"/>
            <a:ext cx="5939034" cy="221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7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903" y="124691"/>
            <a:ext cx="9372600" cy="886691"/>
          </a:xfrm>
        </p:spPr>
        <p:txBody>
          <a:bodyPr/>
          <a:lstStyle/>
          <a:p>
            <a:r>
              <a:rPr lang="fr-FR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0903" y="1156853"/>
            <a:ext cx="10427133" cy="5368637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Microsoft SQL Server is a Relational Database Management System (RDBMS) designed to run on platforms ranging from laptops to large multiprocessor servers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SQL Server is commonly used as the backend system for websites </a:t>
            </a:r>
            <a:r>
              <a:rPr lang="en-US" sz="2400" dirty="0" smtClean="0"/>
              <a:t> </a:t>
            </a:r>
            <a:r>
              <a:rPr lang="en-US" sz="2400" dirty="0"/>
              <a:t>and can support thousands of concurrent users.</a:t>
            </a:r>
          </a:p>
          <a:p>
            <a:pPr algn="just"/>
            <a:r>
              <a:rPr lang="en-US" sz="2400" dirty="0"/>
              <a:t>SQL Server comes with a number of tools to help you with your database administration and programming tasks.</a:t>
            </a:r>
          </a:p>
          <a:p>
            <a:pPr algn="just"/>
            <a:r>
              <a:rPr lang="en-US" sz="2400" dirty="0"/>
              <a:t>SQL Server is much more robust and scalable than a desktop database management system such as Microsoft Access.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8392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359" y="1046018"/>
            <a:ext cx="9372600" cy="4114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Anyone who has ever tried using Access as a backend to a website will probably be familiar with the errors that were generated when too many users tried to access the database!</a:t>
            </a:r>
          </a:p>
          <a:p>
            <a:pPr algn="just"/>
            <a:r>
              <a:rPr lang="en-US" sz="2400" dirty="0"/>
              <a:t>Although SQL Server can also be run as a desktop database system, it is most commonly used as a server database system.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093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3" y="193964"/>
            <a:ext cx="9372600" cy="651164"/>
          </a:xfrm>
        </p:spPr>
        <p:txBody>
          <a:bodyPr/>
          <a:lstStyle/>
          <a:p>
            <a:r>
              <a:rPr lang="en-US" b="1" dirty="0"/>
              <a:t>Server Database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013" y="845128"/>
            <a:ext cx="10773496" cy="4634345"/>
          </a:xfrm>
        </p:spPr>
        <p:txBody>
          <a:bodyPr>
            <a:noAutofit/>
          </a:bodyPr>
          <a:lstStyle/>
          <a:p>
            <a:r>
              <a:rPr lang="en-US" sz="2400" dirty="0"/>
              <a:t>Server based database systems are designed to run on a central server, so that multiple users can access the same data simultaneously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users normally access the database through an application.</a:t>
            </a:r>
          </a:p>
          <a:p>
            <a:r>
              <a:rPr lang="en-US" sz="2400" dirty="0"/>
              <a:t>For example, a website could store all its content in a database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Whenever </a:t>
            </a:r>
            <a:r>
              <a:rPr lang="en-US" sz="2400" dirty="0"/>
              <a:t>a visitor views an article, they are retrieving data from the database. As you know, websites aren't normally limited to just one </a:t>
            </a:r>
            <a:r>
              <a:rPr lang="en-US" sz="2400" dirty="0" smtClean="0"/>
              <a:t>user</a:t>
            </a:r>
          </a:p>
          <a:p>
            <a:r>
              <a:rPr lang="en-US" sz="2400" dirty="0" smtClean="0"/>
              <a:t>So</a:t>
            </a:r>
            <a:r>
              <a:rPr lang="en-US" sz="2400" dirty="0"/>
              <a:t>, at any given moment, a website could be serving up hundreds, or even thousands of articles to its website visitors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180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4139" y="422564"/>
            <a:ext cx="10025351" cy="4114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At </a:t>
            </a:r>
            <a:r>
              <a:rPr lang="en-US" sz="2400" dirty="0"/>
              <a:t>the same time, other users could be updating their personal profile in the members' area, or subscribing to a newsletter, or anything else that website users do.</a:t>
            </a:r>
          </a:p>
          <a:p>
            <a:r>
              <a:rPr lang="en-US" sz="2400" dirty="0"/>
              <a:t>Generally, it's the application that provides the functionality to these visitors. </a:t>
            </a:r>
          </a:p>
          <a:p>
            <a:r>
              <a:rPr lang="en-US" sz="2400" dirty="0"/>
              <a:t>It is the database that stores the data and makes it available. </a:t>
            </a:r>
          </a:p>
          <a:p>
            <a:r>
              <a:rPr lang="en-US" sz="2400" dirty="0"/>
              <a:t>Having said that, SQL Server does include some useful features that can assist the application in providing its functionality.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574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Server Management Studio (SSMS)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8213" y="1600200"/>
            <a:ext cx="9372600" cy="5160818"/>
          </a:xfrm>
        </p:spPr>
        <p:txBody>
          <a:bodyPr/>
          <a:lstStyle/>
          <a:p>
            <a:r>
              <a:rPr lang="en-US" dirty="0"/>
              <a:t>SQL Server Management Studio (SSMS) is the main administration console for SQL Server.</a:t>
            </a:r>
          </a:p>
          <a:p>
            <a:r>
              <a:rPr lang="en-US" dirty="0"/>
              <a:t>SSMS enables you to create database objects (such as databases, tables, views </a:t>
            </a:r>
            <a:r>
              <a:rPr lang="en-US" dirty="0" err="1"/>
              <a:t>etc</a:t>
            </a:r>
            <a:r>
              <a:rPr lang="en-US" dirty="0"/>
              <a:t>), view the data within your database, you can configure user accounts, transfer data between databases, and more.</a:t>
            </a:r>
          </a:p>
          <a:p>
            <a:r>
              <a:rPr lang="en-US" dirty="0" smtClean="0"/>
              <a:t>SQL </a:t>
            </a:r>
            <a:r>
              <a:rPr lang="en-US" dirty="0"/>
              <a:t>Server Management Studio looks like when you first open it up:</a:t>
            </a:r>
          </a:p>
        </p:txBody>
      </p:sp>
    </p:spTree>
    <p:extLst>
      <p:ext uri="{BB962C8B-B14F-4D97-AF65-F5344CB8AC3E}">
        <p14:creationId xmlns:p14="http://schemas.microsoft.com/office/powerpoint/2010/main" val="407318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3738" y="1018309"/>
            <a:ext cx="5067752" cy="497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9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1849" y="367145"/>
            <a:ext cx="9942224" cy="5715000"/>
          </a:xfrm>
        </p:spPr>
        <p:txBody>
          <a:bodyPr>
            <a:noAutofit/>
          </a:bodyPr>
          <a:lstStyle/>
          <a:p>
            <a:pPr algn="just"/>
            <a:r>
              <a:rPr lang="en-US" sz="2200" dirty="0"/>
              <a:t>The left pane contains the Object Explorer. </a:t>
            </a:r>
            <a:endParaRPr lang="en-US" sz="2200" dirty="0" smtClean="0"/>
          </a:p>
          <a:p>
            <a:pPr algn="just"/>
            <a:r>
              <a:rPr lang="en-US" sz="2200" dirty="0" smtClean="0"/>
              <a:t>The </a:t>
            </a:r>
            <a:r>
              <a:rPr lang="en-US" sz="2200" dirty="0"/>
              <a:t>Object Explorer provides navigation to databases, server objects (such as triggers), log files, and more.</a:t>
            </a:r>
          </a:p>
          <a:p>
            <a:pPr algn="just"/>
            <a:r>
              <a:rPr lang="en-US" sz="2200" dirty="0"/>
              <a:t>The right pane allows you to write queries against the database and view the results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smtClean="0"/>
              <a:t>In the screenshot </a:t>
            </a:r>
            <a:r>
              <a:rPr lang="en-US" sz="2200" dirty="0"/>
              <a:t> </a:t>
            </a:r>
            <a:r>
              <a:rPr lang="en-US" sz="2200" dirty="0" smtClean="0"/>
              <a:t>there is opened </a:t>
            </a:r>
            <a:r>
              <a:rPr lang="en-US" sz="2200" dirty="0"/>
              <a:t>a blank query by clicking the "New Query" </a:t>
            </a:r>
            <a:r>
              <a:rPr lang="en-US" sz="2200" dirty="0" smtClean="0"/>
              <a:t>button</a:t>
            </a:r>
          </a:p>
          <a:p>
            <a:pPr algn="just"/>
            <a:r>
              <a:rPr lang="en-US" sz="2200" dirty="0" smtClean="0"/>
              <a:t>You </a:t>
            </a:r>
            <a:r>
              <a:rPr lang="en-US" sz="2200" dirty="0"/>
              <a:t>can use SQL Server Management Studio to create as many databases as you like. </a:t>
            </a:r>
            <a:endParaRPr lang="en-US" sz="2200" dirty="0" smtClean="0"/>
          </a:p>
          <a:p>
            <a:pPr algn="just"/>
            <a:r>
              <a:rPr lang="en-US" sz="2200" dirty="0" smtClean="0"/>
              <a:t>Most </a:t>
            </a:r>
            <a:r>
              <a:rPr lang="en-US" sz="2200" dirty="0"/>
              <a:t>of the tasks performed with SQL Server Management Studio are initiated either from the top menu, or by right-clicking on an icon/object.</a:t>
            </a:r>
          </a:p>
          <a:p>
            <a:pPr algn="just"/>
            <a:r>
              <a:rPr lang="en-US" sz="2200" dirty="0"/>
              <a:t>Throughout most of this tutorial, we'll be looking at the various things you can do via SQL Server Management Studio.</a:t>
            </a:r>
          </a:p>
          <a:p>
            <a:pPr marL="45720" indent="0" algn="just">
              <a:buNone/>
            </a:pPr>
            <a:r>
              <a:rPr lang="en-US" sz="2200" b="1" dirty="0"/>
              <a:t/>
            </a:r>
            <a:br>
              <a:rPr lang="en-US" sz="2200" b="1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9580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221673"/>
            <a:ext cx="9372600" cy="637309"/>
          </a:xfrm>
        </p:spPr>
        <p:txBody>
          <a:bodyPr/>
          <a:lstStyle/>
          <a:p>
            <a:r>
              <a:rPr lang="en-US" dirty="0"/>
              <a:t>System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213" y="976745"/>
            <a:ext cx="9372600" cy="4114800"/>
          </a:xfrm>
        </p:spPr>
        <p:txBody>
          <a:bodyPr/>
          <a:lstStyle/>
          <a:p>
            <a:r>
              <a:rPr lang="en-US" dirty="0"/>
              <a:t>If </a:t>
            </a:r>
            <a:r>
              <a:rPr lang="en-US" dirty="0" smtClean="0"/>
              <a:t>SQL Server is installed , </a:t>
            </a:r>
            <a:r>
              <a:rPr lang="en-US" dirty="0"/>
              <a:t>you might notice that some databases have already been created.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are system databases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700455"/>
              </p:ext>
            </p:extLst>
          </p:nvPr>
        </p:nvGraphicFramePr>
        <p:xfrm>
          <a:off x="1551711" y="2268136"/>
          <a:ext cx="9975270" cy="4114800"/>
        </p:xfrm>
        <a:graphic>
          <a:graphicData uri="http://schemas.openxmlformats.org/drawingml/2006/table">
            <a:tbl>
              <a:tblPr/>
              <a:tblGrid>
                <a:gridCol w="3325090"/>
                <a:gridCol w="3325090"/>
                <a:gridCol w="3325090"/>
              </a:tblGrid>
              <a:tr h="21558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Database</a:t>
                      </a:r>
                    </a:p>
                  </a:txBody>
                  <a:tcPr marL="23433" marR="23433" marT="23433" marB="234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Type</a:t>
                      </a:r>
                    </a:p>
                  </a:txBody>
                  <a:tcPr marL="23433" marR="23433" marT="23433" marB="234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Description</a:t>
                      </a:r>
                    </a:p>
                  </a:txBody>
                  <a:tcPr marL="23433" marR="23433" marT="23433" marB="234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1059163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master</a:t>
                      </a:r>
                    </a:p>
                  </a:txBody>
                  <a:tcPr marL="23433" marR="23433" marT="23433" marB="234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System database</a:t>
                      </a:r>
                    </a:p>
                  </a:txBody>
                  <a:tcPr marL="23433" marR="23433" marT="23433" marB="234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Stores system level information such as user accounts, configuration settings, and info on all other databases.</a:t>
                      </a:r>
                    </a:p>
                  </a:txBody>
                  <a:tcPr marL="23433" marR="23433" marT="23433" marB="234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1730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model</a:t>
                      </a:r>
                    </a:p>
                  </a:txBody>
                  <a:tcPr marL="23433" marR="23433" marT="23433" marB="234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System database</a:t>
                      </a:r>
                    </a:p>
                  </a:txBody>
                  <a:tcPr marL="23433" marR="23433" marT="23433" marB="234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This database is used as a template for all other databases that are created.</a:t>
                      </a:r>
                    </a:p>
                  </a:txBody>
                  <a:tcPr marL="23433" marR="23433" marT="23433" marB="234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1730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msdb</a:t>
                      </a:r>
                    </a:p>
                  </a:txBody>
                  <a:tcPr marL="23433" marR="23433" marT="23433" marB="234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System database</a:t>
                      </a:r>
                    </a:p>
                  </a:txBody>
                  <a:tcPr marL="23433" marR="23433" marT="23433" marB="234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Used by the SQL Server Agent for configuring alerts and scheduled jobs etc</a:t>
                      </a:r>
                    </a:p>
                  </a:txBody>
                  <a:tcPr marL="23433" marR="23433" marT="23433" marB="234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6595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tempdb</a:t>
                      </a:r>
                    </a:p>
                  </a:txBody>
                  <a:tcPr marL="23433" marR="23433" marT="23433" marB="234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System database</a:t>
                      </a:r>
                    </a:p>
                  </a:txBody>
                  <a:tcPr marL="23433" marR="23433" marT="23433" marB="234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Holds all temporary tables, temporary stored procedures, and any other temporary storage requirements generated by SQL Server.</a:t>
                      </a:r>
                    </a:p>
                  </a:txBody>
                  <a:tcPr marL="23433" marR="23433" marT="23433" marB="2343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69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ildren Happy 16x9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7909083B-3485-49E7-BBE7-EFD488C62F99}" vid="{B57F6697-5DA8-422E-86BF-20B69A74A1E0}"/>
    </a:ext>
  </a:extLst>
</a:theme>
</file>

<file path=ppt/theme/theme2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22224F2-88E2-4E19-8BE2-5AB2030F71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Children playing education presentation design (cartoon illustration, widescreen)</Template>
  <TotalTime>0</TotalTime>
  <Words>744</Words>
  <Application>Microsoft Office PowerPoint</Application>
  <PresentationFormat>Widescreen</PresentationFormat>
  <Paragraphs>64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Euphemia</vt:lpstr>
      <vt:lpstr>Wingdings</vt:lpstr>
      <vt:lpstr>Children Happy 16x9</vt:lpstr>
      <vt:lpstr>Microsoft SQL Server</vt:lpstr>
      <vt:lpstr>Introduction</vt:lpstr>
      <vt:lpstr>PowerPoint Presentation</vt:lpstr>
      <vt:lpstr>Server Database Systems</vt:lpstr>
      <vt:lpstr>PowerPoint Presentation</vt:lpstr>
      <vt:lpstr>SQL Server Management Studio (SSMS)</vt:lpstr>
      <vt:lpstr>PowerPoint Presentation</vt:lpstr>
      <vt:lpstr>PowerPoint Presentation</vt:lpstr>
      <vt:lpstr>System Databases</vt:lpstr>
      <vt:lpstr>Creating a New Database</vt:lpstr>
      <vt:lpstr>Creating a New Database</vt:lpstr>
      <vt:lpstr>Create a Table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2015-01-07T14:31:42Z</dcterms:created>
  <dcterms:modified xsi:type="dcterms:W3CDTF">2015-01-07T15:45:40Z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TC034618839991</vt:lpwstr>
  </property>
</Properties>
</file>