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handoutMasterIdLst>
    <p:handoutMasterId r:id="rId22"/>
  </p:handoutMasterIdLst>
  <p:sldIdLst>
    <p:sldId id="257" r:id="rId3"/>
    <p:sldId id="275" r:id="rId4"/>
    <p:sldId id="276" r:id="rId5"/>
    <p:sldId id="265" r:id="rId6"/>
    <p:sldId id="277" r:id="rId7"/>
    <p:sldId id="278" r:id="rId8"/>
    <p:sldId id="279" r:id="rId9"/>
    <p:sldId id="269" r:id="rId10"/>
    <p:sldId id="280" r:id="rId11"/>
    <p:sldId id="281" r:id="rId12"/>
    <p:sldId id="282" r:id="rId13"/>
    <p:sldId id="283" r:id="rId14"/>
    <p:sldId id="284" r:id="rId15"/>
    <p:sldId id="285" r:id="rId16"/>
    <p:sldId id="286" r:id="rId17"/>
    <p:sldId id="287" r:id="rId18"/>
    <p:sldId id="289"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55" d="100"/>
          <a:sy n="55" d="100"/>
        </p:scale>
        <p:origin x="614"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t>12/17/2014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t>‹#›</a:t>
            </a:fld>
            <a:endParaRPr lang="en-US"/>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t>12/17/2014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t>‹#›</a:t>
            </a:fld>
            <a:endParaRPr lang="en-US"/>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anchor="b">
            <a:normAutofit/>
          </a:bodyPr>
          <a:lstStyle>
            <a:lvl1pPr algn="l">
              <a:defRPr sz="4400"/>
            </a:lvl1pPr>
          </a:lstStyle>
          <a:p>
            <a:r>
              <a:rPr lang="en-US" smtClean="0"/>
              <a:t>Click to edit Master title style</a:t>
            </a:r>
            <a:endParaRPr lang="en-US" dirty="0"/>
          </a:p>
        </p:txBody>
      </p:sp>
      <p:sp>
        <p:nvSpPr>
          <p:cNvPr id="3" name="Subtitle 2"/>
          <p:cNvSpPr>
            <a:spLocks noGrp="1"/>
          </p:cNvSpPr>
          <p:nvPr>
            <p:ph type="subTitle" idx="1"/>
          </p:nvPr>
        </p:nvSpPr>
        <p:spPr>
          <a:xfrm>
            <a:off x="838200" y="2438400"/>
            <a:ext cx="708660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7" name="Free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8" name="Free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7" name="Text Placeholder 16"/>
          <p:cNvSpPr>
            <a:spLocks noGrp="1"/>
          </p:cNvSpPr>
          <p:nvPr>
            <p:ph type="body" sz="quarter" idx="14"/>
          </p:nvPr>
        </p:nvSpPr>
        <p:spPr>
          <a:xfrm>
            <a:off x="1028581" y="5305425"/>
            <a:ext cx="3566160" cy="1097280"/>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smtClean="0"/>
              <a:t>Click to edit Master text styles</a:t>
            </a:r>
          </a:p>
        </p:txBody>
      </p:sp>
      <p:sp>
        <p:nvSpPr>
          <p:cNvPr id="20" name="Text Placeholder 16"/>
          <p:cNvSpPr>
            <a:spLocks noGrp="1"/>
          </p:cNvSpPr>
          <p:nvPr>
            <p:ph type="body" sz="quarter" idx="16"/>
          </p:nvPr>
        </p:nvSpPr>
        <p:spPr>
          <a:xfrm>
            <a:off x="5566714" y="5305425"/>
            <a:ext cx="3566160" cy="1097280"/>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smtClean="0"/>
              <a:t>Click to edit Master text styles</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7" name="Text Placeholder 16"/>
          <p:cNvSpPr>
            <a:spLocks noGrp="1"/>
          </p:cNvSpPr>
          <p:nvPr>
            <p:ph type="body" sz="quarter" idx="14"/>
          </p:nvPr>
        </p:nvSpPr>
        <p:spPr>
          <a:xfrm>
            <a:off x="1028581" y="5919255"/>
            <a:ext cx="810408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smtClean="0"/>
              <a:t>Click to edit Master text styles</a:t>
            </a:r>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2" name="Title 1"/>
          <p:cNvSpPr>
            <a:spLocks noGrp="1"/>
          </p:cNvSpPr>
          <p:nvPr>
            <p:ph type="title"/>
          </p:nvPr>
        </p:nvSpPr>
        <p:spPr>
          <a:xfrm>
            <a:off x="1028580" y="5305424"/>
            <a:ext cx="8104083" cy="579921"/>
          </a:xfrm>
        </p:spPr>
        <p:txBody>
          <a:bodyPr>
            <a:normAutofit/>
          </a:bodyPr>
          <a:lstStyle>
            <a:lvl1pPr>
              <a:defRPr sz="2400">
                <a:solidFill>
                  <a:schemeClr val="accent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8" name="Free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Picture Placeholder 8"/>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0" name="Free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Picture Placeholder 10"/>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2" name="Free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4" name="Free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20" name="Free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Picture Placeholder 20"/>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8593D-7C47-471E-A8DF-97AC4FFD13F5}" type="datetimeFigureOut">
              <a:rPr lang="en-US" smtClean="0"/>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24000" y="365125"/>
            <a:ext cx="6858000" cy="4940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8593D-7C47-471E-A8DF-97AC4FFD13F5}" type="datetimeFigureOut">
              <a:rPr lang="en-US" smtClean="0"/>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8593D-7C47-471E-A8DF-97AC4FFD13F5}" type="datetimeFigureOut">
              <a:rPr lang="en-US" smtClean="0"/>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le 1"/>
          <p:cNvSpPr>
            <a:spLocks noGrp="1"/>
          </p:cNvSpPr>
          <p:nvPr>
            <p:ph type="title"/>
          </p:nvPr>
        </p:nvSpPr>
        <p:spPr>
          <a:xfrm>
            <a:off x="3352800" y="533400"/>
            <a:ext cx="7315200" cy="1828800"/>
          </a:xfrm>
        </p:spPr>
        <p:txBody>
          <a:bodyPr anchor="b">
            <a:normAutofit/>
          </a:bodyPr>
          <a:lstStyle>
            <a:lvl1pPr>
              <a:defRPr sz="4400"/>
            </a:lvl1pPr>
          </a:lstStyle>
          <a:p>
            <a:r>
              <a:rPr lang="en-US" smtClean="0"/>
              <a:t>Click to edit Master title style</a:t>
            </a:r>
            <a:endParaRPr lang="en-US"/>
          </a:p>
        </p:txBody>
      </p:sp>
      <p:sp>
        <p:nvSpPr>
          <p:cNvPr id="3" name="Text Placeholder 2"/>
          <p:cNvSpPr>
            <a:spLocks noGrp="1"/>
          </p:cNvSpPr>
          <p:nvPr>
            <p:ph type="body" idx="1"/>
          </p:nvPr>
        </p:nvSpPr>
        <p:spPr>
          <a:xfrm>
            <a:off x="3352800" y="2438400"/>
            <a:ext cx="54864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8912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78880" y="1825625"/>
            <a:ext cx="438912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C8593D-7C47-471E-A8DF-97AC4FFD13F5}" type="datetimeFigureOut">
              <a:rPr lang="en-US" smtClean="0"/>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400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4000" y="2624666"/>
            <a:ext cx="4389120" cy="2675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7888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624666"/>
            <a:ext cx="4389120" cy="2675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C8593D-7C47-471E-A8DF-97AC4FFD13F5}" type="datetimeFigureOut">
              <a:rPr lang="en-US" smtClean="0"/>
              <a:t>12/17/2014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C8593D-7C47-471E-A8DF-97AC4FFD13F5}" type="datetimeFigureOut">
              <a:rPr lang="en-US" smtClean="0"/>
              <a:t>12/17/2014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8593D-7C47-471E-A8DF-97AC4FFD13F5}" type="datetimeFigureOut">
              <a:rPr lang="en-US" smtClean="0"/>
              <a:t>12/17/2014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4400" y="1828800"/>
            <a:ext cx="59436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23999" y="1828800"/>
            <a:ext cx="292608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8593D-7C47-471E-A8DF-97AC4FFD13F5}" type="datetimeFigureOut">
              <a:rPr lang="en-US" smtClean="0"/>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7010400" y="2245995"/>
            <a:ext cx="36576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8593D-7C47-471E-A8DF-97AC4FFD13F5}" type="datetimeFigureOut">
              <a:rPr lang="en-US" smtClean="0"/>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12" name="Picture Placeholder 11"/>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000">
                <a:solidFill>
                  <a:schemeClr val="tx1"/>
                </a:solidFill>
              </a:defRPr>
            </a:lvl1pPr>
          </a:lstStyle>
          <a:p>
            <a:fld id="{7FC8593D-7C47-471E-A8DF-97AC4FFD13F5}" type="datetimeFigureOut">
              <a:rPr lang="en-US" smtClean="0"/>
              <a:pPr/>
              <a:t>12/17/2014</a:t>
            </a:fld>
            <a:endParaRPr lang="en-US"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000">
                <a:solidFill>
                  <a:schemeClr val="tx1"/>
                </a:solidFill>
              </a:defRPr>
            </a:lvl1pPr>
          </a:lstStyle>
          <a:p>
            <a:fld id="{289D71E3-7D81-4C24-B9D8-6B108755C64C}" type="slidenum">
              <a:rPr lang="en-US" smtClean="0"/>
              <a:pPr/>
              <a:t>‹#›</a:t>
            </a:fld>
            <a:endParaRPr lang="en-US"/>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 Forms</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Er.Sudan</a:t>
            </a:r>
            <a:r>
              <a:rPr lang="en-US" dirty="0" smtClean="0"/>
              <a:t> Prajapati</a:t>
            </a:r>
            <a:endParaRPr lang="en-US" dirty="0"/>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777874"/>
          </a:xfrm>
        </p:spPr>
        <p:txBody>
          <a:bodyPr>
            <a:normAutofit/>
          </a:bodyPr>
          <a:lstStyle/>
          <a:p>
            <a:r>
              <a:rPr lang="en-US" b="1" dirty="0" err="1"/>
              <a:t>Combobox</a:t>
            </a:r>
            <a:r>
              <a:rPr lang="en-US" b="1" dirty="0"/>
              <a:t> </a:t>
            </a:r>
            <a:r>
              <a:rPr lang="en-US" b="1" dirty="0" err="1"/>
              <a:t>SelectedIndexChanged</a:t>
            </a:r>
            <a:r>
              <a:rPr lang="en-US" b="1" dirty="0"/>
              <a:t> event</a:t>
            </a:r>
            <a:endParaRPr lang="en-US" dirty="0"/>
          </a:p>
        </p:txBody>
      </p:sp>
      <p:sp>
        <p:nvSpPr>
          <p:cNvPr id="3" name="Content Placeholder 2"/>
          <p:cNvSpPr>
            <a:spLocks noGrp="1"/>
          </p:cNvSpPr>
          <p:nvPr>
            <p:ph idx="1"/>
          </p:nvPr>
        </p:nvSpPr>
        <p:spPr>
          <a:xfrm>
            <a:off x="990600" y="1143000"/>
            <a:ext cx="11353800" cy="4572000"/>
          </a:xfrm>
        </p:spPr>
        <p:txBody>
          <a:bodyPr/>
          <a:lstStyle/>
          <a:p>
            <a:r>
              <a:rPr lang="en-US" sz="2400" dirty="0"/>
              <a:t>The </a:t>
            </a:r>
            <a:r>
              <a:rPr lang="en-US" sz="2400" dirty="0" err="1"/>
              <a:t>SelectedIndexChanged</a:t>
            </a:r>
            <a:r>
              <a:rPr lang="en-US" sz="2400" dirty="0"/>
              <a:t> event of a </a:t>
            </a:r>
            <a:r>
              <a:rPr lang="en-US" sz="2400" dirty="0" err="1"/>
              <a:t>combobox</a:t>
            </a:r>
            <a:r>
              <a:rPr lang="en-US" sz="2400" dirty="0"/>
              <a:t> fire when you change the </a:t>
            </a:r>
            <a:r>
              <a:rPr lang="en-US" sz="2400" dirty="0" err="1"/>
              <a:t>slected</a:t>
            </a:r>
            <a:r>
              <a:rPr lang="en-US" sz="2400" dirty="0"/>
              <a:t> item in a </a:t>
            </a:r>
            <a:r>
              <a:rPr lang="en-US" sz="2400" dirty="0" err="1"/>
              <a:t>combobox</a:t>
            </a:r>
            <a:r>
              <a:rPr lang="en-US" sz="2400" dirty="0" smtClean="0"/>
              <a:t>.</a:t>
            </a:r>
          </a:p>
          <a:p>
            <a:r>
              <a:rPr lang="en-US" sz="2400" dirty="0" smtClean="0"/>
              <a:t> </a:t>
            </a:r>
            <a:r>
              <a:rPr lang="en-US" sz="2400" dirty="0"/>
              <a:t>If you want to do something when you change the selection, you can write the program on </a:t>
            </a:r>
            <a:r>
              <a:rPr lang="en-US" sz="2400" dirty="0" err="1"/>
              <a:t>SelectedIndexChanged</a:t>
            </a:r>
            <a:r>
              <a:rPr lang="en-US" sz="2400" dirty="0"/>
              <a:t> event</a:t>
            </a:r>
            <a:r>
              <a:rPr lang="en-US" sz="2400" dirty="0" smtClean="0"/>
              <a:t>.</a:t>
            </a:r>
          </a:p>
          <a:p>
            <a:r>
              <a:rPr lang="en-US" sz="2400" dirty="0" smtClean="0"/>
              <a:t> </a:t>
            </a:r>
            <a:r>
              <a:rPr lang="en-US" sz="2400" dirty="0"/>
              <a:t>From the following code you can understand how to set values in the </a:t>
            </a:r>
            <a:r>
              <a:rPr lang="en-US" sz="2400" dirty="0" err="1"/>
              <a:t>SelectedIndexChanged</a:t>
            </a:r>
            <a:r>
              <a:rPr lang="en-US" sz="2400" dirty="0"/>
              <a:t> event of a </a:t>
            </a:r>
            <a:r>
              <a:rPr lang="en-US" sz="2400" dirty="0" err="1" smtClean="0"/>
              <a:t>combobox</a:t>
            </a:r>
            <a:r>
              <a:rPr lang="en-US" sz="2400" dirty="0" smtClean="0"/>
              <a:t>.</a:t>
            </a:r>
          </a:p>
          <a:p>
            <a:r>
              <a:rPr lang="en-US" sz="2400" dirty="0" smtClean="0"/>
              <a:t> </a:t>
            </a:r>
            <a:r>
              <a:rPr lang="en-US" sz="2400" dirty="0"/>
              <a:t>Drag and drop two </a:t>
            </a:r>
            <a:r>
              <a:rPr lang="en-US" sz="2400" dirty="0" err="1"/>
              <a:t>combobox</a:t>
            </a:r>
            <a:r>
              <a:rPr lang="en-US" sz="2400" dirty="0"/>
              <a:t> on the Form and copy and paste the following source code.</a:t>
            </a:r>
          </a:p>
          <a:p>
            <a:pPr marL="0" indent="0">
              <a:buNone/>
            </a:pPr>
            <a:r>
              <a:rPr lang="en-US" dirty="0"/>
              <a:t/>
            </a:r>
            <a:br>
              <a:rPr lang="en-US" dirty="0"/>
            </a:br>
            <a:endParaRPr lang="en-US" dirty="0"/>
          </a:p>
        </p:txBody>
      </p:sp>
    </p:spTree>
    <p:extLst>
      <p:ext uri="{BB962C8B-B14F-4D97-AF65-F5344CB8AC3E}">
        <p14:creationId xmlns:p14="http://schemas.microsoft.com/office/powerpoint/2010/main" val="204080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777874"/>
          </a:xfrm>
        </p:spPr>
        <p:txBody>
          <a:bodyPr>
            <a:normAutofit/>
          </a:bodyPr>
          <a:lstStyle/>
          <a:p>
            <a:r>
              <a:rPr lang="en-US" b="1" dirty="0" smtClean="0"/>
              <a:t>Add Code Below</a:t>
            </a:r>
            <a:endParaRPr lang="en-US" dirty="0"/>
          </a:p>
        </p:txBody>
      </p:sp>
      <p:sp>
        <p:nvSpPr>
          <p:cNvPr id="3" name="Content Placeholder 2"/>
          <p:cNvSpPr>
            <a:spLocks noGrp="1"/>
          </p:cNvSpPr>
          <p:nvPr>
            <p:ph idx="1"/>
          </p:nvPr>
        </p:nvSpPr>
        <p:spPr>
          <a:xfrm>
            <a:off x="990600" y="1143000"/>
            <a:ext cx="11353800" cy="5105400"/>
          </a:xfrm>
        </p:spPr>
        <p:txBody>
          <a:bodyPr>
            <a:noAutofit/>
          </a:bodyPr>
          <a:lstStyle/>
          <a:p>
            <a:pPr marL="0" indent="0">
              <a:buNone/>
            </a:pPr>
            <a:r>
              <a:rPr lang="en-US" sz="1800" dirty="0"/>
              <a:t> private void Form1_Load(object sender, </a:t>
            </a:r>
            <a:r>
              <a:rPr lang="en-US" sz="1800" dirty="0" err="1"/>
              <a:t>EventArgs</a:t>
            </a:r>
            <a:r>
              <a:rPr lang="en-US" sz="1800" dirty="0"/>
              <a:t> e</a:t>
            </a:r>
            <a:r>
              <a:rPr lang="en-US" sz="1800" dirty="0" smtClean="0"/>
              <a:t>)        </a:t>
            </a:r>
            <a:r>
              <a:rPr lang="en-US" sz="1800" dirty="0"/>
              <a:t>{</a:t>
            </a:r>
          </a:p>
          <a:p>
            <a:pPr marL="0" indent="0">
              <a:buNone/>
            </a:pPr>
            <a:r>
              <a:rPr lang="en-US" sz="1800" dirty="0"/>
              <a:t>            comboBox1.Items.Add("weekdays");</a:t>
            </a:r>
          </a:p>
          <a:p>
            <a:pPr marL="0" indent="0">
              <a:buNone/>
            </a:pPr>
            <a:r>
              <a:rPr lang="en-US" sz="1800" dirty="0"/>
              <a:t>            comboBox1.Items.Add("year</a:t>
            </a:r>
            <a:r>
              <a:rPr lang="en-US" sz="1800" dirty="0" smtClean="0"/>
              <a:t>");        </a:t>
            </a:r>
            <a:r>
              <a:rPr lang="en-US" sz="1800" dirty="0"/>
              <a:t>}</a:t>
            </a:r>
          </a:p>
          <a:p>
            <a:pPr marL="0" indent="0">
              <a:buNone/>
            </a:pPr>
            <a:r>
              <a:rPr lang="en-US" sz="1800" dirty="0"/>
              <a:t>        private void comboBox1_SelectedIndexChanged(object sender, </a:t>
            </a:r>
            <a:r>
              <a:rPr lang="en-US" sz="1800" dirty="0" err="1"/>
              <a:t>EventArgs</a:t>
            </a:r>
            <a:r>
              <a:rPr lang="en-US" sz="1800" dirty="0"/>
              <a:t> e</a:t>
            </a:r>
            <a:r>
              <a:rPr lang="en-US" sz="1800" dirty="0" smtClean="0"/>
              <a:t>)        </a:t>
            </a:r>
            <a:r>
              <a:rPr lang="en-US" sz="1800" dirty="0"/>
              <a:t>{</a:t>
            </a:r>
          </a:p>
          <a:p>
            <a:pPr marL="0" indent="0">
              <a:buNone/>
            </a:pPr>
            <a:r>
              <a:rPr lang="en-US" sz="1800" dirty="0"/>
              <a:t>            comboBox2.Items.Clear();</a:t>
            </a:r>
          </a:p>
          <a:p>
            <a:pPr marL="0" indent="0">
              <a:buNone/>
            </a:pPr>
            <a:r>
              <a:rPr lang="en-US" sz="1800" dirty="0"/>
              <a:t>            if (comboBox1.SelectedItem == "weekdays</a:t>
            </a:r>
            <a:r>
              <a:rPr lang="en-US" sz="1800" dirty="0" smtClean="0"/>
              <a:t>")    </a:t>
            </a:r>
            <a:r>
              <a:rPr lang="en-US" sz="1800" dirty="0"/>
              <a:t>{</a:t>
            </a:r>
          </a:p>
          <a:p>
            <a:pPr marL="0" indent="0">
              <a:buNone/>
            </a:pPr>
            <a:r>
              <a:rPr lang="en-US" sz="1800" dirty="0"/>
              <a:t>                comboBox2.Items.Add("Sunday");</a:t>
            </a:r>
          </a:p>
          <a:p>
            <a:pPr marL="0" indent="0">
              <a:buNone/>
            </a:pPr>
            <a:r>
              <a:rPr lang="en-US" sz="1800" dirty="0"/>
              <a:t>                comboBox2.Items.Add("Monday</a:t>
            </a:r>
            <a:r>
              <a:rPr lang="en-US" sz="1800" dirty="0" smtClean="0"/>
              <a:t>");}</a:t>
            </a:r>
            <a:endParaRPr lang="en-US" sz="1800" dirty="0"/>
          </a:p>
          <a:p>
            <a:pPr marL="0" indent="0">
              <a:buNone/>
            </a:pPr>
            <a:r>
              <a:rPr lang="en-US" sz="1800" dirty="0"/>
              <a:t>            else if (comboBox1.SelectedItem == "year</a:t>
            </a:r>
            <a:r>
              <a:rPr lang="en-US" sz="1800" dirty="0" smtClean="0"/>
              <a:t>")            </a:t>
            </a:r>
            <a:r>
              <a:rPr lang="en-US" sz="1800" dirty="0"/>
              <a:t>{</a:t>
            </a:r>
          </a:p>
          <a:p>
            <a:pPr marL="0" indent="0">
              <a:buNone/>
            </a:pPr>
            <a:r>
              <a:rPr lang="en-US" sz="1800" dirty="0"/>
              <a:t>                comboBox2.Items.Add("2012");</a:t>
            </a:r>
          </a:p>
          <a:p>
            <a:pPr marL="0" indent="0">
              <a:buNone/>
            </a:pPr>
            <a:r>
              <a:rPr lang="en-US" sz="1800" dirty="0"/>
              <a:t>                comboBox2.Items.Add("2013</a:t>
            </a:r>
            <a:r>
              <a:rPr lang="en-US" sz="1800" dirty="0" smtClean="0"/>
              <a:t>");     }   </a:t>
            </a:r>
            <a:r>
              <a:rPr lang="en-US" sz="1800" dirty="0"/>
              <a:t>}</a:t>
            </a:r>
          </a:p>
        </p:txBody>
      </p:sp>
    </p:spTree>
    <p:extLst>
      <p:ext uri="{BB962C8B-B14F-4D97-AF65-F5344CB8AC3E}">
        <p14:creationId xmlns:p14="http://schemas.microsoft.com/office/powerpoint/2010/main" val="380044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normAutofit/>
          </a:bodyPr>
          <a:lstStyle/>
          <a:p>
            <a:r>
              <a:rPr lang="en-US" b="1" dirty="0" smtClean="0"/>
              <a:t>Status  Bar</a:t>
            </a:r>
            <a:r>
              <a:rPr lang="en-US" b="1" dirty="0"/>
              <a:t> </a:t>
            </a:r>
          </a:p>
        </p:txBody>
      </p:sp>
      <p:sp>
        <p:nvSpPr>
          <p:cNvPr id="3" name="Content Placeholder 2"/>
          <p:cNvSpPr>
            <a:spLocks noGrp="1"/>
          </p:cNvSpPr>
          <p:nvPr>
            <p:ph idx="1"/>
          </p:nvPr>
        </p:nvSpPr>
        <p:spPr>
          <a:xfrm>
            <a:off x="990600" y="1143000"/>
            <a:ext cx="11353800" cy="4572000"/>
          </a:xfrm>
        </p:spPr>
        <p:txBody>
          <a:bodyPr>
            <a:normAutofit/>
          </a:bodyPr>
          <a:lstStyle/>
          <a:p>
            <a:r>
              <a:rPr lang="en-US" sz="2600" dirty="0" err="1"/>
              <a:t>StatusBar</a:t>
            </a:r>
            <a:r>
              <a:rPr lang="en-US" sz="2600" dirty="0"/>
              <a:t> control is not available in Toolbox of Visual Studio 2010. </a:t>
            </a:r>
            <a:endParaRPr lang="en-US" sz="2600" dirty="0" smtClean="0"/>
          </a:p>
          <a:p>
            <a:r>
              <a:rPr lang="en-US" sz="2600" dirty="0" err="1" smtClean="0"/>
              <a:t>StatusStrip</a:t>
            </a:r>
            <a:r>
              <a:rPr lang="en-US" sz="2600" dirty="0" smtClean="0"/>
              <a:t> </a:t>
            </a:r>
            <a:r>
              <a:rPr lang="en-US" sz="2600" dirty="0"/>
              <a:t>control replaces </a:t>
            </a:r>
            <a:r>
              <a:rPr lang="en-US" sz="2600" dirty="0" err="1"/>
              <a:t>StatusBar</a:t>
            </a:r>
            <a:r>
              <a:rPr lang="en-US" sz="2600" dirty="0"/>
              <a:t> in Visual Studio 2010. But for backward compatibility support, </a:t>
            </a:r>
            <a:r>
              <a:rPr lang="en-US" sz="2600" dirty="0" err="1"/>
              <a:t>StatusBar</a:t>
            </a:r>
            <a:r>
              <a:rPr lang="en-US" sz="2600" dirty="0"/>
              <a:t> class is available in Windows </a:t>
            </a:r>
            <a:r>
              <a:rPr lang="en-US" sz="2600" dirty="0" smtClean="0"/>
              <a:t>Forms</a:t>
            </a:r>
          </a:p>
          <a:p>
            <a:r>
              <a:rPr lang="en-US" sz="2600" dirty="0" smtClean="0"/>
              <a:t>A </a:t>
            </a:r>
            <a:r>
              <a:rPr lang="en-US" sz="2600" dirty="0" err="1"/>
              <a:t>StatusBar</a:t>
            </a:r>
            <a:r>
              <a:rPr lang="en-US" sz="2600" dirty="0"/>
              <a:t> control is a combination of </a:t>
            </a:r>
            <a:r>
              <a:rPr lang="en-US" sz="2600" dirty="0" err="1"/>
              <a:t>StatusBar</a:t>
            </a:r>
            <a:r>
              <a:rPr lang="en-US" sz="2600" dirty="0"/>
              <a:t> panels where each panel can be used to display different information. For example, one panel can display current application status and other can display date and other information and so on</a:t>
            </a:r>
            <a:r>
              <a:rPr lang="en-US" sz="2600" dirty="0" smtClean="0"/>
              <a:t>.</a:t>
            </a:r>
          </a:p>
          <a:p>
            <a:r>
              <a:rPr lang="en-US" sz="2600" dirty="0" smtClean="0"/>
              <a:t> </a:t>
            </a:r>
            <a:r>
              <a:rPr lang="en-US" sz="2600" dirty="0"/>
              <a:t>A typical </a:t>
            </a:r>
            <a:r>
              <a:rPr lang="en-US" sz="2600" dirty="0" err="1"/>
              <a:t>StatusBar</a:t>
            </a:r>
            <a:r>
              <a:rPr lang="en-US" sz="2600" dirty="0"/>
              <a:t> sits at the bottom of a form. </a:t>
            </a:r>
          </a:p>
          <a:p>
            <a:endParaRPr lang="en-US" sz="2600" dirty="0"/>
          </a:p>
          <a:p>
            <a:endParaRPr lang="en-US" sz="2600" dirty="0"/>
          </a:p>
        </p:txBody>
      </p:sp>
    </p:spTree>
    <p:extLst>
      <p:ext uri="{BB962C8B-B14F-4D97-AF65-F5344CB8AC3E}">
        <p14:creationId xmlns:p14="http://schemas.microsoft.com/office/powerpoint/2010/main" val="2889778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normAutofit/>
          </a:bodyPr>
          <a:lstStyle/>
          <a:p>
            <a:r>
              <a:rPr lang="en-US" b="1" dirty="0" smtClean="0"/>
              <a:t>Status  Bar</a:t>
            </a:r>
            <a:r>
              <a:rPr lang="en-US" b="1" dirty="0"/>
              <a:t> </a:t>
            </a:r>
          </a:p>
        </p:txBody>
      </p:sp>
      <p:pic>
        <p:nvPicPr>
          <p:cNvPr id="4" name="Content Placeholder 3"/>
          <p:cNvPicPr>
            <a:picLocks noGrp="1" noChangeAspect="1"/>
          </p:cNvPicPr>
          <p:nvPr>
            <p:ph idx="1"/>
          </p:nvPr>
        </p:nvPicPr>
        <p:blipFill>
          <a:blip r:embed="rId2"/>
          <a:stretch>
            <a:fillRect/>
          </a:stretch>
        </p:blipFill>
        <p:spPr>
          <a:xfrm>
            <a:off x="2286000" y="1219200"/>
            <a:ext cx="6069521" cy="4019550"/>
          </a:xfrm>
          <a:prstGeom prst="rect">
            <a:avLst/>
          </a:prstGeom>
        </p:spPr>
      </p:pic>
    </p:spTree>
    <p:extLst>
      <p:ext uri="{BB962C8B-B14F-4D97-AF65-F5344CB8AC3E}">
        <p14:creationId xmlns:p14="http://schemas.microsoft.com/office/powerpoint/2010/main" val="247273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normAutofit/>
          </a:bodyPr>
          <a:lstStyle/>
          <a:p>
            <a:r>
              <a:rPr lang="en-US" b="1" dirty="0" smtClean="0"/>
              <a:t> ADD Code</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a:t> private void Form1_Load(object sender, </a:t>
            </a:r>
            <a:r>
              <a:rPr lang="en-US" sz="2400" dirty="0" err="1"/>
              <a:t>EventArgs</a:t>
            </a:r>
            <a:r>
              <a:rPr lang="en-US" sz="2400" dirty="0"/>
              <a:t> e)</a:t>
            </a:r>
          </a:p>
          <a:p>
            <a:pPr marL="0" indent="0">
              <a:buNone/>
            </a:pPr>
            <a:r>
              <a:rPr lang="en-US" sz="2400" dirty="0"/>
              <a:t>        </a:t>
            </a:r>
            <a:r>
              <a:rPr lang="en-US" sz="2400" dirty="0" smtClean="0"/>
              <a:t>{  </a:t>
            </a:r>
            <a:r>
              <a:rPr lang="en-US" sz="2400" dirty="0"/>
              <a:t>toolStripStatusLabel1.Text = "</a:t>
            </a:r>
            <a:r>
              <a:rPr lang="en-US" sz="2400" dirty="0" err="1"/>
              <a:t>DateTime</a:t>
            </a:r>
            <a:r>
              <a:rPr lang="en-US" sz="2400" dirty="0"/>
              <a:t>: " + </a:t>
            </a:r>
            <a:r>
              <a:rPr lang="en-US" sz="2400" dirty="0" smtClean="0"/>
              <a:t>	</a:t>
            </a:r>
            <a:r>
              <a:rPr lang="en-US" sz="2400" dirty="0" err="1" smtClean="0"/>
              <a:t>System.DateTime.Today.ToString</a:t>
            </a:r>
            <a:r>
              <a:rPr lang="en-US" sz="2400" dirty="0"/>
              <a:t>();</a:t>
            </a:r>
          </a:p>
          <a:p>
            <a:pPr marL="0" indent="0">
              <a:buNone/>
            </a:pPr>
            <a:r>
              <a:rPr lang="en-US" sz="2400" dirty="0"/>
              <a:t>          </a:t>
            </a:r>
            <a:r>
              <a:rPr lang="en-US" sz="2400" dirty="0" smtClean="0"/>
              <a:t>        </a:t>
            </a:r>
            <a:r>
              <a:rPr lang="en-US" sz="2400" dirty="0"/>
              <a:t>}</a:t>
            </a:r>
            <a:endParaRPr lang="en-US" sz="2400" dirty="0"/>
          </a:p>
        </p:txBody>
      </p:sp>
    </p:spTree>
    <p:extLst>
      <p:ext uri="{BB962C8B-B14F-4D97-AF65-F5344CB8AC3E}">
        <p14:creationId xmlns:p14="http://schemas.microsoft.com/office/powerpoint/2010/main" val="2081554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normAutofit/>
          </a:bodyPr>
          <a:lstStyle/>
          <a:p>
            <a:r>
              <a:rPr lang="en-US" b="1" dirty="0"/>
              <a:t> </a:t>
            </a:r>
            <a:r>
              <a:rPr lang="en-US" b="1" dirty="0" smtClean="0"/>
              <a:t>Menus Control</a:t>
            </a:r>
            <a:endParaRPr lang="en-US" b="1" dirty="0"/>
          </a:p>
        </p:txBody>
      </p:sp>
      <p:sp>
        <p:nvSpPr>
          <p:cNvPr id="3" name="Content Placeholder 2"/>
          <p:cNvSpPr>
            <a:spLocks noGrp="1"/>
          </p:cNvSpPr>
          <p:nvPr>
            <p:ph idx="1"/>
          </p:nvPr>
        </p:nvSpPr>
        <p:spPr>
          <a:xfrm>
            <a:off x="838200" y="1143000"/>
            <a:ext cx="10972800" cy="3962400"/>
          </a:xfrm>
        </p:spPr>
        <p:txBody>
          <a:bodyPr>
            <a:normAutofit/>
          </a:bodyPr>
          <a:lstStyle/>
          <a:p>
            <a:pPr algn="just"/>
            <a:r>
              <a:rPr lang="en-US" sz="2800" dirty="0" smtClean="0"/>
              <a:t>Start </a:t>
            </a:r>
            <a:r>
              <a:rPr lang="en-US" sz="2800" dirty="0"/>
              <a:t>a new project by clicking </a:t>
            </a:r>
            <a:r>
              <a:rPr lang="en-US" sz="2800" b="1" dirty="0"/>
              <a:t>File &gt; New Project</a:t>
            </a:r>
            <a:r>
              <a:rPr lang="en-US" sz="2800" dirty="0"/>
              <a:t> from the menu at the top of Visual C#. </a:t>
            </a:r>
            <a:endParaRPr lang="en-US" sz="2800" dirty="0" smtClean="0"/>
          </a:p>
          <a:p>
            <a:pPr algn="just"/>
            <a:r>
              <a:rPr lang="en-US" sz="2800" dirty="0" smtClean="0"/>
              <a:t>Create </a:t>
            </a:r>
            <a:r>
              <a:rPr lang="en-US" sz="2800" dirty="0"/>
              <a:t>a new </a:t>
            </a:r>
            <a:r>
              <a:rPr lang="en-US" sz="2800" b="1" dirty="0"/>
              <a:t>Windows Application</a:t>
            </a:r>
            <a:r>
              <a:rPr lang="en-US" sz="2800" dirty="0"/>
              <a:t> project. </a:t>
            </a:r>
            <a:endParaRPr lang="en-US" sz="2800" dirty="0" smtClean="0"/>
          </a:p>
          <a:p>
            <a:pPr algn="just"/>
            <a:r>
              <a:rPr lang="en-US" sz="2800" dirty="0" smtClean="0"/>
              <a:t>Call </a:t>
            </a:r>
            <a:r>
              <a:rPr lang="en-US" sz="2800" dirty="0"/>
              <a:t>it anything you like. </a:t>
            </a:r>
            <a:endParaRPr lang="en-US" sz="2800" dirty="0" smtClean="0"/>
          </a:p>
          <a:p>
            <a:pPr algn="just"/>
            <a:r>
              <a:rPr lang="en-US" sz="2800" dirty="0" smtClean="0"/>
              <a:t>When </a:t>
            </a:r>
            <a:r>
              <a:rPr lang="en-US" sz="2800" dirty="0"/>
              <a:t>your new form appears, you can add a menu bar </a:t>
            </a:r>
            <a:r>
              <a:rPr lang="en-US" sz="2800" dirty="0"/>
              <a:t> </a:t>
            </a:r>
            <a:r>
              <a:rPr lang="en-US" sz="2800" dirty="0" smtClean="0"/>
              <a:t>from tool box</a:t>
            </a:r>
            <a:endParaRPr lang="en-US" sz="2800" dirty="0"/>
          </a:p>
        </p:txBody>
      </p:sp>
      <p:pic>
        <p:nvPicPr>
          <p:cNvPr id="4" name="Picture 3"/>
          <p:cNvPicPr>
            <a:picLocks noChangeAspect="1"/>
          </p:cNvPicPr>
          <p:nvPr/>
        </p:nvPicPr>
        <p:blipFill>
          <a:blip r:embed="rId2"/>
          <a:stretch>
            <a:fillRect/>
          </a:stretch>
        </p:blipFill>
        <p:spPr>
          <a:xfrm>
            <a:off x="4667250" y="4038600"/>
            <a:ext cx="2876550" cy="1829385"/>
          </a:xfrm>
          <a:prstGeom prst="rect">
            <a:avLst/>
          </a:prstGeom>
        </p:spPr>
      </p:pic>
    </p:spTree>
    <p:extLst>
      <p:ext uri="{BB962C8B-B14F-4D97-AF65-F5344CB8AC3E}">
        <p14:creationId xmlns:p14="http://schemas.microsoft.com/office/powerpoint/2010/main" val="92771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normAutofit/>
          </a:bodyPr>
          <a:lstStyle/>
          <a:p>
            <a:r>
              <a:rPr lang="en-US" b="1" dirty="0"/>
              <a:t> </a:t>
            </a:r>
            <a:r>
              <a:rPr lang="en-US" b="1" dirty="0" smtClean="0"/>
              <a:t>Menus Control</a:t>
            </a:r>
            <a:endParaRPr lang="en-US" b="1" dirty="0"/>
          </a:p>
        </p:txBody>
      </p:sp>
      <p:sp>
        <p:nvSpPr>
          <p:cNvPr id="3" name="Content Placeholder 2"/>
          <p:cNvSpPr>
            <a:spLocks noGrp="1"/>
          </p:cNvSpPr>
          <p:nvPr>
            <p:ph idx="1"/>
          </p:nvPr>
        </p:nvSpPr>
        <p:spPr>
          <a:xfrm>
            <a:off x="838200" y="1143000"/>
            <a:ext cx="10972800" cy="3962400"/>
          </a:xfrm>
        </p:spPr>
        <p:txBody>
          <a:bodyPr>
            <a:normAutofit/>
          </a:bodyPr>
          <a:lstStyle/>
          <a:p>
            <a:pPr algn="just"/>
            <a:r>
              <a:rPr lang="en-US" sz="2800" dirty="0"/>
              <a:t>Double click </a:t>
            </a:r>
            <a:r>
              <a:rPr lang="en-US" sz="2800" dirty="0" err="1"/>
              <a:t>MenuStrip</a:t>
            </a:r>
            <a:r>
              <a:rPr lang="en-US" sz="2800" dirty="0"/>
              <a:t> and you'll see a menu bar appear at the top of your form:</a:t>
            </a:r>
            <a:endParaRPr lang="en-US" sz="2800" dirty="0"/>
          </a:p>
        </p:txBody>
      </p:sp>
      <p:pic>
        <p:nvPicPr>
          <p:cNvPr id="5" name="Picture 4"/>
          <p:cNvPicPr>
            <a:picLocks noChangeAspect="1"/>
          </p:cNvPicPr>
          <p:nvPr/>
        </p:nvPicPr>
        <p:blipFill>
          <a:blip r:embed="rId2"/>
          <a:stretch>
            <a:fillRect/>
          </a:stretch>
        </p:blipFill>
        <p:spPr>
          <a:xfrm>
            <a:off x="3733800" y="2000250"/>
            <a:ext cx="4019550" cy="4019550"/>
          </a:xfrm>
          <a:prstGeom prst="rect">
            <a:avLst/>
          </a:prstGeom>
        </p:spPr>
      </p:pic>
    </p:spTree>
    <p:extLst>
      <p:ext uri="{BB962C8B-B14F-4D97-AF65-F5344CB8AC3E}">
        <p14:creationId xmlns:p14="http://schemas.microsoft.com/office/powerpoint/2010/main" val="2017898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normAutofit/>
          </a:bodyPr>
          <a:lstStyle/>
          <a:p>
            <a:r>
              <a:rPr lang="en-US" b="1" dirty="0"/>
              <a:t> </a:t>
            </a:r>
            <a:r>
              <a:rPr lang="en-US" b="1" dirty="0" smtClean="0"/>
              <a:t>Menus Control</a:t>
            </a:r>
            <a:endParaRPr lang="en-US" b="1" dirty="0"/>
          </a:p>
        </p:txBody>
      </p:sp>
      <p:pic>
        <p:nvPicPr>
          <p:cNvPr id="4" name="Content Placeholder 3"/>
          <p:cNvPicPr>
            <a:picLocks noGrp="1" noChangeAspect="1"/>
          </p:cNvPicPr>
          <p:nvPr>
            <p:ph idx="1"/>
          </p:nvPr>
        </p:nvPicPr>
        <p:blipFill>
          <a:blip r:embed="rId2"/>
          <a:stretch>
            <a:fillRect/>
          </a:stretch>
        </p:blipFill>
        <p:spPr>
          <a:xfrm>
            <a:off x="3048000" y="1524000"/>
            <a:ext cx="5047681" cy="4105275"/>
          </a:xfrm>
          <a:prstGeom prst="rect">
            <a:avLst/>
          </a:prstGeom>
        </p:spPr>
      </p:pic>
    </p:spTree>
    <p:extLst>
      <p:ext uri="{BB962C8B-B14F-4D97-AF65-F5344CB8AC3E}">
        <p14:creationId xmlns:p14="http://schemas.microsoft.com/office/powerpoint/2010/main" val="2146305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normAutofit/>
          </a:bodyPr>
          <a:lstStyle/>
          <a:p>
            <a:r>
              <a:rPr lang="en-US" b="1" dirty="0"/>
              <a:t> </a:t>
            </a:r>
            <a:r>
              <a:rPr lang="en-US" b="1" dirty="0" smtClean="0"/>
              <a:t>Menus Control</a:t>
            </a:r>
            <a:endParaRPr lang="en-US" b="1" dirty="0"/>
          </a:p>
        </p:txBody>
      </p:sp>
      <p:sp>
        <p:nvSpPr>
          <p:cNvPr id="3" name="Content Placeholder 2"/>
          <p:cNvSpPr>
            <a:spLocks noGrp="1"/>
          </p:cNvSpPr>
          <p:nvPr>
            <p:ph idx="1"/>
          </p:nvPr>
        </p:nvSpPr>
        <p:spPr>
          <a:xfrm>
            <a:off x="838200" y="1143000"/>
            <a:ext cx="10972800" cy="3962400"/>
          </a:xfrm>
        </p:spPr>
        <p:txBody>
          <a:bodyPr>
            <a:normAutofit/>
          </a:bodyPr>
          <a:lstStyle/>
          <a:p>
            <a:pPr algn="just"/>
            <a:r>
              <a:rPr lang="en-US" sz="2800" dirty="0"/>
              <a:t>Adding items to your menus is quite simple</a:t>
            </a:r>
            <a:r>
              <a:rPr lang="en-US" sz="2800" dirty="0" smtClean="0"/>
              <a:t>.</a:t>
            </a:r>
          </a:p>
          <a:p>
            <a:pPr algn="just"/>
            <a:r>
              <a:rPr lang="en-US" sz="2800" dirty="0" smtClean="0"/>
              <a:t> </a:t>
            </a:r>
            <a:r>
              <a:rPr lang="en-US" sz="2800" dirty="0"/>
              <a:t>Click inside of the area at the top, where it says "Type Here". </a:t>
            </a:r>
            <a:endParaRPr lang="en-US" sz="2800" dirty="0" smtClean="0"/>
          </a:p>
          <a:p>
            <a:pPr algn="just"/>
            <a:r>
              <a:rPr lang="en-US" sz="2800" dirty="0" smtClean="0"/>
              <a:t>Type the </a:t>
            </a:r>
            <a:r>
              <a:rPr lang="en-US" sz="2800" dirty="0"/>
              <a:t>word </a:t>
            </a:r>
            <a:r>
              <a:rPr lang="en-US" sz="2800" b="1" dirty="0" smtClean="0"/>
              <a:t>File</a:t>
            </a:r>
            <a:r>
              <a:rPr lang="en-US" sz="2800" dirty="0" smtClean="0"/>
              <a:t>.</a:t>
            </a:r>
          </a:p>
          <a:p>
            <a:pPr algn="just"/>
            <a:endParaRPr lang="en-US" sz="2800" dirty="0" smtClean="0"/>
          </a:p>
          <a:p>
            <a:pPr algn="just"/>
            <a:endParaRPr lang="en-US" sz="2800" dirty="0" smtClean="0"/>
          </a:p>
          <a:p>
            <a:pPr algn="just"/>
            <a:r>
              <a:rPr lang="en-US" sz="2800" dirty="0"/>
              <a:t>Hit the Enter key on your keyboard and your menu will look like this:</a:t>
            </a:r>
            <a:endParaRPr lang="en-US" sz="2800" dirty="0"/>
          </a:p>
        </p:txBody>
      </p:sp>
      <p:pic>
        <p:nvPicPr>
          <p:cNvPr id="4" name="Picture 3"/>
          <p:cNvPicPr>
            <a:picLocks noChangeAspect="1"/>
          </p:cNvPicPr>
          <p:nvPr/>
        </p:nvPicPr>
        <p:blipFill>
          <a:blip r:embed="rId2"/>
          <a:stretch>
            <a:fillRect/>
          </a:stretch>
        </p:blipFill>
        <p:spPr>
          <a:xfrm>
            <a:off x="4038600" y="2971800"/>
            <a:ext cx="3478696" cy="1066800"/>
          </a:xfrm>
          <a:prstGeom prst="rect">
            <a:avLst/>
          </a:prstGeom>
        </p:spPr>
      </p:pic>
      <p:pic>
        <p:nvPicPr>
          <p:cNvPr id="6" name="Picture 5"/>
          <p:cNvPicPr>
            <a:picLocks noChangeAspect="1"/>
          </p:cNvPicPr>
          <p:nvPr/>
        </p:nvPicPr>
        <p:blipFill>
          <a:blip r:embed="rId3"/>
          <a:stretch>
            <a:fillRect/>
          </a:stretch>
        </p:blipFill>
        <p:spPr>
          <a:xfrm>
            <a:off x="4652868" y="4876800"/>
            <a:ext cx="3195731" cy="1246335"/>
          </a:xfrm>
          <a:prstGeom prst="rect">
            <a:avLst/>
          </a:prstGeom>
        </p:spPr>
      </p:pic>
    </p:spTree>
    <p:extLst>
      <p:ext uri="{BB962C8B-B14F-4D97-AF65-F5344CB8AC3E}">
        <p14:creationId xmlns:p14="http://schemas.microsoft.com/office/powerpoint/2010/main" val="2938067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9829800" cy="701674"/>
          </a:xfrm>
        </p:spPr>
        <p:txBody>
          <a:bodyPr/>
          <a:lstStyle/>
          <a:p>
            <a:r>
              <a:rPr lang="en-US" b="1" dirty="0" smtClean="0"/>
              <a:t>Context Menu Strip </a:t>
            </a:r>
            <a:r>
              <a:rPr lang="en-US" b="1" dirty="0"/>
              <a:t>Control </a:t>
            </a:r>
          </a:p>
        </p:txBody>
      </p:sp>
      <p:sp>
        <p:nvSpPr>
          <p:cNvPr id="3" name="Content Placeholder 2"/>
          <p:cNvSpPr>
            <a:spLocks noGrp="1"/>
          </p:cNvSpPr>
          <p:nvPr>
            <p:ph idx="1"/>
          </p:nvPr>
        </p:nvSpPr>
        <p:spPr>
          <a:xfrm>
            <a:off x="990600" y="1219200"/>
            <a:ext cx="10363200" cy="4084320"/>
          </a:xfrm>
        </p:spPr>
        <p:txBody>
          <a:bodyPr>
            <a:normAutofit fontScale="85000" lnSpcReduction="10000"/>
          </a:bodyPr>
          <a:lstStyle/>
          <a:p>
            <a:pPr algn="just"/>
            <a:r>
              <a:rPr lang="en-US" sz="3200" dirty="0"/>
              <a:t>The </a:t>
            </a:r>
            <a:r>
              <a:rPr lang="en-US" sz="3200" dirty="0" err="1"/>
              <a:t>ContextMenuStrip</a:t>
            </a:r>
            <a:r>
              <a:rPr lang="en-US" sz="3200" dirty="0"/>
              <a:t> control provides functionality of context menus in Visual </a:t>
            </a:r>
            <a:r>
              <a:rPr lang="en-US" sz="3200" dirty="0" smtClean="0"/>
              <a:t>Studio.</a:t>
            </a:r>
          </a:p>
          <a:p>
            <a:pPr algn="just"/>
            <a:r>
              <a:rPr lang="en-US" sz="3200" dirty="0" smtClean="0"/>
              <a:t> </a:t>
            </a:r>
            <a:r>
              <a:rPr lang="en-US" sz="3200" dirty="0"/>
              <a:t>A context menu is also known as a popup menu. </a:t>
            </a:r>
            <a:endParaRPr lang="en-US" sz="3200" dirty="0" smtClean="0"/>
          </a:p>
          <a:p>
            <a:pPr algn="just"/>
            <a:r>
              <a:rPr lang="en-US" sz="3200" dirty="0" smtClean="0"/>
              <a:t>A </a:t>
            </a:r>
            <a:r>
              <a:rPr lang="en-US" sz="3200" dirty="0"/>
              <a:t>context menu is a group of commands or menu items that can be accessed by right-clicking on the control surface</a:t>
            </a:r>
            <a:r>
              <a:rPr lang="en-US" sz="3200" dirty="0" smtClean="0"/>
              <a:t>.</a:t>
            </a:r>
          </a:p>
          <a:p>
            <a:pPr algn="just"/>
            <a:r>
              <a:rPr lang="en-US" sz="3200" dirty="0" smtClean="0"/>
              <a:t> </a:t>
            </a:r>
            <a:r>
              <a:rPr lang="en-US" sz="3200" dirty="0"/>
              <a:t>It usually contains some frequently used commands for example Cut, Copy and Paste in a text editor</a:t>
            </a:r>
            <a:r>
              <a:rPr lang="en-US" sz="3200" dirty="0" smtClean="0"/>
              <a:t>.</a:t>
            </a:r>
          </a:p>
          <a:p>
            <a:pPr algn="just"/>
            <a:r>
              <a:rPr lang="en-US" sz="3200" dirty="0" smtClean="0"/>
              <a:t> </a:t>
            </a:r>
            <a:r>
              <a:rPr lang="en-US" sz="3200" dirty="0"/>
              <a:t>In Windows Forms, a context menu is created using the </a:t>
            </a:r>
            <a:r>
              <a:rPr lang="en-US" sz="3200" dirty="0" err="1"/>
              <a:t>ContextMenuStrip</a:t>
            </a:r>
            <a:r>
              <a:rPr lang="en-US" sz="3200" dirty="0"/>
              <a:t> control and its </a:t>
            </a:r>
            <a:r>
              <a:rPr lang="en-US" sz="3200" dirty="0" smtClean="0"/>
              <a:t>command</a:t>
            </a:r>
            <a:endParaRPr lang="en-US" sz="3200" dirty="0"/>
          </a:p>
        </p:txBody>
      </p:sp>
    </p:spTree>
    <p:extLst>
      <p:ext uri="{BB962C8B-B14F-4D97-AF65-F5344CB8AC3E}">
        <p14:creationId xmlns:p14="http://schemas.microsoft.com/office/powerpoint/2010/main" val="105453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9829800" cy="701674"/>
          </a:xfrm>
        </p:spPr>
        <p:txBody>
          <a:bodyPr/>
          <a:lstStyle/>
          <a:p>
            <a:r>
              <a:rPr lang="en-US" b="1" dirty="0"/>
              <a:t>Creating a Context Menu in </a:t>
            </a:r>
            <a:r>
              <a:rPr lang="en-US" b="1" dirty="0" smtClean="0"/>
              <a:t>Design </a:t>
            </a:r>
            <a:r>
              <a:rPr lang="en-US" b="1" dirty="0"/>
              <a:t>view</a:t>
            </a:r>
          </a:p>
        </p:txBody>
      </p:sp>
      <p:sp>
        <p:nvSpPr>
          <p:cNvPr id="3" name="Content Placeholder 2"/>
          <p:cNvSpPr>
            <a:spLocks noGrp="1"/>
          </p:cNvSpPr>
          <p:nvPr>
            <p:ph idx="1"/>
          </p:nvPr>
        </p:nvSpPr>
        <p:spPr>
          <a:xfrm>
            <a:off x="990600" y="1219200"/>
            <a:ext cx="10363200" cy="4084320"/>
          </a:xfrm>
        </p:spPr>
        <p:txBody>
          <a:bodyPr>
            <a:noAutofit/>
          </a:bodyPr>
          <a:lstStyle/>
          <a:p>
            <a:pPr algn="just">
              <a:lnSpc>
                <a:spcPct val="120000"/>
              </a:lnSpc>
              <a:spcBef>
                <a:spcPts val="0"/>
              </a:spcBef>
            </a:pPr>
            <a:r>
              <a:rPr lang="en-US" sz="2400" dirty="0"/>
              <a:t>Create a new Windows Forms application and drag a </a:t>
            </a:r>
            <a:r>
              <a:rPr lang="en-US" sz="2400" dirty="0" err="1"/>
              <a:t>ContextMenuStrip</a:t>
            </a:r>
            <a:r>
              <a:rPr lang="en-US" sz="2400" dirty="0"/>
              <a:t> control onto the form</a:t>
            </a:r>
          </a:p>
          <a:p>
            <a:pPr algn="just">
              <a:lnSpc>
                <a:spcPct val="120000"/>
              </a:lnSpc>
              <a:spcBef>
                <a:spcPts val="0"/>
              </a:spcBef>
            </a:pPr>
            <a:r>
              <a:rPr lang="en-US" sz="2400" dirty="0"/>
              <a:t>Type the name of the menu item in the </a:t>
            </a:r>
            <a:r>
              <a:rPr lang="en-US" sz="2400" dirty="0" err="1"/>
              <a:t>ComboBox</a:t>
            </a:r>
            <a:r>
              <a:rPr lang="en-US" sz="2400" dirty="0"/>
              <a:t> labeled with "Type Here" and press Enter. For example, type "Exit" and press Enter</a:t>
            </a:r>
          </a:p>
          <a:p>
            <a:pPr lvl="1">
              <a:lnSpc>
                <a:spcPct val="120000"/>
              </a:lnSpc>
              <a:spcBef>
                <a:spcPts val="0"/>
              </a:spcBef>
            </a:pPr>
            <a:r>
              <a:rPr lang="en-US" sz="2200" dirty="0"/>
              <a:t>Double-click on the menu item (Exit) to write code for its Click event. Write the following </a:t>
            </a:r>
            <a:r>
              <a:rPr lang="en-US" sz="2200" dirty="0" smtClean="0"/>
              <a:t>in its </a:t>
            </a:r>
            <a:r>
              <a:rPr lang="en-US" sz="2200" dirty="0"/>
              <a:t>Click event:</a:t>
            </a:r>
            <a:br>
              <a:rPr lang="en-US" sz="2200" dirty="0"/>
            </a:br>
            <a:r>
              <a:rPr lang="en-US" sz="2300" b="1" dirty="0"/>
              <a:t> private void </a:t>
            </a:r>
            <a:r>
              <a:rPr lang="en-US" sz="2300" b="1" dirty="0" err="1"/>
              <a:t>exitToolStripMenuItem_Click</a:t>
            </a:r>
            <a:r>
              <a:rPr lang="en-US" sz="2300" b="1" dirty="0"/>
              <a:t>(object sender, </a:t>
            </a:r>
            <a:r>
              <a:rPr lang="en-US" sz="2300" b="1" dirty="0" err="1"/>
              <a:t>EventArgs</a:t>
            </a:r>
            <a:r>
              <a:rPr lang="en-US" sz="2300" b="1" dirty="0"/>
              <a:t> e</a:t>
            </a:r>
            <a:r>
              <a:rPr lang="en-US" sz="2300" b="1" dirty="0" smtClean="0"/>
              <a:t>){</a:t>
            </a:r>
            <a:endParaRPr lang="en-US" sz="2300" b="1" dirty="0"/>
          </a:p>
          <a:p>
            <a:pPr marL="228600" lvl="1" indent="0" algn="just">
              <a:lnSpc>
                <a:spcPct val="120000"/>
              </a:lnSpc>
              <a:spcBef>
                <a:spcPts val="0"/>
              </a:spcBef>
              <a:buNone/>
            </a:pPr>
            <a:r>
              <a:rPr lang="en-US" sz="2300" b="1" dirty="0"/>
              <a:t>    </a:t>
            </a:r>
            <a:r>
              <a:rPr lang="en-US" sz="2300" b="1" dirty="0" err="1"/>
              <a:t>Application.Exit</a:t>
            </a:r>
            <a:r>
              <a:rPr lang="en-US" sz="2300" b="1" dirty="0" smtClean="0"/>
              <a:t>();}</a:t>
            </a:r>
            <a:endParaRPr lang="en-US" sz="2300" b="1" dirty="0"/>
          </a:p>
        </p:txBody>
      </p:sp>
    </p:spTree>
    <p:extLst>
      <p:ext uri="{BB962C8B-B14F-4D97-AF65-F5344CB8AC3E}">
        <p14:creationId xmlns:p14="http://schemas.microsoft.com/office/powerpoint/2010/main" val="415993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549274"/>
          </a:xfrm>
        </p:spPr>
        <p:txBody>
          <a:bodyPr/>
          <a:lstStyle/>
          <a:p>
            <a:r>
              <a:rPr lang="en-US" b="1" dirty="0" smtClean="0"/>
              <a:t>Context Menu Strip</a:t>
            </a:r>
            <a:endParaRPr lang="en-US" b="1" dirty="0"/>
          </a:p>
        </p:txBody>
      </p:sp>
      <p:sp>
        <p:nvSpPr>
          <p:cNvPr id="5" name="Rounded Rectangle 4"/>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smtClean="0">
                <a:latin typeface="Arial" pitchFamily="34" charset="0"/>
                <a:cs typeface="Arial" pitchFamily="34" charset="0"/>
              </a:rPr>
              <a:t>NOTE:</a:t>
            </a:r>
          </a:p>
          <a:p>
            <a:r>
              <a:rPr lang="en-US" sz="1200" i="1" dirty="0" smtClean="0">
                <a:latin typeface="Arial" pitchFamily="34" charset="0"/>
                <a:cs typeface="Arial" pitchFamily="34" charset="0"/>
              </a:rPr>
              <a:t>To change images on this slide, select a picture and delete it. Then click the Insert Picture icon</a:t>
            </a:r>
          </a:p>
          <a:p>
            <a:r>
              <a:rPr lang="en-US" sz="1200" i="1" dirty="0" smtClean="0">
                <a:latin typeface="Arial" pitchFamily="34" charset="0"/>
                <a:cs typeface="Arial" pitchFamily="34" charset="0"/>
              </a:rPr>
              <a:t>in the placeholder to insert your own image.</a:t>
            </a:r>
          </a:p>
        </p:txBody>
      </p:sp>
      <p:sp>
        <p:nvSpPr>
          <p:cNvPr id="9" name="Picture Placeholder 8"/>
          <p:cNvSpPr>
            <a:spLocks noGrp="1"/>
          </p:cNvSpPr>
          <p:nvPr>
            <p:ph type="pic" idx="1"/>
          </p:nvPr>
        </p:nvSpPr>
        <p:spPr/>
      </p:sp>
      <p:pic>
        <p:nvPicPr>
          <p:cNvPr id="10" name="Picture 9"/>
          <p:cNvPicPr>
            <a:picLocks noChangeAspect="1"/>
          </p:cNvPicPr>
          <p:nvPr/>
        </p:nvPicPr>
        <p:blipFill>
          <a:blip r:embed="rId2"/>
          <a:stretch>
            <a:fillRect/>
          </a:stretch>
        </p:blipFill>
        <p:spPr>
          <a:xfrm>
            <a:off x="1112610" y="1951193"/>
            <a:ext cx="4979911" cy="2784163"/>
          </a:xfrm>
          <a:prstGeom prst="rect">
            <a:avLst/>
          </a:prstGeom>
        </p:spPr>
      </p:pic>
    </p:spTree>
    <p:extLst>
      <p:ext uri="{BB962C8B-B14F-4D97-AF65-F5344CB8AC3E}">
        <p14:creationId xmlns:p14="http://schemas.microsoft.com/office/powerpoint/2010/main" val="2333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9829800" cy="701674"/>
          </a:xfrm>
        </p:spPr>
        <p:txBody>
          <a:bodyPr/>
          <a:lstStyle/>
          <a:p>
            <a:r>
              <a:rPr lang="en-US" b="1" dirty="0"/>
              <a:t>Add image to Context Menu items</a:t>
            </a:r>
          </a:p>
        </p:txBody>
      </p:sp>
      <p:sp>
        <p:nvSpPr>
          <p:cNvPr id="3" name="Content Placeholder 2"/>
          <p:cNvSpPr>
            <a:spLocks noGrp="1"/>
          </p:cNvSpPr>
          <p:nvPr>
            <p:ph idx="1"/>
          </p:nvPr>
        </p:nvSpPr>
        <p:spPr>
          <a:xfrm>
            <a:off x="990600" y="1219200"/>
            <a:ext cx="10972800" cy="4084320"/>
          </a:xfrm>
        </p:spPr>
        <p:txBody>
          <a:bodyPr>
            <a:noAutofit/>
          </a:bodyPr>
          <a:lstStyle/>
          <a:p>
            <a:pPr algn="just">
              <a:lnSpc>
                <a:spcPct val="120000"/>
              </a:lnSpc>
              <a:spcBef>
                <a:spcPts val="0"/>
              </a:spcBef>
            </a:pPr>
            <a:r>
              <a:rPr lang="en-US" sz="2400" dirty="0"/>
              <a:t>The Image property of </a:t>
            </a:r>
            <a:r>
              <a:rPr lang="en-US" sz="2400" dirty="0" err="1"/>
              <a:t>ToolStripMenuItem</a:t>
            </a:r>
            <a:r>
              <a:rPr lang="en-US" sz="2400" dirty="0"/>
              <a:t> is used to add an image to a menu item. </a:t>
            </a:r>
            <a:endParaRPr lang="en-US" sz="2400" dirty="0" smtClean="0"/>
          </a:p>
          <a:p>
            <a:pPr>
              <a:lnSpc>
                <a:spcPct val="120000"/>
              </a:lnSpc>
              <a:spcBef>
                <a:spcPts val="0"/>
              </a:spcBef>
            </a:pPr>
            <a:r>
              <a:rPr lang="en-US" sz="2400" dirty="0" smtClean="0"/>
              <a:t>In </a:t>
            </a:r>
            <a:r>
              <a:rPr lang="en-US" sz="2400" dirty="0"/>
              <a:t>design view, select the menu item and go to its property and click the ellipsis next to the Image property and select image from the Local Resource or Project Resource File. </a:t>
            </a:r>
            <a:br>
              <a:rPr lang="en-US" sz="2400" dirty="0"/>
            </a:br>
            <a:endParaRPr lang="en-US" sz="2300" b="1" dirty="0"/>
          </a:p>
        </p:txBody>
      </p:sp>
    </p:spTree>
    <p:extLst>
      <p:ext uri="{BB962C8B-B14F-4D97-AF65-F5344CB8AC3E}">
        <p14:creationId xmlns:p14="http://schemas.microsoft.com/office/powerpoint/2010/main" val="23268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9829800" cy="701674"/>
          </a:xfrm>
        </p:spPr>
        <p:txBody>
          <a:bodyPr/>
          <a:lstStyle/>
          <a:p>
            <a:r>
              <a:rPr lang="en-US" b="1" dirty="0"/>
              <a:t>Add shortcut keys to Context Menu items</a:t>
            </a:r>
          </a:p>
        </p:txBody>
      </p:sp>
      <p:sp>
        <p:nvSpPr>
          <p:cNvPr id="3" name="Content Placeholder 2"/>
          <p:cNvSpPr>
            <a:spLocks noGrp="1"/>
          </p:cNvSpPr>
          <p:nvPr>
            <p:ph idx="1"/>
          </p:nvPr>
        </p:nvSpPr>
        <p:spPr>
          <a:xfrm>
            <a:off x="990600" y="1219200"/>
            <a:ext cx="10972800" cy="4084320"/>
          </a:xfrm>
        </p:spPr>
        <p:txBody>
          <a:bodyPr>
            <a:noAutofit/>
          </a:bodyPr>
          <a:lstStyle/>
          <a:p>
            <a:pPr algn="just">
              <a:lnSpc>
                <a:spcPct val="120000"/>
              </a:lnSpc>
              <a:spcBef>
                <a:spcPts val="0"/>
              </a:spcBef>
            </a:pPr>
            <a:r>
              <a:rPr lang="en-US" sz="2400" dirty="0"/>
              <a:t>In design view, use the </a:t>
            </a:r>
            <a:r>
              <a:rPr lang="en-US" sz="2400" dirty="0" err="1"/>
              <a:t>ShorcutKeys</a:t>
            </a:r>
            <a:r>
              <a:rPr lang="en-US" sz="2400" dirty="0"/>
              <a:t> property to set shortcuts to the menu items</a:t>
            </a:r>
            <a:r>
              <a:rPr lang="en-US" sz="2400" dirty="0" smtClean="0"/>
              <a:t>.</a:t>
            </a:r>
          </a:p>
          <a:p>
            <a:pPr algn="just">
              <a:lnSpc>
                <a:spcPct val="120000"/>
              </a:lnSpc>
              <a:spcBef>
                <a:spcPts val="0"/>
              </a:spcBef>
            </a:pPr>
            <a:r>
              <a:rPr lang="en-US" sz="2400" dirty="0" smtClean="0"/>
              <a:t> </a:t>
            </a:r>
            <a:r>
              <a:rPr lang="en-US" sz="2400" dirty="0"/>
              <a:t>Select your </a:t>
            </a:r>
            <a:r>
              <a:rPr lang="en-US" sz="2400" dirty="0" err="1"/>
              <a:t>prefered</a:t>
            </a:r>
            <a:r>
              <a:rPr lang="en-US" sz="2400" dirty="0"/>
              <a:t> combination of keys by using </a:t>
            </a:r>
            <a:r>
              <a:rPr lang="en-US" sz="2400" dirty="0" err="1"/>
              <a:t>CheckBoxes</a:t>
            </a:r>
            <a:r>
              <a:rPr lang="en-US" sz="2400" dirty="0"/>
              <a:t> for Modifiers (Ctrl, Alt and Shift) and selecting Key from the </a:t>
            </a:r>
            <a:r>
              <a:rPr lang="en-US" sz="2400" dirty="0" err="1"/>
              <a:t>ComboBox</a:t>
            </a:r>
            <a:r>
              <a:rPr lang="en-US" sz="2400" dirty="0" smtClean="0"/>
              <a:t>.</a:t>
            </a:r>
          </a:p>
          <a:p>
            <a:pPr>
              <a:lnSpc>
                <a:spcPct val="120000"/>
              </a:lnSpc>
              <a:spcBef>
                <a:spcPts val="0"/>
              </a:spcBef>
            </a:pPr>
            <a:r>
              <a:rPr lang="en-US" sz="2400" dirty="0" smtClean="0"/>
              <a:t> </a:t>
            </a:r>
            <a:r>
              <a:rPr lang="en-US" sz="2400" dirty="0"/>
              <a:t>For example, to bind shortcut the "</a:t>
            </a:r>
            <a:r>
              <a:rPr lang="en-US" sz="2400" dirty="0" err="1"/>
              <a:t>Alt+X</a:t>
            </a:r>
            <a:r>
              <a:rPr lang="en-US" sz="2400" dirty="0"/>
              <a:t>" to Exit, select Alt </a:t>
            </a:r>
            <a:r>
              <a:rPr lang="en-US" sz="2400" dirty="0" err="1"/>
              <a:t>CheckBox</a:t>
            </a:r>
            <a:r>
              <a:rPr lang="en-US" sz="2400" dirty="0"/>
              <a:t> from Modifiers and select X from the Key </a:t>
            </a:r>
            <a:r>
              <a:rPr lang="en-US" sz="2400" dirty="0" err="1"/>
              <a:t>ComboBox</a:t>
            </a:r>
            <a:r>
              <a:rPr lang="en-US" sz="2400" dirty="0" smtClean="0"/>
              <a:t>.</a:t>
            </a:r>
          </a:p>
          <a:p>
            <a:pPr marL="0" indent="0">
              <a:lnSpc>
                <a:spcPct val="120000"/>
              </a:lnSpc>
              <a:spcBef>
                <a:spcPts val="0"/>
              </a:spcBef>
              <a:buNone/>
            </a:pPr>
            <a:r>
              <a:rPr lang="en-US" sz="2400" dirty="0"/>
              <a:t/>
            </a:r>
            <a:br>
              <a:rPr lang="en-US" sz="2400" dirty="0"/>
            </a:br>
            <a:endParaRPr lang="en-US" sz="2300" b="1" dirty="0"/>
          </a:p>
        </p:txBody>
      </p:sp>
      <p:pic>
        <p:nvPicPr>
          <p:cNvPr id="4" name="Picture 3"/>
          <p:cNvPicPr>
            <a:picLocks noChangeAspect="1"/>
          </p:cNvPicPr>
          <p:nvPr/>
        </p:nvPicPr>
        <p:blipFill>
          <a:blip r:embed="rId2"/>
          <a:stretch>
            <a:fillRect/>
          </a:stretch>
        </p:blipFill>
        <p:spPr>
          <a:xfrm>
            <a:off x="3200400" y="4191000"/>
            <a:ext cx="4419600" cy="1502372"/>
          </a:xfrm>
          <a:prstGeom prst="rect">
            <a:avLst/>
          </a:prstGeom>
        </p:spPr>
      </p:pic>
    </p:spTree>
    <p:extLst>
      <p:ext uri="{BB962C8B-B14F-4D97-AF65-F5344CB8AC3E}">
        <p14:creationId xmlns:p14="http://schemas.microsoft.com/office/powerpoint/2010/main" val="17265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9829800" cy="701674"/>
          </a:xfrm>
        </p:spPr>
        <p:txBody>
          <a:bodyPr/>
          <a:lstStyle/>
          <a:p>
            <a:r>
              <a:rPr lang="en-US" b="1" dirty="0"/>
              <a:t>Type of items in </a:t>
            </a:r>
            <a:r>
              <a:rPr lang="en-US" b="1" dirty="0" err="1"/>
              <a:t>ContextMenuStrip</a:t>
            </a:r>
            <a:endParaRPr lang="en-US" b="1" dirty="0"/>
          </a:p>
        </p:txBody>
      </p:sp>
      <p:sp>
        <p:nvSpPr>
          <p:cNvPr id="3" name="Content Placeholder 2"/>
          <p:cNvSpPr>
            <a:spLocks noGrp="1"/>
          </p:cNvSpPr>
          <p:nvPr>
            <p:ph idx="1"/>
          </p:nvPr>
        </p:nvSpPr>
        <p:spPr>
          <a:xfrm>
            <a:off x="838200" y="1219200"/>
            <a:ext cx="11125200" cy="4084320"/>
          </a:xfrm>
        </p:spPr>
        <p:txBody>
          <a:bodyPr>
            <a:noAutofit/>
          </a:bodyPr>
          <a:lstStyle/>
          <a:p>
            <a:r>
              <a:rPr lang="en-US" sz="2400" dirty="0" err="1" smtClean="0"/>
              <a:t>MenuItem</a:t>
            </a:r>
            <a:r>
              <a:rPr lang="en-US" sz="2400" dirty="0" smtClean="0"/>
              <a:t> </a:t>
            </a:r>
            <a:r>
              <a:rPr lang="en-US" sz="2400" dirty="0"/>
              <a:t>(</a:t>
            </a:r>
            <a:r>
              <a:rPr lang="en-US" sz="2400" dirty="0" err="1"/>
              <a:t>ToolStripMenuItem</a:t>
            </a:r>
            <a:r>
              <a:rPr lang="en-US" sz="2400" dirty="0"/>
              <a:t>)</a:t>
            </a:r>
            <a:br>
              <a:rPr lang="en-US" sz="2400" dirty="0"/>
            </a:br>
            <a:r>
              <a:rPr lang="en-US" sz="2400" dirty="0" smtClean="0"/>
              <a:t>It </a:t>
            </a:r>
            <a:r>
              <a:rPr lang="en-US" sz="2400" dirty="0"/>
              <a:t>is used to give a simple menu item like "Exit" in the above example</a:t>
            </a:r>
            <a:r>
              <a:rPr lang="en-US" sz="2400" dirty="0" smtClean="0"/>
              <a:t>.</a:t>
            </a:r>
          </a:p>
          <a:p>
            <a:r>
              <a:rPr lang="en-US" sz="2400" dirty="0"/>
              <a:t> </a:t>
            </a:r>
            <a:r>
              <a:rPr lang="en-US" sz="2400" dirty="0" err="1" smtClean="0"/>
              <a:t>ComboBox</a:t>
            </a:r>
            <a:r>
              <a:rPr lang="en-US" sz="2400" dirty="0" smtClean="0"/>
              <a:t> </a:t>
            </a:r>
            <a:r>
              <a:rPr lang="en-US" sz="2400" dirty="0"/>
              <a:t>(</a:t>
            </a:r>
            <a:r>
              <a:rPr lang="en-US" sz="2400" dirty="0" err="1"/>
              <a:t>ToolStripComboBox</a:t>
            </a:r>
            <a:r>
              <a:rPr lang="en-US" sz="2400" dirty="0"/>
              <a:t>)</a:t>
            </a:r>
            <a:br>
              <a:rPr lang="en-US" sz="2400" dirty="0"/>
            </a:br>
            <a:r>
              <a:rPr lang="en-US" sz="2400" dirty="0" smtClean="0"/>
              <a:t>It </a:t>
            </a:r>
            <a:r>
              <a:rPr lang="en-US" sz="2400" dirty="0"/>
              <a:t>is used to insert a </a:t>
            </a:r>
            <a:r>
              <a:rPr lang="en-US" sz="2400" dirty="0" err="1"/>
              <a:t>ComboBox</a:t>
            </a:r>
            <a:r>
              <a:rPr lang="en-US" sz="2400" dirty="0"/>
              <a:t> in the context menu where the user can select or type an item in the </a:t>
            </a:r>
            <a:r>
              <a:rPr lang="en-US" sz="2400" dirty="0" err="1"/>
              <a:t>ComboBox</a:t>
            </a:r>
            <a:r>
              <a:rPr lang="en-US" sz="2400" dirty="0" smtClean="0"/>
              <a:t>.</a:t>
            </a:r>
          </a:p>
          <a:p>
            <a:r>
              <a:rPr lang="en-US" sz="2400" dirty="0" smtClean="0"/>
              <a:t>Separator </a:t>
            </a:r>
            <a:r>
              <a:rPr lang="en-US" sz="2400" dirty="0"/>
              <a:t>(</a:t>
            </a:r>
            <a:r>
              <a:rPr lang="en-US" sz="2400" dirty="0" err="1"/>
              <a:t>ToolStripSeparator</a:t>
            </a:r>
            <a:r>
              <a:rPr lang="en-US" sz="2400" dirty="0"/>
              <a:t>)</a:t>
            </a:r>
            <a:br>
              <a:rPr lang="en-US" sz="2400" dirty="0"/>
            </a:br>
            <a:r>
              <a:rPr lang="en-US" sz="2400" dirty="0" smtClean="0"/>
              <a:t>It </a:t>
            </a:r>
            <a:r>
              <a:rPr lang="en-US" sz="2400" dirty="0"/>
              <a:t>is used to put a horizontal line (ruler) between menu items</a:t>
            </a:r>
            <a:r>
              <a:rPr lang="en-US" sz="2400" dirty="0" smtClean="0"/>
              <a:t>.</a:t>
            </a:r>
          </a:p>
          <a:p>
            <a:r>
              <a:rPr lang="en-US" sz="2400" dirty="0"/>
              <a:t> </a:t>
            </a:r>
            <a:r>
              <a:rPr lang="en-US" sz="2400" dirty="0" err="1" smtClean="0"/>
              <a:t>TextBox</a:t>
            </a:r>
            <a:r>
              <a:rPr lang="en-US" sz="2400" dirty="0" smtClean="0"/>
              <a:t> </a:t>
            </a:r>
            <a:r>
              <a:rPr lang="en-US" sz="2400" dirty="0"/>
              <a:t>(</a:t>
            </a:r>
            <a:r>
              <a:rPr lang="en-US" sz="2400" dirty="0" err="1"/>
              <a:t>ToolStripTextBox</a:t>
            </a:r>
            <a:r>
              <a:rPr lang="en-US" sz="2400" dirty="0"/>
              <a:t>)</a:t>
            </a:r>
            <a:br>
              <a:rPr lang="en-US" sz="2400" dirty="0"/>
            </a:br>
            <a:r>
              <a:rPr lang="en-US" sz="2400" dirty="0" smtClean="0"/>
              <a:t>It </a:t>
            </a:r>
            <a:r>
              <a:rPr lang="en-US" sz="2400" dirty="0"/>
              <a:t>is used to put a </a:t>
            </a:r>
            <a:r>
              <a:rPr lang="en-US" sz="2400" dirty="0" err="1"/>
              <a:t>TextBox</a:t>
            </a:r>
            <a:r>
              <a:rPr lang="en-US" sz="2400" dirty="0"/>
              <a:t> in the context menu where the user can enter an item.</a:t>
            </a:r>
          </a:p>
        </p:txBody>
      </p:sp>
    </p:spTree>
    <p:extLst>
      <p:ext uri="{BB962C8B-B14F-4D97-AF65-F5344CB8AC3E}">
        <p14:creationId xmlns:p14="http://schemas.microsoft.com/office/powerpoint/2010/main" val="248198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777874"/>
          </a:xfrm>
        </p:spPr>
        <p:txBody>
          <a:bodyPr>
            <a:normAutofit fontScale="90000"/>
          </a:bodyPr>
          <a:lstStyle/>
          <a:p>
            <a:r>
              <a:rPr lang="en-US" b="1" dirty="0"/>
              <a:t> </a:t>
            </a:r>
            <a:r>
              <a:rPr lang="en-US" b="1" dirty="0" err="1"/>
              <a:t>ComboBox</a:t>
            </a:r>
            <a:r>
              <a:rPr lang="en-US" b="1" dirty="0"/>
              <a:t> Control</a:t>
            </a:r>
            <a:br>
              <a:rPr lang="en-US" b="1" dirty="0"/>
            </a:br>
            <a:endParaRPr lang="en-US" dirty="0"/>
          </a:p>
        </p:txBody>
      </p:sp>
      <p:sp>
        <p:nvSpPr>
          <p:cNvPr id="3" name="Content Placeholder 2"/>
          <p:cNvSpPr>
            <a:spLocks noGrp="1"/>
          </p:cNvSpPr>
          <p:nvPr>
            <p:ph idx="1"/>
          </p:nvPr>
        </p:nvSpPr>
        <p:spPr>
          <a:xfrm>
            <a:off x="990600" y="1143000"/>
            <a:ext cx="11353800" cy="4572000"/>
          </a:xfrm>
        </p:spPr>
        <p:txBody>
          <a:bodyPr/>
          <a:lstStyle/>
          <a:p>
            <a:r>
              <a:rPr lang="en-US" dirty="0"/>
              <a:t> A </a:t>
            </a:r>
            <a:r>
              <a:rPr lang="en-US" dirty="0" err="1"/>
              <a:t>ComboBox</a:t>
            </a:r>
            <a:r>
              <a:rPr lang="en-US" dirty="0"/>
              <a:t> displays a text box combined with a </a:t>
            </a:r>
            <a:r>
              <a:rPr lang="en-US" dirty="0" err="1"/>
              <a:t>ListBox</a:t>
            </a:r>
            <a:r>
              <a:rPr lang="en-US" dirty="0"/>
              <a:t>, which enables the user to select items from the list or enter a new value </a:t>
            </a:r>
            <a:r>
              <a:rPr lang="en-US" dirty="0" smtClean="0"/>
              <a:t>.</a:t>
            </a:r>
          </a:p>
          <a:p>
            <a:r>
              <a:rPr lang="en-US" dirty="0"/>
              <a:t>The user can type a value in the text field or click the button to display a drop down list</a:t>
            </a:r>
            <a:r>
              <a:rPr lang="en-US" dirty="0" smtClean="0"/>
              <a:t>.</a:t>
            </a:r>
          </a:p>
          <a:p>
            <a:r>
              <a:rPr lang="en-US" dirty="0" smtClean="0"/>
              <a:t> individual </a:t>
            </a:r>
            <a:r>
              <a:rPr lang="en-US" dirty="0"/>
              <a:t>objects</a:t>
            </a:r>
            <a:r>
              <a:rPr lang="en-US" dirty="0" smtClean="0"/>
              <a:t> </a:t>
            </a:r>
            <a:r>
              <a:rPr lang="en-US" dirty="0"/>
              <a:t>can </a:t>
            </a:r>
            <a:r>
              <a:rPr lang="en-US" dirty="0" smtClean="0"/>
              <a:t>also be added  with </a:t>
            </a:r>
            <a:r>
              <a:rPr lang="en-US" dirty="0"/>
              <a:t>the Add method. </a:t>
            </a:r>
            <a:endParaRPr lang="en-US" dirty="0" smtClean="0"/>
          </a:p>
          <a:p>
            <a:r>
              <a:rPr lang="en-US" dirty="0" smtClean="0"/>
              <a:t>User can </a:t>
            </a:r>
            <a:r>
              <a:rPr lang="en-US" dirty="0"/>
              <a:t>delete items with the Remove method or clear the entire list with the Clear method</a:t>
            </a:r>
          </a:p>
        </p:txBody>
      </p:sp>
      <p:pic>
        <p:nvPicPr>
          <p:cNvPr id="4" name="Picture 3"/>
          <p:cNvPicPr>
            <a:picLocks noChangeAspect="1"/>
          </p:cNvPicPr>
          <p:nvPr/>
        </p:nvPicPr>
        <p:blipFill>
          <a:blip r:embed="rId2"/>
          <a:stretch>
            <a:fillRect/>
          </a:stretch>
        </p:blipFill>
        <p:spPr>
          <a:xfrm>
            <a:off x="4343400" y="3429000"/>
            <a:ext cx="2909887" cy="2842800"/>
          </a:xfrm>
          <a:prstGeom prst="rect">
            <a:avLst/>
          </a:prstGeom>
        </p:spPr>
      </p:pic>
    </p:spTree>
    <p:extLst>
      <p:ext uri="{BB962C8B-B14F-4D97-AF65-F5344CB8AC3E}">
        <p14:creationId xmlns:p14="http://schemas.microsoft.com/office/powerpoint/2010/main" val="220033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9800" cy="777874"/>
          </a:xfrm>
        </p:spPr>
        <p:txBody>
          <a:bodyPr>
            <a:normAutofit fontScale="90000"/>
          </a:bodyPr>
          <a:lstStyle/>
          <a:p>
            <a:r>
              <a:rPr lang="en-US" b="1" dirty="0" smtClean="0"/>
              <a:t>Add Code</a:t>
            </a:r>
            <a:r>
              <a:rPr lang="en-US" b="1" dirty="0"/>
              <a:t/>
            </a:r>
            <a:br>
              <a:rPr lang="en-US" b="1" dirty="0"/>
            </a:br>
            <a:endParaRPr lang="en-US" dirty="0"/>
          </a:p>
        </p:txBody>
      </p:sp>
      <p:sp>
        <p:nvSpPr>
          <p:cNvPr id="3" name="Content Placeholder 2"/>
          <p:cNvSpPr>
            <a:spLocks noGrp="1"/>
          </p:cNvSpPr>
          <p:nvPr>
            <p:ph idx="1"/>
          </p:nvPr>
        </p:nvSpPr>
        <p:spPr>
          <a:xfrm>
            <a:off x="845127" y="754063"/>
            <a:ext cx="11353800" cy="4572000"/>
          </a:xfrm>
        </p:spPr>
        <p:txBody>
          <a:bodyPr>
            <a:noAutofit/>
          </a:bodyPr>
          <a:lstStyle/>
          <a:p>
            <a:pPr marL="0" indent="0">
              <a:buNone/>
            </a:pPr>
            <a:r>
              <a:rPr lang="en-US" sz="1800" dirty="0"/>
              <a:t> private void Form1_Load(object sender, </a:t>
            </a:r>
            <a:r>
              <a:rPr lang="en-US" sz="1800" dirty="0" err="1"/>
              <a:t>EventArgs</a:t>
            </a:r>
            <a:r>
              <a:rPr lang="en-US" sz="1800" dirty="0"/>
              <a:t> e</a:t>
            </a:r>
            <a:r>
              <a:rPr lang="en-US" sz="1800" dirty="0" smtClean="0"/>
              <a:t>)       </a:t>
            </a:r>
            <a:r>
              <a:rPr lang="en-US" sz="1800" dirty="0"/>
              <a:t>{</a:t>
            </a:r>
          </a:p>
          <a:p>
            <a:pPr marL="0" indent="0">
              <a:buNone/>
            </a:pPr>
            <a:r>
              <a:rPr lang="en-US" sz="1800" dirty="0"/>
              <a:t>            comboBox1.Items.Add("Sunday");</a:t>
            </a:r>
          </a:p>
          <a:p>
            <a:pPr marL="0" indent="0">
              <a:buNone/>
            </a:pPr>
            <a:r>
              <a:rPr lang="en-US" sz="1800" dirty="0"/>
              <a:t>            comboBox1.Items.Add("Monday");</a:t>
            </a:r>
          </a:p>
          <a:p>
            <a:pPr marL="0" indent="0">
              <a:buNone/>
            </a:pPr>
            <a:r>
              <a:rPr lang="en-US" sz="1800" dirty="0"/>
              <a:t>            comboBox1.Items.Add("Tuesday");</a:t>
            </a:r>
          </a:p>
          <a:p>
            <a:pPr marL="0" indent="0">
              <a:buNone/>
            </a:pPr>
            <a:r>
              <a:rPr lang="en-US" sz="1800" dirty="0"/>
              <a:t>            comboBox1.Items.Add("</a:t>
            </a:r>
            <a:r>
              <a:rPr lang="en-US" sz="1800" dirty="0" err="1"/>
              <a:t>wednesday</a:t>
            </a:r>
            <a:r>
              <a:rPr lang="en-US" sz="1800" dirty="0"/>
              <a:t>");</a:t>
            </a:r>
          </a:p>
          <a:p>
            <a:pPr marL="0" indent="0">
              <a:buNone/>
            </a:pPr>
            <a:r>
              <a:rPr lang="en-US" sz="1800" dirty="0"/>
              <a:t>            comboBox1.Items.Add("Thursday");</a:t>
            </a:r>
          </a:p>
          <a:p>
            <a:pPr marL="0" indent="0">
              <a:buNone/>
            </a:pPr>
            <a:r>
              <a:rPr lang="en-US" sz="1800" dirty="0"/>
              <a:t>            comboBox1.Items.Add("Friday");</a:t>
            </a:r>
          </a:p>
          <a:p>
            <a:pPr marL="0" indent="0">
              <a:buNone/>
            </a:pPr>
            <a:r>
              <a:rPr lang="en-US" sz="1800" dirty="0"/>
              <a:t>            comboBox1.Items.Add("Saturday");</a:t>
            </a:r>
          </a:p>
          <a:p>
            <a:pPr marL="0" indent="0">
              <a:buNone/>
            </a:pPr>
            <a:r>
              <a:rPr lang="en-US" sz="1800" dirty="0"/>
              <a:t>	</a:t>
            </a:r>
            <a:r>
              <a:rPr lang="en-US" sz="1800" dirty="0" smtClean="0"/>
              <a:t>ComboBox1.SelectedIndex </a:t>
            </a:r>
            <a:r>
              <a:rPr lang="en-US" sz="1800" dirty="0"/>
              <a:t>= comboBox1.FindStringExact("Sunday</a:t>
            </a:r>
            <a:r>
              <a:rPr lang="en-US" sz="1800" dirty="0" smtClean="0"/>
              <a:t>"); }</a:t>
            </a:r>
            <a:endParaRPr lang="en-US" sz="1800" dirty="0"/>
          </a:p>
          <a:p>
            <a:pPr marL="0" indent="0">
              <a:buNone/>
            </a:pPr>
            <a:r>
              <a:rPr lang="en-US" sz="1800" dirty="0" smtClean="0"/>
              <a:t>        </a:t>
            </a:r>
            <a:r>
              <a:rPr lang="en-US" sz="1800" dirty="0"/>
              <a:t>}</a:t>
            </a:r>
          </a:p>
          <a:p>
            <a:pPr marL="0" indent="0">
              <a:buNone/>
            </a:pPr>
            <a:endParaRPr lang="en-US" sz="1800" dirty="0"/>
          </a:p>
        </p:txBody>
      </p:sp>
    </p:spTree>
    <p:extLst>
      <p:ext uri="{BB962C8B-B14F-4D97-AF65-F5344CB8AC3E}">
        <p14:creationId xmlns:p14="http://schemas.microsoft.com/office/powerpoint/2010/main" val="112177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6" id="{CDF1CE40-D12A-4BBA-8E29-FD301E3A737A}" vid="{E44D8D76-07A2-4151-9426-1A858C999D66}"/>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52213BA-6259-469B-8BD9-3C7F83E2B9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0</TotalTime>
  <Words>714</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Children Friends 16x9</vt:lpstr>
      <vt:lpstr>Window Forms</vt:lpstr>
      <vt:lpstr>Context Menu Strip Control </vt:lpstr>
      <vt:lpstr>Creating a Context Menu in Design view</vt:lpstr>
      <vt:lpstr>Context Menu Strip</vt:lpstr>
      <vt:lpstr>Add image to Context Menu items</vt:lpstr>
      <vt:lpstr>Add shortcut keys to Context Menu items</vt:lpstr>
      <vt:lpstr>Type of items in ContextMenuStrip</vt:lpstr>
      <vt:lpstr> ComboBox Control </vt:lpstr>
      <vt:lpstr>Add Code </vt:lpstr>
      <vt:lpstr>Combobox SelectedIndexChanged event</vt:lpstr>
      <vt:lpstr>Add Code Below</vt:lpstr>
      <vt:lpstr>Status  Bar </vt:lpstr>
      <vt:lpstr>Status  Bar </vt:lpstr>
      <vt:lpstr> ADD Code</vt:lpstr>
      <vt:lpstr> Menus Control</vt:lpstr>
      <vt:lpstr> Menus Control</vt:lpstr>
      <vt:lpstr> Menus Control</vt:lpstr>
      <vt:lpstr> Menus Control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2014-12-17T15:50:38Z</dcterms:created>
  <dcterms:modified xsi:type="dcterms:W3CDTF">2014-12-18T00:14:25Z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ies>
</file>