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6"/>
  </p:notesMasterIdLst>
  <p:handoutMasterIdLst>
    <p:handoutMasterId r:id="rId17"/>
  </p:handoutMasterIdLst>
  <p:sldIdLst>
    <p:sldId id="262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55" d="100"/>
          <a:sy n="55" d="100"/>
        </p:scale>
        <p:origin x="614" y="4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D24A-EF38-4949-81EA-C39AA50871C5}" type="datetime1">
              <a:rPr lang="en-US" smtClean="0"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38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39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1079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60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65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1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8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3FD6-3C14-4BAD-B096-2ECF8D7D1C88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1C49-F74B-47FE-8050-CE9AAF0717AC}" type="datetime1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4F0574-43A3-46A0-8870-1B2305CBE5B3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8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Form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Er.Sudan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Creating Windows Form Application(</a:t>
            </a:r>
            <a:r>
              <a:rPr lang="en-US" b="1" dirty="0" err="1" smtClean="0">
                <a:solidFill>
                  <a:schemeClr val="tx1"/>
                </a:solidFill>
              </a:rPr>
              <a:t>contd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57" y="1732450"/>
            <a:ext cx="10351066" cy="512555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</a:rPr>
              <a:t>You can also set the properties of the Form1 through coding</a:t>
            </a:r>
            <a:r>
              <a:rPr lang="en-US" sz="2400" dirty="0" smtClean="0">
                <a:effectLst/>
              </a:rPr>
              <a:t>.</a:t>
            </a:r>
          </a:p>
          <a:p>
            <a:pPr algn="just"/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For coding, you should right-click the design surface or code window and then clicking View </a:t>
            </a:r>
            <a:r>
              <a:rPr lang="en-US" sz="2400" dirty="0" smtClean="0">
                <a:effectLst/>
              </a:rPr>
              <a:t>Code.</a:t>
            </a:r>
          </a:p>
          <a:p>
            <a:pPr algn="just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3276600"/>
            <a:ext cx="3505200" cy="34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Creating Windows Form Application(</a:t>
            </a:r>
            <a:r>
              <a:rPr lang="en-US" b="1" dirty="0" err="1" smtClean="0">
                <a:solidFill>
                  <a:schemeClr val="tx1"/>
                </a:solidFill>
              </a:rPr>
              <a:t>contd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557" y="1732450"/>
            <a:ext cx="10351066" cy="4744550"/>
          </a:xfrm>
        </p:spPr>
        <p:txBody>
          <a:bodyPr>
            <a:noAutofit/>
          </a:bodyPr>
          <a:lstStyle/>
          <a:p>
            <a:pPr marL="36889" indent="0">
              <a:buNone/>
            </a:pPr>
            <a:r>
              <a:rPr lang="en-US" sz="2100" dirty="0" smtClean="0"/>
              <a:t>namespace WindowsFormsApplication1{</a:t>
            </a:r>
            <a:endParaRPr lang="en-US" sz="2100" dirty="0"/>
          </a:p>
          <a:p>
            <a:pPr marL="36889" indent="0">
              <a:buNone/>
            </a:pPr>
            <a:r>
              <a:rPr lang="en-US" sz="2100" dirty="0"/>
              <a:t>    public partial class Form1 : </a:t>
            </a:r>
            <a:r>
              <a:rPr lang="en-US" sz="2100" dirty="0" smtClean="0"/>
              <a:t>Form    </a:t>
            </a:r>
            <a:r>
              <a:rPr lang="en-US" sz="2100" dirty="0"/>
              <a:t>{</a:t>
            </a:r>
          </a:p>
          <a:p>
            <a:pPr marL="36889" indent="0">
              <a:buNone/>
            </a:pPr>
            <a:r>
              <a:rPr lang="en-US" sz="2100" dirty="0"/>
              <a:t>        public Form1</a:t>
            </a:r>
            <a:r>
              <a:rPr lang="en-US" sz="2100" dirty="0" smtClean="0"/>
              <a:t>()   </a:t>
            </a:r>
            <a:r>
              <a:rPr lang="en-US" sz="2100" dirty="0"/>
              <a:t>{</a:t>
            </a:r>
          </a:p>
          <a:p>
            <a:pPr marL="36889" indent="0">
              <a:buNone/>
            </a:pPr>
            <a:r>
              <a:rPr lang="en-US" sz="2100" dirty="0"/>
              <a:t>            </a:t>
            </a:r>
            <a:r>
              <a:rPr lang="en-US" sz="2100" dirty="0" err="1"/>
              <a:t>InitializeComponent</a:t>
            </a:r>
            <a:r>
              <a:rPr lang="en-US" sz="2100" dirty="0" smtClean="0"/>
              <a:t>();        </a:t>
            </a:r>
            <a:r>
              <a:rPr lang="en-US" sz="2100" dirty="0"/>
              <a:t>}</a:t>
            </a:r>
          </a:p>
          <a:p>
            <a:pPr marL="36889" indent="0">
              <a:buNone/>
            </a:pPr>
            <a:r>
              <a:rPr lang="en-US" sz="2100" dirty="0" smtClean="0"/>
              <a:t>        </a:t>
            </a:r>
            <a:r>
              <a:rPr lang="en-US" sz="2100" dirty="0"/>
              <a:t>private void Form1_Load(object sender, </a:t>
            </a:r>
            <a:r>
              <a:rPr lang="en-US" sz="2100" dirty="0" err="1"/>
              <a:t>EventArgs</a:t>
            </a:r>
            <a:r>
              <a:rPr lang="en-US" sz="2100" dirty="0"/>
              <a:t> e</a:t>
            </a:r>
            <a:r>
              <a:rPr lang="en-US" sz="2100" dirty="0" smtClean="0"/>
              <a:t>)     </a:t>
            </a:r>
            <a:r>
              <a:rPr lang="en-US" sz="2100" dirty="0"/>
              <a:t>{</a:t>
            </a:r>
          </a:p>
          <a:p>
            <a:pPr marL="36889" indent="0">
              <a:buNone/>
            </a:pPr>
            <a:r>
              <a:rPr lang="en-US" sz="2100" dirty="0"/>
              <a:t>            </a:t>
            </a:r>
            <a:r>
              <a:rPr lang="en-US" sz="2100" dirty="0" err="1"/>
              <a:t>this.Text</a:t>
            </a:r>
            <a:r>
              <a:rPr lang="en-US" sz="2100" dirty="0"/>
              <a:t> = "Change </a:t>
            </a:r>
            <a:r>
              <a:rPr lang="en-US" sz="2100" dirty="0" err="1"/>
              <a:t>Prperties</a:t>
            </a:r>
            <a:r>
              <a:rPr lang="en-US" sz="2100" dirty="0"/>
              <a:t> Through Coding";</a:t>
            </a:r>
          </a:p>
          <a:p>
            <a:pPr marL="36889" indent="0">
              <a:buNone/>
            </a:pPr>
            <a:r>
              <a:rPr lang="en-US" sz="2100" dirty="0"/>
              <a:t>            </a:t>
            </a:r>
            <a:r>
              <a:rPr lang="en-US" sz="2100" dirty="0" err="1"/>
              <a:t>this.BackColor</a:t>
            </a:r>
            <a:r>
              <a:rPr lang="en-US" sz="2100" dirty="0"/>
              <a:t> = </a:t>
            </a:r>
            <a:r>
              <a:rPr lang="en-US" sz="2100" dirty="0" err="1"/>
              <a:t>Color.Brown</a:t>
            </a:r>
            <a:r>
              <a:rPr lang="en-US" sz="2100" dirty="0"/>
              <a:t>;</a:t>
            </a:r>
          </a:p>
          <a:p>
            <a:pPr marL="36889" indent="0">
              <a:buNone/>
            </a:pPr>
            <a:r>
              <a:rPr lang="en-US" sz="2100" dirty="0"/>
              <a:t>            </a:t>
            </a:r>
            <a:r>
              <a:rPr lang="en-US" sz="2100" dirty="0" err="1"/>
              <a:t>this.Size</a:t>
            </a:r>
            <a:r>
              <a:rPr lang="en-US" sz="2100" dirty="0"/>
              <a:t> = new Size(350, 125);</a:t>
            </a:r>
          </a:p>
          <a:p>
            <a:pPr marL="36889" indent="0">
              <a:buNone/>
            </a:pPr>
            <a:r>
              <a:rPr lang="en-US" sz="2100" dirty="0"/>
              <a:t>            </a:t>
            </a:r>
            <a:r>
              <a:rPr lang="en-US" sz="2100" dirty="0" err="1"/>
              <a:t>this.Location</a:t>
            </a:r>
            <a:r>
              <a:rPr lang="en-US" sz="2100" dirty="0"/>
              <a:t> = new Point(300, 300);</a:t>
            </a:r>
          </a:p>
          <a:p>
            <a:pPr marL="36889" indent="0">
              <a:buNone/>
            </a:pPr>
            <a:r>
              <a:rPr lang="en-US" sz="2100" dirty="0"/>
              <a:t>            </a:t>
            </a:r>
            <a:r>
              <a:rPr lang="en-US" sz="2100" dirty="0" err="1"/>
              <a:t>this.MaximizeBox</a:t>
            </a:r>
            <a:r>
              <a:rPr lang="en-US" sz="2100" dirty="0"/>
              <a:t> = false;</a:t>
            </a:r>
          </a:p>
          <a:p>
            <a:pPr marL="36889" indent="0">
              <a:buNone/>
            </a:pPr>
            <a:r>
              <a:rPr lang="en-US" sz="2100" dirty="0"/>
              <a:t>        }</a:t>
            </a:r>
          </a:p>
          <a:p>
            <a:pPr marL="36889" indent="0">
              <a:buNone/>
            </a:pPr>
            <a:r>
              <a:rPr lang="en-US" sz="2100" dirty="0"/>
              <a:t>    }</a:t>
            </a:r>
          </a:p>
          <a:p>
            <a:pPr marL="36889" indent="0"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11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Displaying Messages Using the </a:t>
            </a:r>
            <a:r>
              <a:rPr lang="en-US" b="1" dirty="0" err="1" smtClean="0">
                <a:effectLst/>
              </a:rPr>
              <a:t>MessageBox</a:t>
            </a:r>
            <a:endParaRPr lang="en-US" b="1" dirty="0">
              <a:effectLst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1969" y="1552340"/>
            <a:ext cx="10972055" cy="5229459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</a:rPr>
              <a:t>A message box is a small dialog box that displays a message to the user. </a:t>
            </a:r>
            <a:endParaRPr lang="en-US" sz="2800" dirty="0" smtClean="0">
              <a:effectLst/>
            </a:endParaRPr>
          </a:p>
          <a:p>
            <a:r>
              <a:rPr lang="en-US" sz="2800" dirty="0" smtClean="0">
                <a:effectLst/>
              </a:rPr>
              <a:t>Message </a:t>
            </a:r>
            <a:r>
              <a:rPr lang="en-US" sz="2800" dirty="0">
                <a:effectLst/>
              </a:rPr>
              <a:t>boxes are often used to tell the user the result of some </a:t>
            </a:r>
            <a:r>
              <a:rPr lang="en-US" sz="2800" dirty="0" smtClean="0">
                <a:effectLst/>
              </a:rPr>
              <a:t>action.</a:t>
            </a:r>
          </a:p>
          <a:p>
            <a:r>
              <a:rPr lang="en-US" sz="2800" dirty="0">
                <a:effectLst/>
              </a:rPr>
              <a:t>The </a:t>
            </a:r>
            <a:r>
              <a:rPr lang="en-US" sz="2800" dirty="0" err="1">
                <a:effectLst/>
              </a:rPr>
              <a:t>MessageBox.Show</a:t>
            </a:r>
            <a:r>
              <a:rPr lang="en-US" sz="2800" dirty="0">
                <a:effectLst/>
              </a:rPr>
              <a:t>() method can be used to tell a user something or ask the user a question. </a:t>
            </a:r>
            <a:endParaRPr lang="en-US" sz="2800" dirty="0" smtClean="0">
              <a:effectLst/>
            </a:endParaRPr>
          </a:p>
          <a:p>
            <a:r>
              <a:rPr lang="en-US" sz="2800" dirty="0" smtClean="0">
                <a:effectLst/>
              </a:rPr>
              <a:t>In </a:t>
            </a:r>
            <a:r>
              <a:rPr lang="en-US" sz="2800" dirty="0">
                <a:effectLst/>
              </a:rPr>
              <a:t>addition to text, which is its primary function, you can also use this function to display an icon or display one or more buttons that the user can click. </a:t>
            </a:r>
            <a:endParaRPr lang="en-US" sz="2800" dirty="0" smtClean="0">
              <a:effectLst/>
            </a:endParaRPr>
          </a:p>
          <a:p>
            <a:r>
              <a:rPr lang="en-US" sz="2800" dirty="0">
                <a:effectLst/>
              </a:rPr>
              <a:t>A </a:t>
            </a:r>
            <a:r>
              <a:rPr lang="en-US" sz="2800" dirty="0" err="1">
                <a:effectLst/>
              </a:rPr>
              <a:t>MessageBox.Show</a:t>
            </a:r>
            <a:r>
              <a:rPr lang="en-US" sz="2800" dirty="0">
                <a:effectLst/>
              </a:rPr>
              <a:t>() method is an overloaded </a:t>
            </a:r>
            <a:r>
              <a:rPr lang="en-US" sz="2800" dirty="0" smtClean="0">
                <a:effectLst/>
              </a:rPr>
              <a:t>method.</a:t>
            </a:r>
            <a:endParaRPr lang="en-US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617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Try Out</a:t>
            </a:r>
            <a:endParaRPr lang="en-US" b="1" dirty="0">
              <a:effectLst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1969" y="1552340"/>
            <a:ext cx="10972055" cy="5229459"/>
          </a:xfrm>
        </p:spPr>
        <p:txBody>
          <a:bodyPr>
            <a:noAutofit/>
          </a:bodyPr>
          <a:lstStyle/>
          <a:p>
            <a:pPr marL="36889" indent="0">
              <a:buNone/>
            </a:pPr>
            <a:r>
              <a:rPr lang="en-US" sz="2800" dirty="0">
                <a:effectLst/>
              </a:rPr>
              <a:t>private void button1_Click(object sender, </a:t>
            </a:r>
            <a:r>
              <a:rPr lang="en-US" sz="2800" dirty="0" err="1">
                <a:effectLst/>
              </a:rPr>
              <a:t>EventArgs</a:t>
            </a:r>
            <a:r>
              <a:rPr lang="en-US" sz="2800" dirty="0">
                <a:effectLst/>
              </a:rPr>
              <a:t> e</a:t>
            </a:r>
            <a:r>
              <a:rPr lang="en-US" sz="2800" dirty="0" smtClean="0">
                <a:effectLst/>
              </a:rPr>
              <a:t>)        </a:t>
            </a:r>
            <a:r>
              <a:rPr lang="en-US" sz="2800" dirty="0">
                <a:effectLst/>
              </a:rPr>
              <a:t>{</a:t>
            </a:r>
          </a:p>
          <a:p>
            <a:pPr marL="36889" indent="0">
              <a:buNone/>
            </a:pPr>
            <a:r>
              <a:rPr lang="en-US" sz="2800" dirty="0">
                <a:effectLst/>
              </a:rPr>
              <a:t>            </a:t>
            </a:r>
            <a:r>
              <a:rPr lang="en-US" sz="2800" dirty="0" err="1">
                <a:effectLst/>
              </a:rPr>
              <a:t>MessageBox.Show</a:t>
            </a:r>
            <a:r>
              <a:rPr lang="en-US" sz="2800" dirty="0">
                <a:effectLst/>
              </a:rPr>
              <a:t>("7th </a:t>
            </a:r>
            <a:r>
              <a:rPr lang="en-US" sz="2800" dirty="0" err="1">
                <a:effectLst/>
              </a:rPr>
              <a:t>sem</a:t>
            </a:r>
            <a:r>
              <a:rPr lang="en-US" sz="2800" dirty="0">
                <a:effectLst/>
              </a:rPr>
              <a:t> is awesome.");</a:t>
            </a:r>
          </a:p>
          <a:p>
            <a:pPr marL="36889" indent="0">
              <a:buNone/>
            </a:pPr>
            <a:r>
              <a:rPr lang="en-US" sz="2800" dirty="0">
                <a:effectLst/>
              </a:rPr>
              <a:t>        }</a:t>
            </a:r>
          </a:p>
          <a:p>
            <a:pPr marL="36889" indent="0">
              <a:buNone/>
            </a:pPr>
            <a:r>
              <a:rPr lang="en-US" sz="2800" dirty="0" smtClean="0">
                <a:effectLst/>
              </a:rPr>
              <a:t>        </a:t>
            </a:r>
            <a:r>
              <a:rPr lang="en-US" sz="2800" dirty="0">
                <a:effectLst/>
              </a:rPr>
              <a:t>private void button2_Click(object sender, </a:t>
            </a:r>
            <a:r>
              <a:rPr lang="en-US" sz="2800" dirty="0" err="1">
                <a:effectLst/>
              </a:rPr>
              <a:t>EventArgs</a:t>
            </a:r>
            <a:r>
              <a:rPr lang="en-US" sz="2800" dirty="0">
                <a:effectLst/>
              </a:rPr>
              <a:t> e)</a:t>
            </a:r>
          </a:p>
          <a:p>
            <a:pPr marL="36889" indent="0">
              <a:buNone/>
            </a:pPr>
            <a:r>
              <a:rPr lang="en-US" sz="2800" dirty="0">
                <a:effectLst/>
              </a:rPr>
              <a:t>        {</a:t>
            </a:r>
          </a:p>
          <a:p>
            <a:pPr marL="36889" indent="0">
              <a:buNone/>
            </a:pPr>
            <a:r>
              <a:rPr lang="en-US" sz="2800" dirty="0">
                <a:effectLst/>
              </a:rPr>
              <a:t>            </a:t>
            </a:r>
            <a:r>
              <a:rPr lang="en-US" sz="2800" dirty="0" err="1">
                <a:effectLst/>
              </a:rPr>
              <a:t>MessageBox.Show</a:t>
            </a:r>
            <a:r>
              <a:rPr lang="en-US" sz="2800" dirty="0">
                <a:effectLst/>
              </a:rPr>
              <a:t>("7th </a:t>
            </a:r>
            <a:r>
              <a:rPr lang="en-US" sz="2800" dirty="0" err="1">
                <a:effectLst/>
              </a:rPr>
              <a:t>sem</a:t>
            </a:r>
            <a:r>
              <a:rPr lang="en-US" sz="2800" dirty="0">
                <a:effectLst/>
              </a:rPr>
              <a:t> is awesome.",</a:t>
            </a:r>
          </a:p>
          <a:p>
            <a:pPr marL="36889" indent="0">
              <a:buNone/>
            </a:pPr>
            <a:r>
              <a:rPr lang="en-US" sz="2800" dirty="0">
                <a:effectLst/>
              </a:rPr>
              <a:t>        "Important Message");</a:t>
            </a:r>
          </a:p>
          <a:p>
            <a:pPr marL="36889" indent="0">
              <a:buNone/>
            </a:pPr>
            <a:r>
              <a:rPr lang="en-US" sz="2800" dirty="0">
                <a:effectLst/>
              </a:rPr>
              <a:t>        }</a:t>
            </a:r>
            <a:endParaRPr lang="en-US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733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3556" y="1732450"/>
            <a:ext cx="10972055" cy="4744550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>
                <a:effectLst/>
              </a:rPr>
              <a:t>The </a:t>
            </a:r>
            <a:r>
              <a:rPr lang="en-US" sz="2800" b="1" dirty="0">
                <a:effectLst/>
              </a:rPr>
              <a:t>Windows Forms</a:t>
            </a:r>
            <a:r>
              <a:rPr lang="en-US" sz="2800" dirty="0">
                <a:effectLst/>
              </a:rPr>
              <a:t> platform supports native Windows applications. </a:t>
            </a:r>
          </a:p>
          <a:p>
            <a:pPr lvl="0" algn="just"/>
            <a:r>
              <a:rPr lang="en-US" sz="2800" dirty="0">
                <a:effectLst/>
              </a:rPr>
              <a:t>These applications have high-quality user experiences.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sz="2800" dirty="0" smtClean="0">
                <a:effectLst/>
              </a:rPr>
              <a:t>C</a:t>
            </a:r>
            <a:r>
              <a:rPr lang="en-US" sz="2800" dirty="0">
                <a:effectLst/>
              </a:rPr>
              <a:t># programmers have made extensive use of </a:t>
            </a:r>
            <a:r>
              <a:rPr lang="en-US" sz="2800" dirty="0" smtClean="0">
                <a:effectLst/>
              </a:rPr>
              <a:t>GUI to </a:t>
            </a:r>
            <a:r>
              <a:rPr lang="en-US" sz="2800" dirty="0">
                <a:effectLst/>
              </a:rPr>
              <a:t>build user interfaces. </a:t>
            </a:r>
            <a:endParaRPr lang="en-US" sz="2800" dirty="0" smtClean="0">
              <a:effectLst/>
            </a:endParaRPr>
          </a:p>
          <a:p>
            <a:pPr lvl="0" algn="just"/>
            <a:r>
              <a:rPr lang="en-US" sz="2800" dirty="0" smtClean="0">
                <a:effectLst/>
              </a:rPr>
              <a:t>Each </a:t>
            </a:r>
            <a:r>
              <a:rPr lang="en-US" sz="2800" dirty="0">
                <a:effectLst/>
              </a:rPr>
              <a:t>time </a:t>
            </a:r>
            <a:r>
              <a:rPr lang="en-US" sz="2800" dirty="0" smtClean="0">
                <a:effectLst/>
              </a:rPr>
              <a:t>Windows application created, </a:t>
            </a:r>
            <a:r>
              <a:rPr lang="en-US" sz="2800" dirty="0">
                <a:effectLst/>
              </a:rPr>
              <a:t>Visual Studio will display a default blank form, onto which you can drag the controls onto your applications main form and adjust their size and position</a:t>
            </a:r>
            <a:r>
              <a:rPr lang="en-US" sz="2800" dirty="0" smtClean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812" y="914400"/>
            <a:ext cx="763101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Creating Windows Form Application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3556" y="1732450"/>
            <a:ext cx="10972055" cy="474455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ffectLst/>
              </a:rPr>
              <a:t>The first step is to start a new project and build a form. </a:t>
            </a:r>
            <a:endParaRPr lang="en-US" sz="2800" dirty="0" smtClean="0">
              <a:effectLst/>
            </a:endParaRPr>
          </a:p>
          <a:p>
            <a:r>
              <a:rPr lang="en-US" sz="2800" dirty="0" smtClean="0">
                <a:effectLst/>
              </a:rPr>
              <a:t>Open </a:t>
            </a:r>
            <a:r>
              <a:rPr lang="en-US" sz="2800" dirty="0">
                <a:effectLst/>
              </a:rPr>
              <a:t>your Visual Studio and select File-&gt;New Project and from the new project dialog box select Other Languages-&gt;Visual C# and select Windows Forms Application</a:t>
            </a:r>
            <a:r>
              <a:rPr lang="en-US" sz="2800" dirty="0" smtClean="0">
                <a:effectLst/>
              </a:rPr>
              <a:t>.</a:t>
            </a:r>
          </a:p>
          <a:p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Enter a project name at the bottom of the </a:t>
            </a:r>
            <a:r>
              <a:rPr lang="en-US" sz="2800" dirty="0" err="1">
                <a:effectLst/>
              </a:rPr>
              <a:t>dialouge</a:t>
            </a:r>
            <a:r>
              <a:rPr lang="en-US" sz="2800" dirty="0">
                <a:effectLst/>
              </a:rPr>
              <a:t> box and click OK button. </a:t>
            </a:r>
            <a:endParaRPr lang="en-US" sz="2800" dirty="0" smtClean="0">
              <a:effectLst/>
            </a:endParaRPr>
          </a:p>
          <a:p>
            <a:r>
              <a:rPr lang="en-US" sz="2800" dirty="0" smtClean="0">
                <a:effectLst/>
              </a:rPr>
              <a:t>The picture in next slide  </a:t>
            </a:r>
            <a:r>
              <a:rPr lang="en-US" sz="2800" dirty="0">
                <a:effectLst/>
              </a:rPr>
              <a:t>shows how to create a new Form in Visual Studio.</a:t>
            </a:r>
          </a:p>
          <a:p>
            <a:pPr marL="36889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404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12" y="1828800"/>
            <a:ext cx="945429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3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Creating Windows Form Application(</a:t>
            </a:r>
            <a:r>
              <a:rPr lang="en-US" b="1" dirty="0" err="1" smtClean="0">
                <a:solidFill>
                  <a:schemeClr val="tx1"/>
                </a:solidFill>
              </a:rPr>
              <a:t>contd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3556" y="1732450"/>
            <a:ext cx="10972055" cy="4744550"/>
          </a:xfrm>
        </p:spPr>
        <p:txBody>
          <a:bodyPr>
            <a:noAutofit/>
          </a:bodyPr>
          <a:lstStyle/>
          <a:p>
            <a:r>
              <a:rPr lang="en-US" sz="2600" dirty="0">
                <a:effectLst/>
              </a:rPr>
              <a:t>Select Windows Forms Application from New Project dialog box</a:t>
            </a:r>
            <a:r>
              <a:rPr lang="en-US" sz="2600" dirty="0" smtClean="0">
                <a:effectLst/>
              </a:rPr>
              <a:t>.</a:t>
            </a:r>
          </a:p>
          <a:p>
            <a:endParaRPr lang="en-US" sz="2600" dirty="0">
              <a:effectLst/>
            </a:endParaRPr>
          </a:p>
          <a:p>
            <a:endParaRPr lang="en-US" sz="2600" dirty="0" smtClean="0">
              <a:effectLst/>
            </a:endParaRPr>
          </a:p>
          <a:p>
            <a:endParaRPr lang="en-US" sz="2600" dirty="0">
              <a:effectLst/>
            </a:endParaRPr>
          </a:p>
          <a:p>
            <a:endParaRPr lang="en-US" sz="2600" dirty="0" smtClean="0">
              <a:effectLst/>
            </a:endParaRPr>
          </a:p>
          <a:p>
            <a:r>
              <a:rPr lang="en-US" sz="2600" dirty="0" smtClean="0">
                <a:effectLst/>
              </a:rPr>
              <a:t>After </a:t>
            </a:r>
            <a:r>
              <a:rPr lang="en-US" sz="2600" dirty="0">
                <a:effectLst/>
              </a:rPr>
              <a:t>selecting Windows Forms Application , you can see a default Form (Form1) in your new C# project. The Windows Form you see in Designer view is a visual representation of the window that will open when your application is opened. </a:t>
            </a:r>
            <a:endParaRPr lang="en-US" sz="2600" dirty="0" smtClean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286000"/>
            <a:ext cx="6340654" cy="22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3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Creating Windows Form Application(</a:t>
            </a:r>
            <a:r>
              <a:rPr lang="en-US" b="1" dirty="0" err="1" smtClean="0">
                <a:solidFill>
                  <a:schemeClr val="tx1"/>
                </a:solidFill>
              </a:rPr>
              <a:t>contd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3556" y="1732450"/>
            <a:ext cx="10972055" cy="474455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You can switch between this view and Code view at any time by right-clicking the design surface or code window and then clicking View Code or View Designer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The </a:t>
            </a:r>
            <a:r>
              <a:rPr lang="en-US" sz="2400" dirty="0" smtClean="0">
                <a:effectLst/>
              </a:rPr>
              <a:t>picture below shows </a:t>
            </a:r>
            <a:r>
              <a:rPr lang="en-US" sz="2400" dirty="0">
                <a:effectLst/>
              </a:rPr>
              <a:t>how is the default Form (Form1) looks like</a:t>
            </a:r>
            <a:r>
              <a:rPr lang="en-US" sz="2400" dirty="0" smtClean="0">
                <a:effectLst/>
              </a:rPr>
              <a:t>.</a:t>
            </a:r>
          </a:p>
          <a:p>
            <a:pPr marL="36889" indent="0">
              <a:buNone/>
            </a:pPr>
            <a:endParaRPr lang="en-US" sz="24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3477491"/>
            <a:ext cx="573461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Creating Windows Form Application(</a:t>
            </a:r>
            <a:r>
              <a:rPr lang="en-US" b="1" dirty="0" err="1" smtClean="0">
                <a:solidFill>
                  <a:schemeClr val="tx1"/>
                </a:solidFill>
              </a:rPr>
              <a:t>contd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1969" y="1552340"/>
            <a:ext cx="10972055" cy="5229459"/>
          </a:xfrm>
        </p:spPr>
        <p:txBody>
          <a:bodyPr>
            <a:noAutofit/>
          </a:bodyPr>
          <a:lstStyle/>
          <a:p>
            <a:r>
              <a:rPr lang="en-US" sz="2600" dirty="0">
                <a:effectLst/>
              </a:rPr>
              <a:t>At the top of the form there is a title bar which displays the forms title</a:t>
            </a:r>
            <a:r>
              <a:rPr lang="en-US" sz="2600" dirty="0" smtClean="0">
                <a:effectLst/>
              </a:rPr>
              <a:t>.</a:t>
            </a:r>
          </a:p>
          <a:p>
            <a:r>
              <a:rPr lang="en-US" sz="2600" dirty="0" smtClean="0">
                <a:effectLst/>
              </a:rPr>
              <a:t> </a:t>
            </a:r>
            <a:r>
              <a:rPr lang="en-US" sz="2600" dirty="0">
                <a:effectLst/>
              </a:rPr>
              <a:t>Form1 is the default name, and you can change the name to your convenience . </a:t>
            </a:r>
            <a:endParaRPr lang="en-US" sz="2600" dirty="0" smtClean="0">
              <a:effectLst/>
            </a:endParaRPr>
          </a:p>
          <a:p>
            <a:r>
              <a:rPr lang="en-US" sz="2600" dirty="0" smtClean="0">
                <a:effectLst/>
              </a:rPr>
              <a:t>The </a:t>
            </a:r>
            <a:r>
              <a:rPr lang="en-US" sz="2600" dirty="0">
                <a:effectLst/>
              </a:rPr>
              <a:t>title bar also includes the control box, which holds the minimize, maximize, and close buttons</a:t>
            </a:r>
            <a:r>
              <a:rPr lang="en-US" sz="2600" dirty="0" smtClean="0">
                <a:effectLst/>
              </a:rPr>
              <a:t>.</a:t>
            </a:r>
          </a:p>
          <a:p>
            <a:r>
              <a:rPr lang="en-US" sz="2600" dirty="0">
                <a:effectLst/>
              </a:rPr>
              <a:t>If you want to set any properties of the Form, you can use Visual Studio Property window to change it. </a:t>
            </a:r>
            <a:endParaRPr lang="en-US" sz="2600" dirty="0" smtClean="0">
              <a:effectLst/>
            </a:endParaRPr>
          </a:p>
          <a:p>
            <a:r>
              <a:rPr lang="en-US" sz="2600" dirty="0" smtClean="0">
                <a:effectLst/>
              </a:rPr>
              <a:t>If </a:t>
            </a:r>
            <a:r>
              <a:rPr lang="en-US" sz="2600" dirty="0">
                <a:effectLst/>
              </a:rPr>
              <a:t>you do not see the Properties window, on the View menu, click Properties window</a:t>
            </a:r>
            <a:r>
              <a:rPr lang="en-US" sz="2600" dirty="0" smtClean="0">
                <a:effectLst/>
              </a:rPr>
              <a:t>.</a:t>
            </a:r>
          </a:p>
          <a:p>
            <a:r>
              <a:rPr lang="en-US" sz="2600" dirty="0" smtClean="0">
                <a:effectLst/>
              </a:rPr>
              <a:t> </a:t>
            </a:r>
            <a:r>
              <a:rPr lang="en-US" sz="2600" dirty="0">
                <a:effectLst/>
              </a:rPr>
              <a:t>This window lists the properties of the currently selected Windows Form or control, and its here that you can change the existing values.</a:t>
            </a:r>
            <a:endParaRPr lang="en-US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160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Creating Windows Form Application(</a:t>
            </a:r>
            <a:r>
              <a:rPr lang="en-US" b="1" dirty="0" err="1" smtClean="0">
                <a:solidFill>
                  <a:schemeClr val="tx1"/>
                </a:solidFill>
              </a:rPr>
              <a:t>contd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57" y="1732450"/>
            <a:ext cx="10351066" cy="5125550"/>
          </a:xfrm>
        </p:spPr>
        <p:txBody>
          <a:bodyPr>
            <a:normAutofit lnSpcReduction="10000"/>
          </a:bodyPr>
          <a:lstStyle/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pPr algn="just"/>
            <a:r>
              <a:rPr lang="en-US" sz="2400" dirty="0" smtClean="0">
                <a:effectLst/>
              </a:rPr>
              <a:t>To  change </a:t>
            </a:r>
            <a:r>
              <a:rPr lang="en-US" sz="2400" dirty="0">
                <a:effectLst/>
              </a:rPr>
              <a:t>the forms title from Form1 to </a:t>
            </a:r>
            <a:r>
              <a:rPr lang="en-US" sz="2400" dirty="0" err="1">
                <a:effectLst/>
              </a:rPr>
              <a:t>MyForm</a:t>
            </a:r>
            <a:r>
              <a:rPr lang="en-US" sz="2400" dirty="0">
                <a:effectLst/>
              </a:rPr>
              <a:t>, click on Form1 and move to the right side down Properties window, set Text property to </a:t>
            </a:r>
            <a:r>
              <a:rPr lang="en-US" sz="2400" dirty="0" err="1">
                <a:effectLst/>
              </a:rPr>
              <a:t>MyForm</a:t>
            </a:r>
            <a:r>
              <a:rPr lang="en-US" sz="2400" dirty="0">
                <a:effectLst/>
              </a:rPr>
              <a:t>. </a:t>
            </a:r>
            <a:endParaRPr lang="en-US" sz="2400" dirty="0" smtClean="0">
              <a:effectLst/>
            </a:endParaRPr>
          </a:p>
          <a:p>
            <a:pPr algn="just"/>
            <a:r>
              <a:rPr lang="en-US" sz="2400" dirty="0" smtClean="0">
                <a:effectLst/>
              </a:rPr>
              <a:t>Then </a:t>
            </a:r>
            <a:r>
              <a:rPr lang="en-US" sz="2400" dirty="0">
                <a:effectLst/>
              </a:rPr>
              <a:t>you can see the Title of the form is changed.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580050"/>
            <a:ext cx="2305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627</Words>
  <Application>Microsoft Office PowerPoint</Application>
  <PresentationFormat>Custom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Calisto MT</vt:lpstr>
      <vt:lpstr>Century Gothic</vt:lpstr>
      <vt:lpstr>Trebuchet MS</vt:lpstr>
      <vt:lpstr>Wingdings 2</vt:lpstr>
      <vt:lpstr>Slate</vt:lpstr>
      <vt:lpstr>Windows Form</vt:lpstr>
      <vt:lpstr>Introduction</vt:lpstr>
      <vt:lpstr>PowerPoint Presentation</vt:lpstr>
      <vt:lpstr>Creating Windows Form Application</vt:lpstr>
      <vt:lpstr>PowerPoint Presentation</vt:lpstr>
      <vt:lpstr>Creating Windows Form Application(contd)</vt:lpstr>
      <vt:lpstr>Creating Windows Form Application(contd)</vt:lpstr>
      <vt:lpstr>Creating Windows Form Application(contd)</vt:lpstr>
      <vt:lpstr>Creating Windows Form Application(contd)</vt:lpstr>
      <vt:lpstr>Creating Windows Form Application(contd)</vt:lpstr>
      <vt:lpstr>Creating Windows Form Application(contd)</vt:lpstr>
      <vt:lpstr>Displaying Messages Using the MessageBox</vt:lpstr>
      <vt:lpstr>Try 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2014-12-14T23:42:14Z</dcterms:created>
  <dcterms:modified xsi:type="dcterms:W3CDTF">2014-12-15T00:57:53Z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