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handoutMasterIdLst>
    <p:handoutMasterId r:id="rId15"/>
  </p:handoutMasterIdLst>
  <p:sldIdLst>
    <p:sldId id="256" r:id="rId3"/>
    <p:sldId id="257" r:id="rId4"/>
    <p:sldId id="262" r:id="rId5"/>
    <p:sldId id="263" r:id="rId6"/>
    <p:sldId id="264" r:id="rId7"/>
    <p:sldId id="268" r:id="rId8"/>
    <p:sldId id="269" r:id="rId9"/>
    <p:sldId id="270" r:id="rId10"/>
    <p:sldId id="265" r:id="rId11"/>
    <p:sldId id="266" r:id="rId12"/>
    <p:sldId id="26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55" d="100"/>
          <a:sy n="55" d="100"/>
        </p:scale>
        <p:origin x="54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67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970DB-8EE6-4E5B-9CBE-4CA39D1A6EC2}" type="datetimeFigureOut">
              <a:rPr lang="en-US" smtClean="0"/>
              <a:t>12/15/2014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55828-8ECA-4525-A47E-5E299A14B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01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0" y="-638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86584"/>
            <a:ext cx="9175668" cy="2852928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5296060"/>
            <a:ext cx="9175668" cy="156162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" name="Picture 16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9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57200"/>
            <a:ext cx="3483864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2514184"/>
            <a:ext cx="3703320" cy="365801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8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4762" y="0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photo of man sitting on an outdoor bench, using a table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8"/>
            <a:ext cx="8876190" cy="6857143"/>
          </a:xfrm>
          <a:prstGeom prst="rect">
            <a:avLst/>
          </a:prstGeom>
        </p:spPr>
      </p:pic>
      <p:sp>
        <p:nvSpPr>
          <p:cNvPr id="23" name="Freeform 5" descr="Callout shape"/>
          <p:cNvSpPr>
            <a:spLocks/>
          </p:cNvSpPr>
          <p:nvPr userDrawn="1"/>
        </p:nvSpPr>
        <p:spPr bwMode="auto">
          <a:xfrm>
            <a:off x="6778677" y="356679"/>
            <a:ext cx="4956048" cy="3008376"/>
          </a:xfrm>
          <a:custGeom>
            <a:avLst/>
            <a:gdLst>
              <a:gd name="T0" fmla="*/ 0 w 4338"/>
              <a:gd name="T1" fmla="*/ 0 h 2582"/>
              <a:gd name="T2" fmla="*/ 0 w 4338"/>
              <a:gd name="T3" fmla="*/ 2353 h 2582"/>
              <a:gd name="T4" fmla="*/ 921 w 4338"/>
              <a:gd name="T5" fmla="*/ 2353 h 2582"/>
              <a:gd name="T6" fmla="*/ 1101 w 4338"/>
              <a:gd name="T7" fmla="*/ 2582 h 2582"/>
              <a:gd name="T8" fmla="*/ 1278 w 4338"/>
              <a:gd name="T9" fmla="*/ 2353 h 2582"/>
              <a:gd name="T10" fmla="*/ 4338 w 4338"/>
              <a:gd name="T11" fmla="*/ 2353 h 2582"/>
              <a:gd name="T12" fmla="*/ 4338 w 4338"/>
              <a:gd name="T13" fmla="*/ 0 h 2582"/>
              <a:gd name="T14" fmla="*/ 0 w 4338"/>
              <a:gd name="T15" fmla="*/ 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8" h="2582">
                <a:moveTo>
                  <a:pt x="0" y="0"/>
                </a:moveTo>
                <a:lnTo>
                  <a:pt x="0" y="2353"/>
                </a:lnTo>
                <a:lnTo>
                  <a:pt x="921" y="2353"/>
                </a:lnTo>
                <a:lnTo>
                  <a:pt x="1101" y="2582"/>
                </a:lnTo>
                <a:lnTo>
                  <a:pt x="1278" y="2353"/>
                </a:lnTo>
                <a:lnTo>
                  <a:pt x="4338" y="2353"/>
                </a:lnTo>
                <a:lnTo>
                  <a:pt x="4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5060" y="1382350"/>
            <a:ext cx="4279434" cy="683787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7781982" y="2067295"/>
            <a:ext cx="3549389" cy="95566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1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en-US" sz="6800" smtClean="0">
                <a:solidFill>
                  <a:schemeClr val="accent1"/>
                </a:solidFill>
                <a:cs typeface="+mn-cs"/>
              </a:defRPr>
            </a:lvl2pPr>
            <a:lvl3pPr>
              <a:defRPr lang="en-US" sz="6800" smtClean="0">
                <a:solidFill>
                  <a:schemeClr val="accent1"/>
                </a:solidFill>
                <a:cs typeface="+mn-cs"/>
              </a:defRPr>
            </a:lvl3pPr>
            <a:lvl4pPr>
              <a:defRPr lang="en-US" sz="6800" smtClean="0">
                <a:solidFill>
                  <a:schemeClr val="accent1"/>
                </a:solidFill>
                <a:cs typeface="+mn-cs"/>
              </a:defRPr>
            </a:lvl4pPr>
            <a:lvl5pPr>
              <a:defRPr lang="en-US" sz="6800">
                <a:solidFill>
                  <a:schemeClr val="accent1"/>
                </a:solidFill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228" y="6209375"/>
            <a:ext cx="4994007" cy="336626"/>
          </a:xfr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9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2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54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30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 flipH="1">
            <a:off x="-1" y="0"/>
            <a:ext cx="12192001" cy="6858639"/>
            <a:chOff x="-1" y="-1"/>
            <a:chExt cx="12192001" cy="6858639"/>
          </a:xfrm>
        </p:grpSpPr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9" name="Group 18" descr="abstract background design"/>
          <p:cNvGrpSpPr/>
          <p:nvPr userDrawn="1"/>
        </p:nvGrpSpPr>
        <p:grpSpPr>
          <a:xfrm flipH="1">
            <a:off x="0" y="-638"/>
            <a:ext cx="12201526" cy="6858638"/>
            <a:chOff x="0" y="618575"/>
            <a:chExt cx="12201526" cy="685863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15"/>
          <p:cNvSpPr>
            <a:spLocks/>
          </p:cNvSpPr>
          <p:nvPr userDrawn="1"/>
        </p:nvSpPr>
        <p:spPr bwMode="auto">
          <a:xfrm flipH="1"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384364"/>
            <a:ext cx="9175668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3175" y="5486400"/>
            <a:ext cx="12204700" cy="1371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1700" y="5620215"/>
            <a:ext cx="9175668" cy="123746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FEE5F-65BB-4268-AC17-D19CED90FB8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208348" y="3345599"/>
            <a:ext cx="3417882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1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36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1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9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16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54" y="457200"/>
            <a:ext cx="3482317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55" y="2514183"/>
            <a:ext cx="3703320" cy="36580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4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/>
            </a:gs>
            <a:gs pos="0">
              <a:schemeClr val="bg1">
                <a:lumMod val="85000"/>
                <a:alpha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028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4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38" name="Rectangle 1037"/>
          <p:cNvSpPr/>
          <p:nvPr userDrawn="1"/>
        </p:nvSpPr>
        <p:spPr>
          <a:xfrm>
            <a:off x="0" y="-5092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1" name="Rectangle 1040" descr="background shape"/>
          <p:cNvSpPr/>
          <p:nvPr userDrawn="1"/>
        </p:nvSpPr>
        <p:spPr>
          <a:xfrm>
            <a:off x="-4119" y="6237752"/>
            <a:ext cx="12197830" cy="630429"/>
          </a:xfrm>
          <a:custGeom>
            <a:avLst/>
            <a:gdLst>
              <a:gd name="connsiteX0" fmla="*/ 0 w 12192000"/>
              <a:gd name="connsiteY0" fmla="*/ 0 h 556282"/>
              <a:gd name="connsiteX1" fmla="*/ 12192000 w 12192000"/>
              <a:gd name="connsiteY1" fmla="*/ 0 h 556282"/>
              <a:gd name="connsiteX2" fmla="*/ 12192000 w 12192000"/>
              <a:gd name="connsiteY2" fmla="*/ 556282 h 556282"/>
              <a:gd name="connsiteX3" fmla="*/ 0 w 12192000"/>
              <a:gd name="connsiteY3" fmla="*/ 556282 h 556282"/>
              <a:gd name="connsiteX4" fmla="*/ 0 w 12192000"/>
              <a:gd name="connsiteY4" fmla="*/ 0 h 556282"/>
              <a:gd name="connsiteX0" fmla="*/ 0 w 12206068"/>
              <a:gd name="connsiteY0" fmla="*/ 1026941 h 1583223"/>
              <a:gd name="connsiteX1" fmla="*/ 12206068 w 12206068"/>
              <a:gd name="connsiteY1" fmla="*/ 0 h 1583223"/>
              <a:gd name="connsiteX2" fmla="*/ 12192000 w 12206068"/>
              <a:gd name="connsiteY2" fmla="*/ 1583223 h 1583223"/>
              <a:gd name="connsiteX3" fmla="*/ 0 w 12206068"/>
              <a:gd name="connsiteY3" fmla="*/ 1583223 h 1583223"/>
              <a:gd name="connsiteX4" fmla="*/ 0 w 12206068"/>
              <a:gd name="connsiteY4" fmla="*/ 1026941 h 1583223"/>
              <a:gd name="connsiteX0" fmla="*/ 0 w 12192000"/>
              <a:gd name="connsiteY0" fmla="*/ 34281 h 590563"/>
              <a:gd name="connsiteX1" fmla="*/ 12086619 w 12192000"/>
              <a:gd name="connsiteY1" fmla="*/ 0 h 590563"/>
              <a:gd name="connsiteX2" fmla="*/ 12192000 w 12192000"/>
              <a:gd name="connsiteY2" fmla="*/ 590563 h 590563"/>
              <a:gd name="connsiteX3" fmla="*/ 0 w 12192000"/>
              <a:gd name="connsiteY3" fmla="*/ 590563 h 590563"/>
              <a:gd name="connsiteX4" fmla="*/ 0 w 12192000"/>
              <a:gd name="connsiteY4" fmla="*/ 34281 h 590563"/>
              <a:gd name="connsiteX0" fmla="*/ 0 w 12193711"/>
              <a:gd name="connsiteY0" fmla="*/ 244346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0 w 12193711"/>
              <a:gd name="connsiteY4" fmla="*/ 244346 h 800628"/>
              <a:gd name="connsiteX0" fmla="*/ 98854 w 12193711"/>
              <a:gd name="connsiteY0" fmla="*/ 577978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98854 w 12193711"/>
              <a:gd name="connsiteY4" fmla="*/ 577978 h 800628"/>
              <a:gd name="connsiteX0" fmla="*/ 4119 w 12193711"/>
              <a:gd name="connsiteY0" fmla="*/ 606811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4119 w 12193711"/>
              <a:gd name="connsiteY4" fmla="*/ 606811 h 800628"/>
              <a:gd name="connsiteX0" fmla="*/ 135924 w 12193711"/>
              <a:gd name="connsiteY0" fmla="*/ 590335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135924 w 12193711"/>
              <a:gd name="connsiteY4" fmla="*/ 590335 h 800628"/>
              <a:gd name="connsiteX0" fmla="*/ 0 w 12197830"/>
              <a:gd name="connsiteY0" fmla="*/ 577978 h 800628"/>
              <a:gd name="connsiteX1" fmla="*/ 12197830 w 12197830"/>
              <a:gd name="connsiteY1" fmla="*/ 0 h 800628"/>
              <a:gd name="connsiteX2" fmla="*/ 12196119 w 12197830"/>
              <a:gd name="connsiteY2" fmla="*/ 800628 h 800628"/>
              <a:gd name="connsiteX3" fmla="*/ 4119 w 12197830"/>
              <a:gd name="connsiteY3" fmla="*/ 800628 h 800628"/>
              <a:gd name="connsiteX4" fmla="*/ 0 w 12197830"/>
              <a:gd name="connsiteY4" fmla="*/ 577978 h 800628"/>
              <a:gd name="connsiteX0" fmla="*/ 0 w 12196127"/>
              <a:gd name="connsiteY0" fmla="*/ 414454 h 637104"/>
              <a:gd name="connsiteX1" fmla="*/ 12167795 w 12196127"/>
              <a:gd name="connsiteY1" fmla="*/ 0 h 637104"/>
              <a:gd name="connsiteX2" fmla="*/ 12196119 w 12196127"/>
              <a:gd name="connsiteY2" fmla="*/ 637104 h 637104"/>
              <a:gd name="connsiteX3" fmla="*/ 4119 w 12196127"/>
              <a:gd name="connsiteY3" fmla="*/ 637104 h 637104"/>
              <a:gd name="connsiteX4" fmla="*/ 0 w 12196127"/>
              <a:gd name="connsiteY4" fmla="*/ 414454 h 637104"/>
              <a:gd name="connsiteX0" fmla="*/ 0 w 12196196"/>
              <a:gd name="connsiteY0" fmla="*/ 411116 h 633766"/>
              <a:gd name="connsiteX1" fmla="*/ 12194493 w 12196196"/>
              <a:gd name="connsiteY1" fmla="*/ 0 h 633766"/>
              <a:gd name="connsiteX2" fmla="*/ 12196119 w 12196196"/>
              <a:gd name="connsiteY2" fmla="*/ 633766 h 633766"/>
              <a:gd name="connsiteX3" fmla="*/ 4119 w 12196196"/>
              <a:gd name="connsiteY3" fmla="*/ 633766 h 633766"/>
              <a:gd name="connsiteX4" fmla="*/ 0 w 12196196"/>
              <a:gd name="connsiteY4" fmla="*/ 411116 h 633766"/>
              <a:gd name="connsiteX0" fmla="*/ 0 w 12196123"/>
              <a:gd name="connsiteY0" fmla="*/ 374407 h 597057"/>
              <a:gd name="connsiteX1" fmla="*/ 12147772 w 12196123"/>
              <a:gd name="connsiteY1" fmla="*/ 0 h 597057"/>
              <a:gd name="connsiteX2" fmla="*/ 12196119 w 12196123"/>
              <a:gd name="connsiteY2" fmla="*/ 597057 h 597057"/>
              <a:gd name="connsiteX3" fmla="*/ 4119 w 12196123"/>
              <a:gd name="connsiteY3" fmla="*/ 597057 h 597057"/>
              <a:gd name="connsiteX4" fmla="*/ 0 w 12196123"/>
              <a:gd name="connsiteY4" fmla="*/ 374407 h 597057"/>
              <a:gd name="connsiteX0" fmla="*/ 0 w 12196196"/>
              <a:gd name="connsiteY0" fmla="*/ 404442 h 627092"/>
              <a:gd name="connsiteX1" fmla="*/ 12194493 w 12196196"/>
              <a:gd name="connsiteY1" fmla="*/ 0 h 627092"/>
              <a:gd name="connsiteX2" fmla="*/ 12196119 w 12196196"/>
              <a:gd name="connsiteY2" fmla="*/ 627092 h 627092"/>
              <a:gd name="connsiteX3" fmla="*/ 4119 w 12196196"/>
              <a:gd name="connsiteY3" fmla="*/ 627092 h 627092"/>
              <a:gd name="connsiteX4" fmla="*/ 0 w 12196196"/>
              <a:gd name="connsiteY4" fmla="*/ 404442 h 627092"/>
              <a:gd name="connsiteX0" fmla="*/ 0 w 12196123"/>
              <a:gd name="connsiteY0" fmla="*/ 391093 h 613743"/>
              <a:gd name="connsiteX1" fmla="*/ 12141097 w 12196123"/>
              <a:gd name="connsiteY1" fmla="*/ 0 h 613743"/>
              <a:gd name="connsiteX2" fmla="*/ 12196119 w 12196123"/>
              <a:gd name="connsiteY2" fmla="*/ 613743 h 613743"/>
              <a:gd name="connsiteX3" fmla="*/ 4119 w 12196123"/>
              <a:gd name="connsiteY3" fmla="*/ 613743 h 613743"/>
              <a:gd name="connsiteX4" fmla="*/ 0 w 12196123"/>
              <a:gd name="connsiteY4" fmla="*/ 391093 h 613743"/>
              <a:gd name="connsiteX0" fmla="*/ 0 w 12197830"/>
              <a:gd name="connsiteY0" fmla="*/ 407779 h 630429"/>
              <a:gd name="connsiteX1" fmla="*/ 12197830 w 12197830"/>
              <a:gd name="connsiteY1" fmla="*/ 0 h 630429"/>
              <a:gd name="connsiteX2" fmla="*/ 12196119 w 12197830"/>
              <a:gd name="connsiteY2" fmla="*/ 630429 h 630429"/>
              <a:gd name="connsiteX3" fmla="*/ 4119 w 12197830"/>
              <a:gd name="connsiteY3" fmla="*/ 630429 h 630429"/>
              <a:gd name="connsiteX4" fmla="*/ 0 w 12197830"/>
              <a:gd name="connsiteY4" fmla="*/ 407779 h 63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830" h="630429">
                <a:moveTo>
                  <a:pt x="0" y="407779"/>
                </a:moveTo>
                <a:lnTo>
                  <a:pt x="12197830" y="0"/>
                </a:lnTo>
                <a:cubicBezTo>
                  <a:pt x="12197260" y="266876"/>
                  <a:pt x="12196689" y="363553"/>
                  <a:pt x="12196119" y="630429"/>
                </a:cubicBezTo>
                <a:lnTo>
                  <a:pt x="4119" y="630429"/>
                </a:lnTo>
                <a:lnTo>
                  <a:pt x="0" y="407779"/>
                </a:lnTo>
                <a:close/>
              </a:path>
            </a:pathLst>
          </a:custGeom>
          <a:gradFill>
            <a:gsLst>
              <a:gs pos="100000">
                <a:schemeClr val="accent3">
                  <a:alpha val="95000"/>
                </a:schemeClr>
              </a:gs>
              <a:gs pos="0">
                <a:schemeClr val="accent1">
                  <a:alpha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0FFEE5F-65BB-4268-AC17-D19CED90FB8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7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Segoe UI" panose="020B0502040204020203" pitchFamily="34" charset="0"/>
        </a:defRPr>
      </a:lvl1pPr>
      <a:lvl2pPr marL="233363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tabLst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4pPr>
      <a:lvl5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5pPr>
      <a:lvl6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6pPr>
      <a:lvl7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7pPr>
      <a:lvl8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8pPr>
      <a:lvl9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Windows Form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Er</a:t>
            </a:r>
            <a:r>
              <a:rPr lang="en-US" dirty="0"/>
              <a:t>. Sudan 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Form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454" y="2515395"/>
            <a:ext cx="4454236" cy="33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0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</a:t>
            </a:r>
            <a:r>
              <a:rPr lang="en-US" dirty="0"/>
              <a:t>click on Speak button.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private</a:t>
            </a:r>
            <a:r>
              <a:rPr lang="en-US" sz="3200" b="0" dirty="0"/>
              <a:t> </a:t>
            </a:r>
            <a:r>
              <a:rPr lang="en-US" sz="3200" dirty="0"/>
              <a:t>void</a:t>
            </a:r>
            <a:r>
              <a:rPr lang="en-US" sz="3200" b="0" dirty="0"/>
              <a:t> </a:t>
            </a:r>
            <a:r>
              <a:rPr lang="en-US" sz="3200" b="0" dirty="0" err="1"/>
              <a:t>Speak_Click</a:t>
            </a:r>
            <a:r>
              <a:rPr lang="en-US" sz="3200" b="0" dirty="0"/>
              <a:t>(</a:t>
            </a:r>
            <a:r>
              <a:rPr lang="en-US" sz="3200" dirty="0"/>
              <a:t>object</a:t>
            </a:r>
            <a:r>
              <a:rPr lang="en-US" sz="3200" b="0" dirty="0"/>
              <a:t> sender, </a:t>
            </a:r>
            <a:r>
              <a:rPr lang="en-US" sz="3200" b="0" dirty="0" err="1"/>
              <a:t>EventArgs</a:t>
            </a:r>
            <a:r>
              <a:rPr lang="en-US" sz="3200" b="0" dirty="0"/>
              <a:t> e)  </a:t>
            </a:r>
          </a:p>
          <a:p>
            <a:r>
              <a:rPr lang="en-US" sz="3200" b="0" dirty="0"/>
              <a:t>{  </a:t>
            </a:r>
          </a:p>
          <a:p>
            <a:r>
              <a:rPr lang="en-US" sz="3200" b="0" dirty="0"/>
              <a:t>   </a:t>
            </a:r>
            <a:r>
              <a:rPr lang="en-US" sz="2800" b="0" dirty="0"/>
              <a:t> </a:t>
            </a:r>
            <a:r>
              <a:rPr lang="en-US" sz="2800" b="0" dirty="0" err="1"/>
              <a:t>SpeechSynthesizer</a:t>
            </a:r>
            <a:r>
              <a:rPr lang="en-US" sz="2800" b="0" dirty="0"/>
              <a:t> </a:t>
            </a:r>
            <a:r>
              <a:rPr lang="en-US" sz="2800" b="0" dirty="0" err="1"/>
              <a:t>speechSynthesizer</a:t>
            </a:r>
            <a:r>
              <a:rPr lang="en-US" sz="2800" b="0" dirty="0"/>
              <a:t> = </a:t>
            </a:r>
            <a:r>
              <a:rPr lang="en-US" sz="2800" dirty="0"/>
              <a:t>new</a:t>
            </a:r>
            <a:r>
              <a:rPr lang="en-US" sz="2800" b="0" dirty="0"/>
              <a:t> </a:t>
            </a:r>
            <a:r>
              <a:rPr lang="en-US" sz="2800" b="0" dirty="0" err="1"/>
              <a:t>SpeechSynthesizer</a:t>
            </a:r>
            <a:r>
              <a:rPr lang="en-US" sz="2800" b="0" dirty="0"/>
              <a:t>();  </a:t>
            </a:r>
          </a:p>
          <a:p>
            <a:r>
              <a:rPr lang="en-US" sz="2800" b="0" dirty="0"/>
              <a:t>    </a:t>
            </a:r>
            <a:r>
              <a:rPr lang="en-US" sz="2800" b="0" dirty="0" err="1"/>
              <a:t>speechSynthesizer.Volume</a:t>
            </a:r>
            <a:r>
              <a:rPr lang="en-US" sz="2800" b="0" dirty="0"/>
              <a:t> = 100;    </a:t>
            </a:r>
          </a:p>
          <a:p>
            <a:r>
              <a:rPr lang="en-US" sz="2800" b="0" dirty="0"/>
              <a:t>    </a:t>
            </a:r>
            <a:r>
              <a:rPr lang="en-US" sz="2800" b="0" dirty="0" err="1"/>
              <a:t>speechSynthesizer.Rate</a:t>
            </a:r>
            <a:r>
              <a:rPr lang="en-US" sz="2800" b="0" dirty="0"/>
              <a:t> = 0;      </a:t>
            </a:r>
          </a:p>
          <a:p>
            <a:r>
              <a:rPr lang="en-US" sz="2800" b="0" dirty="0"/>
              <a:t>     </a:t>
            </a:r>
            <a:r>
              <a:rPr lang="en-US" sz="2800" b="0" dirty="0" err="1"/>
              <a:t>speechSynthesizer.SpeakAsync</a:t>
            </a:r>
            <a:r>
              <a:rPr lang="en-US" sz="2800" b="0" dirty="0"/>
              <a:t>(textBox1.Text)</a:t>
            </a:r>
            <a:r>
              <a:rPr lang="en-US" sz="3200" b="0" dirty="0"/>
              <a:t>;  </a:t>
            </a:r>
          </a:p>
          <a:p>
            <a:r>
              <a:rPr lang="en-US" sz="3200" b="0" dirty="0"/>
              <a:t>}  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018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a Calculator  and write code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27" y="1839398"/>
            <a:ext cx="4640823" cy="3771693"/>
          </a:xfrm>
        </p:spPr>
      </p:pic>
    </p:spTree>
    <p:extLst>
      <p:ext uri="{BB962C8B-B14F-4D97-AF65-F5344CB8AC3E}">
        <p14:creationId xmlns:p14="http://schemas.microsoft.com/office/powerpoint/2010/main" val="279612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Message Box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  a  Form with the button and add the code below</a:t>
            </a:r>
          </a:p>
          <a:p>
            <a:endParaRPr lang="en-US" sz="2800" dirty="0" smtClean="0"/>
          </a:p>
          <a:p>
            <a:r>
              <a:rPr lang="en-US" sz="2800" b="0" dirty="0" smtClean="0"/>
              <a:t>MessageBox.Show(“7</a:t>
            </a:r>
            <a:r>
              <a:rPr lang="en-US" sz="2800" b="0" baseline="30000" dirty="0" smtClean="0"/>
              <a:t>th</a:t>
            </a:r>
            <a:r>
              <a:rPr lang="en-US" sz="2800" b="0" dirty="0" smtClean="0"/>
              <a:t> Semester Students </a:t>
            </a:r>
            <a:r>
              <a:rPr lang="en-US" sz="2800" b="0" dirty="0"/>
              <a:t>awesome?",</a:t>
            </a:r>
          </a:p>
          <a:p>
            <a:r>
              <a:rPr lang="en-US" sz="2800" b="0" dirty="0"/>
              <a:t>		"Important </a:t>
            </a:r>
            <a:r>
              <a:rPr lang="en-US" sz="2800" b="0" dirty="0" smtClean="0"/>
              <a:t>Message",</a:t>
            </a:r>
            <a:endParaRPr lang="en-US" sz="2800" b="0" dirty="0"/>
          </a:p>
          <a:p>
            <a:r>
              <a:rPr lang="en-US" sz="2800" b="0" dirty="0"/>
              <a:t>		</a:t>
            </a:r>
            <a:r>
              <a:rPr lang="en-US" sz="2800" b="0" dirty="0" err="1"/>
              <a:t>MessageBoxButtons.YesNo</a:t>
            </a:r>
            <a:r>
              <a:rPr lang="en-US" sz="2800" b="0" dirty="0" smtClean="0"/>
              <a:t>);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518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Message Box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  a  Form with the button and add the code below</a:t>
            </a:r>
          </a:p>
          <a:p>
            <a:endParaRPr lang="en-US" sz="2800" dirty="0" smtClean="0"/>
          </a:p>
          <a:p>
            <a:r>
              <a:rPr lang="en-US" sz="2800" b="0" dirty="0"/>
              <a:t>MessageBox.Show</a:t>
            </a:r>
            <a:r>
              <a:rPr lang="en-US" sz="2800" b="0" dirty="0" smtClean="0"/>
              <a:t>("</a:t>
            </a:r>
            <a:r>
              <a:rPr lang="en-US" sz="2800" b="0" dirty="0"/>
              <a:t>7</a:t>
            </a:r>
            <a:r>
              <a:rPr lang="en-US" sz="2800" b="0" baseline="30000" dirty="0"/>
              <a:t>th</a:t>
            </a:r>
            <a:r>
              <a:rPr lang="en-US" sz="2800" b="0" dirty="0"/>
              <a:t> Semester Students awesome?</a:t>
            </a:r>
            <a:endParaRPr lang="en-US" sz="2800" b="0" dirty="0" smtClean="0"/>
          </a:p>
          <a:p>
            <a:r>
              <a:rPr lang="en-US" sz="2800" b="0" dirty="0" smtClean="0"/>
              <a:t>		"Important Information",</a:t>
            </a:r>
          </a:p>
          <a:p>
            <a:r>
              <a:rPr lang="en-US" sz="2800" b="0" dirty="0" smtClean="0"/>
              <a:t>		</a:t>
            </a:r>
            <a:r>
              <a:rPr lang="en-US" sz="2800" b="0" dirty="0" err="1" smtClean="0"/>
              <a:t>MessageBoxButtons.YesNoCancel</a:t>
            </a:r>
            <a:r>
              <a:rPr lang="en-US" sz="2800" b="0" dirty="0" smtClean="0"/>
              <a:t>,</a:t>
            </a:r>
          </a:p>
          <a:p>
            <a:r>
              <a:rPr lang="en-US" sz="2800" b="0" dirty="0"/>
              <a:t>		</a:t>
            </a:r>
            <a:r>
              <a:rPr lang="en-US" sz="2800" b="0" dirty="0" err="1"/>
              <a:t>MessageBoxIcon.Question</a:t>
            </a:r>
            <a:r>
              <a:rPr lang="en-US" sz="2800" b="0" dirty="0"/>
              <a:t>);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252173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Message Box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  a  Form with the button and add the code below</a:t>
            </a:r>
          </a:p>
          <a:p>
            <a:endParaRPr lang="en-US" sz="2800" dirty="0" smtClean="0"/>
          </a:p>
          <a:p>
            <a:r>
              <a:rPr lang="en-US" sz="2800" b="0" dirty="0"/>
              <a:t> </a:t>
            </a:r>
            <a:r>
              <a:rPr lang="en-US" sz="2800" b="0" dirty="0" err="1"/>
              <a:t>DialogResult</a:t>
            </a:r>
            <a:r>
              <a:rPr lang="en-US" sz="2800" b="0" dirty="0"/>
              <a:t> </a:t>
            </a:r>
            <a:r>
              <a:rPr lang="en-US" sz="2800" b="0" dirty="0" smtClean="0"/>
              <a:t>result= </a:t>
            </a:r>
            <a:r>
              <a:rPr lang="en-US" sz="2800" b="0" dirty="0"/>
              <a:t>MessageBox.Show("Is </a:t>
            </a:r>
            <a:r>
              <a:rPr lang="en-US" sz="2800" b="0" dirty="0" smtClean="0"/>
              <a:t>this class is awesome</a:t>
            </a:r>
            <a:r>
              <a:rPr lang="en-US" sz="2800" b="0" dirty="0"/>
              <a:t>?",</a:t>
            </a:r>
          </a:p>
          <a:p>
            <a:r>
              <a:rPr lang="en-US" sz="2800" b="0" dirty="0"/>
              <a:t>		"The Question",</a:t>
            </a:r>
          </a:p>
          <a:p>
            <a:r>
              <a:rPr lang="en-US" sz="2800" b="0" dirty="0"/>
              <a:t>		</a:t>
            </a:r>
            <a:r>
              <a:rPr lang="en-US" sz="2800" b="0" dirty="0" err="1"/>
              <a:t>MessageBoxButtons.YesNoCancel</a:t>
            </a:r>
            <a:r>
              <a:rPr lang="en-US" sz="2800" b="0" dirty="0"/>
              <a:t>,</a:t>
            </a:r>
          </a:p>
          <a:p>
            <a:r>
              <a:rPr lang="en-US" sz="2800" b="0" dirty="0"/>
              <a:t>		</a:t>
            </a:r>
            <a:r>
              <a:rPr lang="en-US" sz="2800" b="0" dirty="0" err="1"/>
              <a:t>MessageBoxIcon.Question</a:t>
            </a:r>
            <a:r>
              <a:rPr lang="en-US" sz="2800" b="0" dirty="0"/>
              <a:t>,</a:t>
            </a:r>
          </a:p>
          <a:p>
            <a:r>
              <a:rPr lang="en-US" sz="2800" b="0" dirty="0"/>
              <a:t>		MessageBoxDefaultButton.Button2);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72359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Message Box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Add Code Below:</a:t>
            </a:r>
          </a:p>
          <a:p>
            <a:endParaRPr lang="en-US" sz="2800" b="0" dirty="0"/>
          </a:p>
          <a:p>
            <a:r>
              <a:rPr lang="en-US" sz="2800" b="0" dirty="0" smtClean="0"/>
              <a:t> </a:t>
            </a:r>
            <a:r>
              <a:rPr lang="en-US" sz="2800" b="0" dirty="0"/>
              <a:t>if (</a:t>
            </a:r>
            <a:r>
              <a:rPr lang="en-US" sz="2800" b="0" dirty="0" smtClean="0"/>
              <a:t>result== </a:t>
            </a:r>
            <a:r>
              <a:rPr lang="en-US" sz="2800" b="0" dirty="0" err="1" smtClean="0"/>
              <a:t>DialogResult.Yes</a:t>
            </a:r>
            <a:r>
              <a:rPr lang="en-US" sz="2800" b="0" dirty="0" smtClean="0"/>
              <a:t>)</a:t>
            </a:r>
          </a:p>
          <a:p>
            <a:r>
              <a:rPr lang="en-US" sz="2800" b="0" dirty="0"/>
              <a:t>	    {</a:t>
            </a:r>
          </a:p>
          <a:p>
            <a:r>
              <a:rPr lang="en-US" sz="2800" b="0" dirty="0"/>
              <a:t>	</a:t>
            </a:r>
            <a:r>
              <a:rPr lang="en-US" sz="2800" b="0" dirty="0" smtClean="0"/>
              <a:t>MessageBox.Show</a:t>
            </a:r>
            <a:r>
              <a:rPr lang="en-US" sz="2800" b="0" dirty="0"/>
              <a:t>("You answered yes, yes and no.");</a:t>
            </a:r>
          </a:p>
          <a:p>
            <a:r>
              <a:rPr lang="en-US" sz="2800" b="0" dirty="0"/>
              <a:t>	    }</a:t>
            </a:r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2507891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Print Dialog Box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65407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A user can use the Print dialog box to select a printer, configure it, and perform a print job</a:t>
            </a:r>
            <a:r>
              <a:rPr lang="en-US" sz="2800" b="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 smtClean="0"/>
              <a:t>Print </a:t>
            </a:r>
            <a:r>
              <a:rPr lang="en-US" sz="2800" b="0" dirty="0"/>
              <a:t>dialog boxes provide an easy way to implement Print and </a:t>
            </a:r>
            <a:r>
              <a:rPr lang="en-US" sz="2800" b="0" dirty="0" smtClean="0"/>
              <a:t>Print </a:t>
            </a:r>
            <a:r>
              <a:rPr lang="en-US" sz="2800" b="0" dirty="0"/>
              <a:t>Setup dialog boxes in a manner consistent with Windows standards.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b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653" y="3251056"/>
            <a:ext cx="4257675" cy="31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89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Print Dialog Box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65407"/>
            <a:ext cx="10515600" cy="4351338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b="0" dirty="0"/>
              <a:t>The Print dialog box includes a Print Range group of radio buttons that indicate whether the user wants to print all pages, a range of pages, or only the selected text. </a:t>
            </a:r>
            <a:endParaRPr lang="en-US" sz="3400" b="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b="0" dirty="0" smtClean="0"/>
              <a:t>The </a:t>
            </a:r>
            <a:r>
              <a:rPr lang="en-US" sz="3400" b="0" dirty="0"/>
              <a:t>dialog box includes an edit control in which the user can type the number of copies to print. </a:t>
            </a:r>
            <a:endParaRPr lang="en-US" sz="3400" b="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b="0" dirty="0" smtClean="0"/>
              <a:t>By </a:t>
            </a:r>
            <a:r>
              <a:rPr lang="en-US" sz="3400" b="0" dirty="0"/>
              <a:t>default, the Print dialog box initially displays information about the current default printer.</a:t>
            </a:r>
            <a:endParaRPr lang="en-US" sz="3400" b="0" dirty="0" smtClean="0"/>
          </a:p>
        </p:txBody>
      </p:sp>
    </p:spTree>
    <p:extLst>
      <p:ext uri="{BB962C8B-B14F-4D97-AF65-F5344CB8AC3E}">
        <p14:creationId xmlns:p14="http://schemas.microsoft.com/office/powerpoint/2010/main" val="1341824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Print Dialog Box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65407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b="0" dirty="0" smtClean="0"/>
              <a:t>Drag and drop Print dialog box and button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b="0" dirty="0" smtClean="0"/>
              <a:t>Double Click the button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b="0" dirty="0" smtClean="0"/>
              <a:t>Add the code below</a:t>
            </a:r>
          </a:p>
          <a:p>
            <a:pPr lvl="1"/>
            <a:r>
              <a:rPr lang="en-US" sz="2400" b="0" dirty="0"/>
              <a:t> private void button1_Click(object sender, </a:t>
            </a:r>
            <a:r>
              <a:rPr lang="en-US" sz="2400" b="0" dirty="0" err="1"/>
              <a:t>EventArgs</a:t>
            </a:r>
            <a:r>
              <a:rPr lang="en-US" sz="2400" b="0" dirty="0"/>
              <a:t> e)</a:t>
            </a:r>
          </a:p>
          <a:p>
            <a:pPr lvl="1"/>
            <a:r>
              <a:rPr lang="en-US" sz="2400" b="0" dirty="0"/>
              <a:t>        {</a:t>
            </a:r>
          </a:p>
          <a:p>
            <a:pPr lvl="1"/>
            <a:r>
              <a:rPr lang="en-US" sz="2400" b="0" dirty="0"/>
              <a:t>            </a:t>
            </a:r>
            <a:r>
              <a:rPr lang="en-US" sz="2400" b="0" dirty="0" err="1"/>
              <a:t>PrintDialog</a:t>
            </a:r>
            <a:r>
              <a:rPr lang="en-US" sz="2400" b="0" dirty="0"/>
              <a:t> </a:t>
            </a:r>
            <a:r>
              <a:rPr lang="en-US" sz="2400" b="0" dirty="0" err="1"/>
              <a:t>dlg</a:t>
            </a:r>
            <a:r>
              <a:rPr lang="en-US" sz="2400" b="0" dirty="0"/>
              <a:t> = new </a:t>
            </a:r>
            <a:r>
              <a:rPr lang="en-US" sz="2400" b="0" dirty="0" err="1"/>
              <a:t>PrintDialog</a:t>
            </a:r>
            <a:r>
              <a:rPr lang="en-US" sz="2400" b="0" dirty="0"/>
              <a:t>();</a:t>
            </a:r>
          </a:p>
          <a:p>
            <a:pPr lvl="1"/>
            <a:r>
              <a:rPr lang="en-US" sz="2400" b="0" dirty="0"/>
              <a:t>            </a:t>
            </a:r>
            <a:r>
              <a:rPr lang="en-US" sz="2400" b="0" dirty="0" err="1"/>
              <a:t>dlg.ShowDialog</a:t>
            </a:r>
            <a:r>
              <a:rPr lang="en-US" sz="2400" b="0" dirty="0"/>
              <a:t>();</a:t>
            </a:r>
          </a:p>
          <a:p>
            <a:pPr lvl="1"/>
            <a:r>
              <a:rPr lang="en-US" sz="2400" b="0" dirty="0"/>
              <a:t>        }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3815257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Convert Text to Voice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dirty="0" smtClean="0"/>
              <a:t>Create </a:t>
            </a:r>
            <a:r>
              <a:rPr lang="en-US" sz="2800" b="0" dirty="0"/>
              <a:t>a Windows Application, and can named it as </a:t>
            </a:r>
            <a:r>
              <a:rPr lang="en-US" sz="2800" b="0" dirty="0" err="1"/>
              <a:t>ConvertTextToVoice</a:t>
            </a:r>
            <a:r>
              <a:rPr lang="en-US" sz="2800" b="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dirty="0" smtClean="0"/>
              <a:t>To </a:t>
            </a:r>
            <a:r>
              <a:rPr lang="en-US" sz="2800" b="0" dirty="0"/>
              <a:t>convert text to speech which is called voice synthesis, you must include "</a:t>
            </a:r>
            <a:r>
              <a:rPr lang="en-US" sz="2800" b="0" dirty="0" err="1"/>
              <a:t>System.Speech</a:t>
            </a:r>
            <a:r>
              <a:rPr lang="en-US" sz="2800" b="0" dirty="0"/>
              <a:t>" reference in your project. </a:t>
            </a:r>
            <a:endParaRPr lang="en-US" sz="2800" b="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dirty="0"/>
              <a:t>C</a:t>
            </a:r>
            <a:r>
              <a:rPr lang="en-US" sz="2800" b="0" dirty="0" smtClean="0"/>
              <a:t>lick </a:t>
            </a:r>
            <a:r>
              <a:rPr lang="en-US" sz="2800" b="0" dirty="0"/>
              <a:t>on “References”, then “Add References”. </a:t>
            </a:r>
            <a:endParaRPr lang="en-US" sz="2800" b="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dirty="0" smtClean="0"/>
              <a:t>Click </a:t>
            </a:r>
            <a:r>
              <a:rPr lang="en-US" sz="2800" b="0" dirty="0"/>
              <a:t>on Framework tab, and then add "</a:t>
            </a:r>
            <a:r>
              <a:rPr lang="en-US" sz="2800" b="0" dirty="0" err="1"/>
              <a:t>System.Speech</a:t>
            </a:r>
            <a:r>
              <a:rPr lang="en-US" sz="2800" b="0" dirty="0"/>
              <a:t>".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72" y="4857750"/>
            <a:ext cx="796671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5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Mix">
  <a:themeElements>
    <a:clrScheme name="Custom 561">
      <a:dk1>
        <a:sysClr val="windowText" lastClr="000000"/>
      </a:dk1>
      <a:lt1>
        <a:sysClr val="window" lastClr="FFFFFF"/>
      </a:lt1>
      <a:dk2>
        <a:srgbClr val="0E0600"/>
      </a:dk2>
      <a:lt2>
        <a:srgbClr val="FCF5EF"/>
      </a:lt2>
      <a:accent1>
        <a:srgbClr val="DD59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00B294"/>
      </a:accent5>
      <a:accent6>
        <a:srgbClr val="68217A"/>
      </a:accent6>
      <a:hlink>
        <a:srgbClr val="00BCF2"/>
      </a:hlink>
      <a:folHlink>
        <a:srgbClr val="68217A"/>
      </a:folHlink>
    </a:clrScheme>
    <a:fontScheme name="Custom 3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ate an Office Mix.potx" id="{4B7366DC-B74D-454D-9AF1-C5E1E2713A61}" vid="{D9FD2935-D4F2-4034-8F2D-E6786535C4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6494B6-1467-40D3-9D2C-6096235D25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an Office Mix</Template>
  <TotalTime>35</TotalTime>
  <Words>321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Office Mix</vt:lpstr>
      <vt:lpstr>Windows Form</vt:lpstr>
      <vt:lpstr>Message Box</vt:lpstr>
      <vt:lpstr>Message Box</vt:lpstr>
      <vt:lpstr>Message Box</vt:lpstr>
      <vt:lpstr>Message Box</vt:lpstr>
      <vt:lpstr>Print Dialog Box</vt:lpstr>
      <vt:lpstr>Print Dialog Box</vt:lpstr>
      <vt:lpstr>Print Dialog Box</vt:lpstr>
      <vt:lpstr>Convert Text to Voice</vt:lpstr>
      <vt:lpstr>Design Form</vt:lpstr>
      <vt:lpstr>Double click on Speak button. </vt:lpstr>
      <vt:lpstr>Design a Calculator  and write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Form</dc:title>
  <dc:creator>sudan prajapati</dc:creator>
  <cp:keywords/>
  <cp:lastModifiedBy>sudan prajapati</cp:lastModifiedBy>
  <cp:revision>4</cp:revision>
  <dcterms:created xsi:type="dcterms:W3CDTF">2014-12-15T23:05:40Z</dcterms:created>
  <dcterms:modified xsi:type="dcterms:W3CDTF">2014-12-15T23:41:22Z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TC043863139991</vt:lpwstr>
  </property>
</Properties>
</file>