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53" d="100"/>
          <a:sy n="53" d="100"/>
        </p:scale>
        <p:origin x="1147" y="-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11/4/2014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11/4/2014</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11/4/2014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11/4/2014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11/4/2014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Exception </a:t>
            </a:r>
            <a:r>
              <a:rPr lang="en-US" dirty="0" err="1" smtClean="0"/>
              <a:t>Handaling</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err="1" smtClean="0"/>
              <a:t>Er.Sudan</a:t>
            </a:r>
            <a:r>
              <a:rPr lang="en-US" dirty="0" smtClean="0"/>
              <a:t> </a:t>
            </a:r>
            <a:r>
              <a:rPr lang="en-US" dirty="0" smtClean="0"/>
              <a:t>Prajapati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If </a:t>
            </a:r>
            <a:r>
              <a:rPr lang="en-US" sz="2800" dirty="0" smtClean="0"/>
              <a:t>code potentially </a:t>
            </a:r>
            <a:r>
              <a:rPr lang="en-US" sz="2800" dirty="0"/>
              <a:t>throw several types of exceptions, </a:t>
            </a:r>
            <a:r>
              <a:rPr lang="en-US" sz="2800" dirty="0" smtClean="0"/>
              <a:t>multiple </a:t>
            </a:r>
            <a:r>
              <a:rPr lang="en-US" sz="2800" dirty="0"/>
              <a:t>catch </a:t>
            </a:r>
            <a:r>
              <a:rPr lang="en-US" sz="2800" dirty="0" smtClean="0"/>
              <a:t>blocks can be added.</a:t>
            </a:r>
          </a:p>
          <a:p>
            <a:r>
              <a:rPr lang="en-US" sz="2800" dirty="0" smtClean="0"/>
              <a:t> </a:t>
            </a:r>
            <a:r>
              <a:rPr lang="en-US" sz="2800" dirty="0"/>
              <a:t>one for each exception </a:t>
            </a:r>
            <a:r>
              <a:rPr lang="en-US" sz="2800" dirty="0" smtClean="0"/>
              <a:t>type.</a:t>
            </a:r>
          </a:p>
          <a:p>
            <a:r>
              <a:rPr lang="en-US" sz="2800" dirty="0" smtClean="0"/>
              <a:t> </a:t>
            </a:r>
            <a:r>
              <a:rPr lang="en-US" sz="2800" dirty="0"/>
              <a:t>When using multiple catch blocks, catch the most specific exceptions first and catch the most general exception last.</a:t>
            </a:r>
            <a:endParaRPr lang="en-US" sz="2800" dirty="0"/>
          </a:p>
        </p:txBody>
      </p:sp>
      <p:sp>
        <p:nvSpPr>
          <p:cNvPr id="3" name="Title 2"/>
          <p:cNvSpPr>
            <a:spLocks noGrp="1"/>
          </p:cNvSpPr>
          <p:nvPr>
            <p:ph type="title"/>
          </p:nvPr>
        </p:nvSpPr>
        <p:spPr/>
        <p:txBody>
          <a:bodyPr/>
          <a:lstStyle/>
          <a:p>
            <a:r>
              <a:rPr lang="en-US" dirty="0">
                <a:effectLst/>
              </a:rPr>
              <a:t>Using Multiple Catch Blocks</a:t>
            </a:r>
            <a:endParaRPr lang="en-US" dirty="0"/>
          </a:p>
        </p:txBody>
      </p:sp>
    </p:spTree>
    <p:extLst>
      <p:ext uri="{BB962C8B-B14F-4D97-AF65-F5344CB8AC3E}">
        <p14:creationId xmlns:p14="http://schemas.microsoft.com/office/powerpoint/2010/main" val="2143064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458200" cy="5410200"/>
          </a:xfrm>
        </p:spPr>
        <p:txBody>
          <a:bodyPr>
            <a:noAutofit/>
          </a:bodyPr>
          <a:lstStyle/>
          <a:p>
            <a:pPr marL="109728" indent="0">
              <a:buNone/>
            </a:pPr>
            <a:r>
              <a:rPr lang="en-US" sz="1400" dirty="0"/>
              <a:t>static void Main(string[] </a:t>
            </a:r>
            <a:r>
              <a:rPr lang="en-US" sz="1400" dirty="0" err="1"/>
              <a:t>args</a:t>
            </a:r>
            <a:r>
              <a:rPr lang="en-US" sz="1400" dirty="0"/>
              <a:t>)</a:t>
            </a:r>
          </a:p>
          <a:p>
            <a:pPr marL="109728" indent="0">
              <a:buNone/>
            </a:pPr>
            <a:r>
              <a:rPr lang="en-US" sz="1400" dirty="0"/>
              <a:t>        </a:t>
            </a:r>
            <a:r>
              <a:rPr lang="en-US" sz="1400" dirty="0" smtClean="0"/>
              <a:t>{             </a:t>
            </a:r>
            <a:r>
              <a:rPr lang="en-US" sz="1400" dirty="0"/>
              <a:t>try</a:t>
            </a:r>
          </a:p>
          <a:p>
            <a:pPr marL="109728" indent="0">
              <a:buNone/>
            </a:pPr>
            <a:r>
              <a:rPr lang="en-US" sz="1400" dirty="0"/>
              <a:t>    {</a:t>
            </a:r>
          </a:p>
          <a:p>
            <a:pPr marL="109728" indent="0">
              <a:buNone/>
            </a:pPr>
            <a:r>
              <a:rPr lang="en-US" sz="1400" dirty="0"/>
              <a:t>        </a:t>
            </a:r>
            <a:r>
              <a:rPr lang="en-US" sz="1400" dirty="0" err="1"/>
              <a:t>int</a:t>
            </a:r>
            <a:r>
              <a:rPr lang="en-US" sz="1400" dirty="0"/>
              <a:t> total = 0;</a:t>
            </a:r>
          </a:p>
          <a:p>
            <a:pPr marL="109728" indent="0">
              <a:buNone/>
            </a:pPr>
            <a:r>
              <a:rPr lang="en-US" sz="1400" dirty="0"/>
              <a:t>        for (</a:t>
            </a:r>
            <a:r>
              <a:rPr lang="en-US" sz="1400" dirty="0" err="1"/>
              <a:t>int</a:t>
            </a:r>
            <a:r>
              <a:rPr lang="en-US" sz="1400" dirty="0"/>
              <a:t> </a:t>
            </a:r>
            <a:r>
              <a:rPr lang="en-US" sz="1400" dirty="0" err="1"/>
              <a:t>i</a:t>
            </a:r>
            <a:r>
              <a:rPr lang="en-US" sz="1400" dirty="0"/>
              <a:t> = 0; </a:t>
            </a:r>
            <a:r>
              <a:rPr lang="en-US" sz="1400" dirty="0" err="1"/>
              <a:t>i</a:t>
            </a:r>
            <a:r>
              <a:rPr lang="en-US" sz="1400" dirty="0"/>
              <a:t> &lt;= </a:t>
            </a:r>
            <a:r>
              <a:rPr lang="en-US" sz="1400" dirty="0" err="1"/>
              <a:t>args.Length</a:t>
            </a:r>
            <a:r>
              <a:rPr lang="en-US" sz="1400" dirty="0"/>
              <a:t>; </a:t>
            </a:r>
            <a:r>
              <a:rPr lang="en-US" sz="1400" dirty="0" err="1"/>
              <a:t>i</a:t>
            </a:r>
            <a:r>
              <a:rPr lang="en-US" sz="1400" dirty="0"/>
              <a:t>++)</a:t>
            </a:r>
          </a:p>
          <a:p>
            <a:pPr marL="109728" indent="0">
              <a:buNone/>
            </a:pPr>
            <a:r>
              <a:rPr lang="en-US" sz="1400" dirty="0"/>
              <a:t>        {</a:t>
            </a:r>
          </a:p>
          <a:p>
            <a:pPr marL="109728" indent="0">
              <a:buNone/>
            </a:pPr>
            <a:r>
              <a:rPr lang="en-US" sz="1400" dirty="0"/>
              <a:t>            total += Int32.Parse(</a:t>
            </a:r>
            <a:r>
              <a:rPr lang="en-US" sz="1400" dirty="0" err="1"/>
              <a:t>args</a:t>
            </a:r>
            <a:r>
              <a:rPr lang="en-US" sz="1400" dirty="0"/>
              <a:t>[</a:t>
            </a:r>
            <a:r>
              <a:rPr lang="en-US" sz="1400" dirty="0" err="1"/>
              <a:t>i</a:t>
            </a:r>
            <a:r>
              <a:rPr lang="en-US" sz="1400" dirty="0"/>
              <a:t>]);</a:t>
            </a:r>
          </a:p>
          <a:p>
            <a:pPr marL="109728" indent="0">
              <a:buNone/>
            </a:pPr>
            <a:r>
              <a:rPr lang="en-US" sz="1400" dirty="0"/>
              <a:t>        }</a:t>
            </a:r>
          </a:p>
          <a:p>
            <a:pPr marL="109728" indent="0">
              <a:buNone/>
            </a:pPr>
            <a:r>
              <a:rPr lang="en-US" sz="1400" dirty="0"/>
              <a:t>        </a:t>
            </a:r>
            <a:r>
              <a:rPr lang="en-US" sz="1400" dirty="0" err="1"/>
              <a:t>Console.WriteLine</a:t>
            </a:r>
            <a:r>
              <a:rPr lang="en-US" sz="1400" dirty="0"/>
              <a:t>("you entered {0} arguments and their sum is {1} ",</a:t>
            </a:r>
            <a:r>
              <a:rPr lang="en-US" sz="1400" dirty="0" err="1"/>
              <a:t>args.Length,total</a:t>
            </a:r>
            <a:r>
              <a:rPr lang="en-US" sz="1400" dirty="0"/>
              <a:t>); </a:t>
            </a:r>
          </a:p>
          <a:p>
            <a:pPr marL="109728" indent="0">
              <a:buNone/>
            </a:pPr>
            <a:r>
              <a:rPr lang="en-US" sz="1400" dirty="0"/>
              <a:t>            }// Exception Handling</a:t>
            </a:r>
          </a:p>
          <a:p>
            <a:pPr marL="109728" indent="0">
              <a:buNone/>
            </a:pPr>
            <a:r>
              <a:rPr lang="en-US" sz="1400" dirty="0"/>
              <a:t>        catch (</a:t>
            </a:r>
            <a:r>
              <a:rPr lang="en-US" sz="1400" dirty="0" err="1"/>
              <a:t>FormatException</a:t>
            </a:r>
            <a:r>
              <a:rPr lang="en-US" sz="1400" dirty="0"/>
              <a:t>) </a:t>
            </a:r>
          </a:p>
          <a:p>
            <a:pPr marL="109728" indent="0">
              <a:buNone/>
            </a:pPr>
            <a:r>
              <a:rPr lang="en-US" sz="1400" dirty="0"/>
              <a:t>        {</a:t>
            </a:r>
          </a:p>
          <a:p>
            <a:pPr marL="109728" indent="0">
              <a:buNone/>
            </a:pPr>
            <a:r>
              <a:rPr lang="en-US" sz="1400" dirty="0"/>
              <a:t>            </a:t>
            </a:r>
            <a:r>
              <a:rPr lang="en-US" sz="1400" dirty="0" err="1"/>
              <a:t>Console.WriteLine</a:t>
            </a:r>
            <a:r>
              <a:rPr lang="en-US" sz="1400" dirty="0"/>
              <a:t>("Can't convert to Integer"); </a:t>
            </a:r>
          </a:p>
          <a:p>
            <a:pPr marL="109728" indent="0">
              <a:buNone/>
            </a:pPr>
            <a:r>
              <a:rPr lang="en-US" sz="1400" dirty="0"/>
              <a:t>        }</a:t>
            </a:r>
          </a:p>
          <a:p>
            <a:pPr marL="109728" indent="0">
              <a:buNone/>
            </a:pPr>
            <a:r>
              <a:rPr lang="en-US" sz="1400" dirty="0"/>
              <a:t>        </a:t>
            </a:r>
            <a:r>
              <a:rPr lang="en-US" sz="1400" dirty="0" smtClean="0"/>
              <a:t>        </a:t>
            </a:r>
            <a:r>
              <a:rPr lang="en-US" sz="1400" dirty="0"/>
              <a:t>catch (Exception) </a:t>
            </a:r>
          </a:p>
          <a:p>
            <a:pPr marL="109728" indent="0">
              <a:buNone/>
            </a:pPr>
            <a:r>
              <a:rPr lang="en-US" sz="1400" dirty="0"/>
              <a:t>        {</a:t>
            </a:r>
          </a:p>
          <a:p>
            <a:pPr marL="109728" indent="0">
              <a:buNone/>
            </a:pPr>
            <a:r>
              <a:rPr lang="en-US" sz="1400" dirty="0"/>
              <a:t>            </a:t>
            </a:r>
            <a:r>
              <a:rPr lang="en-US" sz="1400" dirty="0" err="1"/>
              <a:t>Console.WriteLine</a:t>
            </a:r>
            <a:r>
              <a:rPr lang="en-US" sz="1400" dirty="0"/>
              <a:t>("Unknown Error"); </a:t>
            </a:r>
          </a:p>
          <a:p>
            <a:pPr marL="109728" indent="0">
              <a:buNone/>
            </a:pPr>
            <a:r>
              <a:rPr lang="en-US" sz="1400" dirty="0"/>
              <a:t>        }</a:t>
            </a:r>
          </a:p>
          <a:p>
            <a:pPr marL="109728" indent="0">
              <a:buNone/>
            </a:pPr>
            <a:r>
              <a:rPr lang="en-US" sz="1400" dirty="0"/>
              <a:t>        </a:t>
            </a:r>
            <a:r>
              <a:rPr lang="en-US" sz="1400" dirty="0" err="1"/>
              <a:t>Console.ReadLine</a:t>
            </a:r>
            <a:r>
              <a:rPr lang="en-US" sz="1400" dirty="0"/>
              <a:t>(); </a:t>
            </a:r>
          </a:p>
          <a:p>
            <a:pPr marL="109728" indent="0">
              <a:buNone/>
            </a:pPr>
            <a:r>
              <a:rPr lang="en-US" sz="1400" dirty="0"/>
              <a:t>}</a:t>
            </a:r>
            <a:endParaRPr lang="en-US" sz="1400"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576359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certain programming circumstances, </a:t>
            </a:r>
            <a:r>
              <a:rPr lang="en-US" dirty="0" smtClean="0"/>
              <a:t>we </a:t>
            </a:r>
            <a:r>
              <a:rPr lang="en-US" dirty="0"/>
              <a:t>want to ensure that a certain piece of code executed in all cases, regardless of whether or not an exception is thrown</a:t>
            </a:r>
            <a:r>
              <a:rPr lang="en-US" dirty="0" smtClean="0"/>
              <a:t>.</a:t>
            </a:r>
          </a:p>
          <a:p>
            <a:r>
              <a:rPr lang="en-US" dirty="0" smtClean="0"/>
              <a:t> </a:t>
            </a:r>
            <a:r>
              <a:rPr lang="en-US" dirty="0"/>
              <a:t>A finally block is used for just this purpose.</a:t>
            </a:r>
            <a:endParaRPr lang="en-US" dirty="0"/>
          </a:p>
        </p:txBody>
      </p:sp>
      <p:sp>
        <p:nvSpPr>
          <p:cNvPr id="3" name="Title 2"/>
          <p:cNvSpPr>
            <a:spLocks noGrp="1"/>
          </p:cNvSpPr>
          <p:nvPr>
            <p:ph type="title"/>
          </p:nvPr>
        </p:nvSpPr>
        <p:spPr/>
        <p:txBody>
          <a:bodyPr/>
          <a:lstStyle/>
          <a:p>
            <a:r>
              <a:rPr lang="en-US" dirty="0">
                <a:effectLst/>
              </a:rPr>
              <a:t>Using a Finally Block</a:t>
            </a:r>
            <a:endParaRPr lang="en-US" dirty="0"/>
          </a:p>
        </p:txBody>
      </p:sp>
    </p:spTree>
    <p:extLst>
      <p:ext uri="{BB962C8B-B14F-4D97-AF65-F5344CB8AC3E}">
        <p14:creationId xmlns:p14="http://schemas.microsoft.com/office/powerpoint/2010/main" val="1629571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70000" lnSpcReduction="20000"/>
          </a:bodyPr>
          <a:lstStyle/>
          <a:p>
            <a:r>
              <a:rPr lang="en-US" dirty="0"/>
              <a:t>public static void Main(string[] </a:t>
            </a:r>
            <a:r>
              <a:rPr lang="en-US" dirty="0" err="1"/>
              <a:t>args</a:t>
            </a:r>
            <a:r>
              <a:rPr lang="en-US" dirty="0"/>
              <a:t>)</a:t>
            </a:r>
            <a:br>
              <a:rPr lang="en-US" dirty="0"/>
            </a:br>
            <a:r>
              <a:rPr lang="en-US" dirty="0"/>
              <a:t>{</a:t>
            </a:r>
            <a:br>
              <a:rPr lang="en-US" dirty="0"/>
            </a:br>
            <a:r>
              <a:rPr lang="en-US" dirty="0"/>
              <a:t>    try</a:t>
            </a:r>
            <a:br>
              <a:rPr lang="en-US" dirty="0"/>
            </a:br>
            <a:r>
              <a:rPr lang="en-US" dirty="0"/>
              <a:t>    {</a:t>
            </a:r>
            <a:br>
              <a:rPr lang="en-US" dirty="0"/>
            </a:br>
            <a:r>
              <a:rPr lang="en-US" dirty="0"/>
              <a:t>        if (</a:t>
            </a:r>
            <a:r>
              <a:rPr lang="en-US" dirty="0" err="1"/>
              <a:t>args.Length</a:t>
            </a:r>
            <a:r>
              <a:rPr lang="en-US" dirty="0"/>
              <a:t> &gt; 0)</a:t>
            </a:r>
            <a:br>
              <a:rPr lang="en-US" dirty="0"/>
            </a:br>
            <a:r>
              <a:rPr lang="en-US" dirty="0"/>
              <a:t>        {</a:t>
            </a:r>
            <a:br>
              <a:rPr lang="en-US" dirty="0"/>
            </a:br>
            <a:r>
              <a:rPr lang="en-US" dirty="0"/>
              <a:t>            </a:t>
            </a:r>
            <a:r>
              <a:rPr lang="en-US" dirty="0" err="1"/>
              <a:t>Console.WriteLine</a:t>
            </a:r>
            <a:r>
              <a:rPr lang="en-US" dirty="0"/>
              <a:t>(</a:t>
            </a:r>
            <a:r>
              <a:rPr lang="en-US" dirty="0" err="1"/>
              <a:t>args</a:t>
            </a:r>
            <a:r>
              <a:rPr lang="en-US" dirty="0"/>
              <a:t>[0]);</a:t>
            </a:r>
            <a:br>
              <a:rPr lang="en-US" dirty="0"/>
            </a:br>
            <a:r>
              <a:rPr lang="en-US" dirty="0"/>
              <a:t>        }</a:t>
            </a:r>
            <a:br>
              <a:rPr lang="en-US" dirty="0"/>
            </a:br>
            <a:r>
              <a:rPr lang="en-US" dirty="0"/>
              <a:t>    }</a:t>
            </a:r>
            <a:br>
              <a:rPr lang="en-US" dirty="0"/>
            </a:br>
            <a:r>
              <a:rPr lang="en-US" dirty="0"/>
              <a:t>    // Exception Handling</a:t>
            </a:r>
            <a:br>
              <a:rPr lang="en-US" dirty="0"/>
            </a:br>
            <a:r>
              <a:rPr lang="en-US" dirty="0"/>
              <a:t>    catch </a:t>
            </a:r>
            <a:r>
              <a:rPr lang="en-US" dirty="0" smtClean="0"/>
              <a:t>(Exception</a:t>
            </a:r>
            <a:r>
              <a:rPr lang="en-US" dirty="0"/>
              <a:t>)</a:t>
            </a:r>
            <a:br>
              <a:rPr lang="en-US" dirty="0"/>
            </a:br>
            <a:r>
              <a:rPr lang="en-US" dirty="0"/>
              <a:t>    {</a:t>
            </a:r>
            <a:br>
              <a:rPr lang="en-US" dirty="0"/>
            </a:br>
            <a:r>
              <a:rPr lang="en-US" dirty="0"/>
              <a:t>        </a:t>
            </a:r>
            <a:r>
              <a:rPr lang="en-US" dirty="0" err="1"/>
              <a:t>Console.WriteLine</a:t>
            </a:r>
            <a:r>
              <a:rPr lang="en-US" dirty="0"/>
              <a:t>("Index out of Range");</a:t>
            </a:r>
            <a:br>
              <a:rPr lang="en-US" dirty="0"/>
            </a:br>
            <a:r>
              <a:rPr lang="en-US" dirty="0"/>
              <a:t>    }</a:t>
            </a:r>
            <a:br>
              <a:rPr lang="en-US" dirty="0"/>
            </a:br>
            <a:r>
              <a:rPr lang="en-US" dirty="0"/>
              <a:t>    finally</a:t>
            </a:r>
            <a:br>
              <a:rPr lang="en-US" dirty="0"/>
            </a:br>
            <a:r>
              <a:rPr lang="en-US" dirty="0"/>
              <a:t>    {</a:t>
            </a:r>
            <a:br>
              <a:rPr lang="en-US" dirty="0"/>
            </a:br>
            <a:r>
              <a:rPr lang="en-US" dirty="0"/>
              <a:t>        </a:t>
            </a:r>
            <a:r>
              <a:rPr lang="en-US" dirty="0" err="1"/>
              <a:t>Console.WriteLine</a:t>
            </a:r>
            <a:r>
              <a:rPr lang="en-US" dirty="0"/>
              <a:t>("Thank you for Using Exception Handling!");</a:t>
            </a:r>
            <a:br>
              <a:rPr lang="en-US" dirty="0"/>
            </a:br>
            <a:r>
              <a:rPr lang="en-US" dirty="0"/>
              <a:t>    }</a:t>
            </a:r>
            <a:br>
              <a:rPr lang="en-US" dirty="0"/>
            </a:br>
            <a:r>
              <a:rPr lang="en-US" dirty="0"/>
              <a:t>    </a:t>
            </a:r>
            <a:r>
              <a:rPr lang="en-US" dirty="0" err="1"/>
              <a:t>Console.ReadLine</a:t>
            </a:r>
            <a:r>
              <a:rPr lang="en-US" dirty="0"/>
              <a:t>(); </a:t>
            </a:r>
            <a:br>
              <a:rPr lang="en-US" dirty="0"/>
            </a:br>
            <a:r>
              <a:rPr lang="en-US" dirty="0"/>
              <a:t>}</a:t>
            </a:r>
            <a:br>
              <a:rPr lang="en-US" dirty="0"/>
            </a:br>
            <a:endParaRPr lang="en-US" dirty="0"/>
          </a:p>
        </p:txBody>
      </p:sp>
    </p:spTree>
    <p:extLst>
      <p:ext uri="{BB962C8B-B14F-4D97-AF65-F5344CB8AC3E}">
        <p14:creationId xmlns:p14="http://schemas.microsoft.com/office/powerpoint/2010/main" val="349911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200" dirty="0" smtClean="0"/>
              <a:t>Nothing is safe. </a:t>
            </a:r>
          </a:p>
          <a:p>
            <a:r>
              <a:rPr lang="en-US" sz="3200" dirty="0" smtClean="0"/>
              <a:t>In programs an error can occur at almost any statement, for almost any reason.</a:t>
            </a:r>
          </a:p>
          <a:p>
            <a:r>
              <a:rPr lang="en-US" sz="3200" dirty="0" smtClean="0"/>
              <a:t> Checking for all these errors becomes unbearably complex. </a:t>
            </a:r>
          </a:p>
          <a:p>
            <a:r>
              <a:rPr lang="en-US" sz="3200" b="1" dirty="0" smtClean="0"/>
              <a:t>Exception </a:t>
            </a:r>
            <a:r>
              <a:rPr lang="en-US" sz="3200" dirty="0" smtClean="0"/>
              <a:t>handling separates this logic</a:t>
            </a:r>
            <a:r>
              <a:rPr lang="en-US" sz="3200" dirty="0" smtClean="0"/>
              <a:t>.</a:t>
            </a:r>
          </a:p>
          <a:p>
            <a:r>
              <a:rPr lang="en-US" sz="3200" dirty="0" smtClean="0"/>
              <a:t> </a:t>
            </a:r>
            <a:r>
              <a:rPr lang="en-US" sz="3200" dirty="0" smtClean="0"/>
              <a:t>It simplifies control flow.</a:t>
            </a:r>
            <a:endParaRPr lang="en-US" sz="3200"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534400" cy="6019800"/>
          </a:xfrm>
        </p:spPr>
        <p:txBody>
          <a:bodyPr>
            <a:normAutofit fontScale="85000" lnSpcReduction="10000"/>
          </a:bodyPr>
          <a:lstStyle/>
          <a:p>
            <a:r>
              <a:rPr lang="en-US" dirty="0" smtClean="0"/>
              <a:t>Exceptions provide a way to transfer control from one part of a program to another. C# exception handling is built upon four keywords: </a:t>
            </a:r>
            <a:r>
              <a:rPr lang="en-US" b="1" dirty="0" smtClean="0"/>
              <a:t>try</a:t>
            </a:r>
            <a:r>
              <a:rPr lang="en-US" dirty="0" smtClean="0"/>
              <a:t>, </a:t>
            </a:r>
            <a:r>
              <a:rPr lang="en-US" b="1" dirty="0" smtClean="0"/>
              <a:t>catch</a:t>
            </a:r>
            <a:r>
              <a:rPr lang="en-US" dirty="0" smtClean="0"/>
              <a:t>, </a:t>
            </a:r>
            <a:r>
              <a:rPr lang="en-US" b="1" dirty="0" smtClean="0"/>
              <a:t>finally</a:t>
            </a:r>
            <a:r>
              <a:rPr lang="en-US" dirty="0" smtClean="0"/>
              <a:t> and </a:t>
            </a:r>
            <a:r>
              <a:rPr lang="en-US" b="1" dirty="0" smtClean="0"/>
              <a:t>throw</a:t>
            </a:r>
            <a:r>
              <a:rPr lang="en-US" dirty="0" smtClean="0"/>
              <a:t>.</a:t>
            </a:r>
          </a:p>
          <a:p>
            <a:r>
              <a:rPr lang="en-US" b="1" dirty="0" smtClean="0"/>
              <a:t>try</a:t>
            </a:r>
            <a:r>
              <a:rPr lang="en-US" dirty="0" smtClean="0"/>
              <a:t>: A try block identifies a block of code for which particular exceptions will be activated. It's followed by one or more catch blocks.</a:t>
            </a:r>
          </a:p>
          <a:p>
            <a:r>
              <a:rPr lang="en-US" b="1" dirty="0" smtClean="0"/>
              <a:t>catch</a:t>
            </a:r>
            <a:r>
              <a:rPr lang="en-US" dirty="0" smtClean="0"/>
              <a:t>: A program catches an exception with an exception handler at the place in a program where you want to handle the problem. The catch keyword indicates the catching of an exception.</a:t>
            </a:r>
          </a:p>
          <a:p>
            <a:r>
              <a:rPr lang="en-US" b="1" dirty="0" smtClean="0"/>
              <a:t>finally</a:t>
            </a:r>
            <a:r>
              <a:rPr lang="en-US" dirty="0" smtClean="0"/>
              <a:t>: The finally block is used to execute a given set of statements, whether an exception is thrown or not thrown. For example, if you open a file, it must be closed whether an exception is raised or not.</a:t>
            </a:r>
          </a:p>
          <a:p>
            <a:r>
              <a:rPr lang="en-US" b="1" dirty="0" smtClean="0"/>
              <a:t>throw</a:t>
            </a:r>
            <a:r>
              <a:rPr lang="en-US" dirty="0" smtClean="0"/>
              <a:t>: A program throws an exception when a problem shows up. This is done using a throw keyword.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using System; </a:t>
            </a:r>
          </a:p>
          <a:p>
            <a:pPr lvl="1">
              <a:buNone/>
            </a:pPr>
            <a:r>
              <a:rPr lang="en-US" dirty="0" smtClean="0"/>
              <a:t>class Program {</a:t>
            </a:r>
          </a:p>
          <a:p>
            <a:pPr lvl="1">
              <a:buNone/>
            </a:pPr>
            <a:r>
              <a:rPr lang="en-US" dirty="0" smtClean="0"/>
              <a:t> static void Main() {</a:t>
            </a:r>
          </a:p>
          <a:p>
            <a:pPr lvl="1">
              <a:buNone/>
            </a:pPr>
            <a:r>
              <a:rPr lang="en-US" dirty="0" smtClean="0"/>
              <a:t> try {</a:t>
            </a:r>
          </a:p>
          <a:p>
            <a:pPr lvl="1">
              <a:buNone/>
            </a:pPr>
            <a:r>
              <a:rPr lang="en-US" dirty="0" smtClean="0"/>
              <a:t> </a:t>
            </a:r>
            <a:r>
              <a:rPr lang="en-US" dirty="0" err="1" smtClean="0"/>
              <a:t>int</a:t>
            </a:r>
            <a:r>
              <a:rPr lang="en-US" dirty="0" smtClean="0"/>
              <a:t> value = 1 / </a:t>
            </a:r>
            <a:r>
              <a:rPr lang="en-US" dirty="0" err="1" smtClean="0"/>
              <a:t>int.Parse</a:t>
            </a:r>
            <a:r>
              <a:rPr lang="en-US" dirty="0" smtClean="0"/>
              <a:t>("0"); </a:t>
            </a:r>
            <a:r>
              <a:rPr lang="en-US" dirty="0" err="1" smtClean="0"/>
              <a:t>Console.WriteLine</a:t>
            </a:r>
            <a:r>
              <a:rPr lang="en-US" dirty="0" smtClean="0"/>
              <a:t>(value); </a:t>
            </a:r>
          </a:p>
          <a:p>
            <a:pPr lvl="1">
              <a:buNone/>
            </a:pPr>
            <a:r>
              <a:rPr lang="en-US" dirty="0" smtClean="0"/>
              <a:t>} </a:t>
            </a:r>
          </a:p>
          <a:p>
            <a:pPr lvl="1">
              <a:buNone/>
            </a:pPr>
            <a:r>
              <a:rPr lang="en-US" dirty="0" smtClean="0"/>
              <a:t>catch (</a:t>
            </a:r>
            <a:r>
              <a:rPr lang="en-US" b="1" u="sng" dirty="0" smtClean="0"/>
              <a:t>Exception</a:t>
            </a:r>
            <a:r>
              <a:rPr lang="en-US" dirty="0" smtClean="0"/>
              <a:t> ex) { </a:t>
            </a:r>
          </a:p>
          <a:p>
            <a:pPr lvl="1">
              <a:buNone/>
            </a:pPr>
            <a:r>
              <a:rPr lang="en-US" dirty="0" err="1" smtClean="0"/>
              <a:t>Console.WriteLine</a:t>
            </a:r>
            <a:r>
              <a:rPr lang="en-US" dirty="0" smtClean="0"/>
              <a:t>(</a:t>
            </a:r>
            <a:r>
              <a:rPr lang="en-US" dirty="0" err="1" smtClean="0"/>
              <a:t>ex.Message</a:t>
            </a:r>
            <a:r>
              <a:rPr lang="en-US" dirty="0" smtClean="0"/>
              <a:t>); </a:t>
            </a:r>
          </a:p>
          <a:p>
            <a:pPr lvl="1">
              <a:buNone/>
            </a:pPr>
            <a:r>
              <a:rPr lang="en-US" dirty="0" smtClean="0"/>
              <a:t>}</a:t>
            </a:r>
          </a:p>
          <a:p>
            <a:pPr lvl="1">
              <a:buNone/>
            </a:pPr>
            <a:r>
              <a:rPr lang="en-US" dirty="0" smtClean="0"/>
              <a:t> }</a:t>
            </a:r>
          </a:p>
          <a:p>
            <a:pPr lvl="1">
              <a:buNone/>
            </a:pPr>
            <a:r>
              <a:rPr lang="en-US" dirty="0" smtClean="0"/>
              <a:t> }</a:t>
            </a:r>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92500" lnSpcReduction="20000"/>
          </a:bodyPr>
          <a:lstStyle/>
          <a:p>
            <a:r>
              <a:rPr lang="en-US" dirty="0"/>
              <a:t>An Exception is an abnormal event or error condition that exists in the technical execution of a particular statement that occurs during program execution</a:t>
            </a:r>
            <a:r>
              <a:rPr lang="en-US" dirty="0" smtClean="0"/>
              <a:t>.</a:t>
            </a:r>
          </a:p>
          <a:p>
            <a:r>
              <a:rPr lang="en-US" dirty="0" smtClean="0"/>
              <a:t> </a:t>
            </a:r>
            <a:r>
              <a:rPr lang="en-US" dirty="0"/>
              <a:t>Exceptions can occur in the code you write (internal) or external code (DLL) that your program calls</a:t>
            </a:r>
            <a:r>
              <a:rPr lang="en-US" dirty="0" smtClean="0"/>
              <a:t>.</a:t>
            </a:r>
          </a:p>
          <a:p>
            <a:r>
              <a:rPr lang="en-US" dirty="0" smtClean="0"/>
              <a:t> </a:t>
            </a:r>
            <a:r>
              <a:rPr lang="en-US" dirty="0"/>
              <a:t>Some examples of error conditions include the following:</a:t>
            </a:r>
          </a:p>
          <a:p>
            <a:pPr lvl="1"/>
            <a:r>
              <a:rPr lang="en-US" dirty="0"/>
              <a:t>File I/O related </a:t>
            </a:r>
            <a:r>
              <a:rPr lang="en-US" dirty="0" smtClean="0"/>
              <a:t>problems</a:t>
            </a:r>
            <a:endParaRPr lang="en-US" dirty="0"/>
          </a:p>
          <a:p>
            <a:pPr lvl="1"/>
            <a:r>
              <a:rPr lang="en-US" dirty="0"/>
              <a:t>Network communication problems</a:t>
            </a:r>
          </a:p>
          <a:p>
            <a:pPr lvl="1"/>
            <a:r>
              <a:rPr lang="en-US" dirty="0"/>
              <a:t>Element access that is beyond the bound of an array</a:t>
            </a:r>
          </a:p>
          <a:p>
            <a:pPr lvl="1"/>
            <a:r>
              <a:rPr lang="en-US" dirty="0"/>
              <a:t>Running out of memory during program execution</a:t>
            </a:r>
          </a:p>
          <a:p>
            <a:pPr lvl="1"/>
            <a:r>
              <a:rPr lang="en-US" dirty="0"/>
              <a:t>Issue when doing a Divide-by-zero operation</a:t>
            </a:r>
          </a:p>
          <a:p>
            <a:endParaRPr lang="en-US" dirty="0"/>
          </a:p>
        </p:txBody>
      </p:sp>
      <p:sp>
        <p:nvSpPr>
          <p:cNvPr id="3" name="Title 2"/>
          <p:cNvSpPr>
            <a:spLocks noGrp="1"/>
          </p:cNvSpPr>
          <p:nvPr>
            <p:ph type="title"/>
          </p:nvPr>
        </p:nvSpPr>
        <p:spPr/>
        <p:txBody>
          <a:bodyPr/>
          <a:lstStyle/>
          <a:p>
            <a:r>
              <a:rPr lang="en-US" dirty="0">
                <a:effectLst/>
              </a:rPr>
              <a:t>What is an </a:t>
            </a:r>
            <a:r>
              <a:rPr lang="en-US" dirty="0" smtClean="0">
                <a:effectLst/>
              </a:rPr>
              <a:t>Exception?</a:t>
            </a:r>
            <a:endParaRPr lang="en-US" dirty="0"/>
          </a:p>
        </p:txBody>
      </p:sp>
    </p:spTree>
    <p:extLst>
      <p:ext uri="{BB962C8B-B14F-4D97-AF65-F5344CB8AC3E}">
        <p14:creationId xmlns:p14="http://schemas.microsoft.com/office/powerpoint/2010/main" val="238742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92500" lnSpcReduction="10000"/>
          </a:bodyPr>
          <a:lstStyle/>
          <a:p>
            <a:pPr algn="just"/>
            <a:r>
              <a:rPr lang="en-US" dirty="0"/>
              <a:t>When an exception occurs in a program, the .NET framework runtime handles the problem by creating an exception object, populates it with information related to the error and passes it on to any fault handling code</a:t>
            </a:r>
            <a:r>
              <a:rPr lang="en-US" dirty="0" smtClean="0"/>
              <a:t>.</a:t>
            </a:r>
          </a:p>
          <a:p>
            <a:pPr algn="just"/>
            <a:r>
              <a:rPr lang="en-US" dirty="0" smtClean="0"/>
              <a:t> </a:t>
            </a:r>
            <a:r>
              <a:rPr lang="en-US" dirty="0"/>
              <a:t>C# does not force you to use try/catch blocks. </a:t>
            </a:r>
            <a:endParaRPr lang="en-US" dirty="0" smtClean="0"/>
          </a:p>
          <a:p>
            <a:pPr algn="just"/>
            <a:r>
              <a:rPr lang="en-US" dirty="0" smtClean="0"/>
              <a:t>The </a:t>
            </a:r>
            <a:r>
              <a:rPr lang="en-US" dirty="0"/>
              <a:t>.NET runtime will try its best and searches a particular fault handler from the method call stack for an exception thrown in an unprotected block</a:t>
            </a:r>
            <a:r>
              <a:rPr lang="en-US" dirty="0" smtClean="0"/>
              <a:t>.</a:t>
            </a:r>
          </a:p>
          <a:p>
            <a:r>
              <a:rPr lang="en-US" dirty="0" smtClean="0"/>
              <a:t> </a:t>
            </a:r>
            <a:r>
              <a:rPr lang="en-US" dirty="0"/>
              <a:t>If none is found then the .NET runtime generates </a:t>
            </a:r>
            <a:r>
              <a:rPr lang="en-US" dirty="0" smtClean="0"/>
              <a:t>an Unhandled Exceptions </a:t>
            </a:r>
            <a:r>
              <a:rPr lang="en-US" dirty="0"/>
              <a:t>event.</a:t>
            </a:r>
            <a:r>
              <a:rPr lang="en-US" dirty="0"/>
              <a:t/>
            </a:r>
            <a:br>
              <a:rPr lang="en-US" dirty="0"/>
            </a:br>
            <a:endParaRPr lang="en-US" dirty="0"/>
          </a:p>
        </p:txBody>
      </p:sp>
      <p:sp>
        <p:nvSpPr>
          <p:cNvPr id="3" name="Title 2"/>
          <p:cNvSpPr>
            <a:spLocks noGrp="1"/>
          </p:cNvSpPr>
          <p:nvPr>
            <p:ph type="title"/>
          </p:nvPr>
        </p:nvSpPr>
        <p:spPr/>
        <p:txBody>
          <a:bodyPr>
            <a:normAutofit/>
          </a:bodyPr>
          <a:lstStyle/>
          <a:p>
            <a:r>
              <a:rPr lang="en-US" sz="3600" dirty="0">
                <a:effectLst/>
              </a:rPr>
              <a:t>CLR Exception </a:t>
            </a:r>
            <a:r>
              <a:rPr lang="en-US" sz="3600" dirty="0" smtClean="0">
                <a:effectLst/>
              </a:rPr>
              <a:t>Handling Mechanism</a:t>
            </a:r>
            <a:endParaRPr lang="en-US" sz="3600" dirty="0"/>
          </a:p>
        </p:txBody>
      </p:sp>
    </p:spTree>
    <p:extLst>
      <p:ext uri="{BB962C8B-B14F-4D97-AF65-F5344CB8AC3E}">
        <p14:creationId xmlns:p14="http://schemas.microsoft.com/office/powerpoint/2010/main" val="106081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rPr>
              <a:t>Exception Class Hierarchy</a:t>
            </a:r>
            <a:endParaRPr lang="en-US" dirty="0"/>
          </a:p>
        </p:txBody>
      </p:sp>
      <p:pic>
        <p:nvPicPr>
          <p:cNvPr id="5" name="Content Placeholder 4"/>
          <p:cNvPicPr>
            <a:picLocks noGrp="1" noChangeAspect="1"/>
          </p:cNvPicPr>
          <p:nvPr>
            <p:ph idx="1"/>
          </p:nvPr>
        </p:nvPicPr>
        <p:blipFill>
          <a:blip r:embed="rId2"/>
          <a:stretch>
            <a:fillRect/>
          </a:stretch>
        </p:blipFill>
        <p:spPr>
          <a:xfrm>
            <a:off x="1249" y="1676400"/>
            <a:ext cx="8837951" cy="2895600"/>
          </a:xfrm>
          <a:prstGeom prst="rect">
            <a:avLst/>
          </a:prstGeom>
        </p:spPr>
      </p:pic>
    </p:spTree>
    <p:extLst>
      <p:ext uri="{BB962C8B-B14F-4D97-AF65-F5344CB8AC3E}">
        <p14:creationId xmlns:p14="http://schemas.microsoft.com/office/powerpoint/2010/main" val="1123956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catch and handle exceptions, you need to place exception-throwing code in a try code and catch the resulting exception when it is thrown, in one or more catch blocks where error handling code is placed to properly deal and recover from the exception</a:t>
            </a:r>
            <a:r>
              <a:rPr lang="en-US" dirty="0" smtClean="0"/>
              <a:t>.</a:t>
            </a:r>
          </a:p>
          <a:p>
            <a:r>
              <a:rPr lang="en-US" dirty="0" smtClean="0"/>
              <a:t> </a:t>
            </a:r>
            <a:r>
              <a:rPr lang="en-US" dirty="0"/>
              <a:t>You can optionally add a finally block whose code will always be executed regardless of whether or not an exception is thrown.</a:t>
            </a:r>
            <a:r>
              <a:rPr lang="en-US" dirty="0"/>
              <a:t/>
            </a:r>
            <a:br>
              <a:rPr lang="en-US" dirty="0"/>
            </a:br>
            <a:endParaRPr lang="en-US" dirty="0"/>
          </a:p>
        </p:txBody>
      </p:sp>
      <p:sp>
        <p:nvSpPr>
          <p:cNvPr id="3" name="Title 2"/>
          <p:cNvSpPr>
            <a:spLocks noGrp="1"/>
          </p:cNvSpPr>
          <p:nvPr>
            <p:ph type="title"/>
          </p:nvPr>
        </p:nvSpPr>
        <p:spPr/>
        <p:txBody>
          <a:bodyPr/>
          <a:lstStyle/>
          <a:p>
            <a:r>
              <a:rPr lang="en-US" dirty="0">
                <a:effectLst/>
              </a:rPr>
              <a:t>Using Try/Catch Blocks</a:t>
            </a:r>
            <a:endParaRPr lang="en-US" dirty="0"/>
          </a:p>
        </p:txBody>
      </p:sp>
    </p:spTree>
    <p:extLst>
      <p:ext uri="{BB962C8B-B14F-4D97-AF65-F5344CB8AC3E}">
        <p14:creationId xmlns:p14="http://schemas.microsoft.com/office/powerpoint/2010/main" val="351679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Autofit/>
          </a:bodyPr>
          <a:lstStyle/>
          <a:p>
            <a:pPr marL="109728" indent="0">
              <a:buNone/>
            </a:pPr>
            <a:r>
              <a:rPr lang="en-US" sz="1300" dirty="0"/>
              <a:t>static void Main(string[] </a:t>
            </a:r>
            <a:r>
              <a:rPr lang="en-US" sz="1300" dirty="0" err="1"/>
              <a:t>args</a:t>
            </a:r>
            <a:r>
              <a:rPr lang="en-US" sz="1300" dirty="0"/>
              <a:t>)</a:t>
            </a:r>
          </a:p>
          <a:p>
            <a:pPr marL="109728" indent="0">
              <a:buNone/>
            </a:pPr>
            <a:r>
              <a:rPr lang="en-US" sz="1300" dirty="0"/>
              <a:t>    {</a:t>
            </a:r>
          </a:p>
          <a:p>
            <a:pPr marL="109728" indent="0">
              <a:buNone/>
            </a:pPr>
            <a:r>
              <a:rPr lang="en-US" sz="1300" dirty="0"/>
              <a:t>        </a:t>
            </a:r>
            <a:r>
              <a:rPr lang="en-US" sz="1300" dirty="0" err="1"/>
              <a:t>int</a:t>
            </a:r>
            <a:r>
              <a:rPr lang="en-US" sz="1300" dirty="0"/>
              <a:t>[] x = new </a:t>
            </a:r>
            <a:r>
              <a:rPr lang="en-US" sz="1300" dirty="0" err="1"/>
              <a:t>int</a:t>
            </a:r>
            <a:r>
              <a:rPr lang="en-US" sz="1300" dirty="0"/>
              <a:t>[2]; </a:t>
            </a:r>
          </a:p>
          <a:p>
            <a:pPr marL="109728" indent="0">
              <a:buNone/>
            </a:pPr>
            <a:r>
              <a:rPr lang="en-US" sz="1300" dirty="0"/>
              <a:t>        try</a:t>
            </a:r>
          </a:p>
          <a:p>
            <a:pPr marL="109728" indent="0">
              <a:buNone/>
            </a:pPr>
            <a:r>
              <a:rPr lang="en-US" sz="1300" dirty="0"/>
              <a:t>        {</a:t>
            </a:r>
          </a:p>
          <a:p>
            <a:pPr marL="109728" indent="0">
              <a:buNone/>
            </a:pPr>
            <a:r>
              <a:rPr lang="en-US" sz="1300" dirty="0"/>
              <a:t>            x[0] = 10;</a:t>
            </a:r>
          </a:p>
          <a:p>
            <a:pPr marL="109728" indent="0">
              <a:buNone/>
            </a:pPr>
            <a:r>
              <a:rPr lang="en-US" sz="1300" dirty="0"/>
              <a:t>            x[1] = 20; </a:t>
            </a:r>
          </a:p>
          <a:p>
            <a:pPr marL="109728" indent="0">
              <a:buNone/>
            </a:pPr>
            <a:r>
              <a:rPr lang="en-US" sz="1300" dirty="0"/>
              <a:t>            //SUSPECTED CODE</a:t>
            </a:r>
          </a:p>
          <a:p>
            <a:pPr marL="109728" indent="0">
              <a:buNone/>
            </a:pPr>
            <a:r>
              <a:rPr lang="en-US" sz="1300" dirty="0"/>
              <a:t>            for (</a:t>
            </a:r>
            <a:r>
              <a:rPr lang="en-US" sz="1300" dirty="0" err="1"/>
              <a:t>int</a:t>
            </a:r>
            <a:r>
              <a:rPr lang="en-US" sz="1300" dirty="0"/>
              <a:t> </a:t>
            </a:r>
            <a:r>
              <a:rPr lang="en-US" sz="1300" dirty="0" err="1"/>
              <a:t>i</a:t>
            </a:r>
            <a:r>
              <a:rPr lang="en-US" sz="1300" dirty="0"/>
              <a:t> = 0; </a:t>
            </a:r>
            <a:r>
              <a:rPr lang="en-US" sz="1300" dirty="0" err="1"/>
              <a:t>i</a:t>
            </a:r>
            <a:r>
              <a:rPr lang="en-US" sz="1300" dirty="0"/>
              <a:t> &lt;= </a:t>
            </a:r>
            <a:r>
              <a:rPr lang="en-US" sz="1300" dirty="0" err="1"/>
              <a:t>x.Length</a:t>
            </a:r>
            <a:r>
              <a:rPr lang="en-US" sz="1300" dirty="0"/>
              <a:t>; </a:t>
            </a:r>
            <a:r>
              <a:rPr lang="en-US" sz="1300" dirty="0" err="1"/>
              <a:t>i</a:t>
            </a:r>
            <a:r>
              <a:rPr lang="en-US" sz="1300" dirty="0"/>
              <a:t>++)</a:t>
            </a:r>
          </a:p>
          <a:p>
            <a:pPr marL="109728" indent="0">
              <a:buNone/>
            </a:pPr>
            <a:r>
              <a:rPr lang="en-US" sz="1300" dirty="0"/>
              <a:t>            {</a:t>
            </a:r>
          </a:p>
          <a:p>
            <a:pPr marL="109728" indent="0">
              <a:buNone/>
            </a:pPr>
            <a:r>
              <a:rPr lang="en-US" sz="1300" dirty="0"/>
              <a:t>                </a:t>
            </a:r>
            <a:r>
              <a:rPr lang="en-US" sz="1300" dirty="0" err="1"/>
              <a:t>Console.WriteLine</a:t>
            </a:r>
            <a:r>
              <a:rPr lang="en-US" sz="1300" dirty="0"/>
              <a:t>(x[</a:t>
            </a:r>
            <a:r>
              <a:rPr lang="en-US" sz="1300" dirty="0" err="1"/>
              <a:t>i</a:t>
            </a:r>
            <a:r>
              <a:rPr lang="en-US" sz="1300" dirty="0"/>
              <a:t>]);</a:t>
            </a:r>
          </a:p>
          <a:p>
            <a:pPr marL="109728" indent="0">
              <a:buNone/>
            </a:pPr>
            <a:r>
              <a:rPr lang="en-US" sz="1300" dirty="0"/>
              <a:t>            }</a:t>
            </a:r>
          </a:p>
          <a:p>
            <a:pPr marL="109728" indent="0">
              <a:buNone/>
            </a:pPr>
            <a:r>
              <a:rPr lang="en-US" sz="1300" dirty="0"/>
              <a:t>        }</a:t>
            </a:r>
          </a:p>
          <a:p>
            <a:pPr marL="109728" indent="0">
              <a:buNone/>
            </a:pPr>
            <a:r>
              <a:rPr lang="en-US" sz="1300" dirty="0"/>
              <a:t>        catch (</a:t>
            </a:r>
            <a:r>
              <a:rPr lang="en-US" sz="1300" dirty="0" err="1"/>
              <a:t>IndexOutOfRangeException</a:t>
            </a:r>
            <a:r>
              <a:rPr lang="en-US" sz="1300" dirty="0"/>
              <a:t> err) // Exception handling</a:t>
            </a:r>
          </a:p>
          <a:p>
            <a:pPr marL="109728" indent="0">
              <a:buNone/>
            </a:pPr>
            <a:r>
              <a:rPr lang="en-US" sz="1300" dirty="0"/>
              <a:t>        {</a:t>
            </a:r>
          </a:p>
          <a:p>
            <a:pPr marL="109728" indent="0">
              <a:buNone/>
            </a:pPr>
            <a:r>
              <a:rPr lang="en-US" sz="1300" dirty="0"/>
              <a:t>            </a:t>
            </a:r>
            <a:r>
              <a:rPr lang="en-US" sz="1300" dirty="0" err="1"/>
              <a:t>Console.WriteLine</a:t>
            </a:r>
            <a:r>
              <a:rPr lang="en-US" sz="1300" dirty="0"/>
              <a:t>(</a:t>
            </a:r>
            <a:r>
              <a:rPr lang="en-US" sz="1300" dirty="0" err="1"/>
              <a:t>err.Message</a:t>
            </a:r>
            <a:r>
              <a:rPr lang="en-US" sz="1300" dirty="0"/>
              <a:t>);</a:t>
            </a:r>
          </a:p>
          <a:p>
            <a:pPr marL="109728" indent="0">
              <a:buNone/>
            </a:pPr>
            <a:r>
              <a:rPr lang="en-US" sz="1300" dirty="0"/>
              <a:t>        }</a:t>
            </a:r>
          </a:p>
          <a:p>
            <a:pPr marL="109728" indent="0">
              <a:buNone/>
            </a:pPr>
            <a:r>
              <a:rPr lang="en-US" sz="1300" dirty="0"/>
              <a:t>        </a:t>
            </a:r>
            <a:r>
              <a:rPr lang="en-US" sz="1300" dirty="0" err="1"/>
              <a:t>Console.ReadKey</a:t>
            </a:r>
            <a:r>
              <a:rPr lang="en-US" sz="1300" dirty="0"/>
              <a:t>();</a:t>
            </a:r>
          </a:p>
          <a:p>
            <a:pPr marL="109728" indent="0">
              <a:buNone/>
            </a:pPr>
            <a:r>
              <a:rPr lang="en-US" sz="1300" dirty="0"/>
              <a:t>    }</a:t>
            </a:r>
          </a:p>
          <a:p>
            <a:pPr marL="109728" indent="0">
              <a:buNone/>
            </a:pPr>
            <a:r>
              <a:rPr lang="en-US" sz="1300" dirty="0"/>
              <a:t>}</a:t>
            </a:r>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824781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114</TotalTime>
  <Words>603</Words>
  <Application>Microsoft Office PowerPoint</Application>
  <PresentationFormat>On-screen Show (4:3)</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Lucida Sans Unicode</vt:lpstr>
      <vt:lpstr>Verdana</vt:lpstr>
      <vt:lpstr>Wingdings 2</vt:lpstr>
      <vt:lpstr>Wingdings 3</vt:lpstr>
      <vt:lpstr>Concourse</vt:lpstr>
      <vt:lpstr>C# Exception Handaling </vt:lpstr>
      <vt:lpstr>Introduction</vt:lpstr>
      <vt:lpstr>PowerPoint Presentation</vt:lpstr>
      <vt:lpstr>Example</vt:lpstr>
      <vt:lpstr>What is an Exception?</vt:lpstr>
      <vt:lpstr>CLR Exception Handling Mechanism</vt:lpstr>
      <vt:lpstr>Exception Class Hierarchy</vt:lpstr>
      <vt:lpstr>Using Try/Catch Blocks</vt:lpstr>
      <vt:lpstr>Example</vt:lpstr>
      <vt:lpstr>Using Multiple Catch Blocks</vt:lpstr>
      <vt:lpstr>Example</vt:lpstr>
      <vt:lpstr>Using a Finally Block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 Handaling</dc:title>
  <dc:creator>admin</dc:creator>
  <cp:lastModifiedBy>sudan prajapati</cp:lastModifiedBy>
  <cp:revision>8</cp:revision>
  <dcterms:created xsi:type="dcterms:W3CDTF">2014-11-04T05:29:32Z</dcterms:created>
  <dcterms:modified xsi:type="dcterms:W3CDTF">2014-11-04T15:58:30Z</dcterms:modified>
</cp:coreProperties>
</file>