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5" autoAdjust="0"/>
    <p:restoredTop sz="94660"/>
  </p:normalViewPr>
  <p:slideViewPr>
    <p:cSldViewPr>
      <p:cViewPr>
        <p:scale>
          <a:sx n="53" d="100"/>
          <a:sy n="53" d="100"/>
        </p:scale>
        <p:origin x="-72" y="-3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859280"/>
            <a:ext cx="6400800" cy="1295400"/>
          </a:xfrm>
        </p:spPr>
        <p:txBody>
          <a:bodyPr/>
          <a:lstStyle/>
          <a:p>
            <a:r>
              <a:rPr lang="en-US" smtClean="0"/>
              <a:t>Click to edit Master title style</a:t>
            </a:r>
            <a:endParaRPr lang="en-US" dirty="0"/>
          </a:p>
        </p:txBody>
      </p:sp>
      <p:pic>
        <p:nvPicPr>
          <p:cNvPr id="8" name="Picture 7"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801112"/>
            <a:ext cx="9144000" cy="932688"/>
          </a:xfrm>
          <a:prstGeom prst="rect">
            <a:avLst/>
          </a:prstGeom>
        </p:spPr>
      </p:pic>
      <p:sp>
        <p:nvSpPr>
          <p:cNvPr id="3" name="Subtitle 2"/>
          <p:cNvSpPr>
            <a:spLocks noGrp="1"/>
          </p:cNvSpPr>
          <p:nvPr>
            <p:ph type="subTitle" idx="1"/>
          </p:nvPr>
        </p:nvSpPr>
        <p:spPr>
          <a:xfrm>
            <a:off x="1371600" y="3429000"/>
            <a:ext cx="6400800" cy="762000"/>
          </a:xfrm>
        </p:spPr>
        <p:txBody>
          <a:bodyPr>
            <a:normAutofit/>
          </a:bodyPr>
          <a:lstStyle>
            <a:lvl1pPr marL="0" indent="0" algn="ctr">
              <a:buNone/>
              <a:defRPr sz="2000" i="1" baseline="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white"/>
        <p:txBody>
          <a:bodyPr/>
          <a:lstStyle/>
          <a:p>
            <a:fld id="{544213AF-26F6-41FA-8D85-E2C5388D6E58}" type="datetimeFigureOut">
              <a:rPr lang="en-US" smtClean="0"/>
              <a:pPr/>
              <a:t>12/7/2014</a:t>
            </a:fld>
            <a:endParaRPr lang="en-US" dirty="0">
              <a:solidFill>
                <a:srgbClr val="FFFFFF"/>
              </a:solidFill>
            </a:endParaRPr>
          </a:p>
        </p:txBody>
      </p:sp>
      <p:sp>
        <p:nvSpPr>
          <p:cNvPr id="5" name="Footer Placeholder 4"/>
          <p:cNvSpPr>
            <a:spLocks noGrp="1"/>
          </p:cNvSpPr>
          <p:nvPr>
            <p:ph type="ftr" sz="quarter" idx="11"/>
          </p:nvPr>
        </p:nvSpPr>
        <p:spPr bwMode="white"/>
        <p:txBody>
          <a:bodyPr/>
          <a:lstStyle/>
          <a:p>
            <a:endParaRPr kumimoji="0" lang="en-US">
              <a:solidFill>
                <a:schemeClr val="accent1">
                  <a:tint val="20000"/>
                </a:schemeClr>
              </a:solidFill>
            </a:endParaRPr>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a:t>‹#›</a:t>
            </a:fld>
            <a:endParaRPr kumimoji="0" lang="en-US" dirty="0">
              <a:solidFill>
                <a:srgbClr val="FFFFFF"/>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4213AF-26F6-41FA-8D85-E2C5388D6E58}" type="datetimeFigureOut">
              <a:rPr lang="en-US" smtClean="0"/>
              <a:pPr/>
              <a:t>12/7/2014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09041"/>
            <a:ext cx="1295400" cy="4318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400" y="1219199"/>
            <a:ext cx="5181600" cy="4267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44213AF-26F6-41FA-8D85-E2C5388D6E58}" type="datetimeFigureOut">
              <a:rPr lang="en-US" smtClean="0"/>
              <a:pPr/>
              <a:t>12/7/2014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371600" y="2438400"/>
            <a:ext cx="6400800" cy="30480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44213AF-26F6-41FA-8D85-E2C5388D6E58}" type="datetimeFigureOut">
              <a:rPr lang="en-US" smtClean="0"/>
              <a:pPr/>
              <a:t>12/7/2014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a:t>‹#›</a:t>
            </a:fld>
            <a:endParaRPr kumimoji="0" lang="en-US"/>
          </a:p>
        </p:txBody>
      </p:sp>
      <p:pic>
        <p:nvPicPr>
          <p:cNvPr id="9" name="Picture 8"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44213AF-26F6-41FA-8D85-E2C5388D6E58}" type="datetimeFigureOut">
              <a:rPr lang="en-US" smtClean="0"/>
              <a:pPr/>
              <a:t>12/7/2014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a:t>‹#›</a:t>
            </a:fld>
            <a:endParaRPr kumimoji="0" lang="en-US"/>
          </a:p>
        </p:txBody>
      </p:sp>
      <p:pic>
        <p:nvPicPr>
          <p:cNvPr id="7" name="Picture 6"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684462"/>
            <a:ext cx="9144000" cy="932688"/>
          </a:xfrm>
          <a:prstGeom prst="rect">
            <a:avLst/>
          </a:prstGeom>
        </p:spPr>
      </p:pic>
      <p:sp>
        <p:nvSpPr>
          <p:cNvPr id="2" name="Title 1"/>
          <p:cNvSpPr>
            <a:spLocks noGrp="1"/>
          </p:cNvSpPr>
          <p:nvPr>
            <p:ph type="title"/>
          </p:nvPr>
        </p:nvSpPr>
        <p:spPr>
          <a:xfrm>
            <a:off x="1447800" y="3410267"/>
            <a:ext cx="6248400" cy="1456373"/>
          </a:xfrm>
        </p:spPr>
        <p:txBody>
          <a:bodyPr anchor="t">
            <a:normAutofit/>
          </a:bodyPr>
          <a:lstStyle>
            <a:lvl1pPr algn="ctr">
              <a:defRPr sz="36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447800" y="1503680"/>
            <a:ext cx="6248400" cy="1566862"/>
          </a:xfrm>
        </p:spPr>
        <p:txBody>
          <a:bodyPr anchor="b"/>
          <a:lstStyle>
            <a:lvl1pPr marL="0" indent="0" algn="ctr">
              <a:buNone/>
              <a:defRPr sz="2000" b="0" i="1"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pic>
        <p:nvPicPr>
          <p:cNvPr id="8" name="Picture 7"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684462"/>
            <a:ext cx="9144000" cy="93268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 name="Content Placeholder 9"/>
          <p:cNvSpPr>
            <a:spLocks noGrp="1"/>
          </p:cNvSpPr>
          <p:nvPr>
            <p:ph sz="quarter" idx="13"/>
          </p:nvPr>
        </p:nvSpPr>
        <p:spPr>
          <a:xfrm>
            <a:off x="1371600" y="2438400"/>
            <a:ext cx="3124200" cy="3124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544213AF-26F6-41FA-8D85-E2C5388D6E58}" type="datetimeFigureOut">
              <a:rPr lang="en-US" smtClean="0"/>
              <a:pPr/>
              <a:t>12/7/2014</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D5BBC35B-A44B-4119-B8DA-DE9E3DFADA20}" type="slidenum">
              <a:rPr kumimoji="0" lang="en-US" smtClean="0"/>
              <a:pPr/>
              <a:t>‹#›</a:t>
            </a:fld>
            <a:endParaRPr kumimoji="0" lang="en-US"/>
          </a:p>
        </p:txBody>
      </p:sp>
      <p:sp>
        <p:nvSpPr>
          <p:cNvPr id="12" name="Content Placeholder 11"/>
          <p:cNvSpPr>
            <a:spLocks noGrp="1"/>
          </p:cNvSpPr>
          <p:nvPr>
            <p:ph sz="quarter" idx="14"/>
          </p:nvPr>
        </p:nvSpPr>
        <p:spPr>
          <a:xfrm>
            <a:off x="4648200" y="2438400"/>
            <a:ext cx="3124200" cy="3124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2" name="Picture 11" descr="flourish2.png"/>
          <p:cNvPicPr>
            <a:picLocks noChangeAspect="1"/>
          </p:cNvPicPr>
          <p:nvPr/>
        </p:nvPicPr>
        <p:blipFill>
          <a:blip r:embed="rId2">
            <a:clrChange>
              <a:clrFrom>
                <a:srgbClr val="000000">
                  <a:alpha val="0"/>
                </a:srgbClr>
              </a:clrFrom>
              <a:clrTo>
                <a:srgbClr val="000000">
                  <a:alpha val="0"/>
                </a:srgbClr>
              </a:clrTo>
            </a:clrChange>
            <a:lum bright="-14000"/>
          </a:blip>
          <a:stretch>
            <a:fillRect/>
          </a:stretch>
        </p:blipFill>
        <p:spPr>
          <a:xfrm>
            <a:off x="0" y="1618488"/>
            <a:ext cx="9144000" cy="932688"/>
          </a:xfrm>
          <a:prstGeom prst="rect">
            <a:avLst/>
          </a:prstGeom>
        </p:spPr>
      </p:pic>
      <p:sp>
        <p:nvSpPr>
          <p:cNvPr id="11" name="Content Placeholder 10"/>
          <p:cNvSpPr>
            <a:spLocks noGrp="1"/>
          </p:cNvSpPr>
          <p:nvPr>
            <p:ph sz="quarter" idx="13"/>
          </p:nvPr>
        </p:nvSpPr>
        <p:spPr>
          <a:xfrm>
            <a:off x="1371600" y="2819400"/>
            <a:ext cx="3124200" cy="2743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48200" y="2819400"/>
            <a:ext cx="3124200" cy="2743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371600" y="2362201"/>
            <a:ext cx="3125788" cy="451338"/>
          </a:xfrm>
        </p:spPr>
        <p:txBody>
          <a:bodyPr anchor="b"/>
          <a:lstStyle>
            <a:lvl1pPr marL="0" indent="0" algn="ctr">
              <a:buNone/>
              <a:defRPr sz="18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5025" y="2359152"/>
            <a:ext cx="3127375" cy="448056"/>
          </a:xfrm>
        </p:spPr>
        <p:txBody>
          <a:bodyPr anchor="b"/>
          <a:lstStyle>
            <a:lvl1pPr marL="0" indent="0" algn="ctr">
              <a:buNone/>
              <a:defRPr sz="18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544213AF-26F6-41FA-8D85-E2C5388D6E58}" type="datetimeFigureOut">
              <a:rPr lang="en-US" smtClean="0"/>
              <a:pPr/>
              <a:t>12/7/2014</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44213AF-26F6-41FA-8D85-E2C5388D6E58}" type="datetimeFigureOut">
              <a:rPr lang="en-US" smtClean="0"/>
              <a:pPr/>
              <a:t>12/7/2014</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D5BBC35B-A44B-4119-B8DA-DE9E3DFADA20}" type="slidenum">
              <a:rPr kumimoji="0" lang="en-US" smtClean="0"/>
              <a:pPr/>
              <a:t>‹#›</a:t>
            </a:fld>
            <a:endParaRPr kumimoji="0" lang="en-US"/>
          </a:p>
        </p:txBody>
      </p:sp>
      <p:pic>
        <p:nvPicPr>
          <p:cNvPr id="7" name="Picture 6"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44213AF-26F6-41FA-8D85-E2C5388D6E58}" type="datetimeFigureOut">
              <a:rPr lang="en-US" smtClean="0"/>
              <a:pPr/>
              <a:t>12/7/2014</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1" y="1676400"/>
            <a:ext cx="2819399" cy="599440"/>
          </a:xfrm>
        </p:spPr>
        <p:txBody>
          <a:bodyPr anchor="b">
            <a:noAutofit/>
          </a:bodyPr>
          <a:lstStyle>
            <a:lvl1pPr algn="ctr">
              <a:defRPr sz="1700" b="1" cap="all" spc="0" baseline="0"/>
            </a:lvl1pPr>
          </a:lstStyle>
          <a:p>
            <a:r>
              <a:rPr lang="en-US" smtClean="0"/>
              <a:t>Click to edit Master title style</a:t>
            </a:r>
            <a:endParaRPr lang="en-US" dirty="0"/>
          </a:p>
        </p:txBody>
      </p:sp>
      <p:sp>
        <p:nvSpPr>
          <p:cNvPr id="4" name="Text Placeholder 3"/>
          <p:cNvSpPr>
            <a:spLocks noGrp="1"/>
          </p:cNvSpPr>
          <p:nvPr>
            <p:ph type="body" sz="half" idx="2"/>
          </p:nvPr>
        </p:nvSpPr>
        <p:spPr>
          <a:xfrm>
            <a:off x="4953001" y="2275840"/>
            <a:ext cx="2819399" cy="290576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4213AF-26F6-41FA-8D85-E2C5388D6E58}" type="datetimeFigureOut">
              <a:rPr lang="en-US" smtClean="0"/>
              <a:pPr/>
              <a:t>12/7/2014</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D5BBC35B-A44B-4119-B8DA-DE9E3DFADA20}" type="slidenum">
              <a:rPr kumimoji="0" lang="en-US" smtClean="0"/>
              <a:pPr/>
              <a:t>‹#›</a:t>
            </a:fld>
            <a:endParaRPr kumimoji="0" lang="en-US"/>
          </a:p>
        </p:txBody>
      </p:sp>
      <p:sp>
        <p:nvSpPr>
          <p:cNvPr id="9" name="Content Placeholder 8"/>
          <p:cNvSpPr>
            <a:spLocks noGrp="1"/>
          </p:cNvSpPr>
          <p:nvPr>
            <p:ph sz="quarter" idx="13"/>
          </p:nvPr>
        </p:nvSpPr>
        <p:spPr>
          <a:xfrm>
            <a:off x="1371600" y="1676400"/>
            <a:ext cx="3276600" cy="3505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 name="Plaque 9"/>
          <p:cNvSpPr/>
          <p:nvPr/>
        </p:nvSpPr>
        <p:spPr>
          <a:xfrm>
            <a:off x="1463040" y="1847088"/>
            <a:ext cx="3090672" cy="3090672"/>
          </a:xfrm>
          <a:prstGeom prst="plaque">
            <a:avLst>
              <a:gd name="adj" fmla="val 8438"/>
            </a:avLst>
          </a:prstGeom>
          <a:noFill/>
          <a:ln w="9525">
            <a:solidFill>
              <a:schemeClr val="tx2">
                <a:alpha val="17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53000" y="1676400"/>
            <a:ext cx="2819400" cy="599440"/>
          </a:xfrm>
        </p:spPr>
        <p:txBody>
          <a:bodyPr anchor="b">
            <a:noAutofit/>
          </a:bodyPr>
          <a:lstStyle>
            <a:lvl1pPr algn="ctr">
              <a:defRPr sz="1700" b="1" cap="all" spc="0" baseline="0"/>
            </a:lvl1pPr>
          </a:lstStyle>
          <a:p>
            <a:r>
              <a:rPr lang="en-US" smtClean="0"/>
              <a:t>Click to edit Master title style</a:t>
            </a:r>
            <a:endParaRPr lang="en-US" dirty="0"/>
          </a:p>
        </p:txBody>
      </p:sp>
      <p:sp>
        <p:nvSpPr>
          <p:cNvPr id="3" name="Picture Placeholder 2"/>
          <p:cNvSpPr>
            <a:spLocks noGrp="1"/>
          </p:cNvSpPr>
          <p:nvPr>
            <p:ph type="pic" idx="1"/>
          </p:nvPr>
        </p:nvSpPr>
        <p:spPr>
          <a:xfrm>
            <a:off x="1524000" y="1905000"/>
            <a:ext cx="2971800" cy="2971800"/>
          </a:xfrm>
          <a:prstGeom prst="plaque">
            <a:avLst>
              <a:gd name="adj" fmla="val 8341"/>
            </a:avLst>
          </a:prstGeom>
          <a:solidFill>
            <a:schemeClr val="bg1">
              <a:lumMod val="95000"/>
              <a:alpha val="35000"/>
            </a:schemeClr>
          </a:solidFill>
          <a:ln w="98425" cmpd="thinThick">
            <a:noFill/>
            <a:bevel/>
          </a:ln>
        </p:spPr>
        <p:txBody>
          <a:bodyPr>
            <a:normAutofit/>
          </a:bodyPr>
          <a:lstStyle>
            <a:lvl1pPr marL="0" indent="0" algn="ctr">
              <a:buNone/>
              <a:defRPr sz="1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953000" y="2276856"/>
            <a:ext cx="2819400" cy="287528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4213AF-26F6-41FA-8D85-E2C5388D6E58}" type="datetimeFigureOut">
              <a:rPr lang="en-US" smtClean="0"/>
              <a:pPr/>
              <a:t>12/7/2014</a:t>
            </a:fld>
            <a:endParaRPr lang="en-US">
              <a:solidFill>
                <a:schemeClr val="tx1"/>
              </a:solidFill>
            </a:endParaRPr>
          </a:p>
        </p:txBody>
      </p:sp>
      <p:sp>
        <p:nvSpPr>
          <p:cNvPr id="6" name="Footer Placeholder 5"/>
          <p:cNvSpPr>
            <a:spLocks noGrp="1"/>
          </p:cNvSpPr>
          <p:nvPr>
            <p:ph type="ftr" sz="quarter" idx="11"/>
          </p:nvPr>
        </p:nvSpPr>
        <p:spPr/>
        <p:txBody>
          <a:bodyPr/>
          <a:lstStyle/>
          <a:p>
            <a:endParaRPr kumimoji="0" lang="en-US">
              <a:solidFill>
                <a:schemeClr val="tx1"/>
              </a:solidFill>
            </a:endParaRPr>
          </a:p>
        </p:txBody>
      </p:sp>
      <p:sp>
        <p:nvSpPr>
          <p:cNvPr id="7" name="Slide Number Placeholder 6"/>
          <p:cNvSpPr>
            <a:spLocks noGrp="1"/>
          </p:cNvSpPr>
          <p:nvPr>
            <p:ph type="sldNum" sz="quarter" idx="12"/>
          </p:nvPr>
        </p:nvSpPr>
        <p:spPr/>
        <p:txBody>
          <a:bodyPr/>
          <a:lstStyle/>
          <a:p>
            <a:fld id="{D5BBC35B-A44B-4119-B8DA-DE9E3DFADA20}" type="slidenum">
              <a:rPr kumimoji="0" lang="en-US" smtClean="0"/>
              <a:pPr/>
              <a:t>‹#›</a:t>
            </a:fld>
            <a:endParaRPr kumimoji="0" lang="en-US">
              <a:solidFill>
                <a:schemeClr val="tx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window3.png"/>
          <p:cNvPicPr>
            <a:picLocks noChangeAspect="1"/>
          </p:cNvPicPr>
          <p:nvPr/>
        </p:nvPicPr>
        <p:blipFill>
          <a:blip r:embed="rId13"/>
          <a:stretch>
            <a:fillRect/>
          </a:stretch>
        </p:blipFill>
        <p:spPr>
          <a:xfrm>
            <a:off x="0" y="0"/>
            <a:ext cx="9144000" cy="6858000"/>
          </a:xfrm>
          <a:prstGeom prst="rect">
            <a:avLst/>
          </a:prstGeom>
        </p:spPr>
      </p:pic>
      <p:sp>
        <p:nvSpPr>
          <p:cNvPr id="2" name="Title Placeholder 1"/>
          <p:cNvSpPr>
            <a:spLocks noGrp="1"/>
          </p:cNvSpPr>
          <p:nvPr>
            <p:ph type="title"/>
          </p:nvPr>
        </p:nvSpPr>
        <p:spPr>
          <a:xfrm>
            <a:off x="1371600" y="1295400"/>
            <a:ext cx="6400800" cy="6858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057400"/>
            <a:ext cx="6400800" cy="34290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bwMode="white">
          <a:xfrm>
            <a:off x="304800" y="6356350"/>
            <a:ext cx="2133600" cy="365125"/>
          </a:xfrm>
          <a:prstGeom prst="rect">
            <a:avLst/>
          </a:prstGeom>
          <a:ln>
            <a:noFill/>
          </a:ln>
        </p:spPr>
        <p:txBody>
          <a:bodyPr vert="horz" lIns="91440" tIns="45720" rIns="91440" bIns="45720" rtlCol="0" anchor="ctr"/>
          <a:lstStyle>
            <a:lvl1pPr algn="l">
              <a:defRPr sz="1100" baseline="0">
                <a:solidFill>
                  <a:schemeClr val="accent1">
                    <a:lumMod val="60000"/>
                    <a:lumOff val="40000"/>
                  </a:schemeClr>
                </a:solidFill>
              </a:defRPr>
            </a:lvl1pPr>
          </a:lstStyle>
          <a:p>
            <a:fld id="{544213AF-26F6-41FA-8D85-E2C5388D6E58}" type="datetimeFigureOut">
              <a:rPr lang="en-US" smtClean="0"/>
              <a:pPr/>
              <a:t>12/7/2014</a:t>
            </a:fld>
            <a:endParaRPr lang="en-US" sz="1000" dirty="0">
              <a:solidFill>
                <a:schemeClr val="tx1"/>
              </a:solidFill>
            </a:endParaRPr>
          </a:p>
        </p:txBody>
      </p:sp>
      <p:sp>
        <p:nvSpPr>
          <p:cNvPr id="5" name="Footer Placeholder 4"/>
          <p:cNvSpPr>
            <a:spLocks noGrp="1"/>
          </p:cNvSpPr>
          <p:nvPr>
            <p:ph type="ftr" sz="quarter" idx="3"/>
          </p:nvPr>
        </p:nvSpPr>
        <p:spPr bwMode="white">
          <a:xfrm>
            <a:off x="2971800" y="6356350"/>
            <a:ext cx="3200400" cy="365125"/>
          </a:xfrm>
          <a:prstGeom prst="rect">
            <a:avLst/>
          </a:prstGeom>
        </p:spPr>
        <p:txBody>
          <a:bodyPr vert="horz" lIns="91440" tIns="45720" rIns="91440" bIns="45720" rtlCol="0" anchor="ctr"/>
          <a:lstStyle>
            <a:lvl1pPr algn="ctr">
              <a:defRPr sz="1100" baseline="0">
                <a:solidFill>
                  <a:schemeClr val="accent1">
                    <a:lumMod val="60000"/>
                    <a:lumOff val="40000"/>
                  </a:schemeClr>
                </a:solidFill>
              </a:defRPr>
            </a:lvl1pPr>
          </a:lstStyle>
          <a:p>
            <a:pPr algn="r" eaLnBrk="1" latinLnBrk="0" hangingPunct="1"/>
            <a:endParaRPr kumimoji="0" lang="en-US" sz="1000" dirty="0">
              <a:solidFill>
                <a:schemeClr val="tx1"/>
              </a:solidFill>
            </a:endParaRPr>
          </a:p>
        </p:txBody>
      </p:sp>
      <p:sp>
        <p:nvSpPr>
          <p:cNvPr id="6" name="Slide Number Placeholder 5"/>
          <p:cNvSpPr>
            <a:spLocks noGrp="1"/>
          </p:cNvSpPr>
          <p:nvPr>
            <p:ph type="sldNum" sz="quarter" idx="4"/>
          </p:nvPr>
        </p:nvSpPr>
        <p:spPr bwMode="white">
          <a:xfrm>
            <a:off x="6675120" y="6364224"/>
            <a:ext cx="2133600" cy="365125"/>
          </a:xfrm>
          <a:prstGeom prst="rect">
            <a:avLst/>
          </a:prstGeom>
        </p:spPr>
        <p:txBody>
          <a:bodyPr vert="horz" lIns="91440" tIns="45720" rIns="91440" bIns="45720" rtlCol="0" anchor="ctr"/>
          <a:lstStyle>
            <a:lvl1pPr algn="r">
              <a:defRPr sz="1200" b="1" baseline="0">
                <a:solidFill>
                  <a:schemeClr val="accent1">
                    <a:lumMod val="60000"/>
                    <a:lumOff val="40000"/>
                  </a:schemeClr>
                </a:solidFill>
              </a:defRPr>
            </a:lvl1pPr>
          </a:lstStyle>
          <a:p>
            <a:fld id="{D5BBC35B-A44B-4119-B8DA-DE9E3DFADA20}" type="slidenum">
              <a:rPr kumimoji="0" lang="en-US" smtClean="0"/>
              <a:pPr/>
              <a:t>‹#›</a:t>
            </a:fld>
            <a:endParaRPr kumimoji="0" lang="en-US" sz="1000" b="0">
              <a:solidFill>
                <a:schemeClr val="tx1"/>
              </a:solidFill>
            </a:endParaRPr>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3600" kern="1200" cap="all" spc="30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0" indent="-274320" algn="l" defTabSz="914400" rtl="0" eaLnBrk="1" latinLnBrk="0" hangingPunct="1">
        <a:lnSpc>
          <a:spcPct val="150000"/>
        </a:lnSpc>
        <a:spcBef>
          <a:spcPct val="20000"/>
        </a:spcBef>
        <a:buClrTx/>
        <a:buFont typeface="Wingdings" pitchFamily="2" charset="2"/>
        <a:buChar char="v"/>
        <a:defRPr sz="1800" kern="1200" baseline="0">
          <a:solidFill>
            <a:schemeClr val="tx1"/>
          </a:solidFill>
          <a:latin typeface="+mn-lt"/>
          <a:ea typeface="+mn-ea"/>
          <a:cs typeface="+mn-cs"/>
        </a:defRPr>
      </a:lvl1pPr>
      <a:lvl2pPr marL="742950" indent="-228600" algn="l" defTabSz="914400" rtl="0" eaLnBrk="1" latinLnBrk="0" hangingPunct="1">
        <a:spcBef>
          <a:spcPct val="20000"/>
        </a:spcBef>
        <a:buClrTx/>
        <a:buFont typeface="Arial" pitchFamily="34" charset="0"/>
        <a:buChar char="•"/>
        <a:defRPr sz="1600" kern="1200" baseline="0">
          <a:solidFill>
            <a:schemeClr val="tx1"/>
          </a:solidFill>
          <a:latin typeface="+mn-lt"/>
          <a:ea typeface="+mn-ea"/>
          <a:cs typeface="+mn-cs"/>
        </a:defRPr>
      </a:lvl2pPr>
      <a:lvl3pPr marL="11430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3pPr>
      <a:lvl4pPr marL="16002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4pPr>
      <a:lvl5pPr marL="20574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5pPr>
      <a:lvl6pPr marL="2514600" indent="-228600" algn="l" defTabSz="914400" rtl="0" eaLnBrk="1" latinLnBrk="0" hangingPunct="1">
        <a:spcBef>
          <a:spcPct val="20000"/>
        </a:spcBef>
        <a:buClrTx/>
        <a:buFont typeface="Arial" pitchFamily="34" charset="0"/>
        <a:buChar char="•"/>
        <a:defRPr sz="1400" kern="1200">
          <a:solidFill>
            <a:schemeClr val="tx1"/>
          </a:solidFill>
          <a:latin typeface="+mn-lt"/>
          <a:ea typeface="+mn-ea"/>
          <a:cs typeface="+mn-cs"/>
        </a:defRPr>
      </a:lvl6pPr>
      <a:lvl7pPr marL="2971800" indent="-228600" algn="l" defTabSz="914400" rtl="0" eaLnBrk="1" latinLnBrk="0" hangingPunct="1">
        <a:spcBef>
          <a:spcPct val="20000"/>
        </a:spcBef>
        <a:buClrTx/>
        <a:buFont typeface="Arial" pitchFamily="34" charset="0"/>
        <a:buChar char="•"/>
        <a:defRPr sz="1200" kern="1200">
          <a:solidFill>
            <a:schemeClr val="tx1"/>
          </a:solidFill>
          <a:latin typeface="+mn-lt"/>
          <a:ea typeface="+mn-ea"/>
          <a:cs typeface="+mn-cs"/>
        </a:defRPr>
      </a:lvl7pPr>
      <a:lvl8pPr marL="3429000" indent="-228600" algn="l" defTabSz="914400" rtl="0" eaLnBrk="1" latinLnBrk="0" hangingPunct="1">
        <a:spcBef>
          <a:spcPct val="20000"/>
        </a:spcBef>
        <a:buClrTx/>
        <a:buFont typeface="Arial" pitchFamily="34" charset="0"/>
        <a:buChar char="•"/>
        <a:defRPr sz="1200" kern="1200" baseline="0">
          <a:solidFill>
            <a:schemeClr val="tx1"/>
          </a:solidFill>
          <a:latin typeface="+mn-lt"/>
          <a:ea typeface="+mn-ea"/>
          <a:cs typeface="+mn-cs"/>
        </a:defRPr>
      </a:lvl8pPr>
      <a:lvl9pPr marL="3886200" indent="-228600" algn="l" defTabSz="914400" rtl="0" eaLnBrk="1" latinLnBrk="0" hangingPunct="1">
        <a:spcBef>
          <a:spcPct val="20000"/>
        </a:spcBef>
        <a:buClrTx/>
        <a:buFont typeface="Arial" pitchFamily="34" charset="0"/>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 Exception </a:t>
            </a:r>
            <a:r>
              <a:rPr lang="en-US" dirty="0" err="1" smtClean="0"/>
              <a:t>Handaling</a:t>
            </a:r>
            <a:r>
              <a:rPr lang="en-US" dirty="0" smtClean="0"/>
              <a:t/>
            </a:r>
            <a:br>
              <a:rPr lang="en-US" dirty="0" smtClean="0"/>
            </a:br>
            <a:endParaRPr lang="en-US" dirty="0"/>
          </a:p>
        </p:txBody>
      </p:sp>
      <p:sp>
        <p:nvSpPr>
          <p:cNvPr id="3" name="Subtitle 2"/>
          <p:cNvSpPr>
            <a:spLocks noGrp="1"/>
          </p:cNvSpPr>
          <p:nvPr>
            <p:ph type="subTitle" idx="1"/>
          </p:nvPr>
        </p:nvSpPr>
        <p:spPr/>
        <p:txBody>
          <a:bodyPr/>
          <a:lstStyle/>
          <a:p>
            <a:r>
              <a:rPr lang="en-US" dirty="0" err="1" smtClean="0"/>
              <a:t>Er.Sudan</a:t>
            </a:r>
            <a:r>
              <a:rPr lang="en-US" dirty="0" smtClean="0"/>
              <a:t> Prajapati</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14400" y="762000"/>
            <a:ext cx="6858000" cy="1219200"/>
          </a:xfrm>
        </p:spPr>
        <p:txBody>
          <a:bodyPr>
            <a:normAutofit/>
          </a:bodyPr>
          <a:lstStyle/>
          <a:p>
            <a:r>
              <a:rPr lang="en-US" dirty="0">
                <a:effectLst/>
              </a:rPr>
              <a:t>Using Multiple Catch Blocks</a:t>
            </a:r>
            <a:endParaRPr lang="en-US" dirty="0"/>
          </a:p>
        </p:txBody>
      </p:sp>
      <p:sp>
        <p:nvSpPr>
          <p:cNvPr id="2" name="Content Placeholder 1"/>
          <p:cNvSpPr>
            <a:spLocks noGrp="1"/>
          </p:cNvSpPr>
          <p:nvPr>
            <p:ph idx="1"/>
          </p:nvPr>
        </p:nvSpPr>
        <p:spPr/>
        <p:txBody>
          <a:bodyPr>
            <a:normAutofit fontScale="77500" lnSpcReduction="20000"/>
          </a:bodyPr>
          <a:lstStyle/>
          <a:p>
            <a:r>
              <a:rPr lang="en-US" sz="2800" dirty="0"/>
              <a:t>If </a:t>
            </a:r>
            <a:r>
              <a:rPr lang="en-US" sz="2800" dirty="0" smtClean="0"/>
              <a:t>code potentially </a:t>
            </a:r>
            <a:r>
              <a:rPr lang="en-US" sz="2800" dirty="0"/>
              <a:t>throw several types of exceptions, </a:t>
            </a:r>
            <a:r>
              <a:rPr lang="en-US" sz="2800" dirty="0" smtClean="0"/>
              <a:t>multiple </a:t>
            </a:r>
            <a:r>
              <a:rPr lang="en-US" sz="2800" dirty="0"/>
              <a:t>catch </a:t>
            </a:r>
            <a:r>
              <a:rPr lang="en-US" sz="2800" dirty="0" smtClean="0"/>
              <a:t>blocks can be added.</a:t>
            </a:r>
          </a:p>
          <a:p>
            <a:r>
              <a:rPr lang="en-US" sz="2800" dirty="0" smtClean="0"/>
              <a:t> </a:t>
            </a:r>
            <a:r>
              <a:rPr lang="en-US" sz="2800" dirty="0"/>
              <a:t>one for each exception </a:t>
            </a:r>
            <a:r>
              <a:rPr lang="en-US" sz="2800" dirty="0" smtClean="0"/>
              <a:t>type.</a:t>
            </a:r>
          </a:p>
          <a:p>
            <a:r>
              <a:rPr lang="en-US" sz="2800" dirty="0" smtClean="0"/>
              <a:t> </a:t>
            </a:r>
            <a:r>
              <a:rPr lang="en-US" sz="2800" dirty="0"/>
              <a:t>When using multiple catch blocks, catch the most specific exceptions first and catch the most general exception last.</a:t>
            </a:r>
          </a:p>
        </p:txBody>
      </p:sp>
    </p:spTree>
    <p:extLst>
      <p:ext uri="{BB962C8B-B14F-4D97-AF65-F5344CB8AC3E}">
        <p14:creationId xmlns:p14="http://schemas.microsoft.com/office/powerpoint/2010/main" val="21430640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Example</a:t>
            </a:r>
            <a:endParaRPr lang="en-US" dirty="0"/>
          </a:p>
        </p:txBody>
      </p:sp>
      <p:sp>
        <p:nvSpPr>
          <p:cNvPr id="2" name="Content Placeholder 1"/>
          <p:cNvSpPr>
            <a:spLocks noGrp="1"/>
          </p:cNvSpPr>
          <p:nvPr>
            <p:ph idx="1"/>
          </p:nvPr>
        </p:nvSpPr>
        <p:spPr>
          <a:xfrm>
            <a:off x="457200" y="1219200"/>
            <a:ext cx="8458200" cy="5410200"/>
          </a:xfrm>
        </p:spPr>
        <p:txBody>
          <a:bodyPr>
            <a:noAutofit/>
          </a:bodyPr>
          <a:lstStyle/>
          <a:p>
            <a:pPr marL="109728" indent="0">
              <a:buNone/>
            </a:pPr>
            <a:r>
              <a:rPr lang="en-US" sz="1400" dirty="0"/>
              <a:t>static void Main(string[] </a:t>
            </a:r>
            <a:r>
              <a:rPr lang="en-US" sz="1400" dirty="0" err="1"/>
              <a:t>args</a:t>
            </a:r>
            <a:r>
              <a:rPr lang="en-US" sz="1400" dirty="0"/>
              <a:t>)</a:t>
            </a:r>
          </a:p>
          <a:p>
            <a:pPr marL="109728" indent="0">
              <a:buNone/>
            </a:pPr>
            <a:r>
              <a:rPr lang="en-US" sz="1400" dirty="0"/>
              <a:t>        </a:t>
            </a:r>
            <a:r>
              <a:rPr lang="en-US" sz="1400" dirty="0" smtClean="0"/>
              <a:t>{             </a:t>
            </a:r>
            <a:r>
              <a:rPr lang="en-US" sz="1400" dirty="0"/>
              <a:t>try</a:t>
            </a:r>
          </a:p>
          <a:p>
            <a:pPr marL="109728" indent="0">
              <a:buNone/>
            </a:pPr>
            <a:r>
              <a:rPr lang="en-US" sz="1400" dirty="0"/>
              <a:t>    {</a:t>
            </a:r>
          </a:p>
          <a:p>
            <a:pPr marL="109728" indent="0">
              <a:buNone/>
            </a:pPr>
            <a:r>
              <a:rPr lang="en-US" sz="1400" dirty="0"/>
              <a:t>        </a:t>
            </a:r>
            <a:r>
              <a:rPr lang="en-US" sz="1400" dirty="0" err="1"/>
              <a:t>int</a:t>
            </a:r>
            <a:r>
              <a:rPr lang="en-US" sz="1400" dirty="0"/>
              <a:t> total = 0;</a:t>
            </a:r>
          </a:p>
          <a:p>
            <a:pPr marL="109728" indent="0">
              <a:buNone/>
            </a:pPr>
            <a:r>
              <a:rPr lang="en-US" sz="1400" dirty="0"/>
              <a:t>        for (</a:t>
            </a:r>
            <a:r>
              <a:rPr lang="en-US" sz="1400" dirty="0" err="1"/>
              <a:t>int</a:t>
            </a:r>
            <a:r>
              <a:rPr lang="en-US" sz="1400" dirty="0"/>
              <a:t> </a:t>
            </a:r>
            <a:r>
              <a:rPr lang="en-US" sz="1400" dirty="0" err="1"/>
              <a:t>i</a:t>
            </a:r>
            <a:r>
              <a:rPr lang="en-US" sz="1400" dirty="0"/>
              <a:t> = 0; </a:t>
            </a:r>
            <a:r>
              <a:rPr lang="en-US" sz="1400" dirty="0" err="1"/>
              <a:t>i</a:t>
            </a:r>
            <a:r>
              <a:rPr lang="en-US" sz="1400" dirty="0"/>
              <a:t> &lt;= </a:t>
            </a:r>
            <a:r>
              <a:rPr lang="en-US" sz="1400" dirty="0" err="1"/>
              <a:t>args.Length</a:t>
            </a:r>
            <a:r>
              <a:rPr lang="en-US" sz="1400" dirty="0"/>
              <a:t>; </a:t>
            </a:r>
            <a:r>
              <a:rPr lang="en-US" sz="1400" dirty="0" err="1"/>
              <a:t>i</a:t>
            </a:r>
            <a:r>
              <a:rPr lang="en-US" sz="1400" dirty="0"/>
              <a:t>++)</a:t>
            </a:r>
          </a:p>
          <a:p>
            <a:pPr marL="109728" indent="0">
              <a:buNone/>
            </a:pPr>
            <a:r>
              <a:rPr lang="en-US" sz="1400" dirty="0"/>
              <a:t>        {</a:t>
            </a:r>
          </a:p>
          <a:p>
            <a:pPr marL="109728" indent="0">
              <a:buNone/>
            </a:pPr>
            <a:r>
              <a:rPr lang="en-US" sz="1400" dirty="0"/>
              <a:t>            total += Int32.Parse(</a:t>
            </a:r>
            <a:r>
              <a:rPr lang="en-US" sz="1400" dirty="0" err="1"/>
              <a:t>args</a:t>
            </a:r>
            <a:r>
              <a:rPr lang="en-US" sz="1400" dirty="0"/>
              <a:t>[</a:t>
            </a:r>
            <a:r>
              <a:rPr lang="en-US" sz="1400" dirty="0" err="1"/>
              <a:t>i</a:t>
            </a:r>
            <a:r>
              <a:rPr lang="en-US" sz="1400" dirty="0"/>
              <a:t>]);</a:t>
            </a:r>
          </a:p>
          <a:p>
            <a:pPr marL="109728" indent="0">
              <a:buNone/>
            </a:pPr>
            <a:r>
              <a:rPr lang="en-US" sz="1400" dirty="0"/>
              <a:t>        }</a:t>
            </a:r>
          </a:p>
          <a:p>
            <a:pPr marL="109728" indent="0">
              <a:buNone/>
            </a:pPr>
            <a:r>
              <a:rPr lang="en-US" sz="1400" dirty="0"/>
              <a:t>        </a:t>
            </a:r>
            <a:r>
              <a:rPr lang="en-US" sz="1400" dirty="0" err="1"/>
              <a:t>Console.WriteLine</a:t>
            </a:r>
            <a:r>
              <a:rPr lang="en-US" sz="1400" dirty="0"/>
              <a:t>("you entered {0} arguments and their sum is {1} ",</a:t>
            </a:r>
            <a:r>
              <a:rPr lang="en-US" sz="1400" dirty="0" err="1"/>
              <a:t>args.Length,total</a:t>
            </a:r>
            <a:r>
              <a:rPr lang="en-US" sz="1400" dirty="0"/>
              <a:t>); </a:t>
            </a:r>
          </a:p>
          <a:p>
            <a:pPr marL="109728" indent="0">
              <a:buNone/>
            </a:pPr>
            <a:r>
              <a:rPr lang="en-US" sz="1400" dirty="0"/>
              <a:t>            }// Exception Handling</a:t>
            </a:r>
          </a:p>
          <a:p>
            <a:pPr marL="109728" indent="0">
              <a:buNone/>
            </a:pPr>
            <a:r>
              <a:rPr lang="en-US" sz="1400" dirty="0"/>
              <a:t>        catch (</a:t>
            </a:r>
            <a:r>
              <a:rPr lang="en-US" sz="1400" dirty="0" err="1"/>
              <a:t>FormatException</a:t>
            </a:r>
            <a:r>
              <a:rPr lang="en-US" sz="1400" dirty="0"/>
              <a:t>) </a:t>
            </a:r>
          </a:p>
          <a:p>
            <a:pPr marL="109728" indent="0">
              <a:buNone/>
            </a:pPr>
            <a:r>
              <a:rPr lang="en-US" sz="1400" dirty="0"/>
              <a:t>        {</a:t>
            </a:r>
          </a:p>
          <a:p>
            <a:pPr marL="109728" indent="0">
              <a:buNone/>
            </a:pPr>
            <a:r>
              <a:rPr lang="en-US" sz="1400" dirty="0"/>
              <a:t>            </a:t>
            </a:r>
            <a:r>
              <a:rPr lang="en-US" sz="1400" dirty="0" err="1"/>
              <a:t>Console.WriteLine</a:t>
            </a:r>
            <a:r>
              <a:rPr lang="en-US" sz="1400" dirty="0"/>
              <a:t>("Can't convert to Integer"); </a:t>
            </a:r>
          </a:p>
          <a:p>
            <a:pPr marL="109728" indent="0">
              <a:buNone/>
            </a:pPr>
            <a:r>
              <a:rPr lang="en-US" sz="1400" dirty="0"/>
              <a:t>        }</a:t>
            </a:r>
          </a:p>
          <a:p>
            <a:pPr marL="109728" indent="0">
              <a:buNone/>
            </a:pPr>
            <a:r>
              <a:rPr lang="en-US" sz="1400" dirty="0"/>
              <a:t>        </a:t>
            </a:r>
            <a:r>
              <a:rPr lang="en-US" sz="1400" dirty="0" smtClean="0"/>
              <a:t>        </a:t>
            </a:r>
            <a:r>
              <a:rPr lang="en-US" sz="1400" dirty="0"/>
              <a:t>catch (Exception) </a:t>
            </a:r>
          </a:p>
          <a:p>
            <a:pPr marL="109728" indent="0">
              <a:buNone/>
            </a:pPr>
            <a:r>
              <a:rPr lang="en-US" sz="1400" dirty="0"/>
              <a:t>        {</a:t>
            </a:r>
          </a:p>
          <a:p>
            <a:pPr marL="109728" indent="0">
              <a:buNone/>
            </a:pPr>
            <a:r>
              <a:rPr lang="en-US" sz="1400" dirty="0"/>
              <a:t>            </a:t>
            </a:r>
            <a:r>
              <a:rPr lang="en-US" sz="1400" dirty="0" err="1"/>
              <a:t>Console.WriteLine</a:t>
            </a:r>
            <a:r>
              <a:rPr lang="en-US" sz="1400" dirty="0"/>
              <a:t>("Unknown Error"); </a:t>
            </a:r>
          </a:p>
          <a:p>
            <a:pPr marL="109728" indent="0">
              <a:buNone/>
            </a:pPr>
            <a:r>
              <a:rPr lang="en-US" sz="1400" dirty="0"/>
              <a:t>        }</a:t>
            </a:r>
          </a:p>
          <a:p>
            <a:pPr marL="109728" indent="0">
              <a:buNone/>
            </a:pPr>
            <a:r>
              <a:rPr lang="en-US" sz="1400" dirty="0"/>
              <a:t>        </a:t>
            </a:r>
            <a:r>
              <a:rPr lang="en-US" sz="1400" dirty="0" err="1"/>
              <a:t>Console.ReadLine</a:t>
            </a:r>
            <a:r>
              <a:rPr lang="en-US" sz="1400" dirty="0"/>
              <a:t>(); </a:t>
            </a:r>
          </a:p>
          <a:p>
            <a:pPr marL="109728" indent="0">
              <a:buNone/>
            </a:pPr>
            <a:r>
              <a:rPr lang="en-US" sz="1400" dirty="0"/>
              <a:t>}</a:t>
            </a:r>
          </a:p>
        </p:txBody>
      </p:sp>
    </p:spTree>
    <p:extLst>
      <p:ext uri="{BB962C8B-B14F-4D97-AF65-F5344CB8AC3E}">
        <p14:creationId xmlns:p14="http://schemas.microsoft.com/office/powerpoint/2010/main" val="25763596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effectLst/>
              </a:rPr>
              <a:t>Using a Finally Block</a:t>
            </a:r>
            <a:endParaRPr lang="en-US" dirty="0"/>
          </a:p>
        </p:txBody>
      </p:sp>
      <p:sp>
        <p:nvSpPr>
          <p:cNvPr id="2" name="Content Placeholder 1"/>
          <p:cNvSpPr>
            <a:spLocks noGrp="1"/>
          </p:cNvSpPr>
          <p:nvPr>
            <p:ph idx="1"/>
          </p:nvPr>
        </p:nvSpPr>
        <p:spPr/>
        <p:txBody>
          <a:bodyPr/>
          <a:lstStyle/>
          <a:p>
            <a:r>
              <a:rPr lang="en-US" dirty="0"/>
              <a:t>In certain programming circumstances, </a:t>
            </a:r>
            <a:r>
              <a:rPr lang="en-US" dirty="0" smtClean="0"/>
              <a:t>we </a:t>
            </a:r>
            <a:r>
              <a:rPr lang="en-US" dirty="0"/>
              <a:t>want to ensure that a certain piece of code executed in all cases, regardless of whether or not an exception is thrown</a:t>
            </a:r>
            <a:r>
              <a:rPr lang="en-US" dirty="0" smtClean="0"/>
              <a:t>.</a:t>
            </a:r>
          </a:p>
          <a:p>
            <a:r>
              <a:rPr lang="en-US" dirty="0" smtClean="0"/>
              <a:t> </a:t>
            </a:r>
            <a:r>
              <a:rPr lang="en-US" dirty="0"/>
              <a:t>A finally block is used for just this purpose.</a:t>
            </a:r>
          </a:p>
        </p:txBody>
      </p:sp>
    </p:spTree>
    <p:extLst>
      <p:ext uri="{BB962C8B-B14F-4D97-AF65-F5344CB8AC3E}">
        <p14:creationId xmlns:p14="http://schemas.microsoft.com/office/powerpoint/2010/main" val="16295716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04800"/>
            <a:ext cx="8229600" cy="5702491"/>
          </a:xfrm>
        </p:spPr>
        <p:txBody>
          <a:bodyPr>
            <a:normAutofit fontScale="70000" lnSpcReduction="20000"/>
          </a:bodyPr>
          <a:lstStyle/>
          <a:p>
            <a:r>
              <a:rPr lang="en-US" dirty="0"/>
              <a:t>public static void Main(string[] </a:t>
            </a:r>
            <a:r>
              <a:rPr lang="en-US" dirty="0" err="1"/>
              <a:t>args</a:t>
            </a:r>
            <a:r>
              <a:rPr lang="en-US" dirty="0"/>
              <a:t>)</a:t>
            </a:r>
            <a:br>
              <a:rPr lang="en-US" dirty="0"/>
            </a:br>
            <a:r>
              <a:rPr lang="en-US" dirty="0"/>
              <a:t>{</a:t>
            </a:r>
            <a:br>
              <a:rPr lang="en-US" dirty="0"/>
            </a:br>
            <a:r>
              <a:rPr lang="en-US" dirty="0"/>
              <a:t>    try</a:t>
            </a:r>
            <a:br>
              <a:rPr lang="en-US" dirty="0"/>
            </a:br>
            <a:r>
              <a:rPr lang="en-US" dirty="0"/>
              <a:t>    {</a:t>
            </a:r>
            <a:br>
              <a:rPr lang="en-US" dirty="0"/>
            </a:br>
            <a:r>
              <a:rPr lang="en-US" dirty="0"/>
              <a:t>        if (</a:t>
            </a:r>
            <a:r>
              <a:rPr lang="en-US" dirty="0" err="1"/>
              <a:t>args.Length</a:t>
            </a:r>
            <a:r>
              <a:rPr lang="en-US" dirty="0"/>
              <a:t> &gt; 0)</a:t>
            </a:r>
            <a:br>
              <a:rPr lang="en-US" dirty="0"/>
            </a:br>
            <a:r>
              <a:rPr lang="en-US" dirty="0"/>
              <a:t>        {</a:t>
            </a:r>
            <a:br>
              <a:rPr lang="en-US" dirty="0"/>
            </a:br>
            <a:r>
              <a:rPr lang="en-US" dirty="0"/>
              <a:t>            </a:t>
            </a:r>
            <a:r>
              <a:rPr lang="en-US" dirty="0" err="1"/>
              <a:t>Console.WriteLine</a:t>
            </a:r>
            <a:r>
              <a:rPr lang="en-US" dirty="0"/>
              <a:t>(</a:t>
            </a:r>
            <a:r>
              <a:rPr lang="en-US" dirty="0" err="1"/>
              <a:t>args</a:t>
            </a:r>
            <a:r>
              <a:rPr lang="en-US" dirty="0"/>
              <a:t>[0]);</a:t>
            </a:r>
            <a:br>
              <a:rPr lang="en-US" dirty="0"/>
            </a:br>
            <a:r>
              <a:rPr lang="en-US" dirty="0"/>
              <a:t>        }</a:t>
            </a:r>
            <a:br>
              <a:rPr lang="en-US" dirty="0"/>
            </a:br>
            <a:r>
              <a:rPr lang="en-US" dirty="0"/>
              <a:t>    }</a:t>
            </a:r>
            <a:br>
              <a:rPr lang="en-US" dirty="0"/>
            </a:br>
            <a:r>
              <a:rPr lang="en-US" dirty="0"/>
              <a:t>    // Exception Handling</a:t>
            </a:r>
            <a:br>
              <a:rPr lang="en-US" dirty="0"/>
            </a:br>
            <a:r>
              <a:rPr lang="en-US" dirty="0"/>
              <a:t>    catch </a:t>
            </a:r>
            <a:r>
              <a:rPr lang="en-US" dirty="0" smtClean="0"/>
              <a:t>(Exception</a:t>
            </a:r>
            <a:r>
              <a:rPr lang="en-US" dirty="0"/>
              <a:t>)</a:t>
            </a:r>
            <a:br>
              <a:rPr lang="en-US" dirty="0"/>
            </a:br>
            <a:r>
              <a:rPr lang="en-US" dirty="0"/>
              <a:t>    {</a:t>
            </a:r>
            <a:br>
              <a:rPr lang="en-US" dirty="0"/>
            </a:br>
            <a:r>
              <a:rPr lang="en-US" dirty="0"/>
              <a:t>        </a:t>
            </a:r>
            <a:r>
              <a:rPr lang="en-US" dirty="0" err="1"/>
              <a:t>Console.WriteLine</a:t>
            </a:r>
            <a:r>
              <a:rPr lang="en-US" dirty="0"/>
              <a:t>("Index out of Range");</a:t>
            </a:r>
            <a:br>
              <a:rPr lang="en-US" dirty="0"/>
            </a:br>
            <a:r>
              <a:rPr lang="en-US" dirty="0"/>
              <a:t>    }</a:t>
            </a:r>
            <a:br>
              <a:rPr lang="en-US" dirty="0"/>
            </a:br>
            <a:r>
              <a:rPr lang="en-US" dirty="0"/>
              <a:t>    finally</a:t>
            </a:r>
            <a:br>
              <a:rPr lang="en-US" dirty="0"/>
            </a:br>
            <a:r>
              <a:rPr lang="en-US" dirty="0"/>
              <a:t>    {</a:t>
            </a:r>
            <a:br>
              <a:rPr lang="en-US" dirty="0"/>
            </a:br>
            <a:r>
              <a:rPr lang="en-US" dirty="0"/>
              <a:t>        </a:t>
            </a:r>
            <a:r>
              <a:rPr lang="en-US" dirty="0" err="1"/>
              <a:t>Console.WriteLine</a:t>
            </a:r>
            <a:r>
              <a:rPr lang="en-US" dirty="0"/>
              <a:t>("Thank you for Using Exception Handling!");</a:t>
            </a:r>
            <a:br>
              <a:rPr lang="en-US" dirty="0"/>
            </a:br>
            <a:r>
              <a:rPr lang="en-US" dirty="0"/>
              <a:t>    }</a:t>
            </a:r>
            <a:br>
              <a:rPr lang="en-US" dirty="0"/>
            </a:br>
            <a:r>
              <a:rPr lang="en-US" dirty="0"/>
              <a:t>    </a:t>
            </a:r>
            <a:r>
              <a:rPr lang="en-US" dirty="0" err="1"/>
              <a:t>Console.ReadLine</a:t>
            </a:r>
            <a:r>
              <a:rPr lang="en-US" dirty="0"/>
              <a:t>(); </a:t>
            </a:r>
            <a:br>
              <a:rPr lang="en-US" dirty="0"/>
            </a:br>
            <a:r>
              <a:rPr lang="en-US" dirty="0"/>
              <a:t>}</a:t>
            </a:r>
            <a:br>
              <a:rPr lang="en-US" dirty="0"/>
            </a:br>
            <a:endParaRPr lang="en-US" dirty="0"/>
          </a:p>
        </p:txBody>
      </p:sp>
    </p:spTree>
    <p:extLst>
      <p:ext uri="{BB962C8B-B14F-4D97-AF65-F5344CB8AC3E}">
        <p14:creationId xmlns:p14="http://schemas.microsoft.com/office/powerpoint/2010/main" val="34991188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Introduction</a:t>
            </a:r>
            <a:endParaRPr lang="en-US" dirty="0"/>
          </a:p>
        </p:txBody>
      </p:sp>
      <p:sp>
        <p:nvSpPr>
          <p:cNvPr id="2" name="Content Placeholder 1"/>
          <p:cNvSpPr>
            <a:spLocks noGrp="1"/>
          </p:cNvSpPr>
          <p:nvPr>
            <p:ph idx="1"/>
          </p:nvPr>
        </p:nvSpPr>
        <p:spPr/>
        <p:txBody>
          <a:bodyPr>
            <a:noAutofit/>
          </a:bodyPr>
          <a:lstStyle/>
          <a:p>
            <a:r>
              <a:rPr lang="en-US" sz="3200" dirty="0" smtClean="0"/>
              <a:t>Nothing is safe. </a:t>
            </a:r>
          </a:p>
          <a:p>
            <a:r>
              <a:rPr lang="en-US" sz="3200" dirty="0" smtClean="0"/>
              <a:t>In programs an error can occur at almost any statement, for almost any reason.</a:t>
            </a:r>
          </a:p>
          <a:p>
            <a:r>
              <a:rPr lang="en-US" sz="3200" dirty="0" smtClean="0"/>
              <a:t> Checking for all these errors becomes unbearably complex. </a:t>
            </a:r>
          </a:p>
          <a:p>
            <a:r>
              <a:rPr lang="en-US" sz="3200" b="1" dirty="0" smtClean="0"/>
              <a:t>Exception </a:t>
            </a:r>
            <a:r>
              <a:rPr lang="en-US" sz="3200" dirty="0" smtClean="0"/>
              <a:t>handling separates this logic.</a:t>
            </a:r>
          </a:p>
          <a:p>
            <a:r>
              <a:rPr lang="en-US" sz="3200" dirty="0" smtClean="0"/>
              <a:t> It simplifies control flow.</a:t>
            </a:r>
            <a:endParaRPr lang="en-US" sz="32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304800"/>
            <a:ext cx="8534400" cy="6019800"/>
          </a:xfrm>
        </p:spPr>
        <p:txBody>
          <a:bodyPr>
            <a:normAutofit/>
          </a:bodyPr>
          <a:lstStyle/>
          <a:p>
            <a:r>
              <a:rPr lang="en-US" dirty="0" smtClean="0"/>
              <a:t>Exceptions provide a way to transfer control from one part of a program to another. C# exception handling is built upon four keywords: </a:t>
            </a:r>
            <a:r>
              <a:rPr lang="en-US" b="1" dirty="0" smtClean="0"/>
              <a:t>try</a:t>
            </a:r>
            <a:r>
              <a:rPr lang="en-US" dirty="0" smtClean="0"/>
              <a:t>, </a:t>
            </a:r>
            <a:r>
              <a:rPr lang="en-US" b="1" dirty="0" smtClean="0"/>
              <a:t>catch</a:t>
            </a:r>
            <a:r>
              <a:rPr lang="en-US" dirty="0" smtClean="0"/>
              <a:t>, </a:t>
            </a:r>
            <a:r>
              <a:rPr lang="en-US" b="1" dirty="0" smtClean="0"/>
              <a:t>finally</a:t>
            </a:r>
            <a:r>
              <a:rPr lang="en-US" dirty="0" smtClean="0"/>
              <a:t> and </a:t>
            </a:r>
            <a:r>
              <a:rPr lang="en-US" b="1" dirty="0" smtClean="0"/>
              <a:t>throw</a:t>
            </a:r>
            <a:r>
              <a:rPr lang="en-US" dirty="0" smtClean="0"/>
              <a:t>.</a:t>
            </a:r>
          </a:p>
          <a:p>
            <a:r>
              <a:rPr lang="en-US" b="1" dirty="0" smtClean="0"/>
              <a:t>try</a:t>
            </a:r>
            <a:r>
              <a:rPr lang="en-US" dirty="0" smtClean="0"/>
              <a:t>: A try block identifies a block of code for which particular exceptions will be activated. It's followed by one or more catch blocks.</a:t>
            </a:r>
          </a:p>
          <a:p>
            <a:r>
              <a:rPr lang="en-US" b="1" dirty="0" smtClean="0"/>
              <a:t>catch</a:t>
            </a:r>
            <a:r>
              <a:rPr lang="en-US" dirty="0" smtClean="0"/>
              <a:t>: A program catches an exception with an exception handler at the place in a program where you want to handle the problem. The catch keyword indicates the catching of an exception.</a:t>
            </a:r>
          </a:p>
          <a:p>
            <a:r>
              <a:rPr lang="en-US" b="1" dirty="0" smtClean="0"/>
              <a:t>finally</a:t>
            </a:r>
            <a:r>
              <a:rPr lang="en-US" dirty="0" smtClean="0"/>
              <a:t>: The finally block is used to execute a given set of statements, whether an exception is thrown or not thrown. For example, if you open a file, it must be closed whether an exception is raised or not.</a:t>
            </a:r>
          </a:p>
          <a:p>
            <a:r>
              <a:rPr lang="en-US" b="1" dirty="0" smtClean="0"/>
              <a:t>throw</a:t>
            </a:r>
            <a:r>
              <a:rPr lang="en-US" dirty="0" smtClean="0"/>
              <a:t>: A program throws an exception when a problem shows up. This is done using a throw keyword.</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Example</a:t>
            </a:r>
            <a:endParaRPr lang="en-US" dirty="0"/>
          </a:p>
        </p:txBody>
      </p:sp>
      <p:sp>
        <p:nvSpPr>
          <p:cNvPr id="2" name="Content Placeholder 1"/>
          <p:cNvSpPr>
            <a:spLocks noGrp="1"/>
          </p:cNvSpPr>
          <p:nvPr>
            <p:ph idx="1"/>
          </p:nvPr>
        </p:nvSpPr>
        <p:spPr/>
        <p:txBody>
          <a:bodyPr>
            <a:normAutofit fontScale="92500" lnSpcReduction="10000"/>
          </a:bodyPr>
          <a:lstStyle/>
          <a:p>
            <a:r>
              <a:rPr lang="en-US" dirty="0" smtClean="0"/>
              <a:t>using System; </a:t>
            </a:r>
          </a:p>
          <a:p>
            <a:pPr lvl="1">
              <a:buNone/>
            </a:pPr>
            <a:r>
              <a:rPr lang="en-US" dirty="0" smtClean="0"/>
              <a:t>class Program {</a:t>
            </a:r>
          </a:p>
          <a:p>
            <a:pPr lvl="1">
              <a:buNone/>
            </a:pPr>
            <a:r>
              <a:rPr lang="en-US" dirty="0" smtClean="0"/>
              <a:t> static void Main() {</a:t>
            </a:r>
          </a:p>
          <a:p>
            <a:pPr lvl="1">
              <a:buNone/>
            </a:pPr>
            <a:r>
              <a:rPr lang="en-US" dirty="0" smtClean="0"/>
              <a:t> try {</a:t>
            </a:r>
          </a:p>
          <a:p>
            <a:pPr lvl="1">
              <a:buNone/>
            </a:pPr>
            <a:r>
              <a:rPr lang="en-US" dirty="0" smtClean="0"/>
              <a:t> </a:t>
            </a:r>
            <a:r>
              <a:rPr lang="en-US" dirty="0" err="1" smtClean="0"/>
              <a:t>int</a:t>
            </a:r>
            <a:r>
              <a:rPr lang="en-US" dirty="0" smtClean="0"/>
              <a:t> value = 1 / </a:t>
            </a:r>
            <a:r>
              <a:rPr lang="en-US" dirty="0" err="1" smtClean="0"/>
              <a:t>int.Parse</a:t>
            </a:r>
            <a:r>
              <a:rPr lang="en-US" dirty="0" smtClean="0"/>
              <a:t>("0"); </a:t>
            </a:r>
            <a:r>
              <a:rPr lang="en-US" dirty="0" err="1" smtClean="0"/>
              <a:t>Console.WriteLine</a:t>
            </a:r>
            <a:r>
              <a:rPr lang="en-US" dirty="0" smtClean="0"/>
              <a:t>(value); </a:t>
            </a:r>
          </a:p>
          <a:p>
            <a:pPr lvl="1">
              <a:buNone/>
            </a:pPr>
            <a:r>
              <a:rPr lang="en-US" dirty="0" smtClean="0"/>
              <a:t>} </a:t>
            </a:r>
          </a:p>
          <a:p>
            <a:pPr lvl="1">
              <a:buNone/>
            </a:pPr>
            <a:r>
              <a:rPr lang="en-US" dirty="0" smtClean="0"/>
              <a:t>catch (</a:t>
            </a:r>
            <a:r>
              <a:rPr lang="en-US" b="1" u="sng" dirty="0" smtClean="0"/>
              <a:t>Exception</a:t>
            </a:r>
            <a:r>
              <a:rPr lang="en-US" dirty="0" smtClean="0"/>
              <a:t> ex) { </a:t>
            </a:r>
          </a:p>
          <a:p>
            <a:pPr lvl="1">
              <a:buNone/>
            </a:pPr>
            <a:r>
              <a:rPr lang="en-US" dirty="0" err="1" smtClean="0"/>
              <a:t>Console.WriteLine</a:t>
            </a:r>
            <a:r>
              <a:rPr lang="en-US" dirty="0" smtClean="0"/>
              <a:t>(</a:t>
            </a:r>
            <a:r>
              <a:rPr lang="en-US" dirty="0" err="1" smtClean="0"/>
              <a:t>ex.Message</a:t>
            </a:r>
            <a:r>
              <a:rPr lang="en-US" dirty="0" smtClean="0"/>
              <a:t>); </a:t>
            </a:r>
          </a:p>
          <a:p>
            <a:pPr lvl="1">
              <a:buNone/>
            </a:pPr>
            <a:r>
              <a:rPr lang="en-US" dirty="0" smtClean="0"/>
              <a:t>}</a:t>
            </a:r>
          </a:p>
          <a:p>
            <a:pPr lvl="1">
              <a:buNone/>
            </a:pPr>
            <a:r>
              <a:rPr lang="en-US" dirty="0" smtClean="0"/>
              <a:t> }</a:t>
            </a:r>
          </a:p>
          <a:p>
            <a:pPr lvl="1">
              <a:buNone/>
            </a:pPr>
            <a:r>
              <a:rPr lang="en-US" dirty="0" smtClean="0"/>
              <a:t> }</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effectLst/>
              </a:rPr>
              <a:t>What is an </a:t>
            </a:r>
            <a:r>
              <a:rPr lang="en-US" dirty="0" smtClean="0">
                <a:effectLst/>
              </a:rPr>
              <a:t>Exception?</a:t>
            </a:r>
            <a:endParaRPr lang="en-US" dirty="0"/>
          </a:p>
        </p:txBody>
      </p:sp>
      <p:sp>
        <p:nvSpPr>
          <p:cNvPr id="2" name="Content Placeholder 1"/>
          <p:cNvSpPr>
            <a:spLocks noGrp="1"/>
          </p:cNvSpPr>
          <p:nvPr>
            <p:ph idx="1"/>
          </p:nvPr>
        </p:nvSpPr>
        <p:spPr>
          <a:xfrm>
            <a:off x="457200" y="1481328"/>
            <a:ext cx="8229600" cy="4767072"/>
          </a:xfrm>
        </p:spPr>
        <p:txBody>
          <a:bodyPr>
            <a:normAutofit/>
          </a:bodyPr>
          <a:lstStyle/>
          <a:p>
            <a:r>
              <a:rPr lang="en-US" dirty="0"/>
              <a:t>An Exception is an abnormal event or error condition that exists in the technical execution of a particular statement that occurs during program execution</a:t>
            </a:r>
            <a:r>
              <a:rPr lang="en-US" dirty="0" smtClean="0"/>
              <a:t>.</a:t>
            </a:r>
          </a:p>
          <a:p>
            <a:r>
              <a:rPr lang="en-US" dirty="0" smtClean="0"/>
              <a:t> </a:t>
            </a:r>
            <a:r>
              <a:rPr lang="en-US" dirty="0"/>
              <a:t>Exceptions can occur in the code you write (internal) or external code (DLL) that your program calls</a:t>
            </a:r>
            <a:r>
              <a:rPr lang="en-US" dirty="0" smtClean="0"/>
              <a:t>.</a:t>
            </a:r>
          </a:p>
          <a:p>
            <a:r>
              <a:rPr lang="en-US" dirty="0" smtClean="0"/>
              <a:t> </a:t>
            </a:r>
            <a:r>
              <a:rPr lang="en-US" dirty="0"/>
              <a:t>Some examples of error conditions include the following:</a:t>
            </a:r>
          </a:p>
          <a:p>
            <a:pPr lvl="1"/>
            <a:r>
              <a:rPr lang="en-US" dirty="0"/>
              <a:t>File I/O related </a:t>
            </a:r>
            <a:r>
              <a:rPr lang="en-US" dirty="0" smtClean="0"/>
              <a:t>problems</a:t>
            </a:r>
            <a:endParaRPr lang="en-US" dirty="0"/>
          </a:p>
          <a:p>
            <a:pPr lvl="1"/>
            <a:r>
              <a:rPr lang="en-US" dirty="0"/>
              <a:t>Network communication problems</a:t>
            </a:r>
          </a:p>
          <a:p>
            <a:pPr lvl="1"/>
            <a:r>
              <a:rPr lang="en-US" dirty="0"/>
              <a:t>Element access that is beyond the bound of an array</a:t>
            </a:r>
          </a:p>
          <a:p>
            <a:pPr lvl="1"/>
            <a:r>
              <a:rPr lang="en-US" dirty="0"/>
              <a:t>Running out of memory during program execution</a:t>
            </a:r>
          </a:p>
          <a:p>
            <a:pPr lvl="1"/>
            <a:r>
              <a:rPr lang="en-US" dirty="0"/>
              <a:t>Issue when doing a Divide-by-zero operation</a:t>
            </a:r>
          </a:p>
          <a:p>
            <a:endParaRPr lang="en-US" dirty="0"/>
          </a:p>
        </p:txBody>
      </p:sp>
    </p:spTree>
    <p:extLst>
      <p:ext uri="{BB962C8B-B14F-4D97-AF65-F5344CB8AC3E}">
        <p14:creationId xmlns:p14="http://schemas.microsoft.com/office/powerpoint/2010/main" val="2387421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anim calcmode="lin" valueType="num">
                                      <p:cBhvr additive="base">
                                        <p:cTn id="23"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 calcmode="lin" valueType="num">
                                      <p:cBhvr additive="base">
                                        <p:cTn id="27"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anim calcmode="lin" valueType="num">
                                      <p:cBhvr additive="base">
                                        <p:cTn id="31"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
                                            <p:txEl>
                                              <p:pRg st="6" end="6"/>
                                            </p:txEl>
                                          </p:spTgt>
                                        </p:tgtEl>
                                        <p:attrNameLst>
                                          <p:attrName>style.visibility</p:attrName>
                                        </p:attrNameLst>
                                      </p:cBhvr>
                                      <p:to>
                                        <p:strVal val="visible"/>
                                      </p:to>
                                    </p:set>
                                    <p:anim calcmode="lin" valueType="num">
                                      <p:cBhvr additive="base">
                                        <p:cTn id="35"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
                                            <p:txEl>
                                              <p:pRg st="7" end="7"/>
                                            </p:txEl>
                                          </p:spTgt>
                                        </p:tgtEl>
                                        <p:attrNameLst>
                                          <p:attrName>style.visibility</p:attrName>
                                        </p:attrNameLst>
                                      </p:cBhvr>
                                      <p:to>
                                        <p:strVal val="visible"/>
                                      </p:to>
                                    </p:set>
                                    <p:anim calcmode="lin" valueType="num">
                                      <p:cBhvr additive="base">
                                        <p:cTn id="39"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sz="3600" dirty="0">
                <a:effectLst/>
              </a:rPr>
              <a:t>CLR Exception </a:t>
            </a:r>
            <a:r>
              <a:rPr lang="en-US" sz="3600" dirty="0" smtClean="0">
                <a:effectLst/>
              </a:rPr>
              <a:t>Handling Mechanism</a:t>
            </a:r>
            <a:endParaRPr lang="en-US" sz="3600" dirty="0"/>
          </a:p>
        </p:txBody>
      </p:sp>
      <p:sp>
        <p:nvSpPr>
          <p:cNvPr id="2" name="Content Placeholder 1"/>
          <p:cNvSpPr>
            <a:spLocks noGrp="1"/>
          </p:cNvSpPr>
          <p:nvPr>
            <p:ph idx="1"/>
          </p:nvPr>
        </p:nvSpPr>
        <p:spPr>
          <a:xfrm>
            <a:off x="457200" y="1481328"/>
            <a:ext cx="8229600" cy="4995672"/>
          </a:xfrm>
        </p:spPr>
        <p:txBody>
          <a:bodyPr>
            <a:normAutofit/>
          </a:bodyPr>
          <a:lstStyle/>
          <a:p>
            <a:pPr algn="just"/>
            <a:r>
              <a:rPr lang="en-US" dirty="0"/>
              <a:t>When an exception occurs in a program, the .NET framework runtime handles the problem by creating an exception object, populates it with information related to the error and passes it on to any fault handling code</a:t>
            </a:r>
            <a:r>
              <a:rPr lang="en-US" dirty="0" smtClean="0"/>
              <a:t>.</a:t>
            </a:r>
          </a:p>
          <a:p>
            <a:pPr algn="just"/>
            <a:r>
              <a:rPr lang="en-US" dirty="0" smtClean="0"/>
              <a:t> </a:t>
            </a:r>
            <a:r>
              <a:rPr lang="en-US" dirty="0"/>
              <a:t>C# does not force you to use try/catch blocks. </a:t>
            </a:r>
            <a:endParaRPr lang="en-US" dirty="0" smtClean="0"/>
          </a:p>
          <a:p>
            <a:pPr algn="just"/>
            <a:r>
              <a:rPr lang="en-US" dirty="0" smtClean="0"/>
              <a:t>The </a:t>
            </a:r>
            <a:r>
              <a:rPr lang="en-US" dirty="0"/>
              <a:t>.NET runtime will try its best and searches a particular fault handler from the method call stack for an exception thrown in an unprotected block</a:t>
            </a:r>
            <a:r>
              <a:rPr lang="en-US" dirty="0" smtClean="0"/>
              <a:t>.</a:t>
            </a:r>
          </a:p>
          <a:p>
            <a:r>
              <a:rPr lang="en-US" dirty="0" smtClean="0"/>
              <a:t> </a:t>
            </a:r>
            <a:r>
              <a:rPr lang="en-US" dirty="0"/>
              <a:t>If none is found then the .NET runtime generates </a:t>
            </a:r>
            <a:r>
              <a:rPr lang="en-US" dirty="0" smtClean="0"/>
              <a:t>an Unhandled Exceptions </a:t>
            </a:r>
            <a:r>
              <a:rPr lang="en-US" dirty="0"/>
              <a:t>event.</a:t>
            </a:r>
            <a:br>
              <a:rPr lang="en-US" dirty="0"/>
            </a:br>
            <a:endParaRPr lang="en-US" dirty="0"/>
          </a:p>
        </p:txBody>
      </p:sp>
    </p:spTree>
    <p:extLst>
      <p:ext uri="{BB962C8B-B14F-4D97-AF65-F5344CB8AC3E}">
        <p14:creationId xmlns:p14="http://schemas.microsoft.com/office/powerpoint/2010/main" val="10608154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effectLst/>
              </a:rPr>
              <a:t>Exception Class Hierarchy</a:t>
            </a:r>
            <a:endParaRPr lang="en-US" dirty="0"/>
          </a:p>
        </p:txBody>
      </p:sp>
      <p:pic>
        <p:nvPicPr>
          <p:cNvPr id="5" name="Content Placeholder 4"/>
          <p:cNvPicPr>
            <a:picLocks noGrp="1" noChangeAspect="1"/>
          </p:cNvPicPr>
          <p:nvPr>
            <p:ph idx="1"/>
          </p:nvPr>
        </p:nvPicPr>
        <p:blipFill>
          <a:blip r:embed="rId2"/>
          <a:stretch>
            <a:fillRect/>
          </a:stretch>
        </p:blipFill>
        <p:spPr>
          <a:xfrm>
            <a:off x="1249" y="1676400"/>
            <a:ext cx="8837951" cy="2895600"/>
          </a:xfrm>
          <a:prstGeom prst="rect">
            <a:avLst/>
          </a:prstGeom>
        </p:spPr>
      </p:pic>
    </p:spTree>
    <p:extLst>
      <p:ext uri="{BB962C8B-B14F-4D97-AF65-F5344CB8AC3E}">
        <p14:creationId xmlns:p14="http://schemas.microsoft.com/office/powerpoint/2010/main" val="11239567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effectLst/>
              </a:rPr>
              <a:t>Using Try/Catch Blocks</a:t>
            </a:r>
            <a:endParaRPr lang="en-US" dirty="0"/>
          </a:p>
        </p:txBody>
      </p:sp>
      <p:sp>
        <p:nvSpPr>
          <p:cNvPr id="2" name="Content Placeholder 1"/>
          <p:cNvSpPr>
            <a:spLocks noGrp="1"/>
          </p:cNvSpPr>
          <p:nvPr>
            <p:ph idx="1"/>
          </p:nvPr>
        </p:nvSpPr>
        <p:spPr/>
        <p:txBody>
          <a:bodyPr>
            <a:normAutofit/>
          </a:bodyPr>
          <a:lstStyle/>
          <a:p>
            <a:r>
              <a:rPr lang="en-US" dirty="0"/>
              <a:t>To catch and handle exceptions, you need to place exception-throwing code in a try code and catch the resulting exception when it is thrown, in one or more catch blocks where error handling code is placed to properly deal and recover from the exception</a:t>
            </a:r>
            <a:r>
              <a:rPr lang="en-US" dirty="0" smtClean="0"/>
              <a:t>.</a:t>
            </a:r>
          </a:p>
          <a:p>
            <a:r>
              <a:rPr lang="en-US" dirty="0" smtClean="0"/>
              <a:t> </a:t>
            </a:r>
            <a:r>
              <a:rPr lang="en-US" dirty="0"/>
              <a:t>You can optionally add a finally block whose code will always be executed regardless of whether or not an exception is thrown.</a:t>
            </a:r>
            <a:br>
              <a:rPr lang="en-US" dirty="0"/>
            </a:br>
            <a:endParaRPr lang="en-US" dirty="0"/>
          </a:p>
        </p:txBody>
      </p:sp>
    </p:spTree>
    <p:extLst>
      <p:ext uri="{BB962C8B-B14F-4D97-AF65-F5344CB8AC3E}">
        <p14:creationId xmlns:p14="http://schemas.microsoft.com/office/powerpoint/2010/main" val="3516797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Example</a:t>
            </a:r>
            <a:endParaRPr lang="en-US" dirty="0"/>
          </a:p>
        </p:txBody>
      </p:sp>
      <p:sp>
        <p:nvSpPr>
          <p:cNvPr id="2" name="Content Placeholder 1"/>
          <p:cNvSpPr>
            <a:spLocks noGrp="1"/>
          </p:cNvSpPr>
          <p:nvPr>
            <p:ph idx="1"/>
          </p:nvPr>
        </p:nvSpPr>
        <p:spPr>
          <a:xfrm>
            <a:off x="457200" y="1481328"/>
            <a:ext cx="8229600" cy="5071872"/>
          </a:xfrm>
        </p:spPr>
        <p:txBody>
          <a:bodyPr>
            <a:noAutofit/>
          </a:bodyPr>
          <a:lstStyle/>
          <a:p>
            <a:pPr marL="109728" indent="0">
              <a:buNone/>
            </a:pPr>
            <a:r>
              <a:rPr lang="en-US" sz="1300" dirty="0"/>
              <a:t>static void Main(string[] </a:t>
            </a:r>
            <a:r>
              <a:rPr lang="en-US" sz="1300" dirty="0" err="1"/>
              <a:t>args</a:t>
            </a:r>
            <a:r>
              <a:rPr lang="en-US" sz="1300" dirty="0"/>
              <a:t>)</a:t>
            </a:r>
          </a:p>
          <a:p>
            <a:pPr marL="109728" indent="0">
              <a:buNone/>
            </a:pPr>
            <a:r>
              <a:rPr lang="en-US" sz="1300" dirty="0"/>
              <a:t>    {</a:t>
            </a:r>
          </a:p>
          <a:p>
            <a:pPr marL="109728" indent="0">
              <a:buNone/>
            </a:pPr>
            <a:r>
              <a:rPr lang="en-US" sz="1300" dirty="0"/>
              <a:t>        </a:t>
            </a:r>
            <a:r>
              <a:rPr lang="en-US" sz="1300" dirty="0" err="1"/>
              <a:t>int</a:t>
            </a:r>
            <a:r>
              <a:rPr lang="en-US" sz="1300" dirty="0"/>
              <a:t>[] x = new </a:t>
            </a:r>
            <a:r>
              <a:rPr lang="en-US" sz="1300" dirty="0" err="1"/>
              <a:t>int</a:t>
            </a:r>
            <a:r>
              <a:rPr lang="en-US" sz="1300" dirty="0"/>
              <a:t>[2]; </a:t>
            </a:r>
          </a:p>
          <a:p>
            <a:pPr marL="109728" indent="0">
              <a:buNone/>
            </a:pPr>
            <a:r>
              <a:rPr lang="en-US" sz="1300" dirty="0"/>
              <a:t>        try</a:t>
            </a:r>
          </a:p>
          <a:p>
            <a:pPr marL="109728" indent="0">
              <a:buNone/>
            </a:pPr>
            <a:r>
              <a:rPr lang="en-US" sz="1300" dirty="0"/>
              <a:t>        {</a:t>
            </a:r>
          </a:p>
          <a:p>
            <a:pPr marL="109728" indent="0">
              <a:buNone/>
            </a:pPr>
            <a:r>
              <a:rPr lang="en-US" sz="1300" dirty="0"/>
              <a:t>            x[0] = 10;</a:t>
            </a:r>
          </a:p>
          <a:p>
            <a:pPr marL="109728" indent="0">
              <a:buNone/>
            </a:pPr>
            <a:r>
              <a:rPr lang="en-US" sz="1300" dirty="0"/>
              <a:t>            x[1] = 20; </a:t>
            </a:r>
          </a:p>
          <a:p>
            <a:pPr marL="109728" indent="0">
              <a:buNone/>
            </a:pPr>
            <a:r>
              <a:rPr lang="en-US" sz="1300" dirty="0"/>
              <a:t>            //SUSPECTED CODE</a:t>
            </a:r>
          </a:p>
          <a:p>
            <a:pPr marL="109728" indent="0">
              <a:buNone/>
            </a:pPr>
            <a:r>
              <a:rPr lang="en-US" sz="1300" dirty="0"/>
              <a:t>            for (</a:t>
            </a:r>
            <a:r>
              <a:rPr lang="en-US" sz="1300" dirty="0" err="1"/>
              <a:t>int</a:t>
            </a:r>
            <a:r>
              <a:rPr lang="en-US" sz="1300" dirty="0"/>
              <a:t> </a:t>
            </a:r>
            <a:r>
              <a:rPr lang="en-US" sz="1300" dirty="0" err="1"/>
              <a:t>i</a:t>
            </a:r>
            <a:r>
              <a:rPr lang="en-US" sz="1300" dirty="0"/>
              <a:t> = 0; </a:t>
            </a:r>
            <a:r>
              <a:rPr lang="en-US" sz="1300" dirty="0" err="1"/>
              <a:t>i</a:t>
            </a:r>
            <a:r>
              <a:rPr lang="en-US" sz="1300" dirty="0"/>
              <a:t> &lt;= </a:t>
            </a:r>
            <a:r>
              <a:rPr lang="en-US" sz="1300" dirty="0" err="1"/>
              <a:t>x.Length</a:t>
            </a:r>
            <a:r>
              <a:rPr lang="en-US" sz="1300" dirty="0"/>
              <a:t>; </a:t>
            </a:r>
            <a:r>
              <a:rPr lang="en-US" sz="1300" dirty="0" err="1"/>
              <a:t>i</a:t>
            </a:r>
            <a:r>
              <a:rPr lang="en-US" sz="1300" dirty="0"/>
              <a:t>++)</a:t>
            </a:r>
          </a:p>
          <a:p>
            <a:pPr marL="109728" indent="0">
              <a:buNone/>
            </a:pPr>
            <a:r>
              <a:rPr lang="en-US" sz="1300" dirty="0"/>
              <a:t>            {</a:t>
            </a:r>
          </a:p>
          <a:p>
            <a:pPr marL="109728" indent="0">
              <a:buNone/>
            </a:pPr>
            <a:r>
              <a:rPr lang="en-US" sz="1300" dirty="0"/>
              <a:t>                </a:t>
            </a:r>
            <a:r>
              <a:rPr lang="en-US" sz="1300" dirty="0" err="1"/>
              <a:t>Console.WriteLine</a:t>
            </a:r>
            <a:r>
              <a:rPr lang="en-US" sz="1300" dirty="0"/>
              <a:t>(x[</a:t>
            </a:r>
            <a:r>
              <a:rPr lang="en-US" sz="1300" dirty="0" err="1"/>
              <a:t>i</a:t>
            </a:r>
            <a:r>
              <a:rPr lang="en-US" sz="1300" dirty="0"/>
              <a:t>]);</a:t>
            </a:r>
          </a:p>
          <a:p>
            <a:pPr marL="109728" indent="0">
              <a:buNone/>
            </a:pPr>
            <a:r>
              <a:rPr lang="en-US" sz="1300" dirty="0"/>
              <a:t>            }</a:t>
            </a:r>
          </a:p>
          <a:p>
            <a:pPr marL="109728" indent="0">
              <a:buNone/>
            </a:pPr>
            <a:r>
              <a:rPr lang="en-US" sz="1300" dirty="0"/>
              <a:t>        }</a:t>
            </a:r>
          </a:p>
          <a:p>
            <a:pPr marL="109728" indent="0">
              <a:buNone/>
            </a:pPr>
            <a:r>
              <a:rPr lang="en-US" sz="1300" dirty="0"/>
              <a:t>        catch (</a:t>
            </a:r>
            <a:r>
              <a:rPr lang="en-US" sz="1300" dirty="0" err="1"/>
              <a:t>IndexOutOfRangeException</a:t>
            </a:r>
            <a:r>
              <a:rPr lang="en-US" sz="1300" dirty="0"/>
              <a:t> err) // Exception handling</a:t>
            </a:r>
          </a:p>
          <a:p>
            <a:pPr marL="109728" indent="0">
              <a:buNone/>
            </a:pPr>
            <a:r>
              <a:rPr lang="en-US" sz="1300" dirty="0"/>
              <a:t>        {</a:t>
            </a:r>
          </a:p>
          <a:p>
            <a:pPr marL="109728" indent="0">
              <a:buNone/>
            </a:pPr>
            <a:r>
              <a:rPr lang="en-US" sz="1300" dirty="0"/>
              <a:t>            </a:t>
            </a:r>
            <a:r>
              <a:rPr lang="en-US" sz="1300" dirty="0" err="1"/>
              <a:t>Console.WriteLine</a:t>
            </a:r>
            <a:r>
              <a:rPr lang="en-US" sz="1300" dirty="0"/>
              <a:t>(</a:t>
            </a:r>
            <a:r>
              <a:rPr lang="en-US" sz="1300" dirty="0" err="1"/>
              <a:t>err.Message</a:t>
            </a:r>
            <a:r>
              <a:rPr lang="en-US" sz="1300" dirty="0"/>
              <a:t>);</a:t>
            </a:r>
          </a:p>
          <a:p>
            <a:pPr marL="109728" indent="0">
              <a:buNone/>
            </a:pPr>
            <a:r>
              <a:rPr lang="en-US" sz="1300" dirty="0"/>
              <a:t>        }</a:t>
            </a:r>
          </a:p>
          <a:p>
            <a:pPr marL="109728" indent="0">
              <a:buNone/>
            </a:pPr>
            <a:r>
              <a:rPr lang="en-US" sz="1300" dirty="0"/>
              <a:t>        </a:t>
            </a:r>
            <a:r>
              <a:rPr lang="en-US" sz="1300" dirty="0" err="1"/>
              <a:t>Console.ReadKey</a:t>
            </a:r>
            <a:r>
              <a:rPr lang="en-US" sz="1300" dirty="0"/>
              <a:t>();</a:t>
            </a:r>
          </a:p>
          <a:p>
            <a:pPr marL="109728" indent="0">
              <a:buNone/>
            </a:pPr>
            <a:r>
              <a:rPr lang="en-US" sz="1300" dirty="0"/>
              <a:t>    }</a:t>
            </a:r>
          </a:p>
          <a:p>
            <a:pPr marL="109728" indent="0">
              <a:buNone/>
            </a:pPr>
            <a:r>
              <a:rPr lang="en-US" sz="1300" dirty="0"/>
              <a:t>}</a:t>
            </a:r>
          </a:p>
        </p:txBody>
      </p:sp>
    </p:spTree>
    <p:extLst>
      <p:ext uri="{BB962C8B-B14F-4D97-AF65-F5344CB8AC3E}">
        <p14:creationId xmlns:p14="http://schemas.microsoft.com/office/powerpoint/2010/main" val="282478191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uture">
  <a:themeElements>
    <a:clrScheme name="Couture">
      <a:dk1>
        <a:sysClr val="windowText" lastClr="000000"/>
      </a:dk1>
      <a:lt1>
        <a:sysClr val="window" lastClr="FFFFFF"/>
      </a:lt1>
      <a:dk2>
        <a:srgbClr val="37302A"/>
      </a:dk2>
      <a:lt2>
        <a:srgbClr val="D0CCB9"/>
      </a:lt2>
      <a:accent1>
        <a:srgbClr val="9E8E5C"/>
      </a:accent1>
      <a:accent2>
        <a:srgbClr val="A09781"/>
      </a:accent2>
      <a:accent3>
        <a:srgbClr val="85776D"/>
      </a:accent3>
      <a:accent4>
        <a:srgbClr val="AEAFA9"/>
      </a:accent4>
      <a:accent5>
        <a:srgbClr val="8D878B"/>
      </a:accent5>
      <a:accent6>
        <a:srgbClr val="6B6149"/>
      </a:accent6>
      <a:hlink>
        <a:srgbClr val="B6A272"/>
      </a:hlink>
      <a:folHlink>
        <a:srgbClr val="8A784F"/>
      </a:folHlink>
    </a:clrScheme>
    <a:fontScheme name="Black 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70000"/>
              </a:schemeClr>
            </a:gs>
            <a:gs pos="100000">
              <a:schemeClr val="phClr">
                <a:shade val="80000"/>
              </a:schemeClr>
            </a:gs>
          </a:gsLst>
          <a:path path="circle">
            <a:fillToRect l="50000" t="100000" r="100000" b="100000"/>
          </a:path>
        </a:gradFill>
        <a:blipFill rotWithShape="1">
          <a:blip xmlns:r="http://schemas.openxmlformats.org/officeDocument/2006/relationships" r:embed="rId1">
            <a:duotone>
              <a:schemeClr val="phClr">
                <a:shade val="30000"/>
                <a:satMod val="200000"/>
              </a:schemeClr>
              <a:schemeClr val="phClr">
                <a:tint val="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Couture</Template>
  <TotalTime>148</TotalTime>
  <Words>603</Words>
  <Application>Microsoft Office PowerPoint</Application>
  <PresentationFormat>On-screen Show (4:3)</PresentationFormat>
  <Paragraphs>93</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Couture</vt:lpstr>
      <vt:lpstr>C# Exception Handaling </vt:lpstr>
      <vt:lpstr>Introduction</vt:lpstr>
      <vt:lpstr>PowerPoint Presentation</vt:lpstr>
      <vt:lpstr>Example</vt:lpstr>
      <vt:lpstr>What is an Exception?</vt:lpstr>
      <vt:lpstr>CLR Exception Handling Mechanism</vt:lpstr>
      <vt:lpstr>Exception Class Hierarchy</vt:lpstr>
      <vt:lpstr>Using Try/Catch Blocks</vt:lpstr>
      <vt:lpstr>Example</vt:lpstr>
      <vt:lpstr>Using Multiple Catch Blocks</vt:lpstr>
      <vt:lpstr>Example</vt:lpstr>
      <vt:lpstr>Using a Finally Block</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Exception Handaling</dc:title>
  <dc:creator>admin</dc:creator>
  <cp:lastModifiedBy>user</cp:lastModifiedBy>
  <cp:revision>11</cp:revision>
  <dcterms:created xsi:type="dcterms:W3CDTF">2014-11-04T05:29:32Z</dcterms:created>
  <dcterms:modified xsi:type="dcterms:W3CDTF">2014-12-07T22:33:00Z</dcterms:modified>
</cp:coreProperties>
</file>