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7" r:id="rId2"/>
    <p:sldId id="258" r:id="rId3"/>
    <p:sldId id="259" r:id="rId4"/>
    <p:sldId id="260" r:id="rId5"/>
    <p:sldId id="272" r:id="rId6"/>
    <p:sldId id="261" r:id="rId7"/>
    <p:sldId id="265" r:id="rId8"/>
    <p:sldId id="266" r:id="rId9"/>
    <p:sldId id="267" r:id="rId10"/>
    <p:sldId id="268" r:id="rId11"/>
    <p:sldId id="269" r:id="rId12"/>
    <p:sldId id="273" r:id="rId13"/>
    <p:sldId id="270" r:id="rId14"/>
    <p:sldId id="274" r:id="rId15"/>
    <p:sldId id="271" r:id="rId16"/>
    <p:sldId id="26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8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mehtre" userId="1eadecae6bf4a42e" providerId="LiveId" clId="{B26EEB4A-4920-4305-816A-9E60057B39A2}"/>
    <pc:docChg chg="modSld">
      <pc:chgData name="umesh mehtre" userId="1eadecae6bf4a42e" providerId="LiveId" clId="{B26EEB4A-4920-4305-816A-9E60057B39A2}" dt="2022-09-20T01:06:43.331" v="4" actId="1076"/>
      <pc:docMkLst>
        <pc:docMk/>
      </pc:docMkLst>
      <pc:sldChg chg="addSp delSp modSp mod">
        <pc:chgData name="umesh mehtre" userId="1eadecae6bf4a42e" providerId="LiveId" clId="{B26EEB4A-4920-4305-816A-9E60057B39A2}" dt="2022-09-20T01:06:43.331" v="4" actId="1076"/>
        <pc:sldMkLst>
          <pc:docMk/>
          <pc:sldMk cId="3471073352" sldId="267"/>
        </pc:sldMkLst>
        <pc:spChg chg="mod">
          <ac:chgData name="umesh mehtre" userId="1eadecae6bf4a42e" providerId="LiveId" clId="{B26EEB4A-4920-4305-816A-9E60057B39A2}" dt="2022-09-20T01:06:43.331" v="4" actId="1076"/>
          <ac:spMkLst>
            <pc:docMk/>
            <pc:sldMk cId="3471073352" sldId="267"/>
            <ac:spMk id="2" creationId="{E4B86634-244C-8402-8463-633EFBA3BF00}"/>
          </ac:spMkLst>
        </pc:spChg>
        <pc:picChg chg="del">
          <ac:chgData name="umesh mehtre" userId="1eadecae6bf4a42e" providerId="LiveId" clId="{B26EEB4A-4920-4305-816A-9E60057B39A2}" dt="2022-09-20T01:06:20.983" v="0" actId="478"/>
          <ac:picMkLst>
            <pc:docMk/>
            <pc:sldMk cId="3471073352" sldId="267"/>
            <ac:picMk id="4098" creationId="{D71B3BF8-FAA4-E922-4E9C-99DAF9ED37FB}"/>
          </ac:picMkLst>
        </pc:picChg>
        <pc:picChg chg="add mod">
          <ac:chgData name="umesh mehtre" userId="1eadecae6bf4a42e" providerId="LiveId" clId="{B26EEB4A-4920-4305-816A-9E60057B39A2}" dt="2022-09-20T01:06:34.111" v="3" actId="14100"/>
          <ac:picMkLst>
            <pc:docMk/>
            <pc:sldMk cId="3471073352" sldId="267"/>
            <ac:picMk id="4100" creationId="{BB582D71-3D7E-8D0F-A9C3-4F3B8520395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Covid Dataset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Sheet1!$B$1:$C$1</c:f>
              <c:strCache>
                <c:ptCount val="2"/>
                <c:pt idx="0">
                  <c:v>Covid</c:v>
                </c:pt>
                <c:pt idx="1">
                  <c:v>Normal</c:v>
                </c:pt>
              </c:strCache>
            </c:strRef>
          </c:cat>
          <c:val>
            <c:numRef>
              <c:f>Sheet1!$B$2:$C$2</c:f>
              <c:numCache>
                <c:formatCode>General</c:formatCode>
                <c:ptCount val="2"/>
                <c:pt idx="0">
                  <c:v>3616</c:v>
                </c:pt>
                <c:pt idx="1">
                  <c:v>10192</c:v>
                </c:pt>
              </c:numCache>
            </c:numRef>
          </c:val>
          <c:extLst>
            <c:ext xmlns:c16="http://schemas.microsoft.com/office/drawing/2014/chart" uri="{C3380CC4-5D6E-409C-BE32-E72D297353CC}">
              <c16:uniqueId val="{00000000-3267-4FE1-BFB3-5A3AF6311D31}"/>
            </c:ext>
          </c:extLst>
        </c:ser>
        <c:dLbls>
          <c:dLblPos val="outEnd"/>
          <c:showLegendKey val="0"/>
          <c:showVal val="1"/>
          <c:showCatName val="0"/>
          <c:showSerName val="0"/>
          <c:showPercent val="0"/>
          <c:showBubbleSize val="0"/>
        </c:dLbls>
        <c:gapWidth val="100"/>
        <c:overlap val="-24"/>
        <c:axId val="1526450128"/>
        <c:axId val="1526450960"/>
      </c:barChart>
      <c:catAx>
        <c:axId val="15264501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26450960"/>
        <c:crosses val="autoZero"/>
        <c:auto val="1"/>
        <c:lblAlgn val="ctr"/>
        <c:lblOffset val="100"/>
        <c:noMultiLvlLbl val="0"/>
      </c:catAx>
      <c:valAx>
        <c:axId val="15264509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2645012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343843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202975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912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3126437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7642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1798720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1496537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385600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116146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F140B-2708-4792-B8CA-C77E9C63BB0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898137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9F140B-2708-4792-B8CA-C77E9C63BB0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155925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9F140B-2708-4792-B8CA-C77E9C63BB0A}" type="datetimeFigureOut">
              <a:rPr lang="en-IN" smtClean="0"/>
              <a:t>18-09-2022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357877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9F140B-2708-4792-B8CA-C77E9C63BB0A}" type="datetimeFigureOut">
              <a:rPr lang="en-IN" smtClean="0"/>
              <a:t>18-09-2022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384822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F140B-2708-4792-B8CA-C77E9C63BB0A}" type="datetimeFigureOut">
              <a:rPr lang="en-IN" smtClean="0"/>
              <a:t>18-09-2022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263170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F140B-2708-4792-B8CA-C77E9C63BB0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325384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9F140B-2708-4792-B8CA-C77E9C63BB0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10D54-8019-496A-B69D-5546BFD893F2}" type="slidenum">
              <a:rPr lang="en-IN" smtClean="0"/>
              <a:t>‹#›</a:t>
            </a:fld>
            <a:endParaRPr lang="en-IN"/>
          </a:p>
        </p:txBody>
      </p:sp>
    </p:spTree>
    <p:extLst>
      <p:ext uri="{BB962C8B-B14F-4D97-AF65-F5344CB8AC3E}">
        <p14:creationId xmlns:p14="http://schemas.microsoft.com/office/powerpoint/2010/main" val="3304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9F140B-2708-4792-B8CA-C77E9C63BB0A}" type="datetimeFigureOut">
              <a:rPr lang="en-IN" smtClean="0"/>
              <a:t>18-09-2022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A10D54-8019-496A-B69D-5546BFD893F2}" type="slidenum">
              <a:rPr lang="en-IN" smtClean="0"/>
              <a:t>‹#›</a:t>
            </a:fld>
            <a:endParaRPr lang="en-IN"/>
          </a:p>
        </p:txBody>
      </p:sp>
    </p:spTree>
    <p:extLst>
      <p:ext uri="{BB962C8B-B14F-4D97-AF65-F5344CB8AC3E}">
        <p14:creationId xmlns:p14="http://schemas.microsoft.com/office/powerpoint/2010/main" val="17576945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icaibda53487.2021.9689723" TargetMode="External"/><Relationship Id="rId2" Type="http://schemas.openxmlformats.org/officeDocument/2006/relationships/hyperlink" Target="https://doi.org/10.1007/s11042-021-10783-6" TargetMode="External"/><Relationship Id="rId1" Type="http://schemas.openxmlformats.org/officeDocument/2006/relationships/slideLayout" Target="../slideLayouts/slideLayout7.xml"/><Relationship Id="rId4" Type="http://schemas.openxmlformats.org/officeDocument/2006/relationships/hyperlink" Target="https://doi.org/10.1109/icsec53205.2021.968459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09/icsec53205.2021.9684594" TargetMode="External"/><Relationship Id="rId2" Type="http://schemas.openxmlformats.org/officeDocument/2006/relationships/hyperlink" Target="https://doi.org/10.1007/s11042-021-10783-6" TargetMode="External"/><Relationship Id="rId1" Type="http://schemas.openxmlformats.org/officeDocument/2006/relationships/slideLayout" Target="../slideLayouts/slideLayout7.xml"/><Relationship Id="rId6" Type="http://schemas.openxmlformats.org/officeDocument/2006/relationships/hyperlink" Target="https://doi.org/10.1016/j.compbiomed.2021.104319" TargetMode="External"/><Relationship Id="rId5" Type="http://schemas.openxmlformats.org/officeDocument/2006/relationships/hyperlink" Target="https://ieeexplore.ieee.org/document/9144185" TargetMode="External"/><Relationship Id="rId4" Type="http://schemas.openxmlformats.org/officeDocument/2006/relationships/hyperlink" Target="https://doi.org/10.1109/icaibda53487.2021.968972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covid19.who.int/"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07/s11042-021-10783-6" TargetMode="External"/><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hyperlink" Target="https://doi.org/10.1109/icsec53205.2021.9684594" TargetMode="External"/><Relationship Id="rId4" Type="http://schemas.openxmlformats.org/officeDocument/2006/relationships/hyperlink" Target="https://doi.org/10.1109/icaibda53487.2021.9689723"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RISPR Technology Demonstrates Success in Preventing and Treating COVID |  Duke Health">
            <a:extLst>
              <a:ext uri="{FF2B5EF4-FFF2-40B4-BE49-F238E27FC236}">
                <a16:creationId xmlns:a16="http://schemas.microsoft.com/office/drawing/2014/main" id="{39DFD6D6-4095-ACE8-75F2-5DA9FC01E5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46" t="-1" r="2405" b="-1"/>
          <a:stretch/>
        </p:blipFill>
        <p:spPr bwMode="auto">
          <a:xfrm>
            <a:off x="7449671" y="0"/>
            <a:ext cx="4742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8C3932-4C48-3DE2-4EA0-C5E460E92336}"/>
              </a:ext>
            </a:extLst>
          </p:cNvPr>
          <p:cNvSpPr txBox="1"/>
          <p:nvPr/>
        </p:nvSpPr>
        <p:spPr>
          <a:xfrm>
            <a:off x="885265" y="660210"/>
            <a:ext cx="5571564" cy="1015663"/>
          </a:xfrm>
          <a:prstGeom prst="rect">
            <a:avLst/>
          </a:prstGeom>
          <a:noFill/>
        </p:spPr>
        <p:txBody>
          <a:bodyPr wrap="square" rtlCol="0">
            <a:spAutoFit/>
          </a:bodyPr>
          <a:lstStyle/>
          <a:p>
            <a:r>
              <a:rPr lang="en-IN"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COVID-19 Detection using Transfer Learning-Based CNN Models</a:t>
            </a:r>
            <a:endParaRPr lang="en-IN" sz="20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solidFill>
                <a:schemeClr val="accent1">
                  <a:lumMod val="75000"/>
                </a:schemeClr>
              </a:solidFill>
            </a:endParaRPr>
          </a:p>
        </p:txBody>
      </p:sp>
      <p:sp>
        <p:nvSpPr>
          <p:cNvPr id="3" name="TextBox 2">
            <a:extLst>
              <a:ext uri="{FF2B5EF4-FFF2-40B4-BE49-F238E27FC236}">
                <a16:creationId xmlns:a16="http://schemas.microsoft.com/office/drawing/2014/main" id="{2C31FD4D-6679-2C70-DFFB-8ACFFC4E913C}"/>
              </a:ext>
            </a:extLst>
          </p:cNvPr>
          <p:cNvSpPr txBox="1"/>
          <p:nvPr/>
        </p:nvSpPr>
        <p:spPr>
          <a:xfrm>
            <a:off x="3953436" y="5565485"/>
            <a:ext cx="3810000" cy="523220"/>
          </a:xfrm>
          <a:prstGeom prst="rect">
            <a:avLst/>
          </a:prstGeom>
          <a:noFill/>
        </p:spPr>
        <p:txBody>
          <a:bodyPr wrap="square" rtlCol="0">
            <a:spAutoFit/>
          </a:bodyPr>
          <a:lstStyle/>
          <a:p>
            <a:r>
              <a:rPr lang="en-IN" sz="1400" b="1" dirty="0">
                <a:solidFill>
                  <a:schemeClr val="accent1">
                    <a:lumMod val="75000"/>
                  </a:schemeClr>
                </a:solidFill>
              </a:rPr>
              <a:t>SUPERVISOR – DR. OGERTA ELEZAJ</a:t>
            </a:r>
          </a:p>
          <a:p>
            <a:r>
              <a:rPr lang="en-IN" sz="1400" b="1" dirty="0">
                <a:solidFill>
                  <a:schemeClr val="accent1">
                    <a:lumMod val="75000"/>
                  </a:schemeClr>
                </a:solidFill>
              </a:rPr>
              <a:t>UMESH MEHTRE (21133500)</a:t>
            </a:r>
          </a:p>
        </p:txBody>
      </p:sp>
      <p:pic>
        <p:nvPicPr>
          <p:cNvPr id="4" name="Picture 3">
            <a:extLst>
              <a:ext uri="{FF2B5EF4-FFF2-40B4-BE49-F238E27FC236}">
                <a16:creationId xmlns:a16="http://schemas.microsoft.com/office/drawing/2014/main" id="{73F7EAC5-8DF2-DAFF-8361-C38111FF79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6615" y="2182811"/>
            <a:ext cx="2646045" cy="2492375"/>
          </a:xfrm>
          <a:prstGeom prst="rect">
            <a:avLst/>
          </a:prstGeom>
          <a:noFill/>
          <a:ln>
            <a:noFill/>
          </a:ln>
        </p:spPr>
      </p:pic>
      <p:cxnSp>
        <p:nvCxnSpPr>
          <p:cNvPr id="6" name="Straight Connector 5">
            <a:extLst>
              <a:ext uri="{FF2B5EF4-FFF2-40B4-BE49-F238E27FC236}">
                <a16:creationId xmlns:a16="http://schemas.microsoft.com/office/drawing/2014/main" id="{3FCD1353-688C-FB3D-1F96-198EBF35ADF5}"/>
              </a:ext>
            </a:extLst>
          </p:cNvPr>
          <p:cNvCxnSpPr>
            <a:cxnSpLocks/>
          </p:cNvCxnSpPr>
          <p:nvPr/>
        </p:nvCxnSpPr>
        <p:spPr>
          <a:xfrm>
            <a:off x="519954" y="4966447"/>
            <a:ext cx="6302187"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98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17C6CC-5EA5-5AA2-A69A-48B0D405106E}"/>
              </a:ext>
            </a:extLst>
          </p:cNvPr>
          <p:cNvSpPr/>
          <p:nvPr/>
        </p:nvSpPr>
        <p:spPr>
          <a:xfrm>
            <a:off x="5056094" y="896471"/>
            <a:ext cx="6571130" cy="5091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E78B08DA-3411-CAAD-6FD8-DC2B03B05A44}"/>
              </a:ext>
            </a:extLst>
          </p:cNvPr>
          <p:cNvSpPr txBox="1"/>
          <p:nvPr/>
        </p:nvSpPr>
        <p:spPr>
          <a:xfrm>
            <a:off x="5307104" y="1372124"/>
            <a:ext cx="5746377" cy="369331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Experimental setup</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Python programming language was utilized to train the proposed deep transfer learning models. All experiments were carried out using a Google Collaboratory system running 64-bit Windows 10, an Intel i5-9300HF CPU running at 2.4 GHz, and 8GB of RAM. The Adam optimizer was used to pre-train CNN models (ResNet50, VGG19, and Inception-ResNetV2) with initialization weights. For all experiments, the batch size, learning rate, and the number of epochs were set to 32, 0.0001, and 10, respectively. The dataset was divided into 80% for training and 20% for testing.</a:t>
            </a:r>
            <a:endParaRPr lang="en-IN" dirty="0">
              <a:latin typeface="Times New Roman" panose="02020603050405020304" pitchFamily="18" charset="0"/>
              <a:cs typeface="Times New Roman" panose="02020603050405020304" pitchFamily="18" charset="0"/>
            </a:endParaRPr>
          </a:p>
        </p:txBody>
      </p:sp>
      <p:pic>
        <p:nvPicPr>
          <p:cNvPr id="2050" name="Picture 2" descr="See the source image">
            <a:extLst>
              <a:ext uri="{FF2B5EF4-FFF2-40B4-BE49-F238E27FC236}">
                <a16:creationId xmlns:a16="http://schemas.microsoft.com/office/drawing/2014/main" id="{5DF26696-C7CF-E550-FFF9-C215EF5C83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573" t="1305" r="33040" b="-3742"/>
          <a:stretch/>
        </p:blipFill>
        <p:spPr bwMode="auto">
          <a:xfrm>
            <a:off x="1" y="0"/>
            <a:ext cx="4618182" cy="711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09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76FBB-3192-A808-F0F7-8F46C9EB9863}"/>
              </a:ext>
            </a:extLst>
          </p:cNvPr>
          <p:cNvSpPr txBox="1"/>
          <p:nvPr/>
        </p:nvSpPr>
        <p:spPr>
          <a:xfrm>
            <a:off x="1013013" y="764831"/>
            <a:ext cx="7303736" cy="3693319"/>
          </a:xfrm>
          <a:prstGeom prst="rect">
            <a:avLst/>
          </a:prstGeom>
          <a:noFill/>
        </p:spPr>
        <p:txBody>
          <a:bodyPr wrap="square" rtlCol="0">
            <a:spAutoFit/>
          </a:bodyPr>
          <a:lstStyle/>
          <a:p>
            <a:endParaRPr lang="en-US" dirty="0"/>
          </a:p>
          <a:p>
            <a:pPr algn="just"/>
            <a:r>
              <a:rPr lang="en-US" sz="2000" b="1" dirty="0">
                <a:latin typeface="Times New Roman" panose="02020603050405020304" pitchFamily="18" charset="0"/>
                <a:cs typeface="Times New Roman" panose="02020603050405020304" pitchFamily="18" charset="0"/>
              </a:rPr>
              <a:t>Experiment 1</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experiment was done with the balanced dataset and applied to the vgg19 model.</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experiment was carried out with a balanced dataset with 3616 Covid and 3616 Normal chest X-ray images.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the images are set to 224x244 pixel size with learning rate = 0.001, batch size =32, and number of epochs=10 with Adam optimizer</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model’s accuracy is 98.7%</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3" name="Picture 2">
            <a:extLst>
              <a:ext uri="{FF2B5EF4-FFF2-40B4-BE49-F238E27FC236}">
                <a16:creationId xmlns:a16="http://schemas.microsoft.com/office/drawing/2014/main" id="{54EAE1CA-D2CB-C63F-B312-E384E4D135A6}"/>
              </a:ext>
            </a:extLst>
          </p:cNvPr>
          <p:cNvPicPr>
            <a:picLocks noChangeAspect="1"/>
          </p:cNvPicPr>
          <p:nvPr/>
        </p:nvPicPr>
        <p:blipFill>
          <a:blip r:embed="rId2"/>
          <a:stretch>
            <a:fillRect/>
          </a:stretch>
        </p:blipFill>
        <p:spPr>
          <a:xfrm>
            <a:off x="1013013" y="4083511"/>
            <a:ext cx="7724410" cy="2774489"/>
          </a:xfrm>
          <a:prstGeom prst="rect">
            <a:avLst/>
          </a:prstGeom>
        </p:spPr>
      </p:pic>
      <p:sp>
        <p:nvSpPr>
          <p:cNvPr id="4" name="TextBox 3">
            <a:extLst>
              <a:ext uri="{FF2B5EF4-FFF2-40B4-BE49-F238E27FC236}">
                <a16:creationId xmlns:a16="http://schemas.microsoft.com/office/drawing/2014/main" id="{2A3203C0-C33C-DB91-E5A0-6CEBD97B8D0D}"/>
              </a:ext>
            </a:extLst>
          </p:cNvPr>
          <p:cNvSpPr txBox="1"/>
          <p:nvPr/>
        </p:nvSpPr>
        <p:spPr>
          <a:xfrm>
            <a:off x="1013013" y="564776"/>
            <a:ext cx="17929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49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0DA290-867F-A966-102D-5FB6C455E9E6}"/>
              </a:ext>
            </a:extLst>
          </p:cNvPr>
          <p:cNvPicPr>
            <a:picLocks noChangeAspect="1"/>
          </p:cNvPicPr>
          <p:nvPr/>
        </p:nvPicPr>
        <p:blipFill>
          <a:blip r:embed="rId2"/>
          <a:stretch>
            <a:fillRect/>
          </a:stretch>
        </p:blipFill>
        <p:spPr>
          <a:xfrm>
            <a:off x="1464199" y="4069318"/>
            <a:ext cx="5731510" cy="1945005"/>
          </a:xfrm>
          <a:prstGeom prst="rect">
            <a:avLst/>
          </a:prstGeom>
        </p:spPr>
      </p:pic>
      <p:sp>
        <p:nvSpPr>
          <p:cNvPr id="4" name="TextBox 3">
            <a:extLst>
              <a:ext uri="{FF2B5EF4-FFF2-40B4-BE49-F238E27FC236}">
                <a16:creationId xmlns:a16="http://schemas.microsoft.com/office/drawing/2014/main" id="{1684C6A3-F6BA-492D-2F85-EE66AB2B8935}"/>
              </a:ext>
            </a:extLst>
          </p:cNvPr>
          <p:cNvSpPr txBox="1"/>
          <p:nvPr/>
        </p:nvSpPr>
        <p:spPr>
          <a:xfrm>
            <a:off x="1279713" y="754030"/>
            <a:ext cx="6100482" cy="2893100"/>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Experiment 2</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experiment was done with the unbalanced dataset and applied to the InceptionresnetV2 model.</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experiment was carried out with a balanced dataset with 3616 Covid and 10192 Normal chest X-ray images.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the images are set to 224x244 pixel size with learning rate = 0.001, batch size =32, and number of epochs=10 with Adam optimizer</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model’s accuracy is 99.52%</a:t>
            </a:r>
          </a:p>
        </p:txBody>
      </p:sp>
    </p:spTree>
    <p:extLst>
      <p:ext uri="{BB962C8B-B14F-4D97-AF65-F5344CB8AC3E}">
        <p14:creationId xmlns:p14="http://schemas.microsoft.com/office/powerpoint/2010/main" val="380101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F396A-4D4E-5EC9-45B7-3E86E81F6110}"/>
              </a:ext>
            </a:extLst>
          </p:cNvPr>
          <p:cNvSpPr txBox="1"/>
          <p:nvPr/>
        </p:nvSpPr>
        <p:spPr>
          <a:xfrm>
            <a:off x="3783104" y="582102"/>
            <a:ext cx="231289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Confusion Matrix</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2C92F5A-D5E8-4CA4-CECE-6C706AD20343}"/>
              </a:ext>
            </a:extLst>
          </p:cNvPr>
          <p:cNvPicPr>
            <a:picLocks noChangeAspect="1"/>
          </p:cNvPicPr>
          <p:nvPr/>
        </p:nvPicPr>
        <p:blipFill>
          <a:blip r:embed="rId2"/>
          <a:stretch>
            <a:fillRect/>
          </a:stretch>
        </p:blipFill>
        <p:spPr>
          <a:xfrm>
            <a:off x="563481" y="1228743"/>
            <a:ext cx="3997648" cy="3379935"/>
          </a:xfrm>
          <a:prstGeom prst="rect">
            <a:avLst/>
          </a:prstGeom>
        </p:spPr>
      </p:pic>
      <p:pic>
        <p:nvPicPr>
          <p:cNvPr id="6" name="Picture 5">
            <a:extLst>
              <a:ext uri="{FF2B5EF4-FFF2-40B4-BE49-F238E27FC236}">
                <a16:creationId xmlns:a16="http://schemas.microsoft.com/office/drawing/2014/main" id="{23D1EFDA-B88D-F905-EA17-A7F195061070}"/>
              </a:ext>
            </a:extLst>
          </p:cNvPr>
          <p:cNvPicPr>
            <a:picLocks noChangeAspect="1"/>
          </p:cNvPicPr>
          <p:nvPr/>
        </p:nvPicPr>
        <p:blipFill>
          <a:blip r:embed="rId3"/>
          <a:stretch>
            <a:fillRect/>
          </a:stretch>
        </p:blipFill>
        <p:spPr>
          <a:xfrm>
            <a:off x="5181599" y="1184879"/>
            <a:ext cx="4024013" cy="3379935"/>
          </a:xfrm>
          <a:prstGeom prst="rect">
            <a:avLst/>
          </a:prstGeom>
        </p:spPr>
      </p:pic>
      <p:sp>
        <p:nvSpPr>
          <p:cNvPr id="9" name="TextBox 8">
            <a:extLst>
              <a:ext uri="{FF2B5EF4-FFF2-40B4-BE49-F238E27FC236}">
                <a16:creationId xmlns:a16="http://schemas.microsoft.com/office/drawing/2014/main" id="{44604EA0-961D-3EB0-3FF9-517AEBA93DFF}"/>
              </a:ext>
            </a:extLst>
          </p:cNvPr>
          <p:cNvSpPr txBox="1"/>
          <p:nvPr/>
        </p:nvSpPr>
        <p:spPr>
          <a:xfrm>
            <a:off x="774773" y="4798259"/>
            <a:ext cx="9117106"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VGG19 model classified 2751 of the COVID-19 as True Positive and classified 4881 of the Normal as True Negative. </a:t>
            </a:r>
          </a:p>
          <a:p>
            <a:pPr algn="just"/>
            <a:r>
              <a:rPr lang="en-US" dirty="0">
                <a:latin typeface="Times New Roman" panose="02020603050405020304" pitchFamily="18" charset="0"/>
                <a:cs typeface="Times New Roman" panose="02020603050405020304" pitchFamily="18" charset="0"/>
              </a:rPr>
              <a:t>Inception ResNetV2 classified 4834 of the COVID-19 as True Positive and classified 11274 of the Normal as True Negative.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490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73F4E-313B-A51C-B49D-E3E60462CC3A}"/>
              </a:ext>
            </a:extLst>
          </p:cNvPr>
          <p:cNvSpPr txBox="1"/>
          <p:nvPr/>
        </p:nvSpPr>
        <p:spPr>
          <a:xfrm>
            <a:off x="779929" y="537882"/>
            <a:ext cx="721658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Prediction performance results were obtained from two pre-trained models.</a:t>
            </a:r>
          </a:p>
        </p:txBody>
      </p:sp>
      <p:graphicFrame>
        <p:nvGraphicFramePr>
          <p:cNvPr id="3" name="Table 2">
            <a:extLst>
              <a:ext uri="{FF2B5EF4-FFF2-40B4-BE49-F238E27FC236}">
                <a16:creationId xmlns:a16="http://schemas.microsoft.com/office/drawing/2014/main" id="{4AC8491C-9EDE-144B-CEF1-36C6C6029DC7}"/>
              </a:ext>
            </a:extLst>
          </p:cNvPr>
          <p:cNvGraphicFramePr>
            <a:graphicFrameLocks noGrp="1"/>
          </p:cNvGraphicFramePr>
          <p:nvPr>
            <p:extLst>
              <p:ext uri="{D42A27DB-BD31-4B8C-83A1-F6EECF244321}">
                <p14:modId xmlns:p14="http://schemas.microsoft.com/office/powerpoint/2010/main" val="3518869349"/>
              </p:ext>
            </p:extLst>
          </p:nvPr>
        </p:nvGraphicFramePr>
        <p:xfrm>
          <a:off x="869576" y="1015766"/>
          <a:ext cx="7283823" cy="788164"/>
        </p:xfrm>
        <a:graphic>
          <a:graphicData uri="http://schemas.openxmlformats.org/drawingml/2006/table">
            <a:tbl>
              <a:tblPr firstRow="1" firstCol="1" bandRow="1">
                <a:tableStyleId>{5C22544A-7EE6-4342-B048-85BDC9FD1C3A}</a:tableStyleId>
              </a:tblPr>
              <a:tblGrid>
                <a:gridCol w="1730451">
                  <a:extLst>
                    <a:ext uri="{9D8B030D-6E8A-4147-A177-3AD203B41FA5}">
                      <a16:colId xmlns:a16="http://schemas.microsoft.com/office/drawing/2014/main" val="296885074"/>
                    </a:ext>
                  </a:extLst>
                </a:gridCol>
                <a:gridCol w="1112304">
                  <a:extLst>
                    <a:ext uri="{9D8B030D-6E8A-4147-A177-3AD203B41FA5}">
                      <a16:colId xmlns:a16="http://schemas.microsoft.com/office/drawing/2014/main" val="1714322871"/>
                    </a:ext>
                  </a:extLst>
                </a:gridCol>
                <a:gridCol w="1115019">
                  <a:extLst>
                    <a:ext uri="{9D8B030D-6E8A-4147-A177-3AD203B41FA5}">
                      <a16:colId xmlns:a16="http://schemas.microsoft.com/office/drawing/2014/main" val="1910321580"/>
                    </a:ext>
                  </a:extLst>
                </a:gridCol>
                <a:gridCol w="1113208">
                  <a:extLst>
                    <a:ext uri="{9D8B030D-6E8A-4147-A177-3AD203B41FA5}">
                      <a16:colId xmlns:a16="http://schemas.microsoft.com/office/drawing/2014/main" val="3521966497"/>
                    </a:ext>
                  </a:extLst>
                </a:gridCol>
                <a:gridCol w="1110493">
                  <a:extLst>
                    <a:ext uri="{9D8B030D-6E8A-4147-A177-3AD203B41FA5}">
                      <a16:colId xmlns:a16="http://schemas.microsoft.com/office/drawing/2014/main" val="3835899841"/>
                    </a:ext>
                  </a:extLst>
                </a:gridCol>
                <a:gridCol w="1102348">
                  <a:extLst>
                    <a:ext uri="{9D8B030D-6E8A-4147-A177-3AD203B41FA5}">
                      <a16:colId xmlns:a16="http://schemas.microsoft.com/office/drawing/2014/main" val="875409861"/>
                    </a:ext>
                  </a:extLst>
                </a:gridCol>
              </a:tblGrid>
              <a:tr h="308865">
                <a:tc>
                  <a:txBody>
                    <a:bodyPr/>
                    <a:lstStyle/>
                    <a:p>
                      <a:pPr>
                        <a:lnSpc>
                          <a:spcPct val="107000"/>
                        </a:lnSpc>
                        <a:spcAft>
                          <a:spcPts val="800"/>
                        </a:spcAft>
                      </a:pPr>
                      <a:r>
                        <a:rPr lang="en-GB" sz="1100">
                          <a:effectLst/>
                        </a:rPr>
                        <a:t>Models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rPr>
                        <a:t>Recall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Specificity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Precision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f1-score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5197193"/>
                  </a:ext>
                </a:extLst>
              </a:tr>
              <a:tr h="150480">
                <a:tc>
                  <a:txBody>
                    <a:bodyPr/>
                    <a:lstStyle/>
                    <a:p>
                      <a:pPr>
                        <a:lnSpc>
                          <a:spcPct val="107000"/>
                        </a:lnSpc>
                        <a:spcAft>
                          <a:spcPts val="800"/>
                        </a:spcAft>
                      </a:pPr>
                      <a:r>
                        <a:rPr lang="en-GB" sz="1100">
                          <a:effectLst/>
                        </a:rPr>
                        <a:t>VGG19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0.9874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0.9832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0.9899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0.9821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0.9827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362445"/>
                  </a:ext>
                </a:extLst>
              </a:tr>
              <a:tr h="308865">
                <a:tc>
                  <a:txBody>
                    <a:bodyPr/>
                    <a:lstStyle/>
                    <a:p>
                      <a:pPr>
                        <a:lnSpc>
                          <a:spcPct val="107000"/>
                        </a:lnSpc>
                        <a:spcAft>
                          <a:spcPts val="800"/>
                        </a:spcAft>
                      </a:pPr>
                      <a:r>
                        <a:rPr lang="en-GB" sz="1100">
                          <a:effectLst/>
                        </a:rPr>
                        <a:t>InceptionResnetV2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0.9952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0.9922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rPr>
                        <a:t>0.9965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0.9918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rPr>
                        <a:t>0.9920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4616026"/>
                  </a:ext>
                </a:extLst>
              </a:tr>
            </a:tbl>
          </a:graphicData>
        </a:graphic>
      </p:graphicFrame>
      <p:graphicFrame>
        <p:nvGraphicFramePr>
          <p:cNvPr id="4" name="Table 3">
            <a:extLst>
              <a:ext uri="{FF2B5EF4-FFF2-40B4-BE49-F238E27FC236}">
                <a16:creationId xmlns:a16="http://schemas.microsoft.com/office/drawing/2014/main" id="{D455C186-780D-F706-0AF2-8722C9893944}"/>
              </a:ext>
            </a:extLst>
          </p:cNvPr>
          <p:cNvGraphicFramePr>
            <a:graphicFrameLocks noGrp="1"/>
          </p:cNvGraphicFramePr>
          <p:nvPr>
            <p:extLst>
              <p:ext uri="{D42A27DB-BD31-4B8C-83A1-F6EECF244321}">
                <p14:modId xmlns:p14="http://schemas.microsoft.com/office/powerpoint/2010/main" val="3791136938"/>
              </p:ext>
            </p:extLst>
          </p:nvPr>
        </p:nvGraphicFramePr>
        <p:xfrm>
          <a:off x="869576" y="1912482"/>
          <a:ext cx="8910919" cy="4407635"/>
        </p:xfrm>
        <a:graphic>
          <a:graphicData uri="http://schemas.openxmlformats.org/drawingml/2006/table">
            <a:tbl>
              <a:tblPr firstRow="1" firstCol="1" bandRow="1">
                <a:tableStyleId>{BC89EF96-8CEA-46FF-86C4-4CE0E7609802}</a:tableStyleId>
              </a:tblPr>
              <a:tblGrid>
                <a:gridCol w="1281953">
                  <a:extLst>
                    <a:ext uri="{9D8B030D-6E8A-4147-A177-3AD203B41FA5}">
                      <a16:colId xmlns:a16="http://schemas.microsoft.com/office/drawing/2014/main" val="2363218350"/>
                    </a:ext>
                  </a:extLst>
                </a:gridCol>
                <a:gridCol w="1550895">
                  <a:extLst>
                    <a:ext uri="{9D8B030D-6E8A-4147-A177-3AD203B41FA5}">
                      <a16:colId xmlns:a16="http://schemas.microsoft.com/office/drawing/2014/main" val="949442546"/>
                    </a:ext>
                  </a:extLst>
                </a:gridCol>
                <a:gridCol w="1504435">
                  <a:extLst>
                    <a:ext uri="{9D8B030D-6E8A-4147-A177-3AD203B41FA5}">
                      <a16:colId xmlns:a16="http://schemas.microsoft.com/office/drawing/2014/main" val="4252259026"/>
                    </a:ext>
                  </a:extLst>
                </a:gridCol>
                <a:gridCol w="1776647">
                  <a:extLst>
                    <a:ext uri="{9D8B030D-6E8A-4147-A177-3AD203B41FA5}">
                      <a16:colId xmlns:a16="http://schemas.microsoft.com/office/drawing/2014/main" val="778836030"/>
                    </a:ext>
                  </a:extLst>
                </a:gridCol>
                <a:gridCol w="1463183">
                  <a:extLst>
                    <a:ext uri="{9D8B030D-6E8A-4147-A177-3AD203B41FA5}">
                      <a16:colId xmlns:a16="http://schemas.microsoft.com/office/drawing/2014/main" val="189066533"/>
                    </a:ext>
                  </a:extLst>
                </a:gridCol>
                <a:gridCol w="1333806">
                  <a:extLst>
                    <a:ext uri="{9D8B030D-6E8A-4147-A177-3AD203B41FA5}">
                      <a16:colId xmlns:a16="http://schemas.microsoft.com/office/drawing/2014/main" val="4085942893"/>
                    </a:ext>
                  </a:extLst>
                </a:gridCol>
              </a:tblGrid>
              <a:tr h="255403">
                <a:tc gridSpan="3">
                  <a:txBody>
                    <a:bodyPr/>
                    <a:lstStyle/>
                    <a:p>
                      <a:pPr algn="just">
                        <a:lnSpc>
                          <a:spcPct val="107000"/>
                        </a:lnSpc>
                        <a:spcAft>
                          <a:spcPts val="800"/>
                        </a:spcAft>
                      </a:pPr>
                      <a:r>
                        <a:rPr lang="en-GB" sz="1000">
                          <a:effectLst/>
                          <a:latin typeface="Times New Roman" panose="02020603050405020304" pitchFamily="18" charset="0"/>
                          <a:cs typeface="Times New Roman" panose="02020603050405020304" pitchFamily="18" charset="0"/>
                        </a:rPr>
                        <a:t>Obtained Accuracy using whole dataset</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hMerge="1">
                  <a:txBody>
                    <a:bodyPr/>
                    <a:lstStyle/>
                    <a:p>
                      <a:endParaRPr lang="en-IN"/>
                    </a:p>
                  </a:txBody>
                  <a:tcPr/>
                </a:tc>
                <a:tc hMerge="1">
                  <a:txBody>
                    <a:bodyPr/>
                    <a:lstStyle/>
                    <a:p>
                      <a:endParaRPr lang="en-IN"/>
                    </a:p>
                  </a:txBody>
                  <a:tcPr/>
                </a:tc>
                <a:tc gridSpan="3">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Work done by other authors using same dataset</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01356977"/>
                  </a:ext>
                </a:extLst>
              </a:tr>
              <a:tr h="219171">
                <a:tc>
                  <a:txBody>
                    <a:bodyPr/>
                    <a:lstStyle/>
                    <a:p>
                      <a:pPr algn="just">
                        <a:lnSpc>
                          <a:spcPct val="107000"/>
                        </a:lnSpc>
                        <a:spcAft>
                          <a:spcPts val="800"/>
                        </a:spcAft>
                      </a:pPr>
                      <a:r>
                        <a:rPr lang="en-GB" sz="1000" b="0">
                          <a:effectLst/>
                          <a:latin typeface="Times New Roman" panose="02020603050405020304" pitchFamily="18" charset="0"/>
                          <a:cs typeface="Times New Roman" panose="02020603050405020304" pitchFamily="18" charset="0"/>
                        </a:rPr>
                        <a:t>Dataset</a:t>
                      </a:r>
                      <a:endParaRPr lang="en-IN" sz="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a:effectLst/>
                          <a:latin typeface="Times New Roman" panose="02020603050405020304" pitchFamily="18" charset="0"/>
                          <a:cs typeface="Times New Roman" panose="02020603050405020304" pitchFamily="18" charset="0"/>
                        </a:rPr>
                        <a:t>Model</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a:effectLst/>
                          <a:latin typeface="Times New Roman" panose="02020603050405020304" pitchFamily="18" charset="0"/>
                          <a:cs typeface="Times New Roman" panose="02020603050405020304" pitchFamily="18" charset="0"/>
                        </a:rPr>
                        <a:t>Accuracy</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a:effectLst/>
                          <a:latin typeface="Times New Roman" panose="02020603050405020304" pitchFamily="18" charset="0"/>
                          <a:cs typeface="Times New Roman" panose="02020603050405020304" pitchFamily="18" charset="0"/>
                        </a:rPr>
                        <a:t>Dataset</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a:effectLst/>
                          <a:latin typeface="Times New Roman" panose="02020603050405020304" pitchFamily="18" charset="0"/>
                          <a:cs typeface="Times New Roman" panose="02020603050405020304" pitchFamily="18" charset="0"/>
                        </a:rPr>
                        <a:t>Model</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a:effectLst/>
                          <a:latin typeface="Times New Roman" panose="02020603050405020304" pitchFamily="18" charset="0"/>
                          <a:cs typeface="Times New Roman" panose="02020603050405020304" pitchFamily="18" charset="0"/>
                        </a:rPr>
                        <a:t>Accuracy</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extLst>
                  <a:ext uri="{0D108BD9-81ED-4DB2-BD59-A6C34878D82A}">
                    <a16:rowId xmlns:a16="http://schemas.microsoft.com/office/drawing/2014/main" val="789464414"/>
                  </a:ext>
                </a:extLst>
              </a:tr>
              <a:tr h="1443599">
                <a:tc>
                  <a:txBody>
                    <a:bodyPr/>
                    <a:lstStyle/>
                    <a:p>
                      <a:pPr algn="just">
                        <a:lnSpc>
                          <a:spcPct val="107000"/>
                        </a:lnSpc>
                        <a:spcAft>
                          <a:spcPts val="800"/>
                        </a:spcAft>
                      </a:pPr>
                      <a:r>
                        <a:rPr lang="en-GB" sz="1000" b="0">
                          <a:effectLst/>
                          <a:latin typeface="Times New Roman" panose="02020603050405020304" pitchFamily="18" charset="0"/>
                          <a:cs typeface="Times New Roman" panose="02020603050405020304" pitchFamily="18" charset="0"/>
                        </a:rPr>
                        <a:t>Covid – 3616</a:t>
                      </a:r>
                      <a:endParaRPr lang="en-IN" sz="900" b="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b="0">
                          <a:effectLst/>
                          <a:latin typeface="Times New Roman" panose="02020603050405020304" pitchFamily="18" charset="0"/>
                          <a:cs typeface="Times New Roman" panose="02020603050405020304" pitchFamily="18" charset="0"/>
                        </a:rPr>
                        <a:t>Normal – 10193</a:t>
                      </a:r>
                      <a:endParaRPr lang="en-IN" sz="900" b="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b="0">
                          <a:effectLst/>
                          <a:latin typeface="Times New Roman" panose="02020603050405020304" pitchFamily="18" charset="0"/>
                          <a:cs typeface="Times New Roman" panose="02020603050405020304" pitchFamily="18" charset="0"/>
                        </a:rPr>
                        <a:t>Training - 11047</a:t>
                      </a:r>
                      <a:endParaRPr lang="en-IN" sz="900" b="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b="0">
                          <a:effectLst/>
                          <a:latin typeface="Times New Roman" panose="02020603050405020304" pitchFamily="18" charset="0"/>
                          <a:cs typeface="Times New Roman" panose="02020603050405020304" pitchFamily="18" charset="0"/>
                        </a:rPr>
                        <a:t>Testing – 2761</a:t>
                      </a:r>
                      <a:endParaRPr lang="en-IN" sz="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ResNet-50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97.33%</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Covid – 4045</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Normal – 5500</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Training - 7636</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Testing – 1909 [</a:t>
                      </a:r>
                      <a:r>
                        <a:rPr lang="en-GB" sz="1000" b="1" kern="1200" dirty="0" err="1">
                          <a:solidFill>
                            <a:schemeClr val="dk1"/>
                          </a:solidFill>
                          <a:effectLst/>
                          <a:latin typeface="Calibri" panose="020F0502020204030204" pitchFamily="34" charset="0"/>
                          <a:ea typeface="+mn-ea"/>
                          <a:cs typeface="Calibri" panose="020F0502020204030204" pitchFamily="34" charset="0"/>
                        </a:rPr>
                        <a:t>Elpeltagy</a:t>
                      </a:r>
                      <a:r>
                        <a:rPr lang="en-GB" sz="1000" b="1" kern="1200" dirty="0">
                          <a:solidFill>
                            <a:schemeClr val="dk1"/>
                          </a:solidFill>
                          <a:effectLst/>
                          <a:latin typeface="Calibri" panose="020F0502020204030204" pitchFamily="34" charset="0"/>
                          <a:ea typeface="+mn-ea"/>
                          <a:cs typeface="Calibri" panose="020F0502020204030204" pitchFamily="34" charset="0"/>
                        </a:rPr>
                        <a:t> et .</a:t>
                      </a:r>
                      <a:r>
                        <a:rPr lang="en-GB" sz="1000" b="1" dirty="0">
                          <a:effectLst/>
                          <a:latin typeface="Calibri" panose="020F0502020204030204" pitchFamily="34" charset="0"/>
                          <a:cs typeface="Calibri" panose="020F0502020204030204" pitchFamily="34" charset="0"/>
                        </a:rPr>
                        <a:t>[</a:t>
                      </a:r>
                      <a:r>
                        <a:rPr lang="en-GB" sz="1000" b="1" dirty="0">
                          <a:solidFill>
                            <a:srgbClr val="00B0F0"/>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1</a:t>
                      </a:r>
                      <a:r>
                        <a:rPr lang="en-GB" sz="1000" b="1" dirty="0">
                          <a:effectLst/>
                          <a:latin typeface="Calibri" panose="020F0502020204030204" pitchFamily="34" charset="0"/>
                          <a:cs typeface="Calibri" panose="020F0502020204030204" pitchFamily="34" charset="0"/>
                        </a:rPr>
                        <a:t>]</a:t>
                      </a:r>
                      <a:r>
                        <a:rPr lang="en-GB" sz="1000" dirty="0">
                          <a:effectLst/>
                          <a:latin typeface="Times New Roman" panose="02020603050405020304" pitchFamily="18" charset="0"/>
                          <a:cs typeface="Times New Roman" panose="02020603050405020304" pitchFamily="18" charset="0"/>
                        </a:rPr>
                        <a:t>]</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ResNet-50</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97.1%</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extLst>
                  <a:ext uri="{0D108BD9-81ED-4DB2-BD59-A6C34878D82A}">
                    <a16:rowId xmlns:a16="http://schemas.microsoft.com/office/drawing/2014/main" val="2468622633"/>
                  </a:ext>
                </a:extLst>
              </a:tr>
              <a:tr h="1244731">
                <a:tc>
                  <a:txBody>
                    <a:bodyPr/>
                    <a:lstStyle/>
                    <a:p>
                      <a:pPr algn="just">
                        <a:lnSpc>
                          <a:spcPct val="107000"/>
                        </a:lnSpc>
                        <a:spcAft>
                          <a:spcPts val="800"/>
                        </a:spcAft>
                      </a:pPr>
                      <a:r>
                        <a:rPr lang="en-GB" sz="1000" b="0">
                          <a:effectLst/>
                          <a:latin typeface="Times New Roman" panose="02020603050405020304" pitchFamily="18" charset="0"/>
                          <a:cs typeface="Times New Roman" panose="02020603050405020304" pitchFamily="18" charset="0"/>
                        </a:rPr>
                        <a:t>Covid – 3616</a:t>
                      </a:r>
                      <a:endParaRPr lang="en-IN" sz="900" b="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b="0">
                          <a:effectLst/>
                          <a:latin typeface="Times New Roman" panose="02020603050405020304" pitchFamily="18" charset="0"/>
                          <a:cs typeface="Times New Roman" panose="02020603050405020304" pitchFamily="18" charset="0"/>
                        </a:rPr>
                        <a:t>Normal – 10193</a:t>
                      </a:r>
                      <a:endParaRPr lang="en-IN" sz="900" b="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b="0">
                          <a:effectLst/>
                          <a:latin typeface="Times New Roman" panose="02020603050405020304" pitchFamily="18" charset="0"/>
                          <a:cs typeface="Times New Roman" panose="02020603050405020304" pitchFamily="18" charset="0"/>
                        </a:rPr>
                        <a:t>Training - 11047</a:t>
                      </a:r>
                      <a:endParaRPr lang="en-IN" sz="900" b="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b="0">
                          <a:effectLst/>
                          <a:latin typeface="Times New Roman" panose="02020603050405020304" pitchFamily="18" charset="0"/>
                          <a:cs typeface="Times New Roman" panose="02020603050405020304" pitchFamily="18" charset="0"/>
                        </a:rPr>
                        <a:t>Testing - 2761</a:t>
                      </a:r>
                      <a:endParaRPr lang="en-IN" sz="900" b="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a:effectLst/>
                          <a:latin typeface="Times New Roman" panose="02020603050405020304" pitchFamily="18" charset="0"/>
                          <a:cs typeface="Times New Roman" panose="02020603050405020304" pitchFamily="18" charset="0"/>
                        </a:rPr>
                        <a:t>InceptionresnetV2</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99.52%</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Covid – 3616</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Normal – 10193</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Training - 11047</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Testing – 2761 </a:t>
                      </a:r>
                      <a:r>
                        <a:rPr lang="en-GB" sz="1000" b="1" kern="1200" dirty="0" err="1">
                          <a:solidFill>
                            <a:schemeClr val="dk1"/>
                          </a:solidFill>
                          <a:effectLst/>
                          <a:latin typeface="Calibri" panose="020F0502020204030204" pitchFamily="34" charset="0"/>
                          <a:ea typeface="+mn-ea"/>
                          <a:cs typeface="Calibri" panose="020F0502020204030204" pitchFamily="34" charset="0"/>
                        </a:rPr>
                        <a:t>Badrahadipura</a:t>
                      </a:r>
                      <a:r>
                        <a:rPr lang="en-GB" sz="1000" b="1" kern="1200" dirty="0">
                          <a:solidFill>
                            <a:schemeClr val="dk1"/>
                          </a:solidFill>
                          <a:effectLst/>
                          <a:latin typeface="Calibri" panose="020F0502020204030204" pitchFamily="34" charset="0"/>
                          <a:ea typeface="+mn-ea"/>
                          <a:cs typeface="Calibri" panose="020F0502020204030204" pitchFamily="34" charset="0"/>
                        </a:rPr>
                        <a:t>  et al.</a:t>
                      </a:r>
                      <a:r>
                        <a:rPr lang="en-GB" sz="1000" b="1" dirty="0">
                          <a:effectLst/>
                          <a:latin typeface="Calibri" panose="020F0502020204030204" pitchFamily="34" charset="0"/>
                          <a:cs typeface="Calibri" panose="020F0502020204030204" pitchFamily="34" charset="0"/>
                        </a:rPr>
                        <a:t>[</a:t>
                      </a:r>
                      <a:r>
                        <a:rPr lang="en-GB" sz="1000" b="1" dirty="0">
                          <a:solidFill>
                            <a:srgbClr val="2089FC"/>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3</a:t>
                      </a:r>
                      <a:r>
                        <a:rPr lang="en-GB" sz="1000" b="1" dirty="0">
                          <a:effectLst/>
                          <a:latin typeface="Calibri" panose="020F0502020204030204" pitchFamily="34" charset="0"/>
                          <a:cs typeface="Calibri" panose="020F0502020204030204" pitchFamily="34" charset="0"/>
                        </a:rPr>
                        <a:t>]</a:t>
                      </a:r>
                      <a:r>
                        <a:rPr lang="en-GB" sz="1000" dirty="0">
                          <a:effectLst/>
                          <a:latin typeface="Times New Roman" panose="02020603050405020304" pitchFamily="18" charset="0"/>
                          <a:cs typeface="Times New Roman" panose="02020603050405020304" pitchFamily="18" charset="0"/>
                        </a:rPr>
                        <a:t>]</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InceptionresnetV2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96.6%</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extLst>
                  <a:ext uri="{0D108BD9-81ED-4DB2-BD59-A6C34878D82A}">
                    <a16:rowId xmlns:a16="http://schemas.microsoft.com/office/drawing/2014/main" val="1240178312"/>
                  </a:ext>
                </a:extLst>
              </a:tr>
              <a:tr h="1244731">
                <a:tc>
                  <a:txBody>
                    <a:bodyPr/>
                    <a:lstStyle/>
                    <a:p>
                      <a:pPr algn="just">
                        <a:lnSpc>
                          <a:spcPct val="107000"/>
                        </a:lnSpc>
                        <a:spcAft>
                          <a:spcPts val="800"/>
                        </a:spcAft>
                      </a:pPr>
                      <a:r>
                        <a:rPr lang="en-GB" sz="1000" b="0" dirty="0">
                          <a:effectLst/>
                          <a:latin typeface="Times New Roman" panose="02020603050405020304" pitchFamily="18" charset="0"/>
                          <a:cs typeface="Times New Roman" panose="02020603050405020304" pitchFamily="18" charset="0"/>
                        </a:rPr>
                        <a:t>Covid – 3616</a:t>
                      </a:r>
                      <a:endParaRPr lang="en-IN" sz="900" b="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b="0" dirty="0">
                          <a:effectLst/>
                          <a:latin typeface="Times New Roman" panose="02020603050405020304" pitchFamily="18" charset="0"/>
                          <a:cs typeface="Times New Roman" panose="02020603050405020304" pitchFamily="18" charset="0"/>
                        </a:rPr>
                        <a:t>Normal – 10193</a:t>
                      </a:r>
                      <a:endParaRPr lang="en-IN" sz="900" b="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b="0" dirty="0">
                          <a:effectLst/>
                          <a:latin typeface="Times New Roman" panose="02020603050405020304" pitchFamily="18" charset="0"/>
                          <a:cs typeface="Times New Roman" panose="02020603050405020304" pitchFamily="18" charset="0"/>
                        </a:rPr>
                        <a:t>Training - 11047</a:t>
                      </a:r>
                      <a:endParaRPr lang="en-IN" sz="900" b="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b="0" dirty="0">
                          <a:effectLst/>
                          <a:latin typeface="Times New Roman" panose="02020603050405020304" pitchFamily="18" charset="0"/>
                          <a:cs typeface="Times New Roman" panose="02020603050405020304" pitchFamily="18" charset="0"/>
                        </a:rPr>
                        <a:t>Testing - 2761</a:t>
                      </a:r>
                      <a:endParaRPr lang="en-IN" sz="9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a:effectLst/>
                          <a:latin typeface="Times New Roman" panose="02020603050405020304" pitchFamily="18" charset="0"/>
                          <a:cs typeface="Times New Roman" panose="02020603050405020304" pitchFamily="18" charset="0"/>
                        </a:rPr>
                        <a:t>VGG19</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95.37%</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Covid – 3500</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Normal – 3500</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Training - 4900</a:t>
                      </a:r>
                      <a:endParaRPr lang="en-IN" sz="9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Testing – 2100 [</a:t>
                      </a:r>
                      <a:r>
                        <a:rPr lang="en-GB" sz="1000" b="1" kern="1200" dirty="0" err="1">
                          <a:solidFill>
                            <a:schemeClr val="dk1"/>
                          </a:solidFill>
                          <a:effectLst/>
                          <a:latin typeface="Calibri" panose="020F0502020204030204" pitchFamily="34" charset="0"/>
                          <a:ea typeface="+mn-ea"/>
                          <a:cs typeface="Calibri" panose="020F0502020204030204" pitchFamily="34" charset="0"/>
                        </a:rPr>
                        <a:t>Mangalmurti</a:t>
                      </a:r>
                      <a:r>
                        <a:rPr lang="en-GB" sz="1000" b="1" kern="1200" dirty="0">
                          <a:solidFill>
                            <a:schemeClr val="dk1"/>
                          </a:solidFill>
                          <a:effectLst/>
                          <a:latin typeface="Calibri" panose="020F0502020204030204" pitchFamily="34" charset="0"/>
                          <a:ea typeface="+mn-ea"/>
                          <a:cs typeface="Calibri" panose="020F0502020204030204" pitchFamily="34" charset="0"/>
                        </a:rPr>
                        <a:t>  et al. </a:t>
                      </a:r>
                      <a:r>
                        <a:rPr lang="en-GB" sz="1000" b="1" dirty="0">
                          <a:effectLst/>
                          <a:latin typeface="Calibri" panose="020F0502020204030204" pitchFamily="34" charset="0"/>
                          <a:cs typeface="Calibri" panose="020F0502020204030204" pitchFamily="34" charset="0"/>
                        </a:rPr>
                        <a:t>[</a:t>
                      </a:r>
                      <a:r>
                        <a:rPr lang="en-GB" sz="1000" b="1" dirty="0">
                          <a:solidFill>
                            <a:srgbClr val="00B0F0"/>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2</a:t>
                      </a:r>
                      <a:r>
                        <a:rPr lang="en-GB" sz="1000" b="1" dirty="0">
                          <a:effectLst/>
                          <a:latin typeface="Calibri" panose="020F0502020204030204" pitchFamily="34" charset="0"/>
                          <a:cs typeface="Calibri" panose="020F0502020204030204" pitchFamily="34" charset="0"/>
                        </a:rPr>
                        <a:t>]</a:t>
                      </a:r>
                      <a:r>
                        <a:rPr lang="en-GB" sz="1000" dirty="0">
                          <a:effectLst/>
                          <a:latin typeface="Times New Roman" panose="02020603050405020304" pitchFamily="18" charset="0"/>
                          <a:cs typeface="Times New Roman" panose="02020603050405020304" pitchFamily="18" charset="0"/>
                        </a:rPr>
                        <a:t>]</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a:effectLst/>
                          <a:latin typeface="Times New Roman" panose="02020603050405020304" pitchFamily="18" charset="0"/>
                          <a:cs typeface="Times New Roman" panose="02020603050405020304" pitchFamily="18" charset="0"/>
                        </a:rPr>
                        <a:t>VGG19</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tc>
                  <a:txBody>
                    <a:bodyPr/>
                    <a:lstStyle/>
                    <a:p>
                      <a:pPr algn="just">
                        <a:lnSpc>
                          <a:spcPct val="107000"/>
                        </a:lnSpc>
                        <a:spcAft>
                          <a:spcPts val="800"/>
                        </a:spcAft>
                      </a:pPr>
                      <a:r>
                        <a:rPr lang="en-GB" sz="1000" dirty="0">
                          <a:effectLst/>
                          <a:latin typeface="Times New Roman" panose="02020603050405020304" pitchFamily="18" charset="0"/>
                          <a:cs typeface="Times New Roman" panose="02020603050405020304" pitchFamily="18" charset="0"/>
                        </a:rPr>
                        <a:t>98.6%</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397" marR="40397" marT="0" marB="0"/>
                </a:tc>
                <a:extLst>
                  <a:ext uri="{0D108BD9-81ED-4DB2-BD59-A6C34878D82A}">
                    <a16:rowId xmlns:a16="http://schemas.microsoft.com/office/drawing/2014/main" val="3757928609"/>
                  </a:ext>
                </a:extLst>
              </a:tr>
            </a:tbl>
          </a:graphicData>
        </a:graphic>
      </p:graphicFrame>
    </p:spTree>
    <p:extLst>
      <p:ext uri="{BB962C8B-B14F-4D97-AF65-F5344CB8AC3E}">
        <p14:creationId xmlns:p14="http://schemas.microsoft.com/office/powerpoint/2010/main" val="294952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7E47E-9CAD-CD07-DAED-ACA2C6773F64}"/>
              </a:ext>
            </a:extLst>
          </p:cNvPr>
          <p:cNvSpPr txBox="1"/>
          <p:nvPr/>
        </p:nvSpPr>
        <p:spPr>
          <a:xfrm>
            <a:off x="717176" y="1631577"/>
            <a:ext cx="8677836" cy="317009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Early detection of COVID-19 patients is critical to preventing the disease from spreading to others. In this article, we suggested a deep transfer learning-based approach for automatically predicting COVID-19 patients utilizing chest X-ray pictures taken from COVID-19 patients and normal. The InceptionresnetV2 pre-trained model outperformed the other two models with the highest accuracy of 99.52%. Because of the strong performance, it is expected that our findings would aid clinicians in making clinical judgments. This paper explains how deep transfer learning algorithms can be utilized to detect COVID-19 at an early stage. The classification performance of different pre-trained models can be examined in subsequent research by increasing the number of images in the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83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6E308-46D1-2A8C-77C3-66D425EC5D61}"/>
              </a:ext>
            </a:extLst>
          </p:cNvPr>
          <p:cNvSpPr txBox="1"/>
          <p:nvPr/>
        </p:nvSpPr>
        <p:spPr>
          <a:xfrm>
            <a:off x="744071" y="1483147"/>
            <a:ext cx="8292353" cy="446269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References</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Elpeltagy, M., &amp;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Sallam</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 (2021). Automatic prediction of COVID− 19 from chest images using modified ResNet50. </a:t>
            </a:r>
            <a:r>
              <a:rPr lang="en-GB"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Multimedia Tools And Applications</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400" u="sng"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https://doi.org/10.1007/s11042-021-10783-6</a:t>
            </a:r>
            <a:endParaRPr lang="en-IN" sz="1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Mangalmurti, Y., &amp;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Wattanapongsakorn</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 (2021). COVID-19 and Other Lung Disease Detection Using VGG19 Pretrained Features and Support Vector Machine. </a:t>
            </a:r>
            <a:r>
              <a:rPr lang="en-GB"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 25Th International Computer Science And Engineering Conference (ICSEC)</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400" u="sng"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https://doi.org/10.1109/icsec53205.2021.9684594</a:t>
            </a:r>
            <a:endParaRPr lang="en-IN" sz="1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Badrahadipura, R., Nur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Septi</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Fachrel</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Yulita</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Pravitasari</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&amp;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Agustian</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(2021). COVID-19 Detection In Chest X-Rays Using Inception Resnet-v2. </a:t>
            </a:r>
            <a:r>
              <a:rPr lang="en-GB"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 International Conference On Artificial Intelligence And Big Data Analytics</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400" u="sng"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https://doi.org/10.1109/icaibda53487.2021.9689723</a:t>
            </a:r>
            <a:endParaRPr lang="en-GB" sz="1400" u="sng"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M.E.H. Chowdhury, T. Rahman, A.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Khandakar</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Mazhar, M.A. Kadir, Z.B. Mahbub, K.R. Islam, M.S. Khan, A. Iqbal, N. Al-</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Emadi</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M.B.I.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Reaz</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T. Islam, “Can AI help in screening Viral and COVID-19 pneumonia?” IEEE Access, Vol. 8, 2020, pp. 132665 - 132676. [</a:t>
            </a:r>
            <a:r>
              <a:rPr lang="en-GB" sz="1400" u="sng" dirty="0" err="1">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CrossRef</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Rahman, T.,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Khandakar</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Qiblawey</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 Tahir, A.,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Kiranyaz</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&amp; Abul </a:t>
            </a:r>
            <a:r>
              <a:rPr lang="en-GB"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Kashem</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et al. (2021). Exploring the effect of image enhancement techniques on COVID-19 detection using chest X-ray images. </a:t>
            </a:r>
            <a:r>
              <a:rPr lang="en-GB"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Computers In Biology And Medicine</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132</a:t>
            </a:r>
            <a:r>
              <a:rPr lang="en-GB"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104319. </a:t>
            </a:r>
            <a:r>
              <a:rPr lang="en-GB" sz="1400" u="sng"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https://doi.org/10.1016/j.compbiomed.2021.104319</a:t>
            </a:r>
            <a:endParaRPr lang="en-IN" sz="1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endParaRPr lang="en-IN" sz="14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0720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C514BB-C8CF-61E1-220E-0B61BB243F20}"/>
              </a:ext>
            </a:extLst>
          </p:cNvPr>
          <p:cNvSpPr txBox="1"/>
          <p:nvPr/>
        </p:nvSpPr>
        <p:spPr>
          <a:xfrm>
            <a:off x="4571999" y="3075057"/>
            <a:ext cx="3048001" cy="707886"/>
          </a:xfrm>
          <a:prstGeom prst="rect">
            <a:avLst/>
          </a:prstGeom>
          <a:noFill/>
        </p:spPr>
        <p:txBody>
          <a:bodyPr wrap="square" rtlCol="0">
            <a:sp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815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7FBA4-8D6F-83DF-FCE2-74CB186FC484}"/>
              </a:ext>
            </a:extLst>
          </p:cNvPr>
          <p:cNvSpPr txBox="1"/>
          <p:nvPr/>
        </p:nvSpPr>
        <p:spPr>
          <a:xfrm>
            <a:off x="1228166" y="2103601"/>
            <a:ext cx="5925670" cy="2906950"/>
          </a:xfrm>
          <a:prstGeom prst="rect">
            <a:avLst/>
          </a:prstGeom>
          <a:noFill/>
        </p:spPr>
        <p:txBody>
          <a:bodyPr wrap="square" rtlCol="0">
            <a:spAutoFit/>
          </a:bodyPr>
          <a:lstStyle/>
          <a:p>
            <a:pPr>
              <a:lnSpc>
                <a:spcPct val="150000"/>
              </a:lnSpc>
            </a:pPr>
            <a:r>
              <a:rPr lang="en-IN" sz="2400" b="1" dirty="0">
                <a:latin typeface="Calibri" panose="020F0502020204030204" pitchFamily="34" charset="0"/>
                <a:cs typeface="Calibri" panose="020F0502020204030204" pitchFamily="34" charset="0"/>
              </a:rPr>
              <a:t>Contents</a:t>
            </a:r>
          </a:p>
          <a:p>
            <a:pPr marL="285750" indent="-285750">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Introduction</a:t>
            </a:r>
          </a:p>
          <a:p>
            <a:pPr marL="285750" indent="-285750">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Literature Review</a:t>
            </a:r>
          </a:p>
          <a:p>
            <a:pPr marL="285750" indent="-285750">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Methodology</a:t>
            </a:r>
          </a:p>
          <a:p>
            <a:pPr marL="285750" indent="-285750">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Results </a:t>
            </a:r>
          </a:p>
          <a:p>
            <a:pPr marL="285750" indent="-285750">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Conclusion </a:t>
            </a:r>
          </a:p>
        </p:txBody>
      </p:sp>
    </p:spTree>
    <p:extLst>
      <p:ext uri="{BB962C8B-B14F-4D97-AF65-F5344CB8AC3E}">
        <p14:creationId xmlns:p14="http://schemas.microsoft.com/office/powerpoint/2010/main" val="190232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B38501-4103-A8DD-F8E4-3D75118977B0}"/>
              </a:ext>
            </a:extLst>
          </p:cNvPr>
          <p:cNvSpPr txBox="1"/>
          <p:nvPr/>
        </p:nvSpPr>
        <p:spPr>
          <a:xfrm>
            <a:off x="233082" y="152400"/>
            <a:ext cx="6804212" cy="5663089"/>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Covid-19 is an infectious disease, that started in Wuhan, China, spread rapidly among other countries, and approached approximately 603 million and 6.46 million deaths(according to the statistics of WHO.)</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RT-PCR (</a:t>
            </a:r>
            <a:r>
              <a:rPr lang="en-GB" dirty="0">
                <a:effectLst/>
                <a:latin typeface="Times New Roman" panose="02020603050405020304" pitchFamily="18" charset="0"/>
                <a:ea typeface="Calibri" panose="020F0502020204030204" pitchFamily="34" charset="0"/>
                <a:cs typeface="Times New Roman" panose="02020603050405020304" pitchFamily="18" charset="0"/>
              </a:rPr>
              <a:t>Real-time polymerase chain reaction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is the approach that has proven to be the most successful in identifying novel coronaviruses (COVID-19), but it is quite expensive and time taking.</a:t>
            </a:r>
          </a:p>
          <a:p>
            <a:pPr marL="285750" indent="-285750" algn="just">
              <a:buFont typeface="Wingdings" panose="05000000000000000000" pitchFamily="2" charset="2"/>
              <a:buChar char="Ø"/>
            </a:pPr>
            <a:r>
              <a:rPr lang="en-GB" dirty="0">
                <a:latin typeface="Times New Roman" panose="02020603050405020304" pitchFamily="18" charset="0"/>
                <a:ea typeface="Calibri" panose="020F0502020204030204" pitchFamily="34" charset="0"/>
                <a:cs typeface="Times New Roman" panose="02020603050405020304" pitchFamily="18" charset="0"/>
              </a:rPr>
              <a:t>Therefore, </a:t>
            </a:r>
            <a:r>
              <a:rPr lang="en-US" dirty="0">
                <a:effectLst/>
                <a:latin typeface="Times New Roman" panose="02020603050405020304" pitchFamily="18" charset="0"/>
                <a:ea typeface="Calibri" panose="020F0502020204030204" pitchFamily="34" charset="0"/>
                <a:cs typeface="Times New Roman" panose="02020603050405020304" pitchFamily="18" charset="0"/>
              </a:rPr>
              <a:t>Radiological imaging techniques, such as chest X-rays, have been proven to be effective. This is because X-ray technology is frequently available in most hospitals. Several radiological signals detected by COVID-19 are easily identified using chest X-rays as a diagnostic tool.</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study proposes three separate pre-trained convolutional neural network-based models (ResNet50, VGG19, and InceptionResNetV2) for detecting Covid and Normal using chest X-ray radiography images. When the performance results are examined, it is clear that the pre-trained Inceptionresnetv2 model provides the best classification performance and VGG19.</a:t>
            </a:r>
            <a:endParaRPr lang="en-IN" dirty="0">
              <a:latin typeface="Times New Roman" panose="02020603050405020304" pitchFamily="18" charset="0"/>
              <a:cs typeface="Times New Roman" panose="02020603050405020304" pitchFamily="18" charset="0"/>
            </a:endParaRPr>
          </a:p>
        </p:txBody>
      </p:sp>
      <p:pic>
        <p:nvPicPr>
          <p:cNvPr id="1026" name="Picture 2" descr="See the source image">
            <a:extLst>
              <a:ext uri="{FF2B5EF4-FFF2-40B4-BE49-F238E27FC236}">
                <a16:creationId xmlns:a16="http://schemas.microsoft.com/office/drawing/2014/main" id="{B0A33A83-A0F1-0D50-938B-FD005777B5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184" b="8627"/>
          <a:stretch/>
        </p:blipFill>
        <p:spPr bwMode="auto">
          <a:xfrm>
            <a:off x="7241961" y="0"/>
            <a:ext cx="49500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hlinkClick r:id="rId3"/>
            <a:extLst>
              <a:ext uri="{FF2B5EF4-FFF2-40B4-BE49-F238E27FC236}">
                <a16:creationId xmlns:a16="http://schemas.microsoft.com/office/drawing/2014/main" id="{277696D1-5E39-B9DD-D3A5-C8F8BCF14AD0}"/>
              </a:ext>
            </a:extLst>
          </p:cNvPr>
          <p:cNvPicPr>
            <a:picLocks noChangeAspect="1"/>
          </p:cNvPicPr>
          <p:nvPr/>
        </p:nvPicPr>
        <p:blipFill>
          <a:blip r:embed="rId4"/>
          <a:stretch>
            <a:fillRect/>
          </a:stretch>
        </p:blipFill>
        <p:spPr>
          <a:xfrm>
            <a:off x="7560992" y="3334872"/>
            <a:ext cx="4311974" cy="2985246"/>
          </a:xfrm>
          <a:prstGeom prst="rect">
            <a:avLst/>
          </a:prstGeom>
          <a:ln w="19050">
            <a:solidFill>
              <a:schemeClr val="tx1"/>
            </a:solidFill>
          </a:ln>
        </p:spPr>
      </p:pic>
    </p:spTree>
    <p:extLst>
      <p:ext uri="{BB962C8B-B14F-4D97-AF65-F5344CB8AC3E}">
        <p14:creationId xmlns:p14="http://schemas.microsoft.com/office/powerpoint/2010/main" val="97445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8B75A5-1B18-F7B7-CA0B-B886D3DF5CCF}"/>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EFCBD21D-E781-70A4-9225-874DA67946D4}"/>
              </a:ext>
            </a:extLst>
          </p:cNvPr>
          <p:cNvSpPr txBox="1"/>
          <p:nvPr/>
        </p:nvSpPr>
        <p:spPr>
          <a:xfrm>
            <a:off x="242047" y="188259"/>
            <a:ext cx="2859741"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SYMPTOMS OF COVID-19:</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25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62CE2-F223-F8D7-9E6E-FF326E8F5792}"/>
              </a:ext>
            </a:extLst>
          </p:cNvPr>
          <p:cNvSpPr txBox="1"/>
          <p:nvPr/>
        </p:nvSpPr>
        <p:spPr>
          <a:xfrm>
            <a:off x="1891553" y="1982450"/>
            <a:ext cx="6347012" cy="2893100"/>
          </a:xfrm>
          <a:prstGeom prst="rect">
            <a:avLst/>
          </a:prstGeom>
          <a:noFill/>
        </p:spPr>
        <p:txBody>
          <a:bodyPr wrap="square" rtlCol="0">
            <a:spAutoFit/>
          </a:bodyPr>
          <a:lstStyle/>
          <a:p>
            <a:pPr marL="457200" algn="just"/>
            <a:r>
              <a:rPr lang="en-GB" sz="2000" b="1" dirty="0">
                <a:latin typeface="Times New Roman" panose="02020603050405020304" pitchFamily="18" charset="0"/>
                <a:ea typeface="Times New Roman" panose="02020603050405020304" pitchFamily="18" charset="0"/>
              </a:rPr>
              <a:t>Objectives</a:t>
            </a:r>
            <a:r>
              <a:rPr lang="en-GB" dirty="0">
                <a:latin typeface="Times New Roman" panose="02020603050405020304" pitchFamily="18" charset="0"/>
                <a:ea typeface="Times New Roman" panose="02020603050405020304" pitchFamily="18" charset="0"/>
              </a:rPr>
              <a:t>:</a:t>
            </a:r>
          </a:p>
          <a:p>
            <a:pPr marL="457200" algn="just"/>
            <a:endParaRPr lang="en-GB" sz="1800" dirty="0">
              <a:effectLst/>
              <a:latin typeface="Times New Roman" panose="02020603050405020304" pitchFamily="18" charset="0"/>
              <a:ea typeface="Times New Roman" panose="02020603050405020304" pitchFamily="18" charset="0"/>
            </a:endParaRPr>
          </a:p>
          <a:p>
            <a:pPr marL="457200" algn="just"/>
            <a:r>
              <a:rPr lang="en-GB" sz="1800" dirty="0">
                <a:effectLst/>
                <a:latin typeface="Times New Roman" panose="02020603050405020304" pitchFamily="18" charset="0"/>
                <a:ea typeface="Times New Roman" panose="02020603050405020304" pitchFamily="18" charset="0"/>
              </a:rPr>
              <a:t>Does balancing data through data augmentation improve the generality of transfer learning methods for COVID classification?</a:t>
            </a:r>
          </a:p>
          <a:p>
            <a:pPr marL="457200" algn="just"/>
            <a:endParaRPr lang="en-IN" dirty="0">
              <a:latin typeface="Times New Roman" panose="02020603050405020304" pitchFamily="18" charset="0"/>
              <a:ea typeface="Times New Roman" panose="02020603050405020304" pitchFamily="18" charset="0"/>
            </a:endParaRPr>
          </a:p>
          <a:p>
            <a:pPr marL="457200" algn="just"/>
            <a:r>
              <a:rPr lang="en-GB" sz="1800" dirty="0">
                <a:effectLst/>
                <a:latin typeface="Times New Roman" panose="02020603050405020304" pitchFamily="18" charset="0"/>
                <a:ea typeface="Times New Roman" panose="02020603050405020304" pitchFamily="18" charset="0"/>
              </a:rPr>
              <a:t>What are the effects</a:t>
            </a:r>
            <a:r>
              <a:rPr lang="en-GB" sz="1800" dirty="0">
                <a:solidFill>
                  <a:srgbClr val="000000"/>
                </a:solidFill>
                <a:effectLst/>
                <a:latin typeface="Times New Roman" panose="02020603050405020304" pitchFamily="18" charset="0"/>
                <a:ea typeface="Times New Roman" panose="02020603050405020304" pitchFamily="18" charset="0"/>
              </a:rPr>
              <a:t> of different data augmentation strategies on the performance of transfer learning methods in COVID detection?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1613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xDX validating 'deep learning' technology that identifies diseases 'while  you wait'">
            <a:extLst>
              <a:ext uri="{FF2B5EF4-FFF2-40B4-BE49-F238E27FC236}">
                <a16:creationId xmlns:a16="http://schemas.microsoft.com/office/drawing/2014/main" id="{F0F78449-7C25-3FA5-49D2-1B94FA2C7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00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D269DBF8-0CA3-18B2-6B8A-42A3920E76D0}"/>
              </a:ext>
            </a:extLst>
          </p:cNvPr>
          <p:cNvGraphicFramePr>
            <a:graphicFrameLocks noGrp="1"/>
          </p:cNvGraphicFramePr>
          <p:nvPr>
            <p:extLst>
              <p:ext uri="{D42A27DB-BD31-4B8C-83A1-F6EECF244321}">
                <p14:modId xmlns:p14="http://schemas.microsoft.com/office/powerpoint/2010/main" val="1437181601"/>
              </p:ext>
            </p:extLst>
          </p:nvPr>
        </p:nvGraphicFramePr>
        <p:xfrm>
          <a:off x="2420471" y="1543230"/>
          <a:ext cx="6849035" cy="4911359"/>
        </p:xfrm>
        <a:graphic>
          <a:graphicData uri="http://schemas.openxmlformats.org/drawingml/2006/table">
            <a:tbl>
              <a:tblPr firstRow="1" firstCol="1" bandRow="1">
                <a:tableStyleId>{B301B821-A1FF-4177-AEE7-76D212191A09}</a:tableStyleId>
              </a:tblPr>
              <a:tblGrid>
                <a:gridCol w="3173506">
                  <a:extLst>
                    <a:ext uri="{9D8B030D-6E8A-4147-A177-3AD203B41FA5}">
                      <a16:colId xmlns:a16="http://schemas.microsoft.com/office/drawing/2014/main" val="3434998941"/>
                    </a:ext>
                  </a:extLst>
                </a:gridCol>
                <a:gridCol w="2223247">
                  <a:extLst>
                    <a:ext uri="{9D8B030D-6E8A-4147-A177-3AD203B41FA5}">
                      <a16:colId xmlns:a16="http://schemas.microsoft.com/office/drawing/2014/main" val="67515499"/>
                    </a:ext>
                  </a:extLst>
                </a:gridCol>
                <a:gridCol w="1452282">
                  <a:extLst>
                    <a:ext uri="{9D8B030D-6E8A-4147-A177-3AD203B41FA5}">
                      <a16:colId xmlns:a16="http://schemas.microsoft.com/office/drawing/2014/main" val="1458321420"/>
                    </a:ext>
                  </a:extLst>
                </a:gridCol>
              </a:tblGrid>
              <a:tr h="300421">
                <a:tc gridSpan="3">
                  <a:txBody>
                    <a:bodyPr/>
                    <a:lstStyle/>
                    <a:p>
                      <a:pPr algn="just">
                        <a:lnSpc>
                          <a:spcPct val="100000"/>
                        </a:lnSpc>
                        <a:spcAft>
                          <a:spcPts val="800"/>
                        </a:spcAft>
                      </a:pPr>
                      <a:r>
                        <a:rPr lang="en-GB" sz="1400" b="1" dirty="0">
                          <a:effectLst/>
                          <a:latin typeface="Calibri" panose="020F0502020204030204" pitchFamily="34" charset="0"/>
                          <a:cs typeface="Calibri" panose="020F0502020204030204" pitchFamily="34" charset="0"/>
                        </a:rPr>
                        <a:t>Work done by other authors </a:t>
                      </a:r>
                      <a:endParaRPr lang="en-IN" sz="1400" b="1"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solidFill>
                      <a:schemeClr val="tx2">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77107956"/>
                  </a:ext>
                </a:extLst>
              </a:tr>
              <a:tr h="291156">
                <a:tc>
                  <a:txBody>
                    <a:bodyPr/>
                    <a:lstStyle/>
                    <a:p>
                      <a:pPr algn="just">
                        <a:lnSpc>
                          <a:spcPct val="100000"/>
                        </a:lnSpc>
                        <a:spcAft>
                          <a:spcPts val="800"/>
                        </a:spcAft>
                      </a:pPr>
                      <a:r>
                        <a:rPr lang="en-GB" sz="1400" b="1">
                          <a:effectLst/>
                          <a:latin typeface="Calibri" panose="020F0502020204030204" pitchFamily="34" charset="0"/>
                          <a:cs typeface="Calibri" panose="020F0502020204030204" pitchFamily="34" charset="0"/>
                        </a:rPr>
                        <a:t>Dataset</a:t>
                      </a:r>
                      <a:endParaRPr lang="en-IN" sz="1400" b="1">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tc>
                  <a:txBody>
                    <a:bodyPr/>
                    <a:lstStyle/>
                    <a:p>
                      <a:pPr algn="just">
                        <a:lnSpc>
                          <a:spcPct val="100000"/>
                        </a:lnSpc>
                        <a:spcAft>
                          <a:spcPts val="800"/>
                        </a:spcAft>
                      </a:pPr>
                      <a:r>
                        <a:rPr lang="en-GB" sz="1400" b="1">
                          <a:effectLst/>
                          <a:latin typeface="Calibri" panose="020F0502020204030204" pitchFamily="34" charset="0"/>
                          <a:cs typeface="Calibri" panose="020F0502020204030204" pitchFamily="34" charset="0"/>
                        </a:rPr>
                        <a:t>Model</a:t>
                      </a:r>
                      <a:endParaRPr lang="en-IN" sz="1400" b="1">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tc>
                  <a:txBody>
                    <a:bodyPr/>
                    <a:lstStyle/>
                    <a:p>
                      <a:pPr algn="just">
                        <a:lnSpc>
                          <a:spcPct val="100000"/>
                        </a:lnSpc>
                        <a:spcAft>
                          <a:spcPts val="800"/>
                        </a:spcAft>
                      </a:pPr>
                      <a:r>
                        <a:rPr lang="en-GB" sz="1400" b="1" dirty="0">
                          <a:effectLst/>
                          <a:latin typeface="Calibri" panose="020F0502020204030204" pitchFamily="34" charset="0"/>
                          <a:cs typeface="Calibri" panose="020F0502020204030204" pitchFamily="34" charset="0"/>
                        </a:rPr>
                        <a:t>Accuracy</a:t>
                      </a:r>
                      <a:endParaRPr lang="en-IN" sz="1400" b="1"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extLst>
                  <a:ext uri="{0D108BD9-81ED-4DB2-BD59-A6C34878D82A}">
                    <a16:rowId xmlns:a16="http://schemas.microsoft.com/office/drawing/2014/main" val="3384894112"/>
                  </a:ext>
                </a:extLst>
              </a:tr>
              <a:tr h="1379358">
                <a:tc>
                  <a:txBody>
                    <a:bodyPr/>
                    <a:lstStyle/>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Covid – 4045</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Normal – 5500</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Training - 7636</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Testing – 1909 </a:t>
                      </a:r>
                      <a:r>
                        <a:rPr lang="en-GB" sz="1400" b="1" kern="1200" dirty="0">
                          <a:solidFill>
                            <a:schemeClr val="dk1"/>
                          </a:solidFill>
                          <a:effectLst/>
                          <a:latin typeface="Calibri" panose="020F0502020204030204" pitchFamily="34" charset="0"/>
                          <a:ea typeface="+mn-ea"/>
                          <a:cs typeface="Calibri" panose="020F0502020204030204" pitchFamily="34" charset="0"/>
                        </a:rPr>
                        <a:t>Elpeltagy et .</a:t>
                      </a:r>
                      <a:r>
                        <a:rPr lang="en-GB" sz="1400" b="1" dirty="0">
                          <a:effectLst/>
                          <a:latin typeface="Calibri" panose="020F0502020204030204" pitchFamily="34" charset="0"/>
                          <a:cs typeface="Calibri" panose="020F0502020204030204" pitchFamily="34" charset="0"/>
                        </a:rPr>
                        <a:t>[</a:t>
                      </a:r>
                      <a:r>
                        <a:rPr lang="en-GB" sz="1400" b="1" dirty="0">
                          <a:solidFill>
                            <a:srgbClr val="00B0F0"/>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1</a:t>
                      </a:r>
                      <a:r>
                        <a:rPr lang="en-GB" sz="1400" b="1" dirty="0">
                          <a:effectLst/>
                          <a:latin typeface="Calibri" panose="020F0502020204030204" pitchFamily="34" charset="0"/>
                          <a:cs typeface="Calibri" panose="020F0502020204030204" pitchFamily="34" charset="0"/>
                        </a:rPr>
                        <a:t>]</a:t>
                      </a:r>
                      <a:endParaRPr lang="en-IN" sz="1400" b="1"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tc>
                  <a:txBody>
                    <a:bodyPr/>
                    <a:lstStyle/>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ResNet-50</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 </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 </a:t>
                      </a:r>
                      <a:endParaRPr lang="en-IN" sz="1400" b="0"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tc>
                  <a:txBody>
                    <a:bodyPr/>
                    <a:lstStyle/>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97.1%</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 </a:t>
                      </a:r>
                      <a:endParaRPr lang="en-IN" sz="1400" b="0"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extLst>
                  <a:ext uri="{0D108BD9-81ED-4DB2-BD59-A6C34878D82A}">
                    <a16:rowId xmlns:a16="http://schemas.microsoft.com/office/drawing/2014/main" val="1752642363"/>
                  </a:ext>
                </a:extLst>
              </a:tr>
              <a:tr h="1461248">
                <a:tc>
                  <a:txBody>
                    <a:bodyPr/>
                    <a:lstStyle/>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Covid – 3616</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Normal – 10193</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Training - 11047</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Testing – 2761 </a:t>
                      </a:r>
                      <a:r>
                        <a:rPr lang="en-GB" sz="1400" b="1" kern="1200" dirty="0">
                          <a:solidFill>
                            <a:schemeClr val="dk1"/>
                          </a:solidFill>
                          <a:effectLst/>
                          <a:latin typeface="Calibri" panose="020F0502020204030204" pitchFamily="34" charset="0"/>
                          <a:ea typeface="+mn-ea"/>
                          <a:cs typeface="Calibri" panose="020F0502020204030204" pitchFamily="34" charset="0"/>
                        </a:rPr>
                        <a:t>Badrahadipura  et al.</a:t>
                      </a:r>
                      <a:r>
                        <a:rPr lang="en-GB" sz="1400" b="1" dirty="0">
                          <a:effectLst/>
                          <a:latin typeface="Calibri" panose="020F0502020204030204" pitchFamily="34" charset="0"/>
                          <a:cs typeface="Calibri" panose="020F0502020204030204" pitchFamily="34" charset="0"/>
                        </a:rPr>
                        <a:t>[</a:t>
                      </a:r>
                      <a:r>
                        <a:rPr lang="en-GB" sz="1400" b="1" dirty="0">
                          <a:solidFill>
                            <a:srgbClr val="2089FC"/>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3</a:t>
                      </a:r>
                      <a:r>
                        <a:rPr lang="en-GB" sz="1400" b="1" dirty="0">
                          <a:effectLst/>
                          <a:latin typeface="Calibri" panose="020F0502020204030204" pitchFamily="34" charset="0"/>
                          <a:cs typeface="Calibri" panose="020F0502020204030204" pitchFamily="34" charset="0"/>
                        </a:rPr>
                        <a:t>]</a:t>
                      </a:r>
                      <a:endParaRPr lang="en-IN" sz="1400" b="1"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tc>
                  <a:txBody>
                    <a:bodyPr/>
                    <a:lstStyle/>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InceptionresnetV2</a:t>
                      </a:r>
                      <a:endParaRPr lang="en-IN" sz="1400" b="0"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tc>
                  <a:txBody>
                    <a:bodyPr/>
                    <a:lstStyle/>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96.6%</a:t>
                      </a:r>
                      <a:endParaRPr lang="en-IN" sz="1400" b="0"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extLst>
                  <a:ext uri="{0D108BD9-81ED-4DB2-BD59-A6C34878D82A}">
                    <a16:rowId xmlns:a16="http://schemas.microsoft.com/office/drawing/2014/main" val="2276600087"/>
                  </a:ext>
                </a:extLst>
              </a:tr>
              <a:tr h="1479176">
                <a:tc>
                  <a:txBody>
                    <a:bodyPr/>
                    <a:lstStyle/>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Covid – 3500</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Normal – 3500</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Training - 4900</a:t>
                      </a:r>
                      <a:endParaRPr lang="en-IN" sz="1400" b="0" dirty="0">
                        <a:effectLst/>
                        <a:latin typeface="Calibri" panose="020F0502020204030204" pitchFamily="34" charset="0"/>
                        <a:cs typeface="Calibri" panose="020F0502020204030204" pitchFamily="34" charset="0"/>
                      </a:endParaRPr>
                    </a:p>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Testing – 2100 </a:t>
                      </a:r>
                      <a:r>
                        <a:rPr lang="en-GB" sz="1400" b="1" kern="1200" dirty="0">
                          <a:solidFill>
                            <a:schemeClr val="dk1"/>
                          </a:solidFill>
                          <a:effectLst/>
                          <a:latin typeface="Calibri" panose="020F0502020204030204" pitchFamily="34" charset="0"/>
                          <a:ea typeface="+mn-ea"/>
                          <a:cs typeface="Calibri" panose="020F0502020204030204" pitchFamily="34" charset="0"/>
                        </a:rPr>
                        <a:t>Mangalmurti  et al. </a:t>
                      </a:r>
                      <a:r>
                        <a:rPr lang="en-GB" sz="1400" b="1" dirty="0">
                          <a:effectLst/>
                          <a:latin typeface="Calibri" panose="020F0502020204030204" pitchFamily="34" charset="0"/>
                          <a:cs typeface="Calibri" panose="020F0502020204030204" pitchFamily="34" charset="0"/>
                        </a:rPr>
                        <a:t>[</a:t>
                      </a:r>
                      <a:r>
                        <a:rPr lang="en-GB" sz="1400" b="1" dirty="0">
                          <a:solidFill>
                            <a:srgbClr val="00B0F0"/>
                          </a:solidFill>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2</a:t>
                      </a:r>
                      <a:r>
                        <a:rPr lang="en-GB" sz="1400" b="1" dirty="0">
                          <a:effectLst/>
                          <a:latin typeface="Calibri" panose="020F0502020204030204" pitchFamily="34" charset="0"/>
                          <a:cs typeface="Calibri" panose="020F0502020204030204" pitchFamily="34" charset="0"/>
                        </a:rPr>
                        <a:t>]</a:t>
                      </a:r>
                      <a:endParaRPr lang="en-IN" sz="1400" b="1"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tc>
                  <a:txBody>
                    <a:bodyPr/>
                    <a:lstStyle/>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VGG19</a:t>
                      </a:r>
                      <a:endParaRPr lang="en-IN" sz="1400" b="0"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tc>
                  <a:txBody>
                    <a:bodyPr/>
                    <a:lstStyle/>
                    <a:p>
                      <a:pPr algn="just">
                        <a:lnSpc>
                          <a:spcPct val="100000"/>
                        </a:lnSpc>
                        <a:spcAft>
                          <a:spcPts val="800"/>
                        </a:spcAft>
                      </a:pPr>
                      <a:r>
                        <a:rPr lang="en-GB" sz="1400" b="0" dirty="0">
                          <a:effectLst/>
                          <a:latin typeface="Calibri" panose="020F0502020204030204" pitchFamily="34" charset="0"/>
                          <a:cs typeface="Calibri" panose="020F0502020204030204" pitchFamily="34" charset="0"/>
                        </a:rPr>
                        <a:t>98.6%</a:t>
                      </a:r>
                      <a:endParaRPr lang="en-IN" sz="1400" b="0" dirty="0">
                        <a:effectLst/>
                        <a:latin typeface="Calibri" panose="020F0502020204030204" pitchFamily="34" charset="0"/>
                        <a:ea typeface="Calibri" panose="020F0502020204030204" pitchFamily="34" charset="0"/>
                        <a:cs typeface="Calibri" panose="020F0502020204030204" pitchFamily="34" charset="0"/>
                      </a:endParaRPr>
                    </a:p>
                  </a:txBody>
                  <a:tcPr marL="40397" marR="40397" marT="0" marB="0"/>
                </a:tc>
                <a:extLst>
                  <a:ext uri="{0D108BD9-81ED-4DB2-BD59-A6C34878D82A}">
                    <a16:rowId xmlns:a16="http://schemas.microsoft.com/office/drawing/2014/main" val="2259588592"/>
                  </a:ext>
                </a:extLst>
              </a:tr>
            </a:tbl>
          </a:graphicData>
        </a:graphic>
      </p:graphicFrame>
      <p:sp>
        <p:nvSpPr>
          <p:cNvPr id="5" name="TextBox 4">
            <a:extLst>
              <a:ext uri="{FF2B5EF4-FFF2-40B4-BE49-F238E27FC236}">
                <a16:creationId xmlns:a16="http://schemas.microsoft.com/office/drawing/2014/main" id="{ED129773-BE11-C36D-111A-398508148C2A}"/>
              </a:ext>
            </a:extLst>
          </p:cNvPr>
          <p:cNvSpPr txBox="1"/>
          <p:nvPr/>
        </p:nvSpPr>
        <p:spPr>
          <a:xfrm>
            <a:off x="4086178" y="1072784"/>
            <a:ext cx="3517619" cy="369332"/>
          </a:xfrm>
          <a:prstGeom prst="rect">
            <a:avLst/>
          </a:prstGeom>
          <a:noFill/>
        </p:spPr>
        <p:txBody>
          <a:bodyPr wrap="square" rtlCol="0">
            <a:spAutoFit/>
          </a:bodyPr>
          <a:lstStyle/>
          <a:p>
            <a:r>
              <a:rPr lang="en-GB" b="1" dirty="0">
                <a:highlight>
                  <a:srgbClr val="C0C0C0"/>
                </a:highlight>
                <a:latin typeface="Times New Roman" panose="02020603050405020304" pitchFamily="18" charset="0"/>
                <a:ea typeface="Calibri" panose="020F0502020204030204" pitchFamily="34" charset="0"/>
              </a:rPr>
              <a:t>W</a:t>
            </a:r>
            <a:r>
              <a:rPr lang="en-GB" sz="1800" b="1" dirty="0">
                <a:effectLst/>
                <a:highlight>
                  <a:srgbClr val="C0C0C0"/>
                </a:highlight>
                <a:latin typeface="Times New Roman" panose="02020603050405020304" pitchFamily="18" charset="0"/>
                <a:ea typeface="Calibri" panose="020F0502020204030204" pitchFamily="34" charset="0"/>
              </a:rPr>
              <a:t>ork done by other researchers</a:t>
            </a:r>
            <a:endParaRPr lang="en-IN" b="1" dirty="0">
              <a:highlight>
                <a:srgbClr val="C0C0C0"/>
              </a:highligh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956B62A-2D72-11CE-714F-CAD79BF91C8A}"/>
              </a:ext>
            </a:extLst>
          </p:cNvPr>
          <p:cNvSpPr txBox="1"/>
          <p:nvPr/>
        </p:nvSpPr>
        <p:spPr>
          <a:xfrm>
            <a:off x="328239" y="571560"/>
            <a:ext cx="3917576" cy="400110"/>
          </a:xfrm>
          <a:prstGeom prst="rect">
            <a:avLst/>
          </a:prstGeom>
          <a:noFill/>
        </p:spPr>
        <p:txBody>
          <a:bodyPr wrap="square" rtlCol="0">
            <a:spAutoFit/>
          </a:bodyPr>
          <a:lstStyle/>
          <a:p>
            <a:r>
              <a:rPr lang="en-IN" sz="2000" b="1" dirty="0">
                <a:highlight>
                  <a:srgbClr val="C0C0C0"/>
                </a:highlight>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88587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FCD17-AFC5-8577-36D6-DBABFD6F8DF7}"/>
              </a:ext>
            </a:extLst>
          </p:cNvPr>
          <p:cNvSpPr txBox="1"/>
          <p:nvPr/>
        </p:nvSpPr>
        <p:spPr>
          <a:xfrm>
            <a:off x="578225" y="1582339"/>
            <a:ext cx="6006352" cy="341632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study, we carried out three different experiments with an unbalanced and balanced dataset with a deep convolutional neural network (CNN) built which was based on ResNet50, VGG19, and Inception-ResNetV2 models for the classification of COVID-19 Chest X-ray images to Normal and COVID-19 classes.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addition, experiments were conducted using transfer learning with ImageNet data and different loss functions (Binary-cross entropy, Focal loss) to overcome insufficient data and training time.</a:t>
            </a:r>
          </a:p>
        </p:txBody>
      </p:sp>
      <p:sp>
        <p:nvSpPr>
          <p:cNvPr id="3" name="Rectangle 2">
            <a:extLst>
              <a:ext uri="{FF2B5EF4-FFF2-40B4-BE49-F238E27FC236}">
                <a16:creationId xmlns:a16="http://schemas.microsoft.com/office/drawing/2014/main" id="{5634455E-2B27-A21D-D3BE-471EECD269DD}"/>
              </a:ext>
            </a:extLst>
          </p:cNvPr>
          <p:cNvSpPr/>
          <p:nvPr/>
        </p:nvSpPr>
        <p:spPr>
          <a:xfrm>
            <a:off x="7539316" y="147917"/>
            <a:ext cx="4159623" cy="65621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4B97B9BC-14A9-A751-F09D-94612FA32EAF}"/>
              </a:ext>
            </a:extLst>
          </p:cNvPr>
          <p:cNvPicPr>
            <a:picLocks noChangeAspect="1"/>
          </p:cNvPicPr>
          <p:nvPr/>
        </p:nvPicPr>
        <p:blipFill>
          <a:blip r:embed="rId2"/>
          <a:stretch>
            <a:fillRect/>
          </a:stretch>
        </p:blipFill>
        <p:spPr>
          <a:xfrm>
            <a:off x="7624482" y="281021"/>
            <a:ext cx="3989293" cy="6166648"/>
          </a:xfrm>
          <a:prstGeom prst="rect">
            <a:avLst/>
          </a:prstGeom>
        </p:spPr>
      </p:pic>
      <p:sp>
        <p:nvSpPr>
          <p:cNvPr id="5" name="TextBox 4">
            <a:extLst>
              <a:ext uri="{FF2B5EF4-FFF2-40B4-BE49-F238E27FC236}">
                <a16:creationId xmlns:a16="http://schemas.microsoft.com/office/drawing/2014/main" id="{8FC47224-C1AF-85CB-ED6B-C03571229C6A}"/>
              </a:ext>
            </a:extLst>
          </p:cNvPr>
          <p:cNvSpPr txBox="1"/>
          <p:nvPr/>
        </p:nvSpPr>
        <p:spPr>
          <a:xfrm>
            <a:off x="8538881" y="6370929"/>
            <a:ext cx="2160494" cy="307777"/>
          </a:xfrm>
          <a:prstGeom prst="rect">
            <a:avLst/>
          </a:prstGeom>
          <a:noFill/>
        </p:spPr>
        <p:txBody>
          <a:bodyPr wrap="square" rtlCol="0">
            <a:spAutoFit/>
          </a:bodyPr>
          <a:lstStyle/>
          <a:p>
            <a:r>
              <a:rPr lang="en-IN" sz="1400" b="1" i="1" dirty="0"/>
              <a:t>Flowchart of the model</a:t>
            </a:r>
          </a:p>
        </p:txBody>
      </p:sp>
    </p:spTree>
    <p:extLst>
      <p:ext uri="{BB962C8B-B14F-4D97-AF65-F5344CB8AC3E}">
        <p14:creationId xmlns:p14="http://schemas.microsoft.com/office/powerpoint/2010/main" val="418689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EFC6A-C90D-6281-7B96-B3BFF7BE44B0}"/>
              </a:ext>
            </a:extLst>
          </p:cNvPr>
          <p:cNvSpPr txBox="1"/>
          <p:nvPr/>
        </p:nvSpPr>
        <p:spPr>
          <a:xfrm>
            <a:off x="726140" y="537882"/>
            <a:ext cx="7960659" cy="233910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Dataset</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Dataset was generated by the author [4][5]. In this study, we have used the 3616 Covid-19 (+) and 10192 Normal images.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have split the dataset into 80:20 for training and testing.</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images are grayscale and 224x224 in size.</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2D1812BF-96BB-D794-B242-CE426E07783A}"/>
              </a:ext>
            </a:extLst>
          </p:cNvPr>
          <p:cNvGraphicFramePr>
            <a:graphicFrameLocks/>
          </p:cNvGraphicFramePr>
          <p:nvPr>
            <p:extLst>
              <p:ext uri="{D42A27DB-BD31-4B8C-83A1-F6EECF244321}">
                <p14:modId xmlns:p14="http://schemas.microsoft.com/office/powerpoint/2010/main" val="2442473001"/>
              </p:ext>
            </p:extLst>
          </p:nvPr>
        </p:nvGraphicFramePr>
        <p:xfrm>
          <a:off x="493059" y="4186518"/>
          <a:ext cx="4078941" cy="267148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7990B9EC-9DA7-8FB1-AD6D-18A37FE0C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529" y="3208548"/>
            <a:ext cx="2079812" cy="2371874"/>
          </a:xfrm>
          <a:prstGeom prst="rect">
            <a:avLst/>
          </a:prstGeom>
        </p:spPr>
      </p:pic>
      <p:pic>
        <p:nvPicPr>
          <p:cNvPr id="6" name="Picture 5">
            <a:extLst>
              <a:ext uri="{FF2B5EF4-FFF2-40B4-BE49-F238E27FC236}">
                <a16:creationId xmlns:a16="http://schemas.microsoft.com/office/drawing/2014/main" id="{30C5D453-1CC2-8726-D0EF-6C1008CBF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924" y="3208548"/>
            <a:ext cx="1965495" cy="2361083"/>
          </a:xfrm>
          <a:prstGeom prst="rect">
            <a:avLst/>
          </a:prstGeom>
        </p:spPr>
      </p:pic>
      <p:sp>
        <p:nvSpPr>
          <p:cNvPr id="7" name="TextBox 6">
            <a:extLst>
              <a:ext uri="{FF2B5EF4-FFF2-40B4-BE49-F238E27FC236}">
                <a16:creationId xmlns:a16="http://schemas.microsoft.com/office/drawing/2014/main" id="{37AD89AC-C10D-11AA-A3A3-674E04CADEC2}"/>
              </a:ext>
            </a:extLst>
          </p:cNvPr>
          <p:cNvSpPr txBox="1"/>
          <p:nvPr/>
        </p:nvSpPr>
        <p:spPr>
          <a:xfrm>
            <a:off x="5199529" y="5620871"/>
            <a:ext cx="4159623" cy="523220"/>
          </a:xfrm>
          <a:prstGeom prst="rect">
            <a:avLst/>
          </a:prstGeom>
          <a:noFill/>
        </p:spPr>
        <p:txBody>
          <a:bodyPr wrap="square" rtlCol="0">
            <a:spAutoFit/>
          </a:bodyPr>
          <a:lstStyle/>
          <a:p>
            <a:r>
              <a:rPr lang="en-US" sz="1400" b="1" i="1" dirty="0"/>
              <a:t>Representative chest X-ray images of Covid and Normal</a:t>
            </a:r>
            <a:endParaRPr lang="en-IN" sz="1400" b="1" i="1" dirty="0"/>
          </a:p>
        </p:txBody>
      </p:sp>
    </p:spTree>
    <p:extLst>
      <p:ext uri="{BB962C8B-B14F-4D97-AF65-F5344CB8AC3E}">
        <p14:creationId xmlns:p14="http://schemas.microsoft.com/office/powerpoint/2010/main" val="413445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B86634-244C-8402-8463-633EFBA3BF00}"/>
              </a:ext>
            </a:extLst>
          </p:cNvPr>
          <p:cNvSpPr txBox="1"/>
          <p:nvPr/>
        </p:nvSpPr>
        <p:spPr>
          <a:xfrm>
            <a:off x="761999" y="2202400"/>
            <a:ext cx="6087035" cy="221599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To overcome the imbalanced data we used binary-cross entropy and focal loss.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is binary-cross entropy?</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is focal loss?</a:t>
            </a:r>
          </a:p>
          <a:p>
            <a:endParaRPr lang="en-US" dirty="0"/>
          </a:p>
        </p:txBody>
      </p:sp>
      <p:pic>
        <p:nvPicPr>
          <p:cNvPr id="4100" name="Picture 4" descr="Solving Data Imbalance with Synthetic Data - Synthesized Blog">
            <a:extLst>
              <a:ext uri="{FF2B5EF4-FFF2-40B4-BE49-F238E27FC236}">
                <a16:creationId xmlns:a16="http://schemas.microsoft.com/office/drawing/2014/main" id="{BB582D71-3D7E-8D0F-A9C3-4F3B85203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634" y="0"/>
            <a:ext cx="54953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0733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2478</TotalTime>
  <Words>1384</Words>
  <Application>Microsoft Office PowerPoint</Application>
  <PresentationFormat>Widescreen</PresentationFormat>
  <Paragraphs>168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mehtre</dc:creator>
  <cp:lastModifiedBy>umesh mehtre</cp:lastModifiedBy>
  <cp:revision>34</cp:revision>
  <dcterms:created xsi:type="dcterms:W3CDTF">2022-09-17T14:02:14Z</dcterms:created>
  <dcterms:modified xsi:type="dcterms:W3CDTF">2022-09-20T01:06:49Z</dcterms:modified>
</cp:coreProperties>
</file>