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56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F257-299B-434C-9FD5-6A8B4F03BFD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B770F-4F4F-47EF-80FE-4E77801C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3C59-E6AA-4E32-BD6E-632C2454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EE3EE-6ED3-4D1B-804C-172CE1FC9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B7EA-1352-420E-B7A4-9597669F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EA0B-DCB5-443B-9EE1-B184DEFC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B3BC-B690-4F96-B89A-AAE7C57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716-6D33-466C-9A1C-84C843FB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12A5-FFCE-454A-9476-71AE8722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1529-F6D2-42AF-A56C-FDABFC23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663E-BB66-4014-8A3F-D91F0E1E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03B5-86DE-43DF-A31E-0E7C7D3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C2853-E57E-4531-911E-B46DFAB1F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39590-C3DF-46CF-85C1-D3D1FD180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6E53-6836-4B37-95EC-FC0A1A75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FF0E-DA7B-4D42-AF97-58BF3A2D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FB6-B4D7-4484-B830-A1F4684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2812-0695-4C04-987A-EB9600CB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DD2C-E2DC-475C-A1B6-56BD6F95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4A4F-3E1B-457E-A2F7-1E5B8E28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6BBC-EBB4-4B97-9648-CF21D33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C776-4D2E-49DA-8B7C-0CDF2112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2F74-787D-4C36-B532-1F962A00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93D0-F652-4BB2-ACCB-734C14DA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C6FC-CA39-4A58-BADF-06FC6CC8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E993-067C-4F16-9B34-686F9871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DA83-8C28-4073-BA3F-BB00B62E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75F-17C2-4C7C-9F8C-26DB11A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2A92-2E28-4CCA-80C6-AA8BE67C1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26829-F551-4756-8894-28F9245E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8792-D8B3-401E-85EA-62064516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4423-775C-43F0-9003-622B1DC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4E2D-90AB-4BD1-A02F-0ED5C341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80C2-319E-4FDB-8BE5-446EADC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26BB5-83C3-47B6-8023-2A5C33D0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F727-33F2-484E-A87E-770A3E27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691D-17B3-40FE-B75F-35ED6F877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5E818-5202-4B1E-9EF1-BE2A9BFF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EB51-0832-41A1-B319-4A9E82DF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0EDB7-97FC-4537-8618-91E7B7A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9A42A-EDA8-4FE4-AF34-FCDD25C5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CCFC-A65D-47F4-AABA-D8AAA6AB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A0AAC-A409-4560-BE8B-DF47CF86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17E6E-7328-47F9-9582-DCF96A68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837EC-ED7A-4CB6-8C90-48D8996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F0B7-C401-4EC9-8E47-190EC9C7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60E5E-B045-4E8C-8F9D-8638E39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3AC5-8F64-461E-85C5-105E105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0C9A-A56E-4CD5-813C-2A43C0A9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70C6-7283-44C4-B441-FD7D880C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8C20-7697-40F7-85F1-F8A1F99E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6C97-0D96-4A80-8F3D-E4BCFB2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886B-423E-4BA9-B4C0-5A6703F7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D25D-D213-4F48-9998-FEB80C9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5E7A-840C-42D7-A1F5-49670C7A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3107-2B8A-47A2-9BE6-A2A1EF57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FF8C1-F267-42E6-9CC2-ECB2EC76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D45E-56AC-43DB-8B30-15DE42E3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ABE4-4DCA-4F76-A260-2B7D1E0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4F4D-273A-4BD2-9500-843E038E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1F603-3706-448C-B1CE-1F69E540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7BB0-A359-4579-B1CC-2E0EF011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F26C-F0C6-4B3C-915C-A87DFB71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FC64-2BB2-417F-9777-E2A4D1B11D8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FE55-D1DE-493D-BC5A-8E506EAB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1412-6F72-4D20-B0E1-A4FC97D1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16D5-C656-4119-89FC-F246DF10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663364-80EA-45BC-8972-B41173F5F97A}"/>
              </a:ext>
            </a:extLst>
          </p:cNvPr>
          <p:cNvSpPr txBox="1"/>
          <p:nvPr/>
        </p:nvSpPr>
        <p:spPr>
          <a:xfrm>
            <a:off x="318887" y="4242557"/>
            <a:ext cx="487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Cateljau</a:t>
            </a:r>
            <a:r>
              <a:rPr lang="en-US" dirty="0"/>
              <a:t> algorithm – parametric Bezier curve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38F237-14A3-46B6-B689-957507036FC0}"/>
              </a:ext>
            </a:extLst>
          </p:cNvPr>
          <p:cNvGrpSpPr/>
          <p:nvPr/>
        </p:nvGrpSpPr>
        <p:grpSpPr>
          <a:xfrm>
            <a:off x="285742" y="200025"/>
            <a:ext cx="10661459" cy="3699632"/>
            <a:chOff x="285750" y="199507"/>
            <a:chExt cx="10677577" cy="3705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27E226-E7C2-41E1-B8D1-A12157B9F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32" t="22223" r="59296" b="23750"/>
            <a:stretch/>
          </p:blipFill>
          <p:spPr>
            <a:xfrm>
              <a:off x="3046536" y="199507"/>
              <a:ext cx="4410075" cy="37052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9428AB-4339-4318-B993-9F5CFB120CCC}"/>
                </a:ext>
              </a:extLst>
            </p:cNvPr>
            <p:cNvSpPr txBox="1"/>
            <p:nvPr/>
          </p:nvSpPr>
          <p:spPr>
            <a:xfrm>
              <a:off x="4530435" y="3477658"/>
              <a:ext cx="871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curve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657B1F-5C5C-4921-912D-874821981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4028" y="2799367"/>
              <a:ext cx="273725" cy="791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8CD09C-9830-4F1A-ADAE-2D68790B9C18}"/>
                </a:ext>
              </a:extLst>
            </p:cNvPr>
            <p:cNvGrpSpPr/>
            <p:nvPr/>
          </p:nvGrpSpPr>
          <p:grpSpPr>
            <a:xfrm flipH="1">
              <a:off x="285750" y="924502"/>
              <a:ext cx="6249131" cy="2559409"/>
              <a:chOff x="-6285721" y="924502"/>
              <a:chExt cx="14362921" cy="255940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64D446-4117-473B-8F65-8ACB3F0A9B2D}"/>
                  </a:ext>
                </a:extLst>
              </p:cNvPr>
              <p:cNvSpPr txBox="1"/>
              <p:nvPr/>
            </p:nvSpPr>
            <p:spPr>
              <a:xfrm>
                <a:off x="2647950" y="1044357"/>
                <a:ext cx="542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Inputs </a:t>
                </a:r>
                <a:r>
                  <a:rPr lang="en-US" dirty="0"/>
                  <a:t>– 3 points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2F505C3-BD7C-474A-B8B8-30FBF0112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285721" y="1261710"/>
                <a:ext cx="10274136" cy="2222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380A8BF-B23A-4DC5-80E1-A2266B062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33" y="1240394"/>
                <a:ext cx="3129781" cy="2243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A6F165-3E90-44F5-BEDB-88B7C315C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4639453" y="924502"/>
                <a:ext cx="8548739" cy="315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219EB4-AB30-4847-82B8-ED3DE85055AE}"/>
                </a:ext>
              </a:extLst>
            </p:cNvPr>
            <p:cNvSpPr txBox="1"/>
            <p:nvPr/>
          </p:nvSpPr>
          <p:spPr>
            <a:xfrm>
              <a:off x="8866193" y="1704931"/>
              <a:ext cx="209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Interpolation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A7B0DB-CC61-48CA-B52C-034AF1D5E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8610" y="1850017"/>
              <a:ext cx="3154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A2F4B4A-260C-4ED3-9C5B-E152C5CD8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59" b="68317"/>
          <a:stretch/>
        </p:blipFill>
        <p:spPr>
          <a:xfrm>
            <a:off x="6525440" y="3824619"/>
            <a:ext cx="5427863" cy="28333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1FF020-F26E-4B90-9E12-820B062BBCAE}"/>
              </a:ext>
            </a:extLst>
          </p:cNvPr>
          <p:cNvSpPr txBox="1"/>
          <p:nvPr/>
        </p:nvSpPr>
        <p:spPr>
          <a:xfrm>
            <a:off x="318887" y="4945416"/>
            <a:ext cx="487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Extremely high smoothness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38461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B259842-790B-4801-BDFD-C198F8B6D8D6}"/>
              </a:ext>
            </a:extLst>
          </p:cNvPr>
          <p:cNvGrpSpPr/>
          <p:nvPr/>
        </p:nvGrpSpPr>
        <p:grpSpPr>
          <a:xfrm>
            <a:off x="247900" y="22732"/>
            <a:ext cx="2816354" cy="2521944"/>
            <a:chOff x="297443" y="276225"/>
            <a:chExt cx="2816354" cy="25219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42EFA8-53CC-4940-98DE-B8074D445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97" t="16389" r="32265" b="41044"/>
            <a:stretch/>
          </p:blipFill>
          <p:spPr>
            <a:xfrm>
              <a:off x="297443" y="276225"/>
              <a:ext cx="2816354" cy="187642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58484E-1FA8-46AA-82DB-A4216B28F4BC}"/>
                </a:ext>
              </a:extLst>
            </p:cNvPr>
            <p:cNvSpPr/>
            <p:nvPr/>
          </p:nvSpPr>
          <p:spPr>
            <a:xfrm>
              <a:off x="392693" y="2551948"/>
              <a:ext cx="16551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Quadratic Bezier curve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70988A-17F4-4C45-B09A-1AF8DC55BF15}"/>
                </a:ext>
              </a:extLst>
            </p:cNvPr>
            <p:cNvSpPr/>
            <p:nvPr/>
          </p:nvSpPr>
          <p:spPr>
            <a:xfrm>
              <a:off x="402863" y="2414723"/>
              <a:ext cx="165518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Input points  : 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6BFCCF-2A7D-481F-84C0-C1E01F4676D4}"/>
              </a:ext>
            </a:extLst>
          </p:cNvPr>
          <p:cNvGrpSpPr/>
          <p:nvPr/>
        </p:nvGrpSpPr>
        <p:grpSpPr>
          <a:xfrm>
            <a:off x="7053137" y="247648"/>
            <a:ext cx="5018819" cy="2159803"/>
            <a:chOff x="6010076" y="276224"/>
            <a:chExt cx="5018819" cy="21598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F955F64-ABE9-4C5D-9596-10257FF936B7}"/>
                </a:ext>
              </a:extLst>
            </p:cNvPr>
            <p:cNvGrpSpPr/>
            <p:nvPr/>
          </p:nvGrpSpPr>
          <p:grpSpPr>
            <a:xfrm>
              <a:off x="6010076" y="276224"/>
              <a:ext cx="4302099" cy="1876426"/>
              <a:chOff x="3158143" y="276224"/>
              <a:chExt cx="4302099" cy="187642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A1B8269-860D-49D9-84F2-2D337B6818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172" t="22119" r="52891" b="35070"/>
              <a:stretch/>
            </p:blipFill>
            <p:spPr>
              <a:xfrm>
                <a:off x="3158143" y="276224"/>
                <a:ext cx="2800308" cy="187642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F04E63-F9C1-42D2-930B-37F6F82C59D7}"/>
                  </a:ext>
                </a:extLst>
              </p:cNvPr>
              <p:cNvSpPr/>
              <p:nvPr/>
            </p:nvSpPr>
            <p:spPr>
              <a:xfrm>
                <a:off x="5805060" y="943175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Cubic Bezier curve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EC86D4-F59A-47F9-A808-A89EA5BCB474}"/>
                  </a:ext>
                </a:extLst>
              </p:cNvPr>
              <p:cNvSpPr/>
              <p:nvPr/>
            </p:nvSpPr>
            <p:spPr>
              <a:xfrm>
                <a:off x="5794890" y="763605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Input points  :  4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6CDFB0-DB25-409B-95DA-CCEE142790D1}"/>
                </a:ext>
              </a:extLst>
            </p:cNvPr>
            <p:cNvSpPr/>
            <p:nvPr/>
          </p:nvSpPr>
          <p:spPr>
            <a:xfrm>
              <a:off x="6304318" y="2035917"/>
              <a:ext cx="47245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float x=(</a:t>
              </a:r>
              <a:r>
                <a:rPr lang="en-US" sz="1000" dirty="0" err="1"/>
                <a:t>A.x</a:t>
              </a:r>
              <a:r>
                <a:rPr lang="en-US" sz="1000" dirty="0"/>
                <a:t>*pow((1-t),3)) + (</a:t>
              </a:r>
              <a:r>
                <a:rPr lang="en-US" sz="1000" dirty="0" err="1"/>
                <a:t>B.x</a:t>
              </a:r>
              <a:r>
                <a:rPr lang="en-US" sz="1000" dirty="0"/>
                <a:t>*3*pow((1-t),2)*t) + (</a:t>
              </a:r>
              <a:r>
                <a:rPr lang="en-US" sz="1000" dirty="0" err="1"/>
                <a:t>C.x</a:t>
              </a:r>
              <a:r>
                <a:rPr lang="en-US" sz="1000" dirty="0"/>
                <a:t>*3*(1-t)*</a:t>
              </a:r>
              <a:r>
                <a:rPr lang="en-US" sz="1000" dirty="0" err="1"/>
                <a:t>sq</a:t>
              </a:r>
              <a:r>
                <a:rPr lang="en-US" sz="1000" dirty="0"/>
                <a:t>(t)) + </a:t>
              </a:r>
              <a:r>
                <a:rPr lang="en-US" sz="1000" dirty="0" err="1"/>
                <a:t>D.x</a:t>
              </a:r>
              <a:r>
                <a:rPr lang="en-US" sz="1000" dirty="0"/>
                <a:t>*pow(t,3);</a:t>
              </a:r>
            </a:p>
            <a:p>
              <a:r>
                <a:rPr lang="en-US" sz="1000" dirty="0"/>
                <a:t>float y=(</a:t>
              </a:r>
              <a:r>
                <a:rPr lang="en-US" sz="1000" dirty="0" err="1"/>
                <a:t>A.y</a:t>
              </a:r>
              <a:r>
                <a:rPr lang="en-US" sz="1000" dirty="0"/>
                <a:t>*pow((1-t),3)) + (</a:t>
              </a:r>
              <a:r>
                <a:rPr lang="en-US" sz="1000" dirty="0" err="1"/>
                <a:t>B.y</a:t>
              </a:r>
              <a:r>
                <a:rPr lang="en-US" sz="1000" dirty="0"/>
                <a:t>*3*pow((1-t),2)*t) + (</a:t>
              </a:r>
              <a:r>
                <a:rPr lang="en-US" sz="1000" dirty="0" err="1"/>
                <a:t>C.y</a:t>
              </a:r>
              <a:r>
                <a:rPr lang="en-US" sz="1000" dirty="0"/>
                <a:t>*3*(1-t)*</a:t>
              </a:r>
              <a:r>
                <a:rPr lang="en-US" sz="1000" dirty="0" err="1"/>
                <a:t>sq</a:t>
              </a:r>
              <a:r>
                <a:rPr lang="en-US" sz="1000" dirty="0"/>
                <a:t>(t)) + </a:t>
              </a:r>
              <a:r>
                <a:rPr lang="en-US" sz="1000" dirty="0" err="1"/>
                <a:t>D.y</a:t>
              </a:r>
              <a:r>
                <a:rPr lang="en-US" sz="1000" dirty="0"/>
                <a:t>*pow(t,3);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4800148-9BCE-4360-86C6-E80F923C7FD1}"/>
              </a:ext>
            </a:extLst>
          </p:cNvPr>
          <p:cNvSpPr/>
          <p:nvPr/>
        </p:nvSpPr>
        <p:spPr>
          <a:xfrm>
            <a:off x="1814196" y="1814536"/>
            <a:ext cx="329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float x=(</a:t>
            </a:r>
            <a:r>
              <a:rPr lang="en-US" sz="1000" dirty="0" err="1"/>
              <a:t>A.x</a:t>
            </a:r>
            <a:r>
              <a:rPr lang="en-US" sz="1000" dirty="0"/>
              <a:t>*pow((1-t),2)) + (</a:t>
            </a:r>
            <a:r>
              <a:rPr lang="en-US" sz="1000" dirty="0" err="1"/>
              <a:t>B.x</a:t>
            </a:r>
            <a:r>
              <a:rPr lang="en-US" sz="1000" dirty="0"/>
              <a:t>*2*(1-t)*t) + </a:t>
            </a:r>
            <a:r>
              <a:rPr lang="en-US" sz="1000" dirty="0" err="1"/>
              <a:t>D.x</a:t>
            </a:r>
            <a:r>
              <a:rPr lang="en-US" sz="1000" dirty="0"/>
              <a:t>*pow(t,2);</a:t>
            </a:r>
          </a:p>
          <a:p>
            <a:r>
              <a:rPr lang="en-US" sz="1000" dirty="0"/>
              <a:t>float y=(</a:t>
            </a:r>
            <a:r>
              <a:rPr lang="en-US" sz="1000" dirty="0" err="1"/>
              <a:t>A.y</a:t>
            </a:r>
            <a:r>
              <a:rPr lang="en-US" sz="1000" dirty="0"/>
              <a:t>*pow((1-t),2)) + (</a:t>
            </a:r>
            <a:r>
              <a:rPr lang="en-US" sz="1000" dirty="0" err="1"/>
              <a:t>B.y</a:t>
            </a:r>
            <a:r>
              <a:rPr lang="en-US" sz="1000" dirty="0"/>
              <a:t>*2*(1-t)*t) + </a:t>
            </a:r>
            <a:r>
              <a:rPr lang="en-US" sz="1000" dirty="0" err="1"/>
              <a:t>D.y</a:t>
            </a:r>
            <a:r>
              <a:rPr lang="en-US" sz="1000" dirty="0"/>
              <a:t>*pow(t,2);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AB38EF-9572-4BD0-BD40-3F50A7FDE571}"/>
              </a:ext>
            </a:extLst>
          </p:cNvPr>
          <p:cNvGrpSpPr/>
          <p:nvPr/>
        </p:nvGrpSpPr>
        <p:grpSpPr>
          <a:xfrm>
            <a:off x="343150" y="3094823"/>
            <a:ext cx="6686835" cy="2437003"/>
            <a:chOff x="-27241" y="3612238"/>
            <a:chExt cx="6686835" cy="24370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EFF096-68E3-4677-B1AA-1EC3A9692753}"/>
                </a:ext>
              </a:extLst>
            </p:cNvPr>
            <p:cNvGrpSpPr/>
            <p:nvPr/>
          </p:nvGrpSpPr>
          <p:grpSpPr>
            <a:xfrm>
              <a:off x="297443" y="3612238"/>
              <a:ext cx="3836407" cy="2012080"/>
              <a:chOff x="297443" y="3960217"/>
              <a:chExt cx="3836407" cy="201208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39B1F8A-9902-483E-A41C-961B772EC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1874" t="16528" r="32188" b="37828"/>
              <a:stretch/>
            </p:blipFill>
            <p:spPr>
              <a:xfrm>
                <a:off x="297443" y="3960217"/>
                <a:ext cx="2816354" cy="201208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63FDEE-A8BC-4F04-9C02-0204DBDD63B4}"/>
                  </a:ext>
                </a:extLst>
              </p:cNvPr>
              <p:cNvSpPr/>
              <p:nvPr/>
            </p:nvSpPr>
            <p:spPr>
              <a:xfrm>
                <a:off x="2478668" y="4688221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Quartic Bezier curve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ABD8F0-1F1C-499C-9318-E53C5008F77B}"/>
                  </a:ext>
                </a:extLst>
              </p:cNvPr>
              <p:cNvSpPr/>
              <p:nvPr/>
            </p:nvSpPr>
            <p:spPr>
              <a:xfrm>
                <a:off x="2478668" y="4468867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Input points  :  5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84F80F-943D-41FC-9431-1A149DF29061}"/>
                </a:ext>
              </a:extLst>
            </p:cNvPr>
            <p:cNvSpPr/>
            <p:nvPr/>
          </p:nvSpPr>
          <p:spPr>
            <a:xfrm>
              <a:off x="-27241" y="5649131"/>
              <a:ext cx="6686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float x=(</a:t>
              </a:r>
              <a:r>
                <a:rPr lang="en-US" sz="1000" dirty="0" err="1"/>
                <a:t>A.x</a:t>
              </a:r>
              <a:r>
                <a:rPr lang="en-US" sz="1000" dirty="0"/>
                <a:t>*pow((1-t),4)) + (</a:t>
              </a:r>
              <a:r>
                <a:rPr lang="en-US" sz="1000" dirty="0" err="1"/>
                <a:t>B.x</a:t>
              </a:r>
              <a:r>
                <a:rPr lang="en-US" sz="1000" dirty="0"/>
                <a:t>*4*pow((1-t),3)*t) + (</a:t>
              </a:r>
              <a:r>
                <a:rPr lang="en-US" sz="1000" dirty="0" err="1"/>
                <a:t>C.x</a:t>
              </a:r>
              <a:r>
                <a:rPr lang="en-US" sz="1000" dirty="0"/>
                <a:t>*6*</a:t>
              </a:r>
              <a:r>
                <a:rPr lang="en-US" sz="1000" dirty="0" err="1"/>
                <a:t>sq</a:t>
              </a:r>
              <a:r>
                <a:rPr lang="en-US" sz="1000" dirty="0"/>
                <a:t>(1-t)*</a:t>
              </a:r>
              <a:r>
                <a:rPr lang="en-US" sz="1000" dirty="0" err="1"/>
                <a:t>sq</a:t>
              </a:r>
              <a:r>
                <a:rPr lang="en-US" sz="1000" dirty="0"/>
                <a:t>(t)) + (</a:t>
              </a:r>
              <a:r>
                <a:rPr lang="en-US" sz="1000" dirty="0" err="1"/>
                <a:t>D.x</a:t>
              </a:r>
              <a:r>
                <a:rPr lang="en-US" sz="1000" dirty="0"/>
                <a:t>*4*(1-t)*pow(t,3)) + </a:t>
              </a:r>
              <a:r>
                <a:rPr lang="en-US" sz="1000" dirty="0" err="1"/>
                <a:t>E.x</a:t>
              </a:r>
              <a:r>
                <a:rPr lang="en-US" sz="1000" dirty="0"/>
                <a:t>*pow(t,4);</a:t>
              </a:r>
            </a:p>
            <a:p>
              <a:r>
                <a:rPr lang="en-US" sz="1000" dirty="0"/>
                <a:t>float y=(</a:t>
              </a:r>
              <a:r>
                <a:rPr lang="en-US" sz="1000" dirty="0" err="1"/>
                <a:t>A.y</a:t>
              </a:r>
              <a:r>
                <a:rPr lang="en-US" sz="1000" dirty="0"/>
                <a:t>*pow((1-t),4)) + (</a:t>
              </a:r>
              <a:r>
                <a:rPr lang="en-US" sz="1000" dirty="0" err="1"/>
                <a:t>B.y</a:t>
              </a:r>
              <a:r>
                <a:rPr lang="en-US" sz="1000" dirty="0"/>
                <a:t>*4*pow((1-t),3)*t) + (</a:t>
              </a:r>
              <a:r>
                <a:rPr lang="en-US" sz="1000" dirty="0" err="1"/>
                <a:t>C.y</a:t>
              </a:r>
              <a:r>
                <a:rPr lang="en-US" sz="1000" dirty="0"/>
                <a:t>*6*</a:t>
              </a:r>
              <a:r>
                <a:rPr lang="en-US" sz="1000" dirty="0" err="1"/>
                <a:t>sq</a:t>
              </a:r>
              <a:r>
                <a:rPr lang="en-US" sz="1000" dirty="0"/>
                <a:t>(1-t)*</a:t>
              </a:r>
              <a:r>
                <a:rPr lang="en-US" sz="1000" dirty="0" err="1"/>
                <a:t>sq</a:t>
              </a:r>
              <a:r>
                <a:rPr lang="en-US" sz="1000" dirty="0"/>
                <a:t>(t)) + (</a:t>
              </a:r>
              <a:r>
                <a:rPr lang="en-US" sz="1000" dirty="0" err="1"/>
                <a:t>D.y</a:t>
              </a:r>
              <a:r>
                <a:rPr lang="en-US" sz="1000" dirty="0"/>
                <a:t>*4*(1-t)*pow(t,3)) + </a:t>
              </a:r>
              <a:r>
                <a:rPr lang="en-US" sz="1000" dirty="0" err="1"/>
                <a:t>E.y</a:t>
              </a:r>
              <a:r>
                <a:rPr lang="en-US" sz="1000" dirty="0"/>
                <a:t>*pow(t,4);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C0B48F-33FF-48E1-B99A-220D2B2A0926}"/>
              </a:ext>
            </a:extLst>
          </p:cNvPr>
          <p:cNvGrpSpPr/>
          <p:nvPr/>
        </p:nvGrpSpPr>
        <p:grpSpPr>
          <a:xfrm>
            <a:off x="4284146" y="3563870"/>
            <a:ext cx="8048625" cy="3046482"/>
            <a:chOff x="4627394" y="3675887"/>
            <a:chExt cx="8048625" cy="30464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D885B7-3C4F-4BC0-80BD-16F2E6A98C1C}"/>
                </a:ext>
              </a:extLst>
            </p:cNvPr>
            <p:cNvGrpSpPr/>
            <p:nvPr/>
          </p:nvGrpSpPr>
          <p:grpSpPr>
            <a:xfrm>
              <a:off x="9078204" y="3675887"/>
              <a:ext cx="2816353" cy="2339902"/>
              <a:chOff x="3331584" y="3960217"/>
              <a:chExt cx="2816353" cy="23399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DEF438-9ADD-403B-BCE5-EA3C6A8307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419" t="16528" r="31487" b="37630"/>
              <a:stretch/>
            </p:blipFill>
            <p:spPr>
              <a:xfrm>
                <a:off x="3331584" y="3960217"/>
                <a:ext cx="2816353" cy="201208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78F9D0-2F5D-4DA1-B084-3546224E76D7}"/>
                  </a:ext>
                </a:extLst>
              </p:cNvPr>
              <p:cNvSpPr/>
              <p:nvPr/>
            </p:nvSpPr>
            <p:spPr>
              <a:xfrm>
                <a:off x="3622482" y="6053898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err="1"/>
                  <a:t>Quintic</a:t>
                </a:r>
                <a:r>
                  <a:rPr lang="en-US" sz="1000" dirty="0"/>
                  <a:t> Bezier curve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2B0CDA-4C92-45C7-9B2A-F967EE7EF0C2}"/>
                  </a:ext>
                </a:extLst>
              </p:cNvPr>
              <p:cNvSpPr/>
              <p:nvPr/>
            </p:nvSpPr>
            <p:spPr>
              <a:xfrm>
                <a:off x="3615268" y="5829030"/>
                <a:ext cx="165518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Input points  :  6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9F2AFE-ECCF-44A0-A489-A7B49116C681}"/>
                </a:ext>
              </a:extLst>
            </p:cNvPr>
            <p:cNvSpPr/>
            <p:nvPr/>
          </p:nvSpPr>
          <p:spPr>
            <a:xfrm>
              <a:off x="4627394" y="6322259"/>
              <a:ext cx="80486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float x=(</a:t>
              </a:r>
              <a:r>
                <a:rPr lang="en-US" sz="1000" dirty="0" err="1"/>
                <a:t>A.x</a:t>
              </a:r>
              <a:r>
                <a:rPr lang="en-US" sz="1000" dirty="0"/>
                <a:t>*pow((1-t),5)) + (</a:t>
              </a:r>
              <a:r>
                <a:rPr lang="en-US" sz="1000" dirty="0" err="1"/>
                <a:t>B.x</a:t>
              </a:r>
              <a:r>
                <a:rPr lang="en-US" sz="1000" dirty="0"/>
                <a:t>*5*pow((1-t),4)*t) + (</a:t>
              </a:r>
              <a:r>
                <a:rPr lang="en-US" sz="1000" dirty="0" err="1"/>
                <a:t>C.x</a:t>
              </a:r>
              <a:r>
                <a:rPr lang="en-US" sz="1000" dirty="0"/>
                <a:t>*10*pow((1-t),3)*</a:t>
              </a:r>
              <a:r>
                <a:rPr lang="en-US" sz="1000" dirty="0" err="1"/>
                <a:t>sq</a:t>
              </a:r>
              <a:r>
                <a:rPr lang="en-US" sz="1000" dirty="0"/>
                <a:t>(t)) + (</a:t>
              </a:r>
              <a:r>
                <a:rPr lang="en-US" sz="1000" dirty="0" err="1"/>
                <a:t>D.x</a:t>
              </a:r>
              <a:r>
                <a:rPr lang="en-US" sz="1000" dirty="0"/>
                <a:t>*10*</a:t>
              </a:r>
              <a:r>
                <a:rPr lang="en-US" sz="1000" dirty="0" err="1"/>
                <a:t>sq</a:t>
              </a:r>
              <a:r>
                <a:rPr lang="en-US" sz="1000" dirty="0"/>
                <a:t>(1-t)*pow(t,3)) + </a:t>
              </a:r>
              <a:r>
                <a:rPr lang="en-US" sz="1000" dirty="0" err="1"/>
                <a:t>E.x</a:t>
              </a:r>
              <a:r>
                <a:rPr lang="en-US" sz="1000" dirty="0"/>
                <a:t>*5*(1-t)*pow(t,4) + </a:t>
              </a:r>
              <a:r>
                <a:rPr lang="en-US" sz="1000" dirty="0" err="1"/>
                <a:t>F.x</a:t>
              </a:r>
              <a:r>
                <a:rPr lang="en-US" sz="1000" dirty="0"/>
                <a:t>*pow(t,5);</a:t>
              </a:r>
            </a:p>
            <a:p>
              <a:r>
                <a:rPr lang="en-US" sz="1000" dirty="0"/>
                <a:t>float y=(</a:t>
              </a:r>
              <a:r>
                <a:rPr lang="en-US" sz="1000" dirty="0" err="1"/>
                <a:t>A.y</a:t>
              </a:r>
              <a:r>
                <a:rPr lang="en-US" sz="1000" dirty="0"/>
                <a:t>*pow((1-t),5)) + (</a:t>
              </a:r>
              <a:r>
                <a:rPr lang="en-US" sz="1000" dirty="0" err="1"/>
                <a:t>B.y</a:t>
              </a:r>
              <a:r>
                <a:rPr lang="en-US" sz="1000" dirty="0"/>
                <a:t>*5*pow((1-t),4)*t) + (</a:t>
              </a:r>
              <a:r>
                <a:rPr lang="en-US" sz="1000" dirty="0" err="1"/>
                <a:t>C.y</a:t>
              </a:r>
              <a:r>
                <a:rPr lang="en-US" sz="1000" dirty="0"/>
                <a:t>*10*pow((1-t),3)*</a:t>
              </a:r>
              <a:r>
                <a:rPr lang="en-US" sz="1000" dirty="0" err="1"/>
                <a:t>sq</a:t>
              </a:r>
              <a:r>
                <a:rPr lang="en-US" sz="1000" dirty="0"/>
                <a:t>(t)) + (</a:t>
              </a:r>
              <a:r>
                <a:rPr lang="en-US" sz="1000" dirty="0" err="1"/>
                <a:t>D.y</a:t>
              </a:r>
              <a:r>
                <a:rPr lang="en-US" sz="1000" dirty="0"/>
                <a:t>*10*</a:t>
              </a:r>
              <a:r>
                <a:rPr lang="en-US" sz="1000" dirty="0" err="1"/>
                <a:t>sq</a:t>
              </a:r>
              <a:r>
                <a:rPr lang="en-US" sz="1000" dirty="0"/>
                <a:t>(1-t)*pow(t,3)) + </a:t>
              </a:r>
              <a:r>
                <a:rPr lang="en-US" sz="1000" dirty="0" err="1"/>
                <a:t>E.y</a:t>
              </a:r>
              <a:r>
                <a:rPr lang="en-US" sz="1000" dirty="0"/>
                <a:t>*5*(1-t)*pow(t,4) + </a:t>
              </a:r>
              <a:r>
                <a:rPr lang="en-US" sz="1000" dirty="0" err="1"/>
                <a:t>F.y</a:t>
              </a:r>
              <a:r>
                <a:rPr lang="en-US" sz="1000" dirty="0"/>
                <a:t>*pow(t,5);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7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9791A-DBC7-44A2-9E64-36A293522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9" t="25670" r="37827" b="26355"/>
          <a:stretch/>
        </p:blipFill>
        <p:spPr>
          <a:xfrm>
            <a:off x="3407190" y="3429000"/>
            <a:ext cx="2784060" cy="299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ADEF1-1AFB-4A71-AA48-711A7FB4BE39}"/>
              </a:ext>
            </a:extLst>
          </p:cNvPr>
          <p:cNvSpPr txBox="1"/>
          <p:nvPr/>
        </p:nvSpPr>
        <p:spPr>
          <a:xfrm>
            <a:off x="3031175" y="6238363"/>
            <a:ext cx="387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curves – Bezier, lerp, Neville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ACDD-41FA-4094-B625-54E60949DF22}"/>
              </a:ext>
            </a:extLst>
          </p:cNvPr>
          <p:cNvSpPr txBox="1"/>
          <p:nvPr/>
        </p:nvSpPr>
        <p:spPr>
          <a:xfrm>
            <a:off x="8445158" y="5891832"/>
            <a:ext cx="274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Separated by tab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22B38A-4303-40DB-BCD7-B76E95F07EF3}"/>
              </a:ext>
            </a:extLst>
          </p:cNvPr>
          <p:cNvGrpSpPr/>
          <p:nvPr/>
        </p:nvGrpSpPr>
        <p:grpSpPr>
          <a:xfrm>
            <a:off x="6905625" y="3807884"/>
            <a:ext cx="4567423" cy="1476123"/>
            <a:chOff x="5490977" y="1529697"/>
            <a:chExt cx="4567423" cy="14761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C3ABD-B3E8-43E1-9ED9-FB91A9BFE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0" t="15115" r="64574" b="66893"/>
            <a:stretch/>
          </p:blipFill>
          <p:spPr>
            <a:xfrm>
              <a:off x="5490977" y="1529697"/>
              <a:ext cx="4567423" cy="14761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40EC7-EFCB-43C5-B0E8-BCBD17B69C2A}"/>
                </a:ext>
              </a:extLst>
            </p:cNvPr>
            <p:cNvSpPr/>
            <p:nvPr/>
          </p:nvSpPr>
          <p:spPr>
            <a:xfrm>
              <a:off x="5674407" y="2215497"/>
              <a:ext cx="4383993" cy="4785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B7C4E0-49AF-40DD-8FF9-5B6D9EAD4EF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19688" y="4972249"/>
            <a:ext cx="0" cy="9195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63120D7-7D70-4ED5-A790-F43D81F89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62" t="9695" r="52422" b="41944"/>
          <a:stretch/>
        </p:blipFill>
        <p:spPr>
          <a:xfrm>
            <a:off x="167596" y="350185"/>
            <a:ext cx="3171825" cy="3316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8A8BB-D5DF-4123-B840-5540DE889760}"/>
              </a:ext>
            </a:extLst>
          </p:cNvPr>
          <p:cNvSpPr txBox="1"/>
          <p:nvPr/>
        </p:nvSpPr>
        <p:spPr>
          <a:xfrm>
            <a:off x="306027" y="3244334"/>
            <a:ext cx="387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biarc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0A60B-85A0-4EFB-BAC3-EEC9CF7D9ADE}"/>
              </a:ext>
            </a:extLst>
          </p:cNvPr>
          <p:cNvSpPr txBox="1"/>
          <p:nvPr/>
        </p:nvSpPr>
        <p:spPr>
          <a:xfrm>
            <a:off x="3031175" y="1156434"/>
            <a:ext cx="387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curves – </a:t>
            </a:r>
            <a:r>
              <a:rPr lang="en-US" dirty="0" err="1"/>
              <a:t>Biarc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8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EC271C-49C4-4F95-B299-CFF276618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t="22431" r="69790" b="29096"/>
          <a:stretch/>
        </p:blipFill>
        <p:spPr>
          <a:xfrm>
            <a:off x="8882096" y="492369"/>
            <a:ext cx="2626145" cy="2768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0C11A-9340-403B-A0C7-4370BD0B0C54}"/>
              </a:ext>
            </a:extLst>
          </p:cNvPr>
          <p:cNvSpPr txBox="1"/>
          <p:nvPr/>
        </p:nvSpPr>
        <p:spPr>
          <a:xfrm>
            <a:off x="8814403" y="4262928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59C94-D4D3-42CF-ACAB-C334CBD47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22581" r="70140" b="29470"/>
          <a:stretch/>
        </p:blipFill>
        <p:spPr>
          <a:xfrm>
            <a:off x="100451" y="492369"/>
            <a:ext cx="2372199" cy="2535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23008-D42A-40F3-9AD7-AE6C2296A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8" t="25000" r="68053" b="27051"/>
          <a:stretch/>
        </p:blipFill>
        <p:spPr>
          <a:xfrm>
            <a:off x="5916199" y="492369"/>
            <a:ext cx="2628677" cy="2738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283EE-CC3C-48D4-8F77-BF7F0960A8FA}"/>
              </a:ext>
            </a:extLst>
          </p:cNvPr>
          <p:cNvSpPr txBox="1"/>
          <p:nvPr/>
        </p:nvSpPr>
        <p:spPr>
          <a:xfrm>
            <a:off x="5916199" y="4263368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4AC83-75FC-472F-9DE6-FADCE519DC06}"/>
              </a:ext>
            </a:extLst>
          </p:cNvPr>
          <p:cNvSpPr txBox="1"/>
          <p:nvPr/>
        </p:nvSpPr>
        <p:spPr>
          <a:xfrm>
            <a:off x="290967" y="4263368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6B5475-4026-4963-B411-049DB2F75E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8" t="24798" r="67757" b="26106"/>
          <a:stretch/>
        </p:blipFill>
        <p:spPr>
          <a:xfrm>
            <a:off x="3017995" y="492368"/>
            <a:ext cx="2413269" cy="25355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653498-04C9-48A1-BE78-8AADCC4043FE}"/>
              </a:ext>
            </a:extLst>
          </p:cNvPr>
          <p:cNvSpPr txBox="1"/>
          <p:nvPr/>
        </p:nvSpPr>
        <p:spPr>
          <a:xfrm>
            <a:off x="2915855" y="4263368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Angle_bisector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1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8D1AA-D842-4F79-847A-87D78B7E8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" t="22305" r="70280" b="29221"/>
          <a:stretch/>
        </p:blipFill>
        <p:spPr>
          <a:xfrm>
            <a:off x="8969212" y="492369"/>
            <a:ext cx="3085033" cy="3324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60272-4834-4FA3-BAF5-EC69606B1CBD}"/>
              </a:ext>
            </a:extLst>
          </p:cNvPr>
          <p:cNvSpPr txBox="1"/>
          <p:nvPr/>
        </p:nvSpPr>
        <p:spPr>
          <a:xfrm>
            <a:off x="9182859" y="4061115"/>
            <a:ext cx="24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Line_circle</a:t>
            </a:r>
            <a:r>
              <a:rPr lang="en-US" dirty="0"/>
              <a:t> _intersection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4B3E4-D58D-4239-A415-D1FC56868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6" t="22057" r="69790" b="30966"/>
          <a:stretch/>
        </p:blipFill>
        <p:spPr>
          <a:xfrm>
            <a:off x="4469113" y="8546"/>
            <a:ext cx="3253774" cy="3324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2D2E6-B902-42A8-9801-4519C63BB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6" t="22306" r="69790" b="29221"/>
          <a:stretch/>
        </p:blipFill>
        <p:spPr>
          <a:xfrm>
            <a:off x="4469113" y="3437546"/>
            <a:ext cx="3153398" cy="3324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D20AA-90A7-42E9-82C4-4D21D4B96E29}"/>
              </a:ext>
            </a:extLst>
          </p:cNvPr>
          <p:cNvSpPr txBox="1"/>
          <p:nvPr/>
        </p:nvSpPr>
        <p:spPr>
          <a:xfrm>
            <a:off x="6987634" y="6365631"/>
            <a:ext cx="47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Intersection, </a:t>
            </a:r>
            <a:r>
              <a:rPr lang="en-US" dirty="0" err="1"/>
              <a:t>detect_apparent_intersection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F10CAE-DAA6-4073-A358-77C90F53EE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27" t="21931" r="69509" b="29595"/>
          <a:stretch/>
        </p:blipFill>
        <p:spPr>
          <a:xfrm>
            <a:off x="256375" y="492368"/>
            <a:ext cx="3153397" cy="3324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7298C-49B2-43E3-838C-3AD03185C8CD}"/>
              </a:ext>
            </a:extLst>
          </p:cNvPr>
          <p:cNvSpPr txBox="1"/>
          <p:nvPr/>
        </p:nvSpPr>
        <p:spPr>
          <a:xfrm>
            <a:off x="256375" y="4061115"/>
            <a:ext cx="24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FF835-E642-46C5-9F1D-9A944E8A3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" t="21923" r="69639" b="30128"/>
          <a:stretch/>
        </p:blipFill>
        <p:spPr>
          <a:xfrm>
            <a:off x="189732" y="492369"/>
            <a:ext cx="3156439" cy="3288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B169E-6C49-465C-81C7-976AB02B8A6A}"/>
              </a:ext>
            </a:extLst>
          </p:cNvPr>
          <p:cNvSpPr txBox="1"/>
          <p:nvPr/>
        </p:nvSpPr>
        <p:spPr>
          <a:xfrm>
            <a:off x="534852" y="4061115"/>
            <a:ext cx="19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hull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96099-C966-432B-A028-C7DA01326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5" t="27415" r="66705" b="23365"/>
          <a:stretch/>
        </p:blipFill>
        <p:spPr>
          <a:xfrm>
            <a:off x="4175851" y="492369"/>
            <a:ext cx="3156440" cy="3375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27E5EA-BB6B-4E1C-A647-3A05142D3B8A}"/>
              </a:ext>
            </a:extLst>
          </p:cNvPr>
          <p:cNvSpPr txBox="1"/>
          <p:nvPr/>
        </p:nvSpPr>
        <p:spPr>
          <a:xfrm>
            <a:off x="4175850" y="4061115"/>
            <a:ext cx="32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Arcs points </a:t>
            </a:r>
            <a:r>
              <a:rPr lang="en-US" dirty="0" err="1"/>
              <a:t>normals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A3F9E-BB86-4C7E-9F11-0878F1DCB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7" t="21890" r="69375" b="28889"/>
          <a:stretch/>
        </p:blipFill>
        <p:spPr>
          <a:xfrm>
            <a:off x="8161971" y="492369"/>
            <a:ext cx="3198948" cy="3375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A8DA78-9162-4135-968A-04458ABBE47F}"/>
              </a:ext>
            </a:extLst>
          </p:cNvPr>
          <p:cNvSpPr txBox="1"/>
          <p:nvPr/>
        </p:nvSpPr>
        <p:spPr>
          <a:xfrm>
            <a:off x="8136112" y="4061115"/>
            <a:ext cx="32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Intersection, arc, normal</a:t>
            </a:r>
          </a:p>
        </p:txBody>
      </p:sp>
    </p:spTree>
    <p:extLst>
      <p:ext uri="{BB962C8B-B14F-4D97-AF65-F5344CB8AC3E}">
        <p14:creationId xmlns:p14="http://schemas.microsoft.com/office/powerpoint/2010/main" val="390829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316FB3-C464-4084-980C-E7B5FB04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6" t="16615" r="33308" b="20000"/>
          <a:stretch/>
        </p:blipFill>
        <p:spPr>
          <a:xfrm>
            <a:off x="590842" y="618977"/>
            <a:ext cx="5505158" cy="5632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A35C13-E6A1-4237-B3F3-9252E1896E19}"/>
              </a:ext>
            </a:extLst>
          </p:cNvPr>
          <p:cNvSpPr/>
          <p:nvPr/>
        </p:nvSpPr>
        <p:spPr>
          <a:xfrm>
            <a:off x="6972636" y="4510426"/>
            <a:ext cx="282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angle_bisector_subdivisions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606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nirvik saha</dc:creator>
  <cp:lastModifiedBy>nirvik saha</cp:lastModifiedBy>
  <cp:revision>19</cp:revision>
  <dcterms:created xsi:type="dcterms:W3CDTF">2019-02-05T22:59:54Z</dcterms:created>
  <dcterms:modified xsi:type="dcterms:W3CDTF">2019-02-06T02:09:49Z</dcterms:modified>
</cp:coreProperties>
</file>