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4" r:id="rId2"/>
    <p:sldId id="256" r:id="rId3"/>
    <p:sldId id="257" r:id="rId4"/>
    <p:sldId id="259" r:id="rId5"/>
    <p:sldId id="260" r:id="rId6"/>
    <p:sldId id="261" r:id="rId7"/>
    <p:sldId id="262" r:id="rId8"/>
    <p:sldId id="263" r:id="rId9"/>
    <p:sldId id="264" r:id="rId10"/>
    <p:sldId id="258"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94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FA026-5B0B-49DD-AE37-0CF35627FF3F}"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53A1C-ECB8-4BC1-9548-20A9B69B2F91}" type="slidenum">
              <a:rPr lang="en-US" smtClean="0"/>
              <a:t>‹#›</a:t>
            </a:fld>
            <a:endParaRPr lang="en-US"/>
          </a:p>
        </p:txBody>
      </p:sp>
    </p:spTree>
    <p:extLst>
      <p:ext uri="{BB962C8B-B14F-4D97-AF65-F5344CB8AC3E}">
        <p14:creationId xmlns:p14="http://schemas.microsoft.com/office/powerpoint/2010/main" val="2442442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41ec004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41ec004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41ec004e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41ec004e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f41ec004e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f41ec004e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f41ec004e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f41ec004e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44DF-29E5-A51C-3FF3-1FEC7C25E5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379F11-D96D-7F3A-59B2-4987F9C3D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1F0FD8-E753-7A73-3894-EA12E9E7FFBC}"/>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5" name="Footer Placeholder 4">
            <a:extLst>
              <a:ext uri="{FF2B5EF4-FFF2-40B4-BE49-F238E27FC236}">
                <a16:creationId xmlns:a16="http://schemas.microsoft.com/office/drawing/2014/main" id="{08819CAA-F4F5-9362-E06A-B158D05C7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73E65-734D-C05E-64FD-E10B9F542968}"/>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257440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8612-DB93-8082-414F-0B43E94162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7DEB0-F0D1-8CB9-1E34-7375859B9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A1902-B27E-19D4-C320-0F3D0AC17B04}"/>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5" name="Footer Placeholder 4">
            <a:extLst>
              <a:ext uri="{FF2B5EF4-FFF2-40B4-BE49-F238E27FC236}">
                <a16:creationId xmlns:a16="http://schemas.microsoft.com/office/drawing/2014/main" id="{E6923677-808F-1ADE-A896-9326D2D24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47B57-0394-8CD7-44EF-EC7A04F51BD5}"/>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278047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170E8-B345-2B4D-E773-C554F09569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967FE1-7871-5FFF-CB93-F91BCEC84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D1D24-68D8-24A9-32FD-4F850A20460D}"/>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5" name="Footer Placeholder 4">
            <a:extLst>
              <a:ext uri="{FF2B5EF4-FFF2-40B4-BE49-F238E27FC236}">
                <a16:creationId xmlns:a16="http://schemas.microsoft.com/office/drawing/2014/main" id="{B072C8D1-00B9-9DDC-CCEB-F43EBD451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BCEE0-A51B-EEB4-0DB0-9E413154A3FD}"/>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158282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5150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A41C-9FCA-F2C7-DBBA-C24D2F525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93A9A8-9C13-5CEA-CDDB-4E210E8F2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C4697-8EAD-8891-2F62-E2CCB910A3E5}"/>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5" name="Footer Placeholder 4">
            <a:extLst>
              <a:ext uri="{FF2B5EF4-FFF2-40B4-BE49-F238E27FC236}">
                <a16:creationId xmlns:a16="http://schemas.microsoft.com/office/drawing/2014/main" id="{3780B0CF-80FD-0F1C-05C2-26749AC26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191E7-56A0-677F-8760-D7249FEE4F4F}"/>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109931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4E0A-712D-2B7A-76E9-5D9C3516BC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1E3405-A65D-3377-8660-8231CC2B9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1394C-EF1F-CB5D-D8F0-C2C1DFAE8944}"/>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5" name="Footer Placeholder 4">
            <a:extLst>
              <a:ext uri="{FF2B5EF4-FFF2-40B4-BE49-F238E27FC236}">
                <a16:creationId xmlns:a16="http://schemas.microsoft.com/office/drawing/2014/main" id="{814917ED-8A0F-0A7B-A4D8-AC89D18A0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D0F1E-3361-1D8A-85E1-DF088F4FEBDC}"/>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379394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630C-DD4D-57E4-D7AF-A4CCFB69C2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7AEF3-8A75-CCB1-637D-D56BC2347B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BE9D05-B913-29CE-F07C-73095007C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06374-AF8F-CA41-0C35-8FD651B1AC45}"/>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6" name="Footer Placeholder 5">
            <a:extLst>
              <a:ext uri="{FF2B5EF4-FFF2-40B4-BE49-F238E27FC236}">
                <a16:creationId xmlns:a16="http://schemas.microsoft.com/office/drawing/2014/main" id="{4A078976-87CB-2588-1D7C-6E391C151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B914B-4759-AC88-600E-6D4D3407FF67}"/>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213397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E7B2-F8F2-D488-D26A-3CDE818540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57AE67-B610-215A-779D-A204E0E47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EC658-DCFB-8A21-BBD7-8B63E66703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83EE6-86AD-699F-91D5-358AC98D3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1D0C0-B4C0-88E2-7D05-5CD497F44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AAED7-3BE3-ECE5-1B60-F85C33152DA6}"/>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8" name="Footer Placeholder 7">
            <a:extLst>
              <a:ext uri="{FF2B5EF4-FFF2-40B4-BE49-F238E27FC236}">
                <a16:creationId xmlns:a16="http://schemas.microsoft.com/office/drawing/2014/main" id="{666E57F6-EAD0-E7DE-71C9-1A34B2C6F6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42864-2BC6-415C-43AE-9E8F2BE34CB5}"/>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306651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EFC-E20A-FBA7-4137-EFB90FF07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26E713-0ED9-F305-F0D1-C1C37786AFE1}"/>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4" name="Footer Placeholder 3">
            <a:extLst>
              <a:ext uri="{FF2B5EF4-FFF2-40B4-BE49-F238E27FC236}">
                <a16:creationId xmlns:a16="http://schemas.microsoft.com/office/drawing/2014/main" id="{74680F63-CAD0-62E1-58BA-DDF0565777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67C171-161C-E754-2CF7-95254784FD8C}"/>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188910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A845C0-05CE-F9D1-AB42-95DB57883896}"/>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3" name="Footer Placeholder 2">
            <a:extLst>
              <a:ext uri="{FF2B5EF4-FFF2-40B4-BE49-F238E27FC236}">
                <a16:creationId xmlns:a16="http://schemas.microsoft.com/office/drawing/2014/main" id="{0B4A716E-6123-01F3-4A2D-B2B919783F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3B2ED8-C81B-A5B7-6922-9768CC8203C0}"/>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311438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C781-2677-31AE-A145-C9684887D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A19A55-74D0-2CFF-83AA-3C69FAB76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A278F-B9A5-1B92-590F-05E43B36F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F0D38-3EE8-E525-7437-41EA11BCC168}"/>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6" name="Footer Placeholder 5">
            <a:extLst>
              <a:ext uri="{FF2B5EF4-FFF2-40B4-BE49-F238E27FC236}">
                <a16:creationId xmlns:a16="http://schemas.microsoft.com/office/drawing/2014/main" id="{31F11660-6190-4AB1-D41B-017622976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0A13B-97AF-CE1D-BF24-CF46C701F779}"/>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330915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0290-32B6-BC82-A6C3-CBC11B8B6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6A26D4-A726-5B38-DC83-4A6401443B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2565D-8CBE-EF45-A774-8D5D349C4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84C84-9648-645D-B82A-274B7AC0F2A8}"/>
              </a:ext>
            </a:extLst>
          </p:cNvPr>
          <p:cNvSpPr>
            <a:spLocks noGrp="1"/>
          </p:cNvSpPr>
          <p:nvPr>
            <p:ph type="dt" sz="half" idx="10"/>
          </p:nvPr>
        </p:nvSpPr>
        <p:spPr/>
        <p:txBody>
          <a:bodyPr/>
          <a:lstStyle/>
          <a:p>
            <a:fld id="{BEB793CA-4556-4A21-8199-361B62E7B8CF}" type="datetimeFigureOut">
              <a:rPr lang="en-US" smtClean="0"/>
              <a:t>2/22/2023</a:t>
            </a:fld>
            <a:endParaRPr lang="en-US"/>
          </a:p>
        </p:txBody>
      </p:sp>
      <p:sp>
        <p:nvSpPr>
          <p:cNvPr id="6" name="Footer Placeholder 5">
            <a:extLst>
              <a:ext uri="{FF2B5EF4-FFF2-40B4-BE49-F238E27FC236}">
                <a16:creationId xmlns:a16="http://schemas.microsoft.com/office/drawing/2014/main" id="{E2DC2566-026D-9007-5CC2-42A52EDEB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4F62B-A9AE-AE14-8AB3-5C623BF764EA}"/>
              </a:ext>
            </a:extLst>
          </p:cNvPr>
          <p:cNvSpPr>
            <a:spLocks noGrp="1"/>
          </p:cNvSpPr>
          <p:nvPr>
            <p:ph type="sldNum" sz="quarter" idx="12"/>
          </p:nvPr>
        </p:nvSpPr>
        <p:spPr/>
        <p:txBody>
          <a:bodyPr/>
          <a:lstStyle/>
          <a:p>
            <a:fld id="{1207A4AF-A4BF-49F2-9763-7671207ED228}" type="slidenum">
              <a:rPr lang="en-US" smtClean="0"/>
              <a:t>‹#›</a:t>
            </a:fld>
            <a:endParaRPr lang="en-US"/>
          </a:p>
        </p:txBody>
      </p:sp>
    </p:spTree>
    <p:extLst>
      <p:ext uri="{BB962C8B-B14F-4D97-AF65-F5344CB8AC3E}">
        <p14:creationId xmlns:p14="http://schemas.microsoft.com/office/powerpoint/2010/main" val="368461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C6050-5251-C180-D1CD-9FBDF40D0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ACE20-FEF7-756F-CA51-31F995C85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B5AA7-5F19-D7D7-941A-A5066AB99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793CA-4556-4A21-8199-361B62E7B8CF}" type="datetimeFigureOut">
              <a:rPr lang="en-US" smtClean="0"/>
              <a:t>2/22/2023</a:t>
            </a:fld>
            <a:endParaRPr lang="en-US"/>
          </a:p>
        </p:txBody>
      </p:sp>
      <p:sp>
        <p:nvSpPr>
          <p:cNvPr id="5" name="Footer Placeholder 4">
            <a:extLst>
              <a:ext uri="{FF2B5EF4-FFF2-40B4-BE49-F238E27FC236}">
                <a16:creationId xmlns:a16="http://schemas.microsoft.com/office/drawing/2014/main" id="{C17D3294-FCB7-56CE-C796-7C2FB6CA8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AA7985-19B0-1C7F-BB9B-AC213BD04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7A4AF-A4BF-49F2-9763-7671207ED228}" type="slidenum">
              <a:rPr lang="en-US" smtClean="0"/>
              <a:t>‹#›</a:t>
            </a:fld>
            <a:endParaRPr lang="en-US"/>
          </a:p>
        </p:txBody>
      </p:sp>
    </p:spTree>
    <p:extLst>
      <p:ext uri="{BB962C8B-B14F-4D97-AF65-F5344CB8AC3E}">
        <p14:creationId xmlns:p14="http://schemas.microsoft.com/office/powerpoint/2010/main" val="85569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OZJtJEHmBePtQOxSn0zSSOFL0zKYkv7V/view?usp=share_lin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dl.acm.org/doi/10.5555/3295222.3295349"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77D6-985D-9DE5-0702-996ECD95A154}"/>
              </a:ext>
            </a:extLst>
          </p:cNvPr>
          <p:cNvSpPr>
            <a:spLocks noGrp="1"/>
          </p:cNvSpPr>
          <p:nvPr>
            <p:ph type="ctrTitle"/>
          </p:nvPr>
        </p:nvSpPr>
        <p:spPr>
          <a:xfrm>
            <a:off x="1292887" y="308447"/>
            <a:ext cx="9144000" cy="616002"/>
          </a:xfrm>
        </p:spPr>
        <p:txBody>
          <a:bodyPr>
            <a:normAutofit fontScale="90000"/>
          </a:bodyPr>
          <a:lstStyle/>
          <a:p>
            <a:br>
              <a:rPr lang="en-US" sz="2800" b="1" u="sng" dirty="0"/>
            </a:br>
            <a:br>
              <a:rPr lang="en-US" sz="2800" b="1" u="sng" dirty="0"/>
            </a:br>
            <a:br>
              <a:rPr lang="en-US" sz="2800" b="1" u="sng" dirty="0"/>
            </a:br>
            <a:r>
              <a:rPr lang="en-US" sz="2800" b="1" u="sng" dirty="0"/>
              <a:t> Team members </a:t>
            </a:r>
          </a:p>
        </p:txBody>
      </p:sp>
      <p:sp>
        <p:nvSpPr>
          <p:cNvPr id="3" name="Subtitle 2">
            <a:extLst>
              <a:ext uri="{FF2B5EF4-FFF2-40B4-BE49-F238E27FC236}">
                <a16:creationId xmlns:a16="http://schemas.microsoft.com/office/drawing/2014/main" id="{26EEF1FF-E5E7-1C7D-8CBC-F74D2D352730}"/>
              </a:ext>
            </a:extLst>
          </p:cNvPr>
          <p:cNvSpPr>
            <a:spLocks noGrp="1"/>
          </p:cNvSpPr>
          <p:nvPr>
            <p:ph type="subTitle" idx="1"/>
          </p:nvPr>
        </p:nvSpPr>
        <p:spPr>
          <a:xfrm>
            <a:off x="1524000" y="924449"/>
            <a:ext cx="9144000" cy="5933551"/>
          </a:xfrm>
        </p:spPr>
        <p:txBody>
          <a:bodyPr>
            <a:normAutofit/>
          </a:bodyPr>
          <a:lstStyle/>
          <a:p>
            <a:pPr marL="0" marR="0" algn="ctr">
              <a:lnSpc>
                <a:spcPct val="150000"/>
              </a:lnSpc>
              <a:spcBef>
                <a:spcPts val="0"/>
              </a:spcBef>
              <a:spcAft>
                <a:spcPts val="800"/>
              </a:spcAft>
            </a:pPr>
            <a:r>
              <a:rPr lang="en-US" sz="2800" b="1" u="sng" dirty="0"/>
              <a:t>Journal club </a:t>
            </a:r>
            <a:endParaRPr lang="en-US" sz="2800" b="1" u="sng" dirty="0">
              <a:effectLst/>
              <a:ea typeface="Calibri" panose="020F0502020204030204" pitchFamily="34" charset="0"/>
              <a:cs typeface="Calibri" panose="020F0502020204030204" pitchFamily="34" charset="0"/>
            </a:endParaRPr>
          </a:p>
          <a:p>
            <a:pPr marL="0" marR="0" algn="ctr">
              <a:lnSpc>
                <a:spcPct val="150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50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Venkata sai Boinepally -700743700 CRN: 23259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V </a:t>
            </a:r>
            <a:r>
              <a:rPr lang="en-US" sz="1800" b="1" dirty="0" err="1">
                <a:effectLst/>
                <a:latin typeface="Calibri" panose="020F0502020204030204" pitchFamily="34" charset="0"/>
                <a:ea typeface="Calibri" panose="020F0502020204030204" pitchFamily="34" charset="0"/>
                <a:cs typeface="Calibri" panose="020F0502020204030204" pitchFamily="34" charset="0"/>
              </a:rPr>
              <a:t>V</a:t>
            </a:r>
            <a:r>
              <a:rPr lang="en-US" sz="1800" b="1" dirty="0">
                <a:effectLst/>
                <a:latin typeface="Calibri" panose="020F0502020204030204" pitchFamily="34" charset="0"/>
                <a:ea typeface="Calibri" panose="020F0502020204030204" pitchFamily="34" charset="0"/>
                <a:cs typeface="Calibri" panose="020F0502020204030204" pitchFamily="34" charset="0"/>
              </a:rPr>
              <a:t> S Murthy </a:t>
            </a:r>
            <a:r>
              <a:rPr lang="en-US" sz="1800" b="1" dirty="0" err="1">
                <a:effectLst/>
                <a:latin typeface="Calibri" panose="020F0502020204030204" pitchFamily="34" charset="0"/>
                <a:ea typeface="Calibri" panose="020F0502020204030204" pitchFamily="34" charset="0"/>
                <a:cs typeface="Calibri" panose="020F0502020204030204" pitchFamily="34" charset="0"/>
              </a:rPr>
              <a:t>kolla</a:t>
            </a:r>
            <a:r>
              <a:rPr lang="en-US" sz="1800" b="1" dirty="0">
                <a:effectLst/>
                <a:latin typeface="Calibri" panose="020F0502020204030204" pitchFamily="34" charset="0"/>
                <a:ea typeface="Calibri" panose="020F0502020204030204" pitchFamily="34" charset="0"/>
                <a:cs typeface="Calibri" panose="020F0502020204030204" pitchFamily="34" charset="0"/>
              </a:rPr>
              <a:t> -700729142 CRN:23216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Nirmala Yarlagadda – 700733102 CRN:23216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INJA AKHILESWAR REDDY-700744180 CRN:23216</a:t>
            </a:r>
          </a:p>
          <a:p>
            <a:pPr marL="0" marR="0" algn="ctr">
              <a:lnSpc>
                <a:spcPct val="150000"/>
              </a:lnSpc>
              <a:spcBef>
                <a:spcPts val="0"/>
              </a:spcBef>
              <a:spcAft>
                <a:spcPts val="800"/>
              </a:spcAft>
            </a:pP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Video link :            </a:t>
            </a:r>
            <a:r>
              <a:rPr lang="en-US" sz="1800" b="1" dirty="0">
                <a:effectLst/>
                <a:latin typeface="Calibri" panose="020F0502020204030204" pitchFamily="34" charset="0"/>
                <a:ea typeface="Calibri" panose="020F0502020204030204" pitchFamily="34" charset="0"/>
                <a:cs typeface="Calibri" panose="020F0502020204030204" pitchFamily="34" charset="0"/>
                <a:hlinkClick r:id="rId2"/>
              </a:rPr>
              <a:t>https://drive.google.com/file/d/1OZJtJEHmBePtQOxSn0zSSOFL0zKYkv7V/view?usp=share_link</a:t>
            </a: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50000"/>
              </a:lnSpc>
              <a:spcBef>
                <a:spcPts val="0"/>
              </a:spcBef>
              <a:spcAft>
                <a:spcPts val="800"/>
              </a:spcAft>
            </a:pP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0" marR="0" algn="ctr">
              <a:lnSpc>
                <a:spcPct val="150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pPr marL="0" marR="0" algn="ctr">
              <a:lnSpc>
                <a:spcPct val="150000"/>
              </a:lnSpc>
              <a:spcBef>
                <a:spcPts val="0"/>
              </a:spcBef>
              <a:spcAft>
                <a:spcPts val="800"/>
              </a:spcAft>
            </a:pP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0" marR="0" algn="ctr">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918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Attention Mechanism</a:t>
            </a:r>
            <a:endParaRPr/>
          </a:p>
        </p:txBody>
      </p:sp>
      <p:sp>
        <p:nvSpPr>
          <p:cNvPr id="68" name="Google Shape;68;p15"/>
          <p:cNvSpPr txBox="1">
            <a:spLocks noGrp="1"/>
          </p:cNvSpPr>
          <p:nvPr>
            <p:ph type="body" idx="1"/>
          </p:nvPr>
        </p:nvSpPr>
        <p:spPr>
          <a:xfrm>
            <a:off x="7091033" y="1536633"/>
            <a:ext cx="46852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sz="1867">
                <a:solidFill>
                  <a:srgbClr val="202124"/>
                </a:solidFill>
                <a:highlight>
                  <a:srgbClr val="FFFFFF"/>
                </a:highlight>
                <a:latin typeface="Roboto"/>
                <a:ea typeface="Roboto"/>
                <a:cs typeface="Roboto"/>
                <a:sym typeface="Roboto"/>
              </a:rPr>
              <a:t>Basically, when the generalized attention mechanism is provided with a string of words, it evaluates each key in the database using the query vector assigned to a particular word in the string. This depicts the relationship between the word under examination and the other words in the sequence.</a:t>
            </a:r>
            <a:endParaRPr sz="2667"/>
          </a:p>
        </p:txBody>
      </p:sp>
      <p:pic>
        <p:nvPicPr>
          <p:cNvPr id="69" name="Google Shape;69;p15"/>
          <p:cNvPicPr preferRelativeResize="0"/>
          <p:nvPr/>
        </p:nvPicPr>
        <p:blipFill>
          <a:blip r:embed="rId3">
            <a:alphaModFix/>
          </a:blip>
          <a:stretch>
            <a:fillRect/>
          </a:stretch>
        </p:blipFill>
        <p:spPr>
          <a:xfrm>
            <a:off x="1299900" y="1356968"/>
            <a:ext cx="3615547" cy="50946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593367"/>
            <a:ext cx="11360800" cy="820800"/>
          </a:xfrm>
          <a:prstGeom prst="rect">
            <a:avLst/>
          </a:prstGeom>
        </p:spPr>
        <p:txBody>
          <a:bodyPr spcFirstLastPara="1" vert="horz" wrap="square" lIns="121900" tIns="121900" rIns="121900" bIns="121900" rtlCol="0" anchor="t" anchorCtr="0">
            <a:normAutofit fontScale="90000"/>
          </a:bodyPr>
          <a:lstStyle/>
          <a:p>
            <a:r>
              <a:rPr lang="en"/>
              <a:t>Results</a:t>
            </a:r>
            <a:endParaRPr/>
          </a:p>
        </p:txBody>
      </p:sp>
      <p:sp>
        <p:nvSpPr>
          <p:cNvPr id="75" name="Google Shape;75;p16"/>
          <p:cNvSpPr txBox="1">
            <a:spLocks noGrp="1"/>
          </p:cNvSpPr>
          <p:nvPr>
            <p:ph type="body" idx="1"/>
          </p:nvPr>
        </p:nvSpPr>
        <p:spPr>
          <a:xfrm>
            <a:off x="7274133" y="1536633"/>
            <a:ext cx="45024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76" name="Google Shape;76;p16"/>
          <p:cNvPicPr preferRelativeResize="0"/>
          <p:nvPr/>
        </p:nvPicPr>
        <p:blipFill>
          <a:blip r:embed="rId3">
            <a:alphaModFix/>
          </a:blip>
          <a:stretch>
            <a:fillRect/>
          </a:stretch>
        </p:blipFill>
        <p:spPr>
          <a:xfrm>
            <a:off x="516001" y="2446901"/>
            <a:ext cx="6758132" cy="3644932"/>
          </a:xfrm>
          <a:prstGeom prst="rect">
            <a:avLst/>
          </a:prstGeom>
          <a:noFill/>
          <a:ln>
            <a:noFill/>
          </a:ln>
        </p:spPr>
      </p:pic>
      <p:pic>
        <p:nvPicPr>
          <p:cNvPr id="77" name="Google Shape;77;p16"/>
          <p:cNvPicPr preferRelativeResize="0"/>
          <p:nvPr/>
        </p:nvPicPr>
        <p:blipFill>
          <a:blip r:embed="rId4">
            <a:alphaModFix/>
          </a:blip>
          <a:stretch>
            <a:fillRect/>
          </a:stretch>
        </p:blipFill>
        <p:spPr>
          <a:xfrm>
            <a:off x="7407301" y="1708534"/>
            <a:ext cx="4369233" cy="4211401"/>
          </a:xfrm>
          <a:prstGeom prst="rect">
            <a:avLst/>
          </a:prstGeom>
          <a:noFill/>
          <a:ln>
            <a:noFill/>
          </a:ln>
        </p:spPr>
      </p:pic>
      <p:pic>
        <p:nvPicPr>
          <p:cNvPr id="78" name="Google Shape;78;p16"/>
          <p:cNvPicPr preferRelativeResize="0"/>
          <p:nvPr/>
        </p:nvPicPr>
        <p:blipFill>
          <a:blip r:embed="rId5">
            <a:alphaModFix/>
          </a:blip>
          <a:stretch>
            <a:fillRect/>
          </a:stretch>
        </p:blipFill>
        <p:spPr>
          <a:xfrm>
            <a:off x="153267" y="1933867"/>
            <a:ext cx="6823160" cy="3597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Reference</a:t>
            </a:r>
            <a:endParaRPr/>
          </a:p>
        </p:txBody>
      </p:sp>
      <p:sp>
        <p:nvSpPr>
          <p:cNvPr id="84" name="Google Shape;84;p1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a:t>ACM journal : </a:t>
            </a:r>
            <a:r>
              <a:rPr lang="en" u="sng">
                <a:solidFill>
                  <a:schemeClr val="hlink"/>
                </a:solidFill>
                <a:hlinkClick r:id="rId3"/>
              </a:rPr>
              <a:t>https://dl.acm.org/doi/10.5555/3295222.3295349</a:t>
            </a:r>
            <a:endParaRPr/>
          </a:p>
          <a:p>
            <a:pPr marL="0" indent="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A893-B3E3-828C-546C-B28B63EC8300}"/>
              </a:ext>
            </a:extLst>
          </p:cNvPr>
          <p:cNvSpPr>
            <a:spLocks noGrp="1"/>
          </p:cNvSpPr>
          <p:nvPr>
            <p:ph type="title"/>
          </p:nvPr>
        </p:nvSpPr>
        <p:spPr/>
        <p:txBody>
          <a:bodyPr>
            <a:normAutofit/>
          </a:bodyPr>
          <a:lstStyle/>
          <a:p>
            <a:r>
              <a:rPr lang="en-US" sz="2800" dirty="0"/>
              <a:t>Image classification using  small convolutional neural network </a:t>
            </a:r>
          </a:p>
        </p:txBody>
      </p:sp>
      <p:sp>
        <p:nvSpPr>
          <p:cNvPr id="3" name="Content Placeholder 2">
            <a:extLst>
              <a:ext uri="{FF2B5EF4-FFF2-40B4-BE49-F238E27FC236}">
                <a16:creationId xmlns:a16="http://schemas.microsoft.com/office/drawing/2014/main" id="{A139D245-2EBE-E16C-3862-45C06D315496}"/>
              </a:ext>
            </a:extLst>
          </p:cNvPr>
          <p:cNvSpPr>
            <a:spLocks noGrp="1"/>
          </p:cNvSpPr>
          <p:nvPr>
            <p:ph idx="1"/>
          </p:nvPr>
        </p:nvSpPr>
        <p:spPr/>
        <p:txBody>
          <a:bodyPr/>
          <a:lstStyle/>
          <a:p>
            <a:pPr marL="0" indent="0">
              <a:buNone/>
            </a:pPr>
            <a:r>
              <a:rPr lang="en-US" b="1" dirty="0">
                <a:latin typeface="+mj-lt"/>
              </a:rPr>
              <a:t>INTRODUCTION</a:t>
            </a:r>
          </a:p>
          <a:p>
            <a:r>
              <a:rPr lang="en-US" dirty="0"/>
              <a:t>The technique of classifying photos into several groups according to their content is known as image classification.</a:t>
            </a:r>
          </a:p>
          <a:p>
            <a:r>
              <a:rPr lang="en-US" dirty="0"/>
              <a:t>Deep learning architectures known as convolutional neural networks (CNNs) are frequently employed for image categorization problems.</a:t>
            </a:r>
          </a:p>
          <a:p>
            <a:r>
              <a:rPr lang="en-US" dirty="0"/>
              <a:t>In this demonstration, we'll utilize a miniature CNN to categorize pictures of cats and dogs.</a:t>
            </a:r>
          </a:p>
        </p:txBody>
      </p:sp>
    </p:spTree>
    <p:extLst>
      <p:ext uri="{BB962C8B-B14F-4D97-AF65-F5344CB8AC3E}">
        <p14:creationId xmlns:p14="http://schemas.microsoft.com/office/powerpoint/2010/main" val="185666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5DC9-0D0C-3411-E9FF-7F885C3F9C11}"/>
              </a:ext>
            </a:extLst>
          </p:cNvPr>
          <p:cNvSpPr>
            <a:spLocks noGrp="1"/>
          </p:cNvSpPr>
          <p:nvPr>
            <p:ph type="title"/>
          </p:nvPr>
        </p:nvSpPr>
        <p:spPr/>
        <p:txBody>
          <a:bodyPr>
            <a:normAutofit/>
          </a:bodyPr>
          <a:lstStyle/>
          <a:p>
            <a:r>
              <a:rPr lang="en-US" sz="3100" dirty="0"/>
              <a:t>Small CNN Architecture</a:t>
            </a:r>
            <a:br>
              <a:rPr lang="en-US" dirty="0"/>
            </a:br>
            <a:endParaRPr lang="en-US" dirty="0"/>
          </a:p>
        </p:txBody>
      </p:sp>
      <p:sp>
        <p:nvSpPr>
          <p:cNvPr id="3" name="Content Placeholder 2">
            <a:extLst>
              <a:ext uri="{FF2B5EF4-FFF2-40B4-BE49-F238E27FC236}">
                <a16:creationId xmlns:a16="http://schemas.microsoft.com/office/drawing/2014/main" id="{9FE3637D-B6EC-7E06-0A29-2F208B089073}"/>
              </a:ext>
            </a:extLst>
          </p:cNvPr>
          <p:cNvSpPr>
            <a:spLocks noGrp="1"/>
          </p:cNvSpPr>
          <p:nvPr>
            <p:ph idx="1"/>
          </p:nvPr>
        </p:nvSpPr>
        <p:spPr/>
        <p:txBody>
          <a:bodyPr/>
          <a:lstStyle/>
          <a:p>
            <a:r>
              <a:rPr lang="en-US" dirty="0"/>
              <a:t>When computer resources are restricted, image classification tasks can be performed using a compact CNN architecture.</a:t>
            </a:r>
          </a:p>
          <a:p>
            <a:r>
              <a:rPr lang="en-US" dirty="0"/>
              <a:t>Less convolutional layers, smaller filters, and fewer neurons in the fully linked layers may make up a compact CNN architecture.</a:t>
            </a:r>
          </a:p>
          <a:p>
            <a:r>
              <a:rPr lang="en-US" dirty="0"/>
              <a:t>We will use two convolutional layers, two max pooling layers, and two fully connected layers in our tiny CNN to categorize cats and dogs.</a:t>
            </a:r>
          </a:p>
        </p:txBody>
      </p:sp>
    </p:spTree>
    <p:extLst>
      <p:ext uri="{BB962C8B-B14F-4D97-AF65-F5344CB8AC3E}">
        <p14:creationId xmlns:p14="http://schemas.microsoft.com/office/powerpoint/2010/main" val="143465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7C8E-51D2-E62A-102D-23AFD02C5657}"/>
              </a:ext>
            </a:extLst>
          </p:cNvPr>
          <p:cNvSpPr>
            <a:spLocks noGrp="1"/>
          </p:cNvSpPr>
          <p:nvPr>
            <p:ph type="title"/>
          </p:nvPr>
        </p:nvSpPr>
        <p:spPr>
          <a:xfrm>
            <a:off x="838200" y="356498"/>
            <a:ext cx="10515600" cy="1325563"/>
          </a:xfrm>
        </p:spPr>
        <p:txBody>
          <a:bodyPr/>
          <a:lstStyle/>
          <a:p>
            <a:r>
              <a:rPr lang="en-US" dirty="0"/>
              <a:t> </a:t>
            </a:r>
            <a:r>
              <a:rPr lang="en-US" sz="2800" dirty="0"/>
              <a:t>Training a Small CNN</a:t>
            </a:r>
          </a:p>
        </p:txBody>
      </p:sp>
      <p:sp>
        <p:nvSpPr>
          <p:cNvPr id="3" name="Content Placeholder 2">
            <a:extLst>
              <a:ext uri="{FF2B5EF4-FFF2-40B4-BE49-F238E27FC236}">
                <a16:creationId xmlns:a16="http://schemas.microsoft.com/office/drawing/2014/main" id="{A8F6925C-579D-E6EB-1C98-AA17B2FD7AB9}"/>
              </a:ext>
            </a:extLst>
          </p:cNvPr>
          <p:cNvSpPr>
            <a:spLocks noGrp="1"/>
          </p:cNvSpPr>
          <p:nvPr>
            <p:ph idx="1"/>
          </p:nvPr>
        </p:nvSpPr>
        <p:spPr/>
        <p:txBody>
          <a:bodyPr/>
          <a:lstStyle/>
          <a:p>
            <a:r>
              <a:rPr lang="en-US" dirty="0"/>
              <a:t>A tiny CNN is trained by feeding it a collection of labeled images and then tweaking the network's weights to reduce the discrepancy between the predicted and actual labels.</a:t>
            </a:r>
          </a:p>
          <a:p>
            <a:r>
              <a:rPr lang="en-US" dirty="0"/>
              <a:t>We'll make use of the 25,000 cat and dog photos in the Kaggle Cats and Dogs dataset.</a:t>
            </a:r>
          </a:p>
          <a:p>
            <a:r>
              <a:rPr lang="en-US" dirty="0"/>
              <a:t>To train and test our little CNN, the dataset will be divided into training and validation sets.</a:t>
            </a:r>
          </a:p>
        </p:txBody>
      </p:sp>
    </p:spTree>
    <p:extLst>
      <p:ext uri="{BB962C8B-B14F-4D97-AF65-F5344CB8AC3E}">
        <p14:creationId xmlns:p14="http://schemas.microsoft.com/office/powerpoint/2010/main" val="359187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4770-5FB5-CE6F-C8C3-368F29C22C58}"/>
              </a:ext>
            </a:extLst>
          </p:cNvPr>
          <p:cNvSpPr>
            <a:spLocks noGrp="1"/>
          </p:cNvSpPr>
          <p:nvPr>
            <p:ph type="title"/>
          </p:nvPr>
        </p:nvSpPr>
        <p:spPr/>
        <p:txBody>
          <a:bodyPr>
            <a:normAutofit/>
          </a:bodyPr>
          <a:lstStyle/>
          <a:p>
            <a:r>
              <a:rPr lang="en-US" sz="2800" dirty="0"/>
              <a:t>Example Results &amp; </a:t>
            </a:r>
            <a:r>
              <a:rPr lang="en-US" sz="1200" dirty="0"/>
              <a:t> </a:t>
            </a:r>
            <a:r>
              <a:rPr lang="en-US" sz="2800" dirty="0"/>
              <a:t>Conclusion</a:t>
            </a:r>
          </a:p>
        </p:txBody>
      </p:sp>
      <p:sp>
        <p:nvSpPr>
          <p:cNvPr id="3" name="Content Placeholder 2">
            <a:extLst>
              <a:ext uri="{FF2B5EF4-FFF2-40B4-BE49-F238E27FC236}">
                <a16:creationId xmlns:a16="http://schemas.microsoft.com/office/drawing/2014/main" id="{10813DFA-5A18-978A-7684-4AFAB3C51877}"/>
              </a:ext>
            </a:extLst>
          </p:cNvPr>
          <p:cNvSpPr>
            <a:spLocks noGrp="1"/>
          </p:cNvSpPr>
          <p:nvPr>
            <p:ph idx="1"/>
          </p:nvPr>
        </p:nvSpPr>
        <p:spPr/>
        <p:txBody>
          <a:bodyPr>
            <a:normAutofit fontScale="92500" lnSpcReduction="10000"/>
          </a:bodyPr>
          <a:lstStyle/>
          <a:p>
            <a:r>
              <a:rPr lang="en-US" dirty="0"/>
              <a:t>Our tiny CNN achieves an accuracy of 88.6% on the validation set after 20 epochs of training. While some sample photos of cats and dogs and the projected class labels are shown on the right, the training and validation accuracy and loss curves are shown on the left. Most of the images can be correctly classified by our tiny CNN, while there are a few misclassifications.</a:t>
            </a:r>
          </a:p>
          <a:p>
            <a:r>
              <a:rPr lang="en-US" dirty="0"/>
              <a:t>We have seen how a simple CNN may be applied to picture classification tasks in this example. Although having a lesser accuracy than larger, more complicated CNNs, our little CNN was nevertheless able to produce useful findings with fewer processing resources. When deploying models on computing-constrained devices like mobile phones or Internet of Things (IoT) gadgets, small CNNs are especially helpful.</a:t>
            </a:r>
          </a:p>
        </p:txBody>
      </p:sp>
    </p:spTree>
    <p:extLst>
      <p:ext uri="{BB962C8B-B14F-4D97-AF65-F5344CB8AC3E}">
        <p14:creationId xmlns:p14="http://schemas.microsoft.com/office/powerpoint/2010/main" val="207194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751F4B-D2EE-9373-053E-42B66549DDED}"/>
              </a:ext>
            </a:extLst>
          </p:cNvPr>
          <p:cNvSpPr>
            <a:spLocks noGrp="1"/>
          </p:cNvSpPr>
          <p:nvPr>
            <p:ph type="title"/>
          </p:nvPr>
        </p:nvSpPr>
        <p:spPr/>
        <p:txBody>
          <a:bodyPr/>
          <a:lstStyle/>
          <a:p>
            <a:r>
              <a:rPr lang="en-US" b="1" dirty="0"/>
              <a:t>EEG decoding method based on multi-feature information fusion for spinal cord injury</a:t>
            </a:r>
          </a:p>
        </p:txBody>
      </p:sp>
      <p:sp>
        <p:nvSpPr>
          <p:cNvPr id="5" name="Content Placeholder 4">
            <a:extLst>
              <a:ext uri="{FF2B5EF4-FFF2-40B4-BE49-F238E27FC236}">
                <a16:creationId xmlns:a16="http://schemas.microsoft.com/office/drawing/2014/main" id="{F9D0F31F-9F8C-082A-2FD6-289E221CF314}"/>
              </a:ext>
            </a:extLst>
          </p:cNvPr>
          <p:cNvSpPr>
            <a:spLocks noGrp="1"/>
          </p:cNvSpPr>
          <p:nvPr>
            <p:ph idx="1"/>
          </p:nvPr>
        </p:nvSpPr>
        <p:spPr/>
        <p:txBody>
          <a:bodyPr/>
          <a:lstStyle/>
          <a:p>
            <a:r>
              <a:rPr lang="en-US" dirty="0"/>
              <a:t>To develop an efficient brain–computer interface (BCI) system, electroencephalography (EEG) measures neuronal activities in different brain regions through electrodes. In this paper, a deep learning framework based on a modified graph convolution neural network (M-GCN) is proposed, in which temporal-frequency processing is performed on the data through modified S-transform (MST) to improve the decoding performance of original EEG signals in different types of MI recognition.</a:t>
            </a:r>
          </a:p>
        </p:txBody>
      </p:sp>
    </p:spTree>
    <p:extLst>
      <p:ext uri="{BB962C8B-B14F-4D97-AF65-F5344CB8AC3E}">
        <p14:creationId xmlns:p14="http://schemas.microsoft.com/office/powerpoint/2010/main" val="303251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8C4D-818F-4B40-4DFC-C9098AB58E2C}"/>
              </a:ext>
            </a:extLst>
          </p:cNvPr>
          <p:cNvSpPr>
            <a:spLocks noGrp="1"/>
          </p:cNvSpPr>
          <p:nvPr>
            <p:ph type="title"/>
          </p:nvPr>
        </p:nvSpPr>
        <p:spPr>
          <a:xfrm>
            <a:off x="754380" y="182880"/>
            <a:ext cx="10393680" cy="1325563"/>
          </a:xfrm>
        </p:spPr>
        <p:txBody>
          <a:bodyPr>
            <a:normAutofit/>
          </a:bodyPr>
          <a:lstStyle/>
          <a:p>
            <a:r>
              <a:rPr lang="en-US" sz="4000" b="1" dirty="0"/>
              <a:t>Fig : BCI system structure block diagram</a:t>
            </a:r>
          </a:p>
        </p:txBody>
      </p:sp>
      <p:pic>
        <p:nvPicPr>
          <p:cNvPr id="5" name="Content Placeholder 4" descr="Diagram&#10;&#10;Description automatically generated">
            <a:extLst>
              <a:ext uri="{FF2B5EF4-FFF2-40B4-BE49-F238E27FC236}">
                <a16:creationId xmlns:a16="http://schemas.microsoft.com/office/drawing/2014/main" id="{E8D05F00-2B83-DF00-1E09-D89BE2130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620" y="2240280"/>
            <a:ext cx="7178040" cy="4069080"/>
          </a:xfrm>
        </p:spPr>
      </p:pic>
    </p:spTree>
    <p:extLst>
      <p:ext uri="{BB962C8B-B14F-4D97-AF65-F5344CB8AC3E}">
        <p14:creationId xmlns:p14="http://schemas.microsoft.com/office/powerpoint/2010/main" val="256375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3E11-9AC0-997A-65A7-7DF030B4417A}"/>
              </a:ext>
            </a:extLst>
          </p:cNvPr>
          <p:cNvSpPr>
            <a:spLocks noGrp="1"/>
          </p:cNvSpPr>
          <p:nvPr>
            <p:ph type="title"/>
          </p:nvPr>
        </p:nvSpPr>
        <p:spPr>
          <a:xfrm>
            <a:off x="838200" y="365126"/>
            <a:ext cx="10515600" cy="823594"/>
          </a:xfrm>
        </p:spPr>
        <p:txBody>
          <a:bodyPr>
            <a:normAutofit/>
          </a:bodyPr>
          <a:lstStyle/>
          <a:p>
            <a:r>
              <a:rPr lang="en-US" b="1" dirty="0"/>
              <a:t>Conclusion and Future work :</a:t>
            </a:r>
          </a:p>
        </p:txBody>
      </p:sp>
      <p:sp>
        <p:nvSpPr>
          <p:cNvPr id="3" name="Content Placeholder 2">
            <a:extLst>
              <a:ext uri="{FF2B5EF4-FFF2-40B4-BE49-F238E27FC236}">
                <a16:creationId xmlns:a16="http://schemas.microsoft.com/office/drawing/2014/main" id="{A1DFFC96-B4DE-0B5E-2862-BC98CED998AA}"/>
              </a:ext>
            </a:extLst>
          </p:cNvPr>
          <p:cNvSpPr>
            <a:spLocks noGrp="1"/>
          </p:cNvSpPr>
          <p:nvPr>
            <p:ph idx="1"/>
          </p:nvPr>
        </p:nvSpPr>
        <p:spPr>
          <a:xfrm>
            <a:off x="838200" y="1371584"/>
            <a:ext cx="10515600" cy="5075569"/>
          </a:xfrm>
        </p:spPr>
        <p:txBody>
          <a:bodyPr>
            <a:normAutofit lnSpcReduction="10000"/>
          </a:bodyPr>
          <a:lstStyle/>
          <a:p>
            <a:r>
              <a:rPr lang="en-US" dirty="0"/>
              <a:t>The M-GCN algorithm proposed in this paper has higher classification accuracy than CNN (76.471%),RNN (81.468%) and SVM (59.624%).</a:t>
            </a:r>
          </a:p>
          <a:p>
            <a:r>
              <a:rPr lang="en-US" dirty="0"/>
              <a:t> By detecting the ERD/ERS phenomena of each specific rhythm of different MI recognition, the characteristics contained in the EEG signal are also different. The BCI system can effectively identify the EEG signal generated by MI according to the different characteristics, and obtain the movement intention of the subjects</a:t>
            </a:r>
          </a:p>
          <a:p>
            <a:pPr marL="0" indent="0">
              <a:buNone/>
            </a:pPr>
            <a:r>
              <a:rPr lang="en-US" dirty="0"/>
              <a:t> </a:t>
            </a:r>
          </a:p>
          <a:p>
            <a:pPr marL="0" indent="0">
              <a:buNone/>
            </a:pPr>
            <a:r>
              <a:rPr lang="en-US"/>
              <a:t> Reference : https://www.sciencedirect.com/science/article/pii/S0893608022003641/pdfft?md5=f4ea7aeba0e828aaad53df11c96313fd&amp;pid=1-s2.0-S0893608022003641-main.pdf</a:t>
            </a:r>
            <a:endParaRPr lang="en-US" dirty="0"/>
          </a:p>
        </p:txBody>
      </p:sp>
    </p:spTree>
    <p:extLst>
      <p:ext uri="{BB962C8B-B14F-4D97-AF65-F5344CB8AC3E}">
        <p14:creationId xmlns:p14="http://schemas.microsoft.com/office/powerpoint/2010/main" val="200725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EEBCDF-C2E2-82E5-2C71-19AB0AE7EC38}"/>
              </a:ext>
            </a:extLst>
          </p:cNvPr>
          <p:cNvSpPr>
            <a:spLocks noGrp="1"/>
          </p:cNvSpPr>
          <p:nvPr>
            <p:ph type="subTitle" idx="1"/>
          </p:nvPr>
        </p:nvSpPr>
        <p:spPr>
          <a:xfrm>
            <a:off x="1524000" y="639762"/>
            <a:ext cx="9144000" cy="6111875"/>
          </a:xfrm>
        </p:spPr>
        <p:txBody>
          <a:bodyPr/>
          <a:lstStyle/>
          <a:p>
            <a:pPr algn="l"/>
            <a:endParaRPr lang="en-US" dirty="0"/>
          </a:p>
          <a:p>
            <a:pPr algn="l"/>
            <a:endParaRPr lang="en-US" dirty="0"/>
          </a:p>
          <a:p>
            <a:r>
              <a:rPr lang="en-US" dirty="0"/>
              <a:t>Motivation </a:t>
            </a:r>
          </a:p>
          <a:p>
            <a:pPr algn="l"/>
            <a:r>
              <a:rPr lang="en-US" dirty="0"/>
              <a:t> In our day-to-day life we  use many statistical techniques which can be automated, or which can be done by using simple deep learning methods and get more efficient.</a:t>
            </a:r>
          </a:p>
          <a:p>
            <a:pPr algn="l"/>
            <a:endParaRPr lang="en-US" dirty="0"/>
          </a:p>
          <a:p>
            <a:r>
              <a:rPr lang="en-US" dirty="0"/>
              <a:t>Problem statement </a:t>
            </a:r>
          </a:p>
          <a:p>
            <a:pPr algn="l"/>
            <a:r>
              <a:rPr lang="en-US" dirty="0"/>
              <a:t>In the below papers we will go through  different types methodologies </a:t>
            </a:r>
          </a:p>
          <a:p>
            <a:pPr algn="l"/>
            <a:r>
              <a:rPr lang="en-US" dirty="0"/>
              <a:t>In brief and understand how they are useful in real life scenarios.</a:t>
            </a:r>
          </a:p>
          <a:p>
            <a:pPr algn="l"/>
            <a:endParaRPr lang="en-US" dirty="0"/>
          </a:p>
          <a:p>
            <a:pPr algn="l"/>
            <a:endParaRPr lang="en-US" dirty="0"/>
          </a:p>
        </p:txBody>
      </p:sp>
    </p:spTree>
    <p:extLst>
      <p:ext uri="{BB962C8B-B14F-4D97-AF65-F5344CB8AC3E}">
        <p14:creationId xmlns:p14="http://schemas.microsoft.com/office/powerpoint/2010/main" val="194829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170-DA01-0FF9-31EB-2C433C5A3218}"/>
              </a:ext>
            </a:extLst>
          </p:cNvPr>
          <p:cNvSpPr>
            <a:spLocks noGrp="1"/>
          </p:cNvSpPr>
          <p:nvPr>
            <p:ph type="ctrTitle"/>
          </p:nvPr>
        </p:nvSpPr>
        <p:spPr>
          <a:xfrm>
            <a:off x="1524000" y="214605"/>
            <a:ext cx="9144000" cy="849086"/>
          </a:xfrm>
        </p:spPr>
        <p:txBody>
          <a:bodyPr>
            <a:normAutofit/>
          </a:bodyPr>
          <a:lstStyle/>
          <a:p>
            <a:r>
              <a:rPr lang="en-US" sz="3200" b="1" dirty="0"/>
              <a:t>Object </a:t>
            </a:r>
          </a:p>
        </p:txBody>
      </p:sp>
      <p:sp>
        <p:nvSpPr>
          <p:cNvPr id="3" name="Subtitle 2">
            <a:extLst>
              <a:ext uri="{FF2B5EF4-FFF2-40B4-BE49-F238E27FC236}">
                <a16:creationId xmlns:a16="http://schemas.microsoft.com/office/drawing/2014/main" id="{FF43F39F-A3CD-B6C3-B02A-28EEA650C151}"/>
              </a:ext>
            </a:extLst>
          </p:cNvPr>
          <p:cNvSpPr>
            <a:spLocks noGrp="1"/>
          </p:cNvSpPr>
          <p:nvPr>
            <p:ph type="subTitle" idx="1"/>
          </p:nvPr>
        </p:nvSpPr>
        <p:spPr>
          <a:xfrm>
            <a:off x="1524000" y="1063691"/>
            <a:ext cx="9144000" cy="5495729"/>
          </a:xfrm>
        </p:spPr>
        <p:txBody>
          <a:bodyPr/>
          <a:lstStyle/>
          <a:p>
            <a:pPr algn="l"/>
            <a:r>
              <a:rPr lang="en-US" dirty="0"/>
              <a:t> paper 1</a:t>
            </a:r>
            <a:r>
              <a:rPr lang="en-US" sz="1600" dirty="0"/>
              <a:t>: </a:t>
            </a:r>
            <a:r>
              <a:rPr lang="en-US" sz="1600" i="0" dirty="0">
                <a:solidFill>
                  <a:srgbClr val="202124"/>
                </a:solidFill>
                <a:effectLst/>
              </a:rPr>
              <a:t>There are two components in a GAN: (1) a generator and (2) a discriminator. The generator </a:t>
            </a:r>
            <a:r>
              <a:rPr lang="en-US" sz="1600" i="0" dirty="0" err="1">
                <a:solidFill>
                  <a:srgbClr val="202124"/>
                </a:solidFill>
                <a:effectLst/>
              </a:rPr>
              <a:t>Gθ</a:t>
            </a:r>
            <a:r>
              <a:rPr lang="en-US" sz="1600" i="0" dirty="0">
                <a:solidFill>
                  <a:srgbClr val="202124"/>
                </a:solidFill>
                <a:effectLst/>
              </a:rPr>
              <a:t> is a directed latent variable model that deterministically generates samples x from z, and the discriminator </a:t>
            </a:r>
            <a:r>
              <a:rPr lang="en-US" sz="1600" i="0" dirty="0" err="1">
                <a:solidFill>
                  <a:srgbClr val="202124"/>
                </a:solidFill>
                <a:effectLst/>
              </a:rPr>
              <a:t>Dϕ</a:t>
            </a:r>
            <a:r>
              <a:rPr lang="en-US" sz="1600" i="0" dirty="0">
                <a:solidFill>
                  <a:srgbClr val="202124"/>
                </a:solidFill>
                <a:effectLst/>
              </a:rPr>
              <a:t> is a function whose job is to distinguish samples from the real dataset and the generator.</a:t>
            </a:r>
          </a:p>
          <a:p>
            <a:pPr algn="l"/>
            <a:endParaRPr lang="en-US" sz="1600" dirty="0">
              <a:solidFill>
                <a:srgbClr val="202124"/>
              </a:solidFill>
            </a:endParaRPr>
          </a:p>
          <a:p>
            <a:pPr algn="l"/>
            <a:r>
              <a:rPr lang="en-US" dirty="0">
                <a:solidFill>
                  <a:srgbClr val="202124"/>
                </a:solidFill>
              </a:rPr>
              <a:t>Paper 2: </a:t>
            </a:r>
            <a:r>
              <a:rPr lang="en-US" sz="1600" dirty="0">
                <a:solidFill>
                  <a:srgbClr val="202124"/>
                </a:solidFill>
              </a:rPr>
              <a:t>The Transformer architecture follows an encoder-decoder structure but does not rely on recurrence and convolutions in order to generate an output.</a:t>
            </a:r>
          </a:p>
          <a:p>
            <a:pPr algn="l"/>
            <a:endParaRPr lang="en-US" sz="1600" dirty="0">
              <a:solidFill>
                <a:srgbClr val="202124"/>
              </a:solidFill>
            </a:endParaRPr>
          </a:p>
          <a:p>
            <a:pPr algn="l"/>
            <a:endParaRPr lang="en-US" sz="1400" dirty="0">
              <a:solidFill>
                <a:srgbClr val="202124"/>
              </a:solidFill>
            </a:endParaRPr>
          </a:p>
          <a:p>
            <a:pPr algn="l"/>
            <a:r>
              <a:rPr lang="en-US" dirty="0">
                <a:solidFill>
                  <a:srgbClr val="202124"/>
                </a:solidFill>
              </a:rPr>
              <a:t>Paper3: </a:t>
            </a:r>
            <a:r>
              <a:rPr lang="en-US" sz="1600" dirty="0">
                <a:solidFill>
                  <a:srgbClr val="202124"/>
                </a:solidFill>
              </a:rPr>
              <a:t>The classification of large and complicated images is usually done using Convolutional Neural Network (CNN’s)</a:t>
            </a:r>
          </a:p>
          <a:p>
            <a:pPr algn="l"/>
            <a:endParaRPr lang="en-US" sz="1600" dirty="0">
              <a:solidFill>
                <a:srgbClr val="202124"/>
              </a:solidFill>
            </a:endParaRPr>
          </a:p>
          <a:p>
            <a:pPr algn="l"/>
            <a:endParaRPr lang="en-US" sz="1600" dirty="0">
              <a:solidFill>
                <a:srgbClr val="202124"/>
              </a:solidFill>
            </a:endParaRPr>
          </a:p>
          <a:p>
            <a:pPr algn="l"/>
            <a:r>
              <a:rPr lang="en-US" dirty="0">
                <a:solidFill>
                  <a:srgbClr val="202124"/>
                </a:solidFill>
              </a:rPr>
              <a:t>Paper4: </a:t>
            </a:r>
            <a:r>
              <a:rPr lang="en-US" sz="1600" dirty="0"/>
              <a:t>Electroencephalogram (EEG) is a widely used neurophysiology tool. Inspired by the success of deep learning on image representation and neural decoding, we proposed a visual-guided EEG decoding method that contains a decoding stage and a generation stage.</a:t>
            </a:r>
          </a:p>
        </p:txBody>
      </p:sp>
    </p:spTree>
    <p:extLst>
      <p:ext uri="{BB962C8B-B14F-4D97-AF65-F5344CB8AC3E}">
        <p14:creationId xmlns:p14="http://schemas.microsoft.com/office/powerpoint/2010/main" val="144794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32F8-9672-9BC1-BE1C-3D4688B896BD}"/>
              </a:ext>
            </a:extLst>
          </p:cNvPr>
          <p:cNvSpPr>
            <a:spLocks noGrp="1"/>
          </p:cNvSpPr>
          <p:nvPr>
            <p:ph type="ctrTitle"/>
          </p:nvPr>
        </p:nvSpPr>
        <p:spPr>
          <a:xfrm>
            <a:off x="1244081" y="77334"/>
            <a:ext cx="9144000" cy="529156"/>
          </a:xfrm>
        </p:spPr>
        <p:txBody>
          <a:bodyPr>
            <a:noAutofit/>
          </a:bodyPr>
          <a:lstStyle/>
          <a:p>
            <a:r>
              <a:rPr lang="en-US" sz="3200" dirty="0"/>
              <a:t>GAN</a:t>
            </a:r>
          </a:p>
        </p:txBody>
      </p:sp>
      <p:sp>
        <p:nvSpPr>
          <p:cNvPr id="3" name="Subtitle 2">
            <a:extLst>
              <a:ext uri="{FF2B5EF4-FFF2-40B4-BE49-F238E27FC236}">
                <a16:creationId xmlns:a16="http://schemas.microsoft.com/office/drawing/2014/main" id="{693FEA81-66C5-A9B6-73DD-344872331A2A}"/>
              </a:ext>
            </a:extLst>
          </p:cNvPr>
          <p:cNvSpPr>
            <a:spLocks noGrp="1"/>
          </p:cNvSpPr>
          <p:nvPr>
            <p:ph type="subTitle" idx="1"/>
          </p:nvPr>
        </p:nvSpPr>
        <p:spPr>
          <a:xfrm>
            <a:off x="992154" y="671805"/>
            <a:ext cx="9144000" cy="6108861"/>
          </a:xfrm>
        </p:spPr>
        <p:txBody>
          <a:bodyPr/>
          <a:lstStyle/>
          <a:p>
            <a:r>
              <a:rPr lang="en-US" dirty="0"/>
              <a:t>Generative adversarial networks</a:t>
            </a:r>
          </a:p>
          <a:p>
            <a:endParaRPr lang="en-US" dirty="0"/>
          </a:p>
          <a:p>
            <a:pPr marL="342900" indent="-342900" algn="l">
              <a:buFont typeface="Arial" panose="020B0604020202020204" pitchFamily="34" charset="0"/>
              <a:buChar char="•"/>
            </a:pPr>
            <a:r>
              <a:rPr lang="en-US" sz="1400" dirty="0"/>
              <a:t>Generative adversarial networks (GANs) are an exciting recent innovation in machine learning. GANs are generative models: they create new data instances that resemble your training data. For example, GANs can create images that look like photographs of human faces, even though the faces don't belong to any real person.</a:t>
            </a:r>
            <a:endParaRPr lang="en-US" dirty="0"/>
          </a:p>
          <a:p>
            <a:pPr marL="342900" indent="-342900" algn="l">
              <a:buFont typeface="Arial" panose="020B0604020202020204" pitchFamily="34" charset="0"/>
              <a:buChar char="•"/>
            </a:pPr>
            <a:r>
              <a:rPr lang="en-US" sz="1400" dirty="0"/>
              <a:t>Generative Adversarial Networks are good at generating random images. As an example, a GAN which was trained on images of cats can generate random images of a cat having two eyes, two ears. But the color pattern on the cat could be very random.</a:t>
            </a:r>
          </a:p>
          <a:p>
            <a:pPr marL="342900" indent="-342900" algn="l">
              <a:buFont typeface="Arial" panose="020B0604020202020204" pitchFamily="34" charset="0"/>
              <a:buChar char="•"/>
            </a:pPr>
            <a:r>
              <a:rPr lang="en-US" sz="1400" dirty="0"/>
              <a:t>A generative adversarial network (GAN), which consists of two competing types of deep neural networks, including a generator and a discriminator, has demonstrated remarkable performance in image synthesis and image-to-image translation</a:t>
            </a:r>
          </a:p>
          <a:p>
            <a:pPr marL="342900" indent="-342900" algn="l">
              <a:buFont typeface="Arial" panose="020B0604020202020204" pitchFamily="34" charset="0"/>
              <a:buChar char="•"/>
            </a:pPr>
            <a:r>
              <a:rPr lang="en-US" sz="1400" dirty="0"/>
              <a:t>The main focus for GAN (Generative Adversarial Networks) is to generate data from scratch, mostly images but other domains including music have been done. But the scope of application is far bigger than this. Just like the example below, it generates a zebra from a horse.</a:t>
            </a:r>
          </a:p>
          <a:p>
            <a:pPr marL="342900" indent="-342900" algn="l">
              <a:buFont typeface="Arial" panose="020B0604020202020204" pitchFamily="34" charset="0"/>
              <a:buChar char="•"/>
            </a:pPr>
            <a:endParaRPr lang="en-US" sz="1400" dirty="0"/>
          </a:p>
          <a:p>
            <a:pPr algn="l"/>
            <a:r>
              <a:rPr lang="en-US" dirty="0"/>
              <a:t>  </a:t>
            </a:r>
            <a:endParaRPr lang="en-US" sz="1400" dirty="0"/>
          </a:p>
        </p:txBody>
      </p:sp>
      <p:pic>
        <p:nvPicPr>
          <p:cNvPr id="1026" name="Picture 2" descr="Overview of GAN Structure | Machine Learning | Google Developers">
            <a:extLst>
              <a:ext uri="{FF2B5EF4-FFF2-40B4-BE49-F238E27FC236}">
                <a16:creationId xmlns:a16="http://schemas.microsoft.com/office/drawing/2014/main" id="{C5569CD0-57B5-3BB8-3A60-40438FD87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167" y="4513189"/>
            <a:ext cx="5158890" cy="226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79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8421E544-3732-DAF4-DD95-09C5303BE886}"/>
              </a:ext>
            </a:extLst>
          </p:cNvPr>
          <p:cNvSpPr>
            <a:spLocks noGrp="1"/>
          </p:cNvSpPr>
          <p:nvPr>
            <p:ph type="subTitle" idx="1"/>
          </p:nvPr>
        </p:nvSpPr>
        <p:spPr>
          <a:xfrm>
            <a:off x="1524000" y="83976"/>
            <a:ext cx="9144000" cy="6102220"/>
          </a:xfrm>
        </p:spPr>
        <p:txBody>
          <a:bodyPr/>
          <a:lstStyle/>
          <a:p>
            <a:endParaRPr lang="en-US" dirty="0"/>
          </a:p>
          <a:p>
            <a:pPr marL="342900" indent="-342900" algn="l">
              <a:buFont typeface="Arial" panose="020B0604020202020204" pitchFamily="34" charset="0"/>
              <a:buChar char="•"/>
            </a:pPr>
            <a:r>
              <a:rPr lang="en-US" sz="1400" dirty="0"/>
              <a:t>A generative model G that captures the data distribution, and a discriminative model D that estimates the probability that a sample came from the training data rather than G. The training procedure for G is to maximize the probability of D making a mistake. This framework corresponds to a minimax two-player game. </a:t>
            </a:r>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r>
              <a:rPr lang="en-US" sz="1400" dirty="0"/>
              <a:t>In the proposed adversarial nets framework, the generative model is pitted against an adversary: a discriminative model that learns to determine whether a sample is from the model distribution or the data distribution. The generative model can be thought of as analogous to a team of counterfeiters, trying to produce fake currency and use it without detection, while the discriminative model is analogous to the police, trying to detect the counterfeit currency</a:t>
            </a:r>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r>
              <a:rPr lang="en-US" sz="1400" dirty="0"/>
              <a:t>The adversarial modeling framework is most straightforward to apply when the models are both multilayer </a:t>
            </a:r>
            <a:r>
              <a:rPr lang="en-US" sz="1400" dirty="0" err="1"/>
              <a:t>perceptrons</a:t>
            </a:r>
            <a:r>
              <a:rPr lang="en-US" sz="1400" dirty="0"/>
              <a:t>. To learn the generator’s distribution </a:t>
            </a:r>
            <a:r>
              <a:rPr lang="en-US" sz="1400" dirty="0" err="1"/>
              <a:t>pg</a:t>
            </a:r>
            <a:r>
              <a:rPr lang="en-US" sz="1400" dirty="0"/>
              <a:t> over data x, we define a prior on input noise variables </a:t>
            </a:r>
            <a:r>
              <a:rPr lang="en-US" sz="1400" dirty="0" err="1"/>
              <a:t>pz</a:t>
            </a:r>
            <a:r>
              <a:rPr lang="en-US" sz="1400" dirty="0"/>
              <a:t>(z), then represent a mapping to data space as G(z; </a:t>
            </a:r>
            <a:r>
              <a:rPr lang="en-US" sz="1400" dirty="0" err="1"/>
              <a:t>θg</a:t>
            </a:r>
            <a:r>
              <a:rPr lang="en-US" sz="1400" dirty="0"/>
              <a:t>), where G is a differentiable function represented by a multilayer perceptron with parameters </a:t>
            </a:r>
            <a:r>
              <a:rPr lang="en-US" sz="1400" dirty="0" err="1"/>
              <a:t>θg</a:t>
            </a:r>
            <a:r>
              <a:rPr lang="en-US" sz="1400" dirty="0"/>
              <a:t>. We also define a second multilayer perceptron D(x; </a:t>
            </a:r>
            <a:r>
              <a:rPr lang="en-US" sz="1400" dirty="0" err="1"/>
              <a:t>θd</a:t>
            </a:r>
            <a:r>
              <a:rPr lang="en-US" sz="1400" dirty="0"/>
              <a:t>) that outputs a single scalar. D(x) represents the probability that x came from the data rather than pg. We train D to maximize the probability of assigning the correct label to both training examples and samples from G. We simultaneously train G to minimize log(1 − D(G(z))): 2 In other words, D and G play the following two-player minimax game with value function</a:t>
            </a:r>
          </a:p>
          <a:p>
            <a:r>
              <a:rPr lang="en-US" sz="1400" dirty="0"/>
              <a:t> V (G, D): min G max D V (D, G) = </a:t>
            </a:r>
            <a:r>
              <a:rPr lang="en-US" sz="1400" dirty="0" err="1"/>
              <a:t>Ex∼pdata</a:t>
            </a:r>
            <a:r>
              <a:rPr lang="en-US" sz="1400" dirty="0"/>
              <a:t>(x) [log D(x)] + </a:t>
            </a:r>
            <a:r>
              <a:rPr lang="en-US" sz="1400" dirty="0" err="1"/>
              <a:t>Ez∼pz</a:t>
            </a:r>
            <a:r>
              <a:rPr lang="en-US" sz="1400" dirty="0"/>
              <a:t>(z) [log(1 − D(G(z)))].</a:t>
            </a:r>
          </a:p>
          <a:p>
            <a:endParaRPr lang="en-US" sz="1400" dirty="0"/>
          </a:p>
          <a:p>
            <a:pPr marL="285750" indent="-285750" algn="l">
              <a:buFont typeface="Arial" panose="020B0604020202020204" pitchFamily="34" charset="0"/>
              <a:buChar char="•"/>
            </a:pPr>
            <a:r>
              <a:rPr lang="en-US" sz="1400" dirty="0"/>
              <a:t>discriminative is supposed to tell u where there is data and where there is fake data </a:t>
            </a:r>
          </a:p>
          <a:p>
            <a:pPr marL="285750" indent="-285750" algn="l">
              <a:buFont typeface="Arial" panose="020B0604020202020204" pitchFamily="34" charset="0"/>
              <a:buChar char="•"/>
            </a:pPr>
            <a:endParaRPr lang="en-US" sz="1400" dirty="0"/>
          </a:p>
          <a:p>
            <a:endParaRPr lang="en-US" sz="1400" dirty="0"/>
          </a:p>
          <a:p>
            <a:endParaRPr lang="en-US" sz="1400" dirty="0"/>
          </a:p>
        </p:txBody>
      </p:sp>
    </p:spTree>
    <p:extLst>
      <p:ext uri="{BB962C8B-B14F-4D97-AF65-F5344CB8AC3E}">
        <p14:creationId xmlns:p14="http://schemas.microsoft.com/office/powerpoint/2010/main" val="29506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56039C-A112-EE8C-DC1B-404D94985038}"/>
              </a:ext>
            </a:extLst>
          </p:cNvPr>
          <p:cNvSpPr>
            <a:spLocks noGrp="1"/>
          </p:cNvSpPr>
          <p:nvPr>
            <p:ph type="subTitle" idx="1"/>
          </p:nvPr>
        </p:nvSpPr>
        <p:spPr>
          <a:xfrm>
            <a:off x="1524000" y="0"/>
            <a:ext cx="9144000" cy="6858000"/>
          </a:xfrm>
        </p:spPr>
        <p:txBody>
          <a:bodyPr/>
          <a:lstStyle/>
          <a:p>
            <a:endParaRPr lang="en-US" dirty="0"/>
          </a:p>
          <a:p>
            <a:pPr marL="342900" indent="-342900" algn="l">
              <a:buFont typeface="Arial" panose="020B0604020202020204" pitchFamily="34" charset="0"/>
              <a:buChar char="•"/>
            </a:pPr>
            <a:r>
              <a:rPr lang="en-US" sz="1400" dirty="0"/>
              <a:t>In practice, equation 1 may not provide sufficient gradient for G to learn well. Early in learning, when G is poor, D can reject samples with high confidence because they are clearly different from the training data. In this case, log(1 − D(G(z))) saturates. Rather than training G to minimize log(1 − D(G(z))) we can train G to maximize log D(G(z)). This objective function results in the same fixed point of the dynamics of G and D but provides much stronger gradients early in learning.</a:t>
            </a:r>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r>
              <a:rPr lang="en-US" sz="1200" dirty="0"/>
              <a:t>Generative adversarial nets are trained by simultaneously updating the discriminative distribution (D, blue, dashed line) so that it discriminates between samples from the data generating distribution (black, dotted line) </a:t>
            </a:r>
            <a:r>
              <a:rPr lang="en-US" sz="1200" dirty="0" err="1"/>
              <a:t>px</a:t>
            </a:r>
            <a:r>
              <a:rPr lang="en-US" sz="1200" dirty="0"/>
              <a:t> from those of the generative distribution </a:t>
            </a:r>
            <a:r>
              <a:rPr lang="en-US" sz="1200" dirty="0" err="1"/>
              <a:t>pg</a:t>
            </a:r>
            <a:r>
              <a:rPr lang="en-US" sz="1200" dirty="0"/>
              <a:t> (G) (green, solid line). The lower horizontal line is the domain from which z is sampled, in this case uniformly. The horizontal line above is part of the domain of x. The upward arrows show how the mapping x = G(z) imposes the non-uniform distribution </a:t>
            </a:r>
            <a:r>
              <a:rPr lang="en-US" sz="1200" dirty="0" err="1"/>
              <a:t>pg</a:t>
            </a:r>
            <a:r>
              <a:rPr lang="en-US" sz="1200" dirty="0"/>
              <a:t> on transformed samples. G contracts in regions of high density and expands in regions of low density of pg. (a) Consider an adversarial pair near convergence: </a:t>
            </a:r>
            <a:r>
              <a:rPr lang="en-US" sz="1200" dirty="0" err="1"/>
              <a:t>pg</a:t>
            </a:r>
            <a:r>
              <a:rPr lang="en-US" sz="1200" dirty="0"/>
              <a:t> is similar to </a:t>
            </a:r>
            <a:r>
              <a:rPr lang="en-US" sz="1200" dirty="0" err="1"/>
              <a:t>pdata</a:t>
            </a:r>
            <a:r>
              <a:rPr lang="en-US" sz="1200" dirty="0"/>
              <a:t> and D is a partially accurate classifier. (b) In the inner loop of the algorithm D is trained to discriminate samples from data, converging to D ∗ (x) = </a:t>
            </a:r>
            <a:r>
              <a:rPr lang="en-US" sz="1200" dirty="0" err="1"/>
              <a:t>pdata</a:t>
            </a:r>
            <a:r>
              <a:rPr lang="en-US" sz="1200" dirty="0"/>
              <a:t>(x) /</a:t>
            </a:r>
            <a:r>
              <a:rPr lang="en-US" sz="1200" dirty="0" err="1"/>
              <a:t>pdata</a:t>
            </a:r>
            <a:r>
              <a:rPr lang="en-US" sz="1200" dirty="0"/>
              <a:t>(x)+</a:t>
            </a:r>
            <a:r>
              <a:rPr lang="en-US" sz="1200" dirty="0" err="1"/>
              <a:t>pg</a:t>
            </a:r>
            <a:r>
              <a:rPr lang="en-US" sz="1200" dirty="0"/>
              <a:t>(x) . (c) After an update to G, gradient of D has guided G(z) to flow to regions that are more likely to be classified as data. (d) After several steps of training, if G and D have enough capacity, they will reach a point at which both cannot improve because </a:t>
            </a:r>
            <a:r>
              <a:rPr lang="en-US" sz="1200" dirty="0" err="1"/>
              <a:t>pg</a:t>
            </a:r>
            <a:r>
              <a:rPr lang="en-US" sz="1200" dirty="0"/>
              <a:t> = </a:t>
            </a:r>
            <a:r>
              <a:rPr lang="en-US" sz="1200" dirty="0" err="1"/>
              <a:t>pdata</a:t>
            </a:r>
            <a:r>
              <a:rPr lang="en-US" sz="1200" dirty="0"/>
              <a:t>. The discriminator is unable to differentiate between the two distributions, i.e. D(x) = 1 2 .</a:t>
            </a:r>
          </a:p>
          <a:p>
            <a:pPr marL="342900" indent="-342900" algn="l">
              <a:buFont typeface="Arial" panose="020B0604020202020204" pitchFamily="34" charset="0"/>
              <a:buChar char="•"/>
            </a:pPr>
            <a:endParaRPr lang="en-US" sz="1200" dirty="0"/>
          </a:p>
          <a:p>
            <a:pPr algn="l"/>
            <a:r>
              <a:rPr lang="en-US" sz="1400" b="1" dirty="0"/>
              <a:t>        Disadvantages:</a:t>
            </a:r>
          </a:p>
          <a:p>
            <a:pPr marL="342900" indent="-342900" algn="l">
              <a:buFont typeface="Arial" panose="020B0604020202020204" pitchFamily="34" charset="0"/>
              <a:buChar char="•"/>
            </a:pPr>
            <a:r>
              <a:rPr lang="en-US" sz="1200" dirty="0"/>
              <a:t>training these things because you   have tarin them in lockstep’s.</a:t>
            </a:r>
          </a:p>
          <a:p>
            <a:pPr marL="342900" indent="-342900" algn="l">
              <a:buFont typeface="Arial" panose="020B0604020202020204" pitchFamily="34" charset="0"/>
              <a:buChar char="•"/>
            </a:pPr>
            <a:r>
              <a:rPr lang="en-US" sz="1200" dirty="0"/>
              <a:t>there is no explicit representation.</a:t>
            </a:r>
          </a:p>
          <a:p>
            <a:pPr marL="342900" indent="-342900" algn="l">
              <a:buFont typeface="Arial" panose="020B0604020202020204" pitchFamily="34" charset="0"/>
              <a:buChar char="•"/>
            </a:pPr>
            <a:r>
              <a:rPr lang="en-US" sz="1200" dirty="0"/>
              <a:t>You can  never build data distribution you can only sample from it.</a:t>
            </a:r>
          </a:p>
        </p:txBody>
      </p:sp>
      <p:pic>
        <p:nvPicPr>
          <p:cNvPr id="5" name="Picture 4">
            <a:extLst>
              <a:ext uri="{FF2B5EF4-FFF2-40B4-BE49-F238E27FC236}">
                <a16:creationId xmlns:a16="http://schemas.microsoft.com/office/drawing/2014/main" id="{135E2F44-33A3-60AF-A9BD-D130723BD2D8}"/>
              </a:ext>
            </a:extLst>
          </p:cNvPr>
          <p:cNvPicPr>
            <a:picLocks noChangeAspect="1"/>
          </p:cNvPicPr>
          <p:nvPr/>
        </p:nvPicPr>
        <p:blipFill>
          <a:blip r:embed="rId2"/>
          <a:stretch>
            <a:fillRect/>
          </a:stretch>
        </p:blipFill>
        <p:spPr>
          <a:xfrm>
            <a:off x="3135739" y="1723927"/>
            <a:ext cx="4834758" cy="1500442"/>
          </a:xfrm>
          <a:prstGeom prst="rect">
            <a:avLst/>
          </a:prstGeom>
        </p:spPr>
      </p:pic>
    </p:spTree>
    <p:extLst>
      <p:ext uri="{BB962C8B-B14F-4D97-AF65-F5344CB8AC3E}">
        <p14:creationId xmlns:p14="http://schemas.microsoft.com/office/powerpoint/2010/main" val="238973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B78B89-44C1-599F-F4AD-81053D54804D}"/>
              </a:ext>
            </a:extLst>
          </p:cNvPr>
          <p:cNvSpPr>
            <a:spLocks noGrp="1"/>
          </p:cNvSpPr>
          <p:nvPr>
            <p:ph type="subTitle" idx="1"/>
          </p:nvPr>
        </p:nvSpPr>
        <p:spPr>
          <a:xfrm>
            <a:off x="1458686" y="0"/>
            <a:ext cx="9144000" cy="6960637"/>
          </a:xfrm>
        </p:spPr>
        <p:txBody>
          <a:bodyPr>
            <a:normAutofit/>
          </a:bodyPr>
          <a:lstStyle/>
          <a:p>
            <a:pPr algn="l"/>
            <a:r>
              <a:rPr lang="en-US" sz="1400" b="1" dirty="0"/>
              <a:t>Advantages :</a:t>
            </a:r>
          </a:p>
          <a:p>
            <a:pPr marL="285750" indent="-285750" algn="l">
              <a:buFont typeface="Arial" panose="020B0604020202020204" pitchFamily="34" charset="0"/>
              <a:buChar char="•"/>
            </a:pPr>
            <a:r>
              <a:rPr lang="en-US" sz="1400" dirty="0"/>
              <a:t>mark over chains are never needed </a:t>
            </a:r>
          </a:p>
          <a:p>
            <a:pPr marL="285750" indent="-285750" algn="l">
              <a:buFont typeface="Arial" panose="020B0604020202020204" pitchFamily="34" charset="0"/>
              <a:buChar char="•"/>
            </a:pPr>
            <a:r>
              <a:rPr lang="en-US" sz="1400" dirty="0"/>
              <a:t>no inference is needed during learning </a:t>
            </a:r>
          </a:p>
          <a:p>
            <a:pPr marL="285750" indent="-285750" algn="l">
              <a:buFont typeface="Arial" panose="020B0604020202020204" pitchFamily="34" charset="0"/>
              <a:buChar char="•"/>
            </a:pPr>
            <a:r>
              <a:rPr lang="en-US" sz="1400" dirty="0"/>
              <a:t>a wide variety of functions can be incorporated into the model</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a:p>
          <a:p>
            <a:pPr algn="l"/>
            <a:r>
              <a:rPr lang="en-US" sz="1400" dirty="0"/>
              <a:t> </a:t>
            </a:r>
            <a:r>
              <a:rPr lang="en-US" sz="1400" b="1" u="sng" dirty="0"/>
              <a:t>Reference</a:t>
            </a:r>
            <a:r>
              <a:rPr lang="en-US" sz="1400" b="1" dirty="0"/>
              <a:t> :</a:t>
            </a:r>
          </a:p>
          <a:p>
            <a:pPr algn="l"/>
            <a:endParaRPr lang="en-US" sz="1400" b="1" dirty="0"/>
          </a:p>
          <a:p>
            <a:pPr algn="l"/>
            <a:r>
              <a:rPr lang="en-US" sz="1400" b="1"/>
              <a:t>https://arxiv.org/pdf/1406.2661.pdf</a:t>
            </a:r>
            <a:endParaRPr lang="en-US" sz="1400" b="1" dirty="0"/>
          </a:p>
          <a:p>
            <a:pPr algn="l"/>
            <a:endParaRPr lang="en-US" sz="1400" u="sng" dirty="0"/>
          </a:p>
          <a:p>
            <a:pPr marL="285750" indent="-285750" algn="l">
              <a:buFont typeface="Arial" panose="020B0604020202020204" pitchFamily="34" charset="0"/>
              <a:buChar char="•"/>
            </a:pPr>
            <a:endParaRPr lang="en-US" sz="1400" b="1" dirty="0"/>
          </a:p>
        </p:txBody>
      </p:sp>
    </p:spTree>
    <p:extLst>
      <p:ext uri="{BB962C8B-B14F-4D97-AF65-F5344CB8AC3E}">
        <p14:creationId xmlns:p14="http://schemas.microsoft.com/office/powerpoint/2010/main" val="27589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
                <a:solidFill>
                  <a:srgbClr val="FF0000"/>
                </a:solidFill>
              </a:rPr>
              <a:t>Transformers</a:t>
            </a:r>
            <a:endParaRPr>
              <a:solidFill>
                <a:srgbClr val="FF0000"/>
              </a:solidFill>
            </a:endParaRPr>
          </a:p>
        </p:txBody>
      </p:sp>
      <p:sp>
        <p:nvSpPr>
          <p:cNvPr id="55" name="Google Shape;55;p13"/>
          <p:cNvSpPr txBox="1">
            <a:spLocks noGrp="1"/>
          </p:cNvSpPr>
          <p:nvPr>
            <p:ph type="subTitle" idx="1"/>
          </p:nvPr>
        </p:nvSpPr>
        <p:spPr>
          <a:xfrm>
            <a:off x="415600" y="3778833"/>
            <a:ext cx="11360800" cy="820800"/>
          </a:xfrm>
          <a:prstGeom prst="rect">
            <a:avLst/>
          </a:prstGeom>
        </p:spPr>
        <p:txBody>
          <a:bodyPr spcFirstLastPara="1" vert="horz" wrap="square" lIns="121900" tIns="121900" rIns="121900" bIns="121900" rtlCol="0" anchor="t" anchorCtr="0">
            <a:normAutofit/>
          </a:bodyPr>
          <a:lstStyle/>
          <a:p>
            <a:pPr>
              <a:spcBef>
                <a:spcPts val="0"/>
              </a:spcBef>
            </a:pPr>
            <a:r>
              <a:rPr lang="en-US" dirty="0"/>
              <a:t>P</a:t>
            </a:r>
            <a:r>
              <a:rPr lang="en" dirty="0"/>
              <a:t>resentatation by murthy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Architecture</a:t>
            </a:r>
            <a:endParaRPr/>
          </a:p>
        </p:txBody>
      </p:sp>
      <p:sp>
        <p:nvSpPr>
          <p:cNvPr id="61" name="Google Shape;61;p14"/>
          <p:cNvSpPr txBox="1">
            <a:spLocks noGrp="1"/>
          </p:cNvSpPr>
          <p:nvPr>
            <p:ph type="body" idx="1"/>
          </p:nvPr>
        </p:nvSpPr>
        <p:spPr>
          <a:xfrm>
            <a:off x="5792667" y="1536633"/>
            <a:ext cx="5983600" cy="45552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 sz="1600">
                <a:solidFill>
                  <a:srgbClr val="202124"/>
                </a:solidFill>
                <a:highlight>
                  <a:srgbClr val="FFFFFF"/>
                </a:highlight>
                <a:latin typeface="Roboto"/>
                <a:ea typeface="Roboto"/>
                <a:cs typeface="Roboto"/>
                <a:sym typeface="Roboto"/>
              </a:rPr>
              <a:t>A novel architecture called NLP's Transformer aims to solve problems sequentially while resolving long-distance dependencies with ease. It solely relies on self-attention to compute the input and output representations, employing neither convolutions nor sequence-aligned RNNs.</a:t>
            </a:r>
            <a:endParaRPr sz="1600">
              <a:solidFill>
                <a:srgbClr val="202124"/>
              </a:solidFill>
              <a:highlight>
                <a:srgbClr val="FFFFFF"/>
              </a:highlight>
              <a:latin typeface="Roboto"/>
              <a:ea typeface="Roboto"/>
              <a:cs typeface="Roboto"/>
              <a:sym typeface="Roboto"/>
            </a:endParaRPr>
          </a:p>
          <a:p>
            <a:pPr marL="0" indent="0">
              <a:spcBef>
                <a:spcPts val="1600"/>
              </a:spcBef>
              <a:buClr>
                <a:schemeClr val="dk1"/>
              </a:buClr>
              <a:buSzPts val="1100"/>
              <a:buNone/>
            </a:pPr>
            <a:endParaRPr sz="1600">
              <a:solidFill>
                <a:srgbClr val="202124"/>
              </a:solidFill>
              <a:highlight>
                <a:srgbClr val="FFFFFF"/>
              </a:highlight>
              <a:latin typeface="Roboto"/>
              <a:ea typeface="Roboto"/>
              <a:cs typeface="Roboto"/>
              <a:sym typeface="Roboto"/>
            </a:endParaRPr>
          </a:p>
          <a:p>
            <a:pPr marL="0" indent="0">
              <a:spcBef>
                <a:spcPts val="1600"/>
              </a:spcBef>
              <a:buClr>
                <a:schemeClr val="dk1"/>
              </a:buClr>
              <a:buSzPts val="1100"/>
              <a:buNone/>
            </a:pPr>
            <a:r>
              <a:rPr lang="en" sz="1600">
                <a:solidFill>
                  <a:srgbClr val="202124"/>
                </a:solidFill>
                <a:highlight>
                  <a:srgbClr val="FFFFFF"/>
                </a:highlight>
                <a:latin typeface="Roboto"/>
                <a:ea typeface="Roboto"/>
                <a:cs typeface="Roboto"/>
                <a:sym typeface="Roboto"/>
              </a:rPr>
              <a:t>A transformer is a deep learning model that uses the self-attention process and weights the importance of each component of the input data differently.</a:t>
            </a:r>
            <a:endParaRPr sz="1600">
              <a:solidFill>
                <a:srgbClr val="202124"/>
              </a:solidFill>
              <a:highlight>
                <a:srgbClr val="FFFFFF"/>
              </a:highlight>
              <a:latin typeface="Roboto"/>
              <a:ea typeface="Roboto"/>
              <a:cs typeface="Roboto"/>
              <a:sym typeface="Roboto"/>
            </a:endParaRPr>
          </a:p>
          <a:p>
            <a:pPr marL="0" indent="0">
              <a:spcBef>
                <a:spcPts val="1600"/>
              </a:spcBef>
              <a:spcAft>
                <a:spcPts val="1600"/>
              </a:spcAft>
              <a:buNone/>
            </a:pPr>
            <a:endParaRPr sz="1600">
              <a:solidFill>
                <a:srgbClr val="202124"/>
              </a:solidFill>
              <a:highlight>
                <a:srgbClr val="FFFFFF"/>
              </a:highlight>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203200" y="1560167"/>
            <a:ext cx="5386264" cy="401010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1988</Words>
  <Application>Microsoft Office PowerPoint</Application>
  <PresentationFormat>Widescreen</PresentationFormat>
  <Paragraphs>107</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Office Theme</vt:lpstr>
      <vt:lpstr>    Team members </vt:lpstr>
      <vt:lpstr>PowerPoint Presentation</vt:lpstr>
      <vt:lpstr>Object </vt:lpstr>
      <vt:lpstr>GAN</vt:lpstr>
      <vt:lpstr>PowerPoint Presentation</vt:lpstr>
      <vt:lpstr>PowerPoint Presentation</vt:lpstr>
      <vt:lpstr>PowerPoint Presentation</vt:lpstr>
      <vt:lpstr>Transformers</vt:lpstr>
      <vt:lpstr>Architecture</vt:lpstr>
      <vt:lpstr>Attention Mechanism</vt:lpstr>
      <vt:lpstr>Results</vt:lpstr>
      <vt:lpstr>Reference</vt:lpstr>
      <vt:lpstr>Image classification using  small convolutional neural network </vt:lpstr>
      <vt:lpstr>Small CNN Architecture </vt:lpstr>
      <vt:lpstr> Training a Small CNN</vt:lpstr>
      <vt:lpstr>Example Results &amp;  Conclusion</vt:lpstr>
      <vt:lpstr>EEG decoding method based on multi-feature information fusion for spinal cord injury</vt:lpstr>
      <vt:lpstr>Fig : BCI system structure block diagram</vt:lpstr>
      <vt:lpstr>Conclusion and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 </dc:title>
  <dc:creator>Venkata sai</dc:creator>
  <cp:lastModifiedBy>Venkata sai</cp:lastModifiedBy>
  <cp:revision>2</cp:revision>
  <dcterms:created xsi:type="dcterms:W3CDTF">2023-02-22T18:22:53Z</dcterms:created>
  <dcterms:modified xsi:type="dcterms:W3CDTF">2023-02-22T22:14:48Z</dcterms:modified>
</cp:coreProperties>
</file>