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4"/>
  </p:sldMasterIdLst>
  <p:notesMasterIdLst>
    <p:notesMasterId r:id="rId14"/>
  </p:notesMasterIdLst>
  <p:handoutMasterIdLst>
    <p:handoutMasterId r:id="rId15"/>
  </p:handoutMasterIdLst>
  <p:sldIdLst>
    <p:sldId id="268" r:id="rId5"/>
    <p:sldId id="261" r:id="rId6"/>
    <p:sldId id="269" r:id="rId7"/>
    <p:sldId id="270" r:id="rId8"/>
    <p:sldId id="271" r:id="rId9"/>
    <p:sldId id="272" r:id="rId10"/>
    <p:sldId id="273" r:id="rId11"/>
    <p:sldId id="27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5" autoAdjust="0"/>
  </p:normalViewPr>
  <p:slideViewPr>
    <p:cSldViewPr snapToGrid="0" snapToObjects="1">
      <p:cViewPr varScale="1">
        <p:scale>
          <a:sx n="82" d="100"/>
          <a:sy n="82" d="100"/>
        </p:scale>
        <p:origin x="922" y="91"/>
      </p:cViewPr>
      <p:guideLst/>
    </p:cSldViewPr>
  </p:slideViewPr>
  <p:notesTextViewPr>
    <p:cViewPr>
      <p:scale>
        <a:sx n="1" d="1"/>
        <a:sy n="1" d="1"/>
      </p:scale>
      <p:origin x="0" y="0"/>
    </p:cViewPr>
  </p:notesTextViewPr>
  <p:notesViewPr>
    <p:cSldViewPr snapToGrid="0" snapToObjects="1">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0BB816-636F-4C40-9EC7-A3BA365B89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7CE0D02-F780-4697-9A30-3F10F4D67C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99885C-64C6-4202-8B65-38170DBD673D}" type="datetimeFigureOut">
              <a:rPr lang="en-US" smtClean="0"/>
              <a:t>4/25/2023</a:t>
            </a:fld>
            <a:endParaRPr lang="en-US" dirty="0"/>
          </a:p>
        </p:txBody>
      </p:sp>
      <p:sp>
        <p:nvSpPr>
          <p:cNvPr id="4" name="Footer Placeholder 3">
            <a:extLst>
              <a:ext uri="{FF2B5EF4-FFF2-40B4-BE49-F238E27FC236}">
                <a16:creationId xmlns:a16="http://schemas.microsoft.com/office/drawing/2014/main" id="{E50C7536-00AB-4C14-90D3-7D88603F2A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DBC111-E561-48D6-9DB3-85F8BE552B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1AA4D1-BF1D-4260-B442-EBD7859EC5F1}" type="slidenum">
              <a:rPr lang="en-US" smtClean="0"/>
              <a:t>‹#›</a:t>
            </a:fld>
            <a:endParaRPr lang="en-US" dirty="0"/>
          </a:p>
        </p:txBody>
      </p:sp>
    </p:spTree>
    <p:extLst>
      <p:ext uri="{BB962C8B-B14F-4D97-AF65-F5344CB8AC3E}">
        <p14:creationId xmlns:p14="http://schemas.microsoft.com/office/powerpoint/2010/main" val="691146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49326-15A5-4041-B3F6-1CB1FE840753}" type="datetimeFigureOut">
              <a:rPr lang="en-US" smtClean="0"/>
              <a:t>4/25/2023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39BA2-F127-4DB1-B8FD-D5A70CC3E01B}" type="slidenum">
              <a:rPr lang="en-US" smtClean="0"/>
              <a:t>‹#›</a:t>
            </a:fld>
            <a:endParaRPr lang="en-US" dirty="0"/>
          </a:p>
        </p:txBody>
      </p:sp>
    </p:spTree>
    <p:extLst>
      <p:ext uri="{BB962C8B-B14F-4D97-AF65-F5344CB8AC3E}">
        <p14:creationId xmlns:p14="http://schemas.microsoft.com/office/powerpoint/2010/main" val="400240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1</a:t>
            </a:fld>
            <a:endParaRPr lang="en-US" dirty="0"/>
          </a:p>
        </p:txBody>
      </p:sp>
    </p:spTree>
    <p:extLst>
      <p:ext uri="{BB962C8B-B14F-4D97-AF65-F5344CB8AC3E}">
        <p14:creationId xmlns:p14="http://schemas.microsoft.com/office/powerpoint/2010/main" val="273854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2</a:t>
            </a:fld>
            <a:endParaRPr lang="en-US" dirty="0"/>
          </a:p>
        </p:txBody>
      </p:sp>
    </p:spTree>
    <p:extLst>
      <p:ext uri="{BB962C8B-B14F-4D97-AF65-F5344CB8AC3E}">
        <p14:creationId xmlns:p14="http://schemas.microsoft.com/office/powerpoint/2010/main" val="33078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3</a:t>
            </a:fld>
            <a:endParaRPr lang="en-US" dirty="0"/>
          </a:p>
        </p:txBody>
      </p:sp>
    </p:spTree>
    <p:extLst>
      <p:ext uri="{BB962C8B-B14F-4D97-AF65-F5344CB8AC3E}">
        <p14:creationId xmlns:p14="http://schemas.microsoft.com/office/powerpoint/2010/main" val="1472832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9</a:t>
            </a:fld>
            <a:endParaRPr lang="en-US" dirty="0"/>
          </a:p>
        </p:txBody>
      </p:sp>
    </p:spTree>
    <p:extLst>
      <p:ext uri="{BB962C8B-B14F-4D97-AF65-F5344CB8AC3E}">
        <p14:creationId xmlns:p14="http://schemas.microsoft.com/office/powerpoint/2010/main" val="4083598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1" y="10"/>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2589213" y="228600"/>
            <a:ext cx="8915399" cy="2119489"/>
          </a:xfrm>
        </p:spPr>
        <p:txBody>
          <a:bodyPr>
            <a:normAutofit fontScale="90000"/>
          </a:bodyPr>
          <a:lstStyle/>
          <a:p>
            <a:r>
              <a:rPr lang="en-US" dirty="0"/>
              <a:t>Heart Disease Prediction using deep learning and methods</a:t>
            </a:r>
          </a:p>
        </p:txBody>
      </p:sp>
      <p:sp>
        <p:nvSpPr>
          <p:cNvPr id="13" name="Subtitle 12">
            <a:extLst>
              <a:ext uri="{FF2B5EF4-FFF2-40B4-BE49-F238E27FC236}">
                <a16:creationId xmlns:a16="http://schemas.microsoft.com/office/drawing/2014/main" id="{F05262DB-6398-4AF9-96A3-041CFB112303}"/>
              </a:ext>
            </a:extLst>
          </p:cNvPr>
          <p:cNvSpPr>
            <a:spLocks noGrp="1"/>
          </p:cNvSpPr>
          <p:nvPr>
            <p:ph type="subTitle" idx="1"/>
          </p:nvPr>
        </p:nvSpPr>
        <p:spPr>
          <a:xfrm>
            <a:off x="2383899" y="2771290"/>
            <a:ext cx="8915399" cy="3858110"/>
          </a:xfrm>
        </p:spPr>
        <p:txBody>
          <a:bodyPr>
            <a:normAutofit/>
          </a:bodyPr>
          <a:lstStyle/>
          <a:p>
            <a:r>
              <a:rPr lang="en-US" dirty="0"/>
              <a:t>Team members :</a:t>
            </a:r>
          </a:p>
          <a:p>
            <a:r>
              <a:rPr lang="en-US" dirty="0"/>
              <a:t>Venkata sai Boinepally -700743700 CRN: 23259 </a:t>
            </a:r>
          </a:p>
          <a:p>
            <a:r>
              <a:rPr lang="en-US" dirty="0"/>
              <a:t>V </a:t>
            </a:r>
            <a:r>
              <a:rPr lang="en-US" dirty="0" err="1"/>
              <a:t>V</a:t>
            </a:r>
            <a:r>
              <a:rPr lang="en-US" dirty="0"/>
              <a:t> S Murthy </a:t>
            </a:r>
            <a:r>
              <a:rPr lang="en-US" dirty="0" err="1"/>
              <a:t>Kolla</a:t>
            </a:r>
            <a:r>
              <a:rPr lang="en-US" dirty="0"/>
              <a:t> -700729142 CRN:23216 </a:t>
            </a:r>
          </a:p>
          <a:p>
            <a:r>
              <a:rPr lang="en-US" dirty="0"/>
              <a:t>Nirmala Yarlagadda – 700733102 CRN:232</a:t>
            </a:r>
          </a:p>
          <a:p>
            <a:r>
              <a:rPr lang="en-US" dirty="0"/>
              <a:t> </a:t>
            </a:r>
            <a:r>
              <a:rPr lang="en-US" dirty="0" err="1"/>
              <a:t>Inja</a:t>
            </a:r>
            <a:r>
              <a:rPr lang="en-US" dirty="0"/>
              <a:t> </a:t>
            </a:r>
            <a:r>
              <a:rPr lang="en-US" dirty="0" err="1"/>
              <a:t>Akhileswar</a:t>
            </a:r>
            <a:r>
              <a:rPr lang="en-US" dirty="0"/>
              <a:t> Reddy-700744180 CRN:23216</a:t>
            </a:r>
          </a:p>
        </p:txBody>
      </p:sp>
      <p:grpSp>
        <p:nvGrpSpPr>
          <p:cNvPr id="20" name="Group 19">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21"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35"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1294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9D17E3F-9160-4D16-8F1D-F8FE94E2A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13" name="Picture 12" descr="light spots">
            <a:extLst>
              <a:ext uri="{FF2B5EF4-FFF2-40B4-BE49-F238E27FC236}">
                <a16:creationId xmlns:a16="http://schemas.microsoft.com/office/drawing/2014/main" id="{91359E98-53EA-154C-9838-95AAA23C9E68}"/>
              </a:ext>
            </a:extLst>
          </p:cNvPr>
          <p:cNvPicPr>
            <a:picLocks noChangeAspect="1"/>
          </p:cNvPicPr>
          <p:nvPr/>
        </p:nvPicPr>
        <p:blipFill rotWithShape="1">
          <a:blip r:embed="rId3" cstate="print">
            <a:duotone>
              <a:prstClr val="black"/>
              <a:schemeClr val="tx2">
                <a:tint val="45000"/>
                <a:satMod val="400000"/>
              </a:schemeClr>
            </a:duotone>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2098403" y="418584"/>
            <a:ext cx="8911687" cy="1280890"/>
          </a:xfrm>
        </p:spPr>
        <p:txBody>
          <a:bodyPr>
            <a:normAutofit/>
          </a:bodyPr>
          <a:lstStyle/>
          <a:p>
            <a:r>
              <a:rPr lang="en-US" dirty="0"/>
              <a:t>Role/Responsibilities</a:t>
            </a:r>
          </a:p>
        </p:txBody>
      </p:sp>
      <p:grpSp>
        <p:nvGrpSpPr>
          <p:cNvPr id="35" name="Group 34">
            <a:extLst>
              <a:ext uri="{FF2B5EF4-FFF2-40B4-BE49-F238E27FC236}">
                <a16:creationId xmlns:a16="http://schemas.microsoft.com/office/drawing/2014/main" id="{93DBB853-C277-42C7-80D0-110A8842ED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36" name="Freeform 11">
              <a:extLst>
                <a:ext uri="{FF2B5EF4-FFF2-40B4-BE49-F238E27FC236}">
                  <a16:creationId xmlns:a16="http://schemas.microsoft.com/office/drawing/2014/main" id="{8D2CA353-4AC3-432A-8704-A618563EE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7" name="Freeform 12">
              <a:extLst>
                <a:ext uri="{FF2B5EF4-FFF2-40B4-BE49-F238E27FC236}">
                  <a16:creationId xmlns:a16="http://schemas.microsoft.com/office/drawing/2014/main" id="{71685CFF-C2D8-4119-9CDA-504914853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8" name="Freeform 13">
              <a:extLst>
                <a:ext uri="{FF2B5EF4-FFF2-40B4-BE49-F238E27FC236}">
                  <a16:creationId xmlns:a16="http://schemas.microsoft.com/office/drawing/2014/main" id="{119C20C9-05B5-4384-9F4E-B4B8FA299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9" name="Freeform 14">
              <a:extLst>
                <a:ext uri="{FF2B5EF4-FFF2-40B4-BE49-F238E27FC236}">
                  <a16:creationId xmlns:a16="http://schemas.microsoft.com/office/drawing/2014/main" id="{F78ACAA7-E69F-43D4-919F-59DCA6482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0" name="Freeform 15">
              <a:extLst>
                <a:ext uri="{FF2B5EF4-FFF2-40B4-BE49-F238E27FC236}">
                  <a16:creationId xmlns:a16="http://schemas.microsoft.com/office/drawing/2014/main" id="{96704AC3-E553-4428-AD42-796DD344A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1" name="Freeform 16">
              <a:extLst>
                <a:ext uri="{FF2B5EF4-FFF2-40B4-BE49-F238E27FC236}">
                  <a16:creationId xmlns:a16="http://schemas.microsoft.com/office/drawing/2014/main" id="{3144CE2D-2D9E-4E16-92AA-F685E4549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2" name="Freeform 17">
              <a:extLst>
                <a:ext uri="{FF2B5EF4-FFF2-40B4-BE49-F238E27FC236}">
                  <a16:creationId xmlns:a16="http://schemas.microsoft.com/office/drawing/2014/main" id="{CD4C0C99-C139-4838-92A2-2C05514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3" name="Freeform 18">
              <a:extLst>
                <a:ext uri="{FF2B5EF4-FFF2-40B4-BE49-F238E27FC236}">
                  <a16:creationId xmlns:a16="http://schemas.microsoft.com/office/drawing/2014/main" id="{6D356AA9-ECE0-4E40-A277-44AC6EF76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4" name="Freeform 19">
              <a:extLst>
                <a:ext uri="{FF2B5EF4-FFF2-40B4-BE49-F238E27FC236}">
                  <a16:creationId xmlns:a16="http://schemas.microsoft.com/office/drawing/2014/main" id="{5A9C3CFE-942C-43DB-9652-8B264755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5" name="Freeform 20">
              <a:extLst>
                <a:ext uri="{FF2B5EF4-FFF2-40B4-BE49-F238E27FC236}">
                  <a16:creationId xmlns:a16="http://schemas.microsoft.com/office/drawing/2014/main" id="{F3DDB2C0-7B2C-4BA5-8ECA-463274672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6" name="Freeform 21">
              <a:extLst>
                <a:ext uri="{FF2B5EF4-FFF2-40B4-BE49-F238E27FC236}">
                  <a16:creationId xmlns:a16="http://schemas.microsoft.com/office/drawing/2014/main" id="{CCB346B3-FD72-422B-9688-F54E77399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7" name="Freeform 22">
              <a:extLst>
                <a:ext uri="{FF2B5EF4-FFF2-40B4-BE49-F238E27FC236}">
                  <a16:creationId xmlns:a16="http://schemas.microsoft.com/office/drawing/2014/main" id="{A5E738B1-537A-48F5-B99B-72BF4EA8B0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9" name="Group 48">
            <a:extLst>
              <a:ext uri="{FF2B5EF4-FFF2-40B4-BE49-F238E27FC236}">
                <a16:creationId xmlns:a16="http://schemas.microsoft.com/office/drawing/2014/main" id="{65CAAAF8-C872-447C-BCD0-F5CD3016C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50" name="Freeform 27">
              <a:extLst>
                <a:ext uri="{FF2B5EF4-FFF2-40B4-BE49-F238E27FC236}">
                  <a16:creationId xmlns:a16="http://schemas.microsoft.com/office/drawing/2014/main" id="{3CD192F9-4898-4362-B1A2-3DDAA5461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1" name="Freeform 28">
              <a:extLst>
                <a:ext uri="{FF2B5EF4-FFF2-40B4-BE49-F238E27FC236}">
                  <a16:creationId xmlns:a16="http://schemas.microsoft.com/office/drawing/2014/main" id="{25658BAB-0A60-4CAE-B735-5297A284A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52" name="Freeform 29">
              <a:extLst>
                <a:ext uri="{FF2B5EF4-FFF2-40B4-BE49-F238E27FC236}">
                  <a16:creationId xmlns:a16="http://schemas.microsoft.com/office/drawing/2014/main" id="{B176DB7C-2C45-4E08-956B-5D2E339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3" name="Freeform 30">
              <a:extLst>
                <a:ext uri="{FF2B5EF4-FFF2-40B4-BE49-F238E27FC236}">
                  <a16:creationId xmlns:a16="http://schemas.microsoft.com/office/drawing/2014/main" id="{671B014E-7E67-4978-A9AB-7C6E2F99F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54" name="Freeform 31">
              <a:extLst>
                <a:ext uri="{FF2B5EF4-FFF2-40B4-BE49-F238E27FC236}">
                  <a16:creationId xmlns:a16="http://schemas.microsoft.com/office/drawing/2014/main" id="{193156F8-3B15-4064-8C4B-F21ED4F37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55" name="Freeform 32">
              <a:extLst>
                <a:ext uri="{FF2B5EF4-FFF2-40B4-BE49-F238E27FC236}">
                  <a16:creationId xmlns:a16="http://schemas.microsoft.com/office/drawing/2014/main" id="{96B721A4-876F-43D1-B231-585A55B38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6" name="Freeform 33">
              <a:extLst>
                <a:ext uri="{FF2B5EF4-FFF2-40B4-BE49-F238E27FC236}">
                  <a16:creationId xmlns:a16="http://schemas.microsoft.com/office/drawing/2014/main" id="{3D9AB238-BB7F-4D15-83B0-BD6CA92CC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7" name="Freeform 34">
              <a:extLst>
                <a:ext uri="{FF2B5EF4-FFF2-40B4-BE49-F238E27FC236}">
                  <a16:creationId xmlns:a16="http://schemas.microsoft.com/office/drawing/2014/main" id="{85F91E03-6B79-4561-AADA-9D9EE5194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8" name="Freeform 35">
              <a:extLst>
                <a:ext uri="{FF2B5EF4-FFF2-40B4-BE49-F238E27FC236}">
                  <a16:creationId xmlns:a16="http://schemas.microsoft.com/office/drawing/2014/main" id="{A2B05A7B-02BB-4384-AB3F-6300769C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9" name="Freeform 36">
              <a:extLst>
                <a:ext uri="{FF2B5EF4-FFF2-40B4-BE49-F238E27FC236}">
                  <a16:creationId xmlns:a16="http://schemas.microsoft.com/office/drawing/2014/main" id="{10C0CEA7-547A-4AB3-99B0-971B1E98A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0" name="Freeform 37">
              <a:extLst>
                <a:ext uri="{FF2B5EF4-FFF2-40B4-BE49-F238E27FC236}">
                  <a16:creationId xmlns:a16="http://schemas.microsoft.com/office/drawing/2014/main" id="{643A7C23-A309-4BDC-AC90-7E150B0A7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1" name="Freeform 38">
              <a:extLst>
                <a:ext uri="{FF2B5EF4-FFF2-40B4-BE49-F238E27FC236}">
                  <a16:creationId xmlns:a16="http://schemas.microsoft.com/office/drawing/2014/main" id="{CDFCEA60-6323-4E47-A467-83E3D32C0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63" name="Rectangle 62">
            <a:extLst>
              <a:ext uri="{FF2B5EF4-FFF2-40B4-BE49-F238E27FC236}">
                <a16:creationId xmlns:a16="http://schemas.microsoft.com/office/drawing/2014/main" id="{42D62A3B-08B7-4F45-B0BC-A23B2CC9C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Freeform 11">
            <a:extLst>
              <a:ext uri="{FF2B5EF4-FFF2-40B4-BE49-F238E27FC236}">
                <a16:creationId xmlns:a16="http://schemas.microsoft.com/office/drawing/2014/main" id="{7527CAFC-17AC-48FE-AB33-811D38361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Rectangle 1">
            <a:extLst>
              <a:ext uri="{FF2B5EF4-FFF2-40B4-BE49-F238E27FC236}">
                <a16:creationId xmlns:a16="http://schemas.microsoft.com/office/drawing/2014/main" id="{187A2B73-0625-9CB3-05A0-79BCA8A323E2}"/>
              </a:ext>
            </a:extLst>
          </p:cNvPr>
          <p:cNvSpPr>
            <a:spLocks noChangeArrowheads="1"/>
          </p:cNvSpPr>
          <p:nvPr/>
        </p:nvSpPr>
        <p:spPr bwMode="auto">
          <a:xfrm>
            <a:off x="-1694389" y="-13062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Content Placeholder 8">
            <a:extLst>
              <a:ext uri="{FF2B5EF4-FFF2-40B4-BE49-F238E27FC236}">
                <a16:creationId xmlns:a16="http://schemas.microsoft.com/office/drawing/2014/main" id="{8B30F4E3-1342-F29D-9496-7718D7204851}"/>
              </a:ext>
            </a:extLst>
          </p:cNvPr>
          <p:cNvGraphicFramePr>
            <a:graphicFrameLocks noGrp="1"/>
          </p:cNvGraphicFramePr>
          <p:nvPr>
            <p:ph idx="1"/>
            <p:extLst>
              <p:ext uri="{D42A27DB-BD31-4B8C-83A1-F6EECF244321}">
                <p14:modId xmlns:p14="http://schemas.microsoft.com/office/powerpoint/2010/main" val="2153189343"/>
              </p:ext>
            </p:extLst>
          </p:nvPr>
        </p:nvGraphicFramePr>
        <p:xfrm>
          <a:off x="2676607" y="1547588"/>
          <a:ext cx="5879563" cy="3294998"/>
        </p:xfrm>
        <a:graphic>
          <a:graphicData uri="http://schemas.openxmlformats.org/drawingml/2006/table">
            <a:tbl>
              <a:tblPr firstRow="1" firstCol="1" bandRow="1">
                <a:tableStyleId>{5C22544A-7EE6-4342-B048-85BDC9FD1C3A}</a:tableStyleId>
              </a:tblPr>
              <a:tblGrid>
                <a:gridCol w="2062309">
                  <a:extLst>
                    <a:ext uri="{9D8B030D-6E8A-4147-A177-3AD203B41FA5}">
                      <a16:colId xmlns:a16="http://schemas.microsoft.com/office/drawing/2014/main" val="379841614"/>
                    </a:ext>
                  </a:extLst>
                </a:gridCol>
                <a:gridCol w="2640208">
                  <a:extLst>
                    <a:ext uri="{9D8B030D-6E8A-4147-A177-3AD203B41FA5}">
                      <a16:colId xmlns:a16="http://schemas.microsoft.com/office/drawing/2014/main" val="1197327045"/>
                    </a:ext>
                  </a:extLst>
                </a:gridCol>
                <a:gridCol w="1177046">
                  <a:extLst>
                    <a:ext uri="{9D8B030D-6E8A-4147-A177-3AD203B41FA5}">
                      <a16:colId xmlns:a16="http://schemas.microsoft.com/office/drawing/2014/main" val="2905083110"/>
                    </a:ext>
                  </a:extLst>
                </a:gridCol>
              </a:tblGrid>
              <a:tr h="956530">
                <a:tc>
                  <a:txBody>
                    <a:bodyPr/>
                    <a:lstStyle/>
                    <a:p>
                      <a:pPr marL="0" marR="0">
                        <a:lnSpc>
                          <a:spcPct val="115000"/>
                        </a:lnSpc>
                        <a:spcBef>
                          <a:spcPts val="0"/>
                        </a:spcBef>
                        <a:spcAft>
                          <a:spcPts val="0"/>
                        </a:spcAft>
                      </a:pPr>
                      <a:r>
                        <a:rPr lang="en-US" sz="1100">
                          <a:effectLst/>
                        </a:rPr>
                        <a:t>Description/Task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Responsibility - Person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Contributions in percentage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8845634"/>
                  </a:ext>
                </a:extLst>
              </a:tr>
              <a:tr h="725566">
                <a:tc>
                  <a:txBody>
                    <a:bodyPr/>
                    <a:lstStyle/>
                    <a:p>
                      <a:pPr marL="0" marR="0">
                        <a:lnSpc>
                          <a:spcPct val="115000"/>
                        </a:lnSpc>
                        <a:spcBef>
                          <a:spcPts val="0"/>
                        </a:spcBef>
                        <a:spcAft>
                          <a:spcPts val="0"/>
                        </a:spcAft>
                      </a:pPr>
                      <a:r>
                        <a:rPr lang="en-US" sz="1100" dirty="0">
                          <a:effectLst/>
                        </a:rPr>
                        <a:t>Data read and Preprocessing,</a:t>
                      </a:r>
                    </a:p>
                    <a:p>
                      <a:pPr marL="0" marR="0">
                        <a:lnSpc>
                          <a:spcPct val="115000"/>
                        </a:lnSpc>
                        <a:spcBef>
                          <a:spcPts val="0"/>
                        </a:spcBef>
                        <a:spcAft>
                          <a:spcPts val="0"/>
                        </a:spcAft>
                      </a:pPr>
                      <a:r>
                        <a:rPr lang="en-US" sz="1100" dirty="0">
                          <a:effectLst/>
                        </a:rPr>
                        <a:t>Analysis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Venkata sai, Murthy, AKHILESWAR, Nirmala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25,25,25,25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0285750"/>
                  </a:ext>
                </a:extLst>
              </a:tr>
              <a:tr h="806451">
                <a:tc>
                  <a:txBody>
                    <a:bodyPr/>
                    <a:lstStyle/>
                    <a:p>
                      <a:pPr marL="0" marR="0">
                        <a:lnSpc>
                          <a:spcPct val="115000"/>
                        </a:lnSpc>
                        <a:spcBef>
                          <a:spcPts val="0"/>
                        </a:spcBef>
                        <a:spcAft>
                          <a:spcPts val="0"/>
                        </a:spcAft>
                      </a:pPr>
                      <a:r>
                        <a:rPr lang="en-US" sz="1100">
                          <a:effectLst/>
                        </a:rPr>
                        <a:t> Model Creation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Venkata sai, Murthy , AKHILESWAR, Nirmala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25,25,25,25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3339085"/>
                  </a:ext>
                </a:extLst>
              </a:tr>
              <a:tr h="806451">
                <a:tc>
                  <a:txBody>
                    <a:bodyPr/>
                    <a:lstStyle/>
                    <a:p>
                      <a:pPr marL="0" marR="0">
                        <a:lnSpc>
                          <a:spcPct val="115000"/>
                        </a:lnSpc>
                        <a:spcBef>
                          <a:spcPts val="0"/>
                        </a:spcBef>
                        <a:spcAft>
                          <a:spcPts val="0"/>
                        </a:spcAft>
                      </a:pPr>
                      <a:r>
                        <a:rPr lang="en-US" sz="1100">
                          <a:effectLst/>
                        </a:rPr>
                        <a:t>Documentation&amp;ppt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Venkata sai, Murthy , AKHILESWAR, Nirmala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25,25,25,25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7045587"/>
                  </a:ext>
                </a:extLst>
              </a:tr>
            </a:tbl>
          </a:graphicData>
        </a:graphic>
      </p:graphicFrame>
    </p:spTree>
    <p:extLst>
      <p:ext uri="{BB962C8B-B14F-4D97-AF65-F5344CB8AC3E}">
        <p14:creationId xmlns:p14="http://schemas.microsoft.com/office/powerpoint/2010/main" val="143655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2592925" y="624110"/>
            <a:ext cx="8911687" cy="1280890"/>
          </a:xfrm>
        </p:spPr>
        <p:txBody>
          <a:bodyPr>
            <a:normAutofit/>
          </a:bodyPr>
          <a:lstStyle/>
          <a:p>
            <a:r>
              <a:rPr lang="en-US" dirty="0"/>
              <a:t>Motivation</a:t>
            </a:r>
          </a:p>
        </p:txBody>
      </p:sp>
      <p:sp>
        <p:nvSpPr>
          <p:cNvPr id="4" name="Content Placeholder 3">
            <a:extLst>
              <a:ext uri="{FF2B5EF4-FFF2-40B4-BE49-F238E27FC236}">
                <a16:creationId xmlns:a16="http://schemas.microsoft.com/office/drawing/2014/main" id="{3AE2AFB6-89B5-A227-3487-A229D0C8C946}"/>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Calibri" panose="020F0502020204030204" pitchFamily="34" charset="0"/>
              </a:rPr>
              <a:t>Heart disease is one of the leading causes of death worldwide, and early detection of individuals at high risk is crucial for effective prevention and treatment. </a:t>
            </a:r>
          </a:p>
          <a:p>
            <a:r>
              <a:rPr lang="en-US" sz="2400" dirty="0">
                <a:effectLst/>
                <a:latin typeface="Calibri" panose="020F0502020204030204" pitchFamily="34" charset="0"/>
                <a:ea typeface="Calibri" panose="020F0502020204030204" pitchFamily="34" charset="0"/>
                <a:cs typeface="Calibri" panose="020F0502020204030204" pitchFamily="34" charset="0"/>
              </a:rPr>
              <a:t>However, traditional risk assessment methods may not always accurately identify those at high risk, and therefore there is a need for more advanced techniques such as deep learning to improve accuracy and reliability of predictions.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9685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5FFD-316F-0649-3C68-F5FA1097A5F8}"/>
              </a:ext>
            </a:extLst>
          </p:cNvPr>
          <p:cNvSpPr>
            <a:spLocks noGrp="1"/>
          </p:cNvSpPr>
          <p:nvPr>
            <p:ph type="ctrTitle"/>
          </p:nvPr>
        </p:nvSpPr>
        <p:spPr>
          <a:xfrm>
            <a:off x="1525523" y="223935"/>
            <a:ext cx="8915399" cy="1212979"/>
          </a:xfrm>
        </p:spPr>
        <p:txBody>
          <a:bodyPr/>
          <a:lstStyle/>
          <a:p>
            <a:r>
              <a:rPr lang="en-US" dirty="0"/>
              <a:t>Objectives</a:t>
            </a:r>
          </a:p>
        </p:txBody>
      </p:sp>
      <p:sp>
        <p:nvSpPr>
          <p:cNvPr id="3" name="Subtitle 2">
            <a:extLst>
              <a:ext uri="{FF2B5EF4-FFF2-40B4-BE49-F238E27FC236}">
                <a16:creationId xmlns:a16="http://schemas.microsoft.com/office/drawing/2014/main" id="{6D2747AF-A7B4-A592-BD69-071ED83A7E3F}"/>
              </a:ext>
            </a:extLst>
          </p:cNvPr>
          <p:cNvSpPr>
            <a:spLocks noGrp="1"/>
          </p:cNvSpPr>
          <p:nvPr>
            <p:ph type="subTitle" idx="1"/>
          </p:nvPr>
        </p:nvSpPr>
        <p:spPr>
          <a:xfrm>
            <a:off x="1638300" y="1856792"/>
            <a:ext cx="8915399" cy="4590661"/>
          </a:xfrm>
        </p:spPr>
        <p:txBody>
          <a:bodyPr/>
          <a:lstStyle/>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15000"/>
              </a:lnSpc>
              <a:spcBef>
                <a:spcPts val="0"/>
              </a:spcBef>
              <a:spcAft>
                <a:spcPts val="10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Calibri" panose="020F0502020204030204" pitchFamily="34" charset="0"/>
              </a:rPr>
              <a:t>Developing an accurate and reliable predictive model for heart disease risk assessment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15000"/>
              </a:lnSpc>
              <a:spcBef>
                <a:spcPts val="0"/>
              </a:spcBef>
              <a:spcAft>
                <a:spcPts val="10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Calibri" panose="020F0502020204030204" pitchFamily="34" charset="0"/>
              </a:rPr>
              <a:t>Identifying individuals at high risk of developing heart disease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15000"/>
              </a:lnSpc>
              <a:spcBef>
                <a:spcPts val="0"/>
              </a:spcBef>
              <a:spcAft>
                <a:spcPts val="10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Calibri" panose="020F0502020204030204" pitchFamily="34" charset="0"/>
              </a:rPr>
              <a:t>Providing personalized treatment plans for individuals based on their risk factors and medical history.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15000"/>
              </a:lnSpc>
              <a:spcBef>
                <a:spcPts val="0"/>
              </a:spcBef>
              <a:spcAft>
                <a:spcPts val="10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Calibri" panose="020F0502020204030204" pitchFamily="34" charset="0"/>
              </a:rPr>
              <a:t>Improving patient outcomes through early detection and prevention of heart disease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2673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94EE-1308-9153-8F3B-401FC517992F}"/>
              </a:ext>
            </a:extLst>
          </p:cNvPr>
          <p:cNvSpPr>
            <a:spLocks noGrp="1"/>
          </p:cNvSpPr>
          <p:nvPr>
            <p:ph type="ctrTitle"/>
          </p:nvPr>
        </p:nvSpPr>
        <p:spPr>
          <a:xfrm>
            <a:off x="1142968" y="163287"/>
            <a:ext cx="8915399" cy="975048"/>
          </a:xfrm>
        </p:spPr>
        <p:txBody>
          <a:bodyPr/>
          <a:lstStyle/>
          <a:p>
            <a:r>
              <a:rPr lang="en-US" dirty="0"/>
              <a:t>Related work</a:t>
            </a:r>
          </a:p>
        </p:txBody>
      </p:sp>
      <p:sp>
        <p:nvSpPr>
          <p:cNvPr id="3" name="Subtitle 2">
            <a:extLst>
              <a:ext uri="{FF2B5EF4-FFF2-40B4-BE49-F238E27FC236}">
                <a16:creationId xmlns:a16="http://schemas.microsoft.com/office/drawing/2014/main" id="{07CAF23D-545D-6EBA-383F-E596B5F266C3}"/>
              </a:ext>
            </a:extLst>
          </p:cNvPr>
          <p:cNvSpPr>
            <a:spLocks noGrp="1"/>
          </p:cNvSpPr>
          <p:nvPr>
            <p:ph type="subTitle" idx="1"/>
          </p:nvPr>
        </p:nvSpPr>
        <p:spPr>
          <a:xfrm>
            <a:off x="1217612" y="1259739"/>
            <a:ext cx="8915399" cy="5434974"/>
          </a:xfrm>
        </p:spPr>
        <p:txBody>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Heart disease is a major cause of death worldwide, and early prediction of the disease can help in its prevention and treatment. Machine learning methods, including deep learning, have shown promise in accurately predicting the risk of heart disease.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of the early studies in this field was conducted by Attia et al. (2019), who used a convolutional neural network (CNN) to predict the risk of cardiovascular disease in patients using electrocardiogram (ECG) data. The CNN was trained on a large dataset of over 500,000 ECG recordings and achieved an accuracy of 0.85 in predicting the risk of cardiovascular disease.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study by Wang et al. (2021) proposed a deep learning framework for predicting the risk of heart failure using EHR data. The framework consisted of a dual-attention network that incorporated both temporal and clinical features from EHR data. The model was trained on a large dataset of over 13,000 patients and achieved an AUC-ROC of 0.81 in predicting the risk of heart failure.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302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70D7-1A10-8B89-52F2-369B74995F4F}"/>
              </a:ext>
            </a:extLst>
          </p:cNvPr>
          <p:cNvSpPr>
            <a:spLocks noGrp="1"/>
          </p:cNvSpPr>
          <p:nvPr>
            <p:ph type="title"/>
          </p:nvPr>
        </p:nvSpPr>
        <p:spPr>
          <a:xfrm>
            <a:off x="2592926" y="446088"/>
            <a:ext cx="3570129" cy="1005840"/>
          </a:xfrm>
        </p:spPr>
        <p:txBody>
          <a:bodyPr vert="horz" lIns="91440" tIns="45720" rIns="91440" bIns="45720" rtlCol="0" anchor="b">
            <a:normAutofit/>
          </a:bodyPr>
          <a:lstStyle/>
          <a:p>
            <a:r>
              <a:rPr lang="en-US" sz="2000"/>
              <a:t>Problem Statement</a:t>
            </a:r>
          </a:p>
        </p:txBody>
      </p:sp>
      <p:sp>
        <p:nvSpPr>
          <p:cNvPr id="5" name="Rectangle 1">
            <a:extLst>
              <a:ext uri="{FF2B5EF4-FFF2-40B4-BE49-F238E27FC236}">
                <a16:creationId xmlns:a16="http://schemas.microsoft.com/office/drawing/2014/main" id="{B97DCE59-35BF-8CE6-58E5-1075EC806101}"/>
              </a:ext>
            </a:extLst>
          </p:cNvPr>
          <p:cNvSpPr>
            <a:spLocks noChangeArrowheads="1"/>
          </p:cNvSpPr>
          <p:nvPr/>
        </p:nvSpPr>
        <p:spPr bwMode="auto">
          <a:xfrm>
            <a:off x="2589212" y="1609344"/>
            <a:ext cx="3555557" cy="430187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spcBef>
                <a:spcPts val="1000"/>
              </a:spcBef>
              <a:buClr>
                <a:schemeClr val="accent1"/>
              </a:buClr>
              <a:buSzTx/>
              <a:buFont typeface="Wingdings 3" charset="2"/>
              <a:buChar char=""/>
              <a:tabLst/>
            </a:pPr>
            <a:r>
              <a:rPr kumimoji="0" lang="en-US" altLang="en-US" sz="1400" b="0" i="0" u="none" strike="noStrike" cap="none" normalizeH="0" baseline="0" dirty="0">
                <a:ln>
                  <a:noFill/>
                </a:ln>
                <a:solidFill>
                  <a:schemeClr val="tx1">
                    <a:lumMod val="75000"/>
                    <a:lumOff val="25000"/>
                  </a:schemeClr>
                </a:solidFill>
                <a:effectLst/>
              </a:rPr>
              <a:t>Statistical techniques have been used to extract implicit information from data, but statistical analysis requires mathematical background. Statistical analysis is time-consuming as the analyzer needs to formulate and test each hypothesis, whereas deep learning automates the generation and testing of hypotheses. Statistical techniques rely on heavy computation on small data sets. Below table shows the comparison of statistical analysis and deep learning. </a:t>
            </a:r>
          </a:p>
          <a:p>
            <a:pPr marL="0" marR="0" lvl="0" indent="0" fontAlgn="base">
              <a:spcBef>
                <a:spcPts val="1000"/>
              </a:spcBef>
              <a:buClr>
                <a:schemeClr val="accent1"/>
              </a:buClr>
              <a:buSzTx/>
              <a:buFont typeface="Wingdings 3" charset="2"/>
              <a:buChar char=""/>
              <a:tabLst/>
            </a:pPr>
            <a:r>
              <a:rPr kumimoji="0" lang="en-US" altLang="en-US" sz="1400" b="1" i="0" u="none" strike="noStrike" cap="none" normalizeH="0" baseline="0" dirty="0">
                <a:ln>
                  <a:noFill/>
                </a:ln>
                <a:solidFill>
                  <a:schemeClr val="tx1">
                    <a:lumMod val="75000"/>
                    <a:lumOff val="25000"/>
                  </a:schemeClr>
                </a:solidFill>
                <a:effectLst/>
              </a:rPr>
              <a:t>   </a:t>
            </a:r>
            <a:endParaRPr kumimoji="0" lang="en-US" altLang="en-US" sz="1400" b="0" i="0" u="none" strike="noStrike" cap="none" normalizeH="0" baseline="0" dirty="0">
              <a:ln>
                <a:noFill/>
              </a:ln>
              <a:solidFill>
                <a:schemeClr val="tx1">
                  <a:lumMod val="75000"/>
                  <a:lumOff val="25000"/>
                </a:schemeClr>
              </a:solidFill>
              <a:effectLst/>
            </a:endParaRPr>
          </a:p>
        </p:txBody>
      </p:sp>
      <p:graphicFrame>
        <p:nvGraphicFramePr>
          <p:cNvPr id="4" name="Content Placeholder 3">
            <a:extLst>
              <a:ext uri="{FF2B5EF4-FFF2-40B4-BE49-F238E27FC236}">
                <a16:creationId xmlns:a16="http://schemas.microsoft.com/office/drawing/2014/main" id="{964E590A-A824-BFC8-FC2E-2A253D6ED9B0}"/>
              </a:ext>
            </a:extLst>
          </p:cNvPr>
          <p:cNvGraphicFramePr>
            <a:graphicFrameLocks noGrp="1"/>
          </p:cNvGraphicFramePr>
          <p:nvPr>
            <p:ph idx="1"/>
            <p:extLst>
              <p:ext uri="{D42A27DB-BD31-4B8C-83A1-F6EECF244321}">
                <p14:modId xmlns:p14="http://schemas.microsoft.com/office/powerpoint/2010/main" val="1920706183"/>
              </p:ext>
            </p:extLst>
          </p:nvPr>
        </p:nvGraphicFramePr>
        <p:xfrm>
          <a:off x="6495131" y="446088"/>
          <a:ext cx="4837365" cy="5446769"/>
        </p:xfrm>
        <a:graphic>
          <a:graphicData uri="http://schemas.openxmlformats.org/drawingml/2006/table">
            <a:tbl>
              <a:tblPr firstRow="1" firstCol="1" bandRow="1"/>
              <a:tblGrid>
                <a:gridCol w="708662">
                  <a:extLst>
                    <a:ext uri="{9D8B030D-6E8A-4147-A177-3AD203B41FA5}">
                      <a16:colId xmlns:a16="http://schemas.microsoft.com/office/drawing/2014/main" val="509443342"/>
                    </a:ext>
                  </a:extLst>
                </a:gridCol>
                <a:gridCol w="2033282">
                  <a:extLst>
                    <a:ext uri="{9D8B030D-6E8A-4147-A177-3AD203B41FA5}">
                      <a16:colId xmlns:a16="http://schemas.microsoft.com/office/drawing/2014/main" val="1088002056"/>
                    </a:ext>
                  </a:extLst>
                </a:gridCol>
                <a:gridCol w="2095421">
                  <a:extLst>
                    <a:ext uri="{9D8B030D-6E8A-4147-A177-3AD203B41FA5}">
                      <a16:colId xmlns:a16="http://schemas.microsoft.com/office/drawing/2014/main" val="1626311345"/>
                    </a:ext>
                  </a:extLst>
                </a:gridCol>
              </a:tblGrid>
              <a:tr h="909857">
                <a:tc>
                  <a:txBody>
                    <a:bodyPr/>
                    <a:lstStyle/>
                    <a:p>
                      <a:pPr marL="0" marR="0" algn="l">
                        <a:lnSpc>
                          <a:spcPct val="150000"/>
                        </a:lnSpc>
                        <a:spcBef>
                          <a:spcPts val="0"/>
                        </a:spcBef>
                        <a:spcAft>
                          <a:spcPts val="0"/>
                        </a:spcAft>
                      </a:pPr>
                      <a:r>
                        <a:rPr lang="en-IN"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Sl No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797" marR="106184" marT="5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2540" marR="0" algn="l">
                        <a:lnSpc>
                          <a:spcPct val="150000"/>
                        </a:lnSpc>
                        <a:spcBef>
                          <a:spcPts val="0"/>
                        </a:spcBef>
                        <a:spcAft>
                          <a:spcPts val="0"/>
                        </a:spcAft>
                      </a:pPr>
                      <a:r>
                        <a:rPr lang="en-IN"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Statistical Techniques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797" marR="106184" marT="5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a:lnSpc>
                          <a:spcPct val="150000"/>
                        </a:lnSpc>
                        <a:spcBef>
                          <a:spcPts val="0"/>
                        </a:spcBef>
                        <a:spcAft>
                          <a:spcPts val="0"/>
                        </a:spcAft>
                      </a:pPr>
                      <a:r>
                        <a:rPr lang="en-IN"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Deep Learning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797" marR="106184" marT="5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627664931"/>
                  </a:ext>
                </a:extLst>
              </a:tr>
              <a:tr h="909857">
                <a:tc>
                  <a:txBody>
                    <a:bodyPr/>
                    <a:lstStyle/>
                    <a:p>
                      <a:pPr marL="0" marR="0" algn="l">
                        <a:lnSpc>
                          <a:spcPct val="150000"/>
                        </a:lnSpc>
                        <a:spcBef>
                          <a:spcPts val="0"/>
                        </a:spcBef>
                        <a:spcAft>
                          <a:spcPts val="0"/>
                        </a:spcAft>
                      </a:pPr>
                      <a:r>
                        <a:rPr lang="en-IN"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797" marR="106184" marT="5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2540" marR="0" algn="l">
                        <a:lnSpc>
                          <a:spcPct val="150000"/>
                        </a:lnSpc>
                        <a:spcBef>
                          <a:spcPts val="0"/>
                        </a:spcBef>
                        <a:spcAft>
                          <a:spcPts val="0"/>
                        </a:spcAft>
                      </a:pPr>
                      <a:r>
                        <a:rPr lang="en-IN"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Analyse and summarize data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797" marR="106184" marT="5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a:lnSpc>
                          <a:spcPct val="150000"/>
                        </a:lnSpc>
                        <a:spcBef>
                          <a:spcPts val="0"/>
                        </a:spcBef>
                        <a:spcAft>
                          <a:spcPts val="0"/>
                        </a:spcAft>
                      </a:pPr>
                      <a:r>
                        <a:rPr lang="en-IN"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Learning from data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797" marR="106184" marT="5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352049360"/>
                  </a:ext>
                </a:extLst>
              </a:tr>
              <a:tr h="1358599">
                <a:tc>
                  <a:txBody>
                    <a:bodyPr/>
                    <a:lstStyle/>
                    <a:p>
                      <a:pPr marL="0" marR="0" algn="l">
                        <a:lnSpc>
                          <a:spcPct val="150000"/>
                        </a:lnSpc>
                        <a:spcBef>
                          <a:spcPts val="0"/>
                        </a:spcBef>
                        <a:spcAft>
                          <a:spcPts val="0"/>
                        </a:spcAft>
                      </a:pPr>
                      <a:r>
                        <a:rPr lang="en-IN"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797" marR="106184" marT="5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2540" marR="0" algn="l">
                        <a:lnSpc>
                          <a:spcPct val="150000"/>
                        </a:lnSpc>
                        <a:spcBef>
                          <a:spcPts val="0"/>
                        </a:spcBef>
                        <a:spcAft>
                          <a:spcPts val="0"/>
                        </a:spcAft>
                      </a:pPr>
                      <a:r>
                        <a:rPr lang="en-IN"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Requires independent features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797" marR="106184" marT="5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a:lnSpc>
                          <a:spcPct val="150000"/>
                        </a:lnSpc>
                        <a:spcBef>
                          <a:spcPts val="0"/>
                        </a:spcBef>
                        <a:spcAft>
                          <a:spcPts val="0"/>
                        </a:spcAft>
                      </a:pPr>
                      <a:r>
                        <a:rPr lang="en-IN"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Redundancy in features is allowed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797" marR="106184" marT="5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675934055"/>
                  </a:ext>
                </a:extLst>
              </a:tr>
              <a:tr h="909857">
                <a:tc>
                  <a:txBody>
                    <a:bodyPr/>
                    <a:lstStyle/>
                    <a:p>
                      <a:pPr marL="0" marR="0" algn="l">
                        <a:lnSpc>
                          <a:spcPct val="150000"/>
                        </a:lnSpc>
                        <a:spcBef>
                          <a:spcPts val="0"/>
                        </a:spcBef>
                        <a:spcAft>
                          <a:spcPts val="0"/>
                        </a:spcAft>
                      </a:pPr>
                      <a:r>
                        <a:rPr lang="en-IN"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797" marR="106184" marT="5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2540" marR="0" algn="l">
                        <a:lnSpc>
                          <a:spcPct val="150000"/>
                        </a:lnSpc>
                        <a:spcBef>
                          <a:spcPts val="0"/>
                        </a:spcBef>
                        <a:spcAft>
                          <a:spcPts val="0"/>
                        </a:spcAft>
                      </a:pPr>
                      <a:r>
                        <a:rPr lang="en-IN"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Promotes data reduction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797" marR="106184" marT="5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a:lnSpc>
                          <a:spcPct val="150000"/>
                        </a:lnSpc>
                        <a:spcBef>
                          <a:spcPts val="0"/>
                        </a:spcBef>
                        <a:spcAft>
                          <a:spcPts val="0"/>
                        </a:spcAft>
                      </a:pPr>
                      <a:r>
                        <a:rPr lang="en-IN"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Does not provide data reduction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797" marR="106184" marT="5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88608556"/>
                  </a:ext>
                </a:extLst>
              </a:tr>
              <a:tr h="1358599">
                <a:tc>
                  <a:txBody>
                    <a:bodyPr/>
                    <a:lstStyle/>
                    <a:p>
                      <a:pPr marL="0" marR="0" algn="l">
                        <a:lnSpc>
                          <a:spcPct val="150000"/>
                        </a:lnSpc>
                        <a:spcBef>
                          <a:spcPts val="0"/>
                        </a:spcBef>
                        <a:spcAft>
                          <a:spcPts val="0"/>
                        </a:spcAft>
                      </a:pPr>
                      <a:r>
                        <a:rPr lang="en-IN"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797" marR="106184" marT="5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2540" marR="0" algn="l">
                        <a:lnSpc>
                          <a:spcPct val="150000"/>
                        </a:lnSpc>
                        <a:spcBef>
                          <a:spcPts val="0"/>
                        </a:spcBef>
                        <a:spcAft>
                          <a:spcPts val="0"/>
                        </a:spcAft>
                      </a:pPr>
                      <a:r>
                        <a:rPr lang="en-IN"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Focused on traditional data analysis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797" marR="106184" marT="5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a:lnSpc>
                          <a:spcPct val="150000"/>
                        </a:lnSpc>
                        <a:spcBef>
                          <a:spcPts val="0"/>
                        </a:spcBef>
                        <a:spcAft>
                          <a:spcPts val="0"/>
                        </a:spcAft>
                      </a:pPr>
                      <a:r>
                        <a:rPr lang="en-IN"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Used to solve complex problems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797" marR="106184" marT="5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929361822"/>
                  </a:ext>
                </a:extLst>
              </a:tr>
            </a:tbl>
          </a:graphicData>
        </a:graphic>
      </p:graphicFrame>
    </p:spTree>
    <p:extLst>
      <p:ext uri="{BB962C8B-B14F-4D97-AF65-F5344CB8AC3E}">
        <p14:creationId xmlns:p14="http://schemas.microsoft.com/office/powerpoint/2010/main" val="83549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4C22-B55A-4906-A0EA-1C7667271E8A}"/>
              </a:ext>
            </a:extLst>
          </p:cNvPr>
          <p:cNvSpPr>
            <a:spLocks noGrp="1"/>
          </p:cNvSpPr>
          <p:nvPr>
            <p:ph type="ctrTitle"/>
          </p:nvPr>
        </p:nvSpPr>
        <p:spPr>
          <a:xfrm>
            <a:off x="956356" y="97972"/>
            <a:ext cx="8915399" cy="1012371"/>
          </a:xfrm>
        </p:spPr>
        <p:txBody>
          <a:bodyPr/>
          <a:lstStyle/>
          <a:p>
            <a:r>
              <a:rPr lang="en-US" dirty="0"/>
              <a:t>Proposed Solution</a:t>
            </a:r>
          </a:p>
        </p:txBody>
      </p:sp>
      <p:sp>
        <p:nvSpPr>
          <p:cNvPr id="3" name="Subtitle 2">
            <a:extLst>
              <a:ext uri="{FF2B5EF4-FFF2-40B4-BE49-F238E27FC236}">
                <a16:creationId xmlns:a16="http://schemas.microsoft.com/office/drawing/2014/main" id="{0919CED0-E627-3D86-C817-D86BCD674AF8}"/>
              </a:ext>
            </a:extLst>
          </p:cNvPr>
          <p:cNvSpPr>
            <a:spLocks noGrp="1"/>
          </p:cNvSpPr>
          <p:nvPr>
            <p:ph type="subTitle" idx="1"/>
          </p:nvPr>
        </p:nvSpPr>
        <p:spPr>
          <a:xfrm>
            <a:off x="956355" y="1110344"/>
            <a:ext cx="8915399" cy="5514392"/>
          </a:xfrm>
        </p:spPr>
        <p:txBody>
          <a:bodyPr/>
          <a:lstStyle/>
          <a:p>
            <a:pPr marL="285750" indent="-285750">
              <a:buFont typeface="Arial" panose="020B0604020202020204" pitchFamily="34" charset="0"/>
              <a:buChar char="•"/>
            </a:pPr>
            <a:r>
              <a:rPr lang="en-US" dirty="0"/>
              <a:t>In this we have used different deep &amp; machine learning algorithms to   get a more efficient and accurate results.</a:t>
            </a:r>
          </a:p>
          <a:p>
            <a:pPr marL="285750" indent="-285750">
              <a:buFont typeface="Arial" panose="020B0604020202020204" pitchFamily="34" charset="0"/>
              <a:buChar char="•"/>
            </a:pPr>
            <a:r>
              <a:rPr lang="en-US" dirty="0"/>
              <a:t>We have used these classifiers</a:t>
            </a:r>
          </a:p>
          <a:p>
            <a:pPr marL="285750" indent="-285750">
              <a:buFont typeface="Arial" panose="020B0604020202020204" pitchFamily="34" charset="0"/>
              <a:buChar char="•"/>
            </a:pPr>
            <a: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 Decision Trees</a:t>
            </a:r>
          </a:p>
          <a:p>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b="1" dirty="0">
                <a:solidFill>
                  <a:schemeClr val="tx1"/>
                </a:solidFill>
                <a:effectLst/>
                <a:latin typeface="Calibri" panose="020F0502020204030204" pitchFamily="34" charset="0"/>
                <a:ea typeface="Times New Roman" panose="02020603050405020304" pitchFamily="18" charset="0"/>
              </a:rPr>
              <a:t>2) Random Forest</a:t>
            </a:r>
          </a:p>
          <a:p>
            <a:endParaRPr lang="en-US" dirty="0">
              <a:solidFill>
                <a:schemeClr val="tx1"/>
              </a:solidFill>
            </a:endParaRPr>
          </a:p>
          <a:p>
            <a:r>
              <a:rPr lang="en-US" sz="1800" b="1" dirty="0">
                <a:solidFill>
                  <a:schemeClr val="tx1"/>
                </a:solidFill>
                <a:effectLst/>
                <a:latin typeface="Calibri" panose="020F0502020204030204" pitchFamily="34" charset="0"/>
                <a:ea typeface="Times New Roman" panose="02020603050405020304" pitchFamily="18" charset="0"/>
              </a:rPr>
              <a:t>     3) K-Nearest Neighbor</a:t>
            </a:r>
          </a:p>
          <a:p>
            <a:endParaRPr lang="en-US" b="1" dirty="0">
              <a:solidFill>
                <a:schemeClr val="tx1"/>
              </a:solidFill>
              <a:latin typeface="Calibri" panose="020F0502020204030204" pitchFamily="34" charset="0"/>
            </a:endParaRPr>
          </a:p>
          <a:p>
            <a:r>
              <a:rPr lang="en-US" b="1" dirty="0">
                <a:solidFill>
                  <a:schemeClr val="tx1"/>
                </a:solidFill>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4)  </a:t>
            </a:r>
            <a:r>
              <a:rPr lang="en-US" sz="1800" b="1" dirty="0">
                <a:effectLst/>
                <a:latin typeface="Calibri" panose="020F0502020204030204" pitchFamily="34" charset="0"/>
                <a:ea typeface="Calibri" panose="020F0502020204030204" pitchFamily="34" charset="0"/>
              </a:rPr>
              <a:t>Logistic regression</a:t>
            </a:r>
            <a:endParaRPr lang="en-US" dirty="0">
              <a:solidFill>
                <a:schemeClr val="tx1"/>
              </a:solidFill>
            </a:endParaRPr>
          </a:p>
        </p:txBody>
      </p:sp>
    </p:spTree>
    <p:extLst>
      <p:ext uri="{BB962C8B-B14F-4D97-AF65-F5344CB8AC3E}">
        <p14:creationId xmlns:p14="http://schemas.microsoft.com/office/powerpoint/2010/main" val="2894566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F9DBCE5-2A0D-4132-9400-C1A905E72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38190A0C-390B-418A-9335-DCD0FD830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3F75F94-A32B-9104-D9A4-AEAC23004104}"/>
              </a:ext>
            </a:extLst>
          </p:cNvPr>
          <p:cNvSpPr>
            <a:spLocks noGrp="1"/>
          </p:cNvSpPr>
          <p:nvPr>
            <p:ph type="ctrTitle"/>
          </p:nvPr>
        </p:nvSpPr>
        <p:spPr>
          <a:xfrm>
            <a:off x="540279" y="967417"/>
            <a:ext cx="3778870" cy="3943250"/>
          </a:xfrm>
        </p:spPr>
        <p:txBody>
          <a:bodyPr>
            <a:normAutofit/>
          </a:bodyPr>
          <a:lstStyle/>
          <a:p>
            <a:r>
              <a:rPr lang="en-US" sz="4000" dirty="0">
                <a:solidFill>
                  <a:srgbClr val="FEFFFF"/>
                </a:solidFill>
              </a:rPr>
              <a:t>Results</a:t>
            </a:r>
          </a:p>
        </p:txBody>
      </p:sp>
      <p:sp>
        <p:nvSpPr>
          <p:cNvPr id="14" name="Freeform 5">
            <a:extLst>
              <a:ext uri="{FF2B5EF4-FFF2-40B4-BE49-F238E27FC236}">
                <a16:creationId xmlns:a16="http://schemas.microsoft.com/office/drawing/2014/main" id="{A868EC83-FF48-45B4-B4C3-D25755DB4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835F8EBB-5461-59D0-603E-4D6F0803C380}"/>
              </a:ext>
            </a:extLst>
          </p:cNvPr>
          <p:cNvPicPr>
            <a:picLocks noChangeAspect="1"/>
          </p:cNvPicPr>
          <p:nvPr/>
        </p:nvPicPr>
        <p:blipFill>
          <a:blip r:embed="rId2"/>
          <a:stretch>
            <a:fillRect/>
          </a:stretch>
        </p:blipFill>
        <p:spPr>
          <a:xfrm>
            <a:off x="5587994" y="2131596"/>
            <a:ext cx="5640502" cy="2602110"/>
          </a:xfrm>
          <a:prstGeom prst="rect">
            <a:avLst/>
          </a:prstGeom>
        </p:spPr>
      </p:pic>
    </p:spTree>
    <p:extLst>
      <p:ext uri="{BB962C8B-B14F-4D97-AF65-F5344CB8AC3E}">
        <p14:creationId xmlns:p14="http://schemas.microsoft.com/office/powerpoint/2010/main" val="74439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4175417" y="1069098"/>
            <a:ext cx="8915399" cy="2262781"/>
          </a:xfrm>
        </p:spPr>
        <p:txBody>
          <a:bodyPr>
            <a:normAutofit/>
          </a:bodyPr>
          <a:lstStyle/>
          <a:p>
            <a:r>
              <a:rPr lang="en-US" dirty="0"/>
              <a:t>Thank you</a:t>
            </a:r>
          </a:p>
        </p:txBody>
      </p:sp>
      <p:sp>
        <p:nvSpPr>
          <p:cNvPr id="3" name="Subtitle 2">
            <a:extLst>
              <a:ext uri="{FF2B5EF4-FFF2-40B4-BE49-F238E27FC236}">
                <a16:creationId xmlns:a16="http://schemas.microsoft.com/office/drawing/2014/main" id="{96D75439-C766-134A-A0D0-BE002D8B0AAD}"/>
              </a:ext>
            </a:extLst>
          </p:cNvPr>
          <p:cNvSpPr>
            <a:spLocks noGrp="1"/>
          </p:cNvSpPr>
          <p:nvPr>
            <p:ph type="subTitle" idx="1"/>
          </p:nvPr>
        </p:nvSpPr>
        <p:spPr>
          <a:xfrm>
            <a:off x="2589213" y="4777379"/>
            <a:ext cx="8915399" cy="1126283"/>
          </a:xfrm>
        </p:spPr>
        <p:txBody>
          <a:bodyPr>
            <a:normAutofit/>
          </a:bodyPr>
          <a:lstStyle/>
          <a:p>
            <a:endParaRPr lang="en-US" dirty="0"/>
          </a:p>
        </p:txBody>
      </p:sp>
      <p:grpSp>
        <p:nvGrpSpPr>
          <p:cNvPr id="12" name="Group 11">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0637399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2C7EEC-86F6-4CA7-805C-CB656E6A6356}">
  <ds:schemaRefs>
    <ds:schemaRef ds:uri="http://schemas.microsoft.com/sharepoint/v3/contenttype/forms"/>
  </ds:schemaRefs>
</ds:datastoreItem>
</file>

<file path=customXml/itemProps2.xml><?xml version="1.0" encoding="utf-8"?>
<ds:datastoreItem xmlns:ds="http://schemas.openxmlformats.org/officeDocument/2006/customXml" ds:itemID="{26C8EDA9-70CE-4A62-99FE-71B395D1BB0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8664C2C-082A-4164-A0C5-E616AB2AD5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Event design</Template>
  <TotalTime>30</TotalTime>
  <Words>562</Words>
  <Application>Microsoft Office PowerPoint</Application>
  <PresentationFormat>Widescreen</PresentationFormat>
  <Paragraphs>72</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Wisp</vt:lpstr>
      <vt:lpstr>Heart Disease Prediction using deep learning and methods</vt:lpstr>
      <vt:lpstr>Role/Responsibilities</vt:lpstr>
      <vt:lpstr>Motivation</vt:lpstr>
      <vt:lpstr>Objectives</vt:lpstr>
      <vt:lpstr>Related work</vt:lpstr>
      <vt:lpstr>Problem Statement</vt:lpstr>
      <vt:lpstr>Proposed Solution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deep learning and methods</dc:title>
  <dc:creator>Venkata sai</dc:creator>
  <cp:lastModifiedBy>Venkata sai</cp:lastModifiedBy>
  <cp:revision>2</cp:revision>
  <dcterms:created xsi:type="dcterms:W3CDTF">2023-04-26T03:57:51Z</dcterms:created>
  <dcterms:modified xsi:type="dcterms:W3CDTF">2023-04-26T04:28:45Z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