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C04-DC3D-46F7-BE3F-D133CFCA063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657-B791-431A-A7FF-8AE1E42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C04-DC3D-46F7-BE3F-D133CFCA063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657-B791-431A-A7FF-8AE1E42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1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C04-DC3D-46F7-BE3F-D133CFCA063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657-B791-431A-A7FF-8AE1E42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C04-DC3D-46F7-BE3F-D133CFCA063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657-B791-431A-A7FF-8AE1E42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9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C04-DC3D-46F7-BE3F-D133CFCA063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657-B791-431A-A7FF-8AE1E42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C04-DC3D-46F7-BE3F-D133CFCA063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657-B791-431A-A7FF-8AE1E42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C04-DC3D-46F7-BE3F-D133CFCA063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657-B791-431A-A7FF-8AE1E42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C04-DC3D-46F7-BE3F-D133CFCA063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657-B791-431A-A7FF-8AE1E42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C04-DC3D-46F7-BE3F-D133CFCA063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657-B791-431A-A7FF-8AE1E42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C04-DC3D-46F7-BE3F-D133CFCA063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657-B791-431A-A7FF-8AE1E42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1C04-DC3D-46F7-BE3F-D133CFCA063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657-B791-431A-A7FF-8AE1E42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1C04-DC3D-46F7-BE3F-D133CFCA063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D657-B791-431A-A7FF-8AE1E424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7913" y="792523"/>
            <a:ext cx="11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TableOne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180115" y="1273629"/>
            <a:ext cx="3755572" cy="816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5116286" y="1497177"/>
            <a:ext cx="21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FNAME = Tom ID = 1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6738" y="571891"/>
            <a:ext cx="17852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Transaction #1</a:t>
            </a:r>
          </a:p>
          <a:p>
            <a:r>
              <a:rPr lang="en-US" sz="1400" dirty="0" smtClean="0"/>
              <a:t>Wants to: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UPDATE </a:t>
            </a:r>
            <a:r>
              <a:rPr lang="en-US" sz="1400" dirty="0"/>
              <a:t>TableOne </a:t>
            </a:r>
          </a:p>
          <a:p>
            <a:r>
              <a:rPr lang="en-US" sz="1400" dirty="0"/>
              <a:t>SET FNAME = 'MARY'</a:t>
            </a:r>
          </a:p>
          <a:p>
            <a:r>
              <a:rPr lang="en-US" sz="1400" dirty="0"/>
              <a:t>WHERE ID = </a:t>
            </a:r>
            <a:r>
              <a:rPr lang="en-US" sz="1400" dirty="0" smtClean="0"/>
              <a:t>1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THUS, GETS AN EXCLUSIVE LOCK SO THAT WHILE IT’S UPDATING, </a:t>
            </a:r>
            <a:r>
              <a:rPr lang="en-US" sz="1400" dirty="0" smtClean="0"/>
              <a:t>SO NO</a:t>
            </a:r>
            <a:r>
              <a:rPr lang="en-US" sz="1400" dirty="0" smtClean="0"/>
              <a:t> </a:t>
            </a:r>
            <a:r>
              <a:rPr lang="en-US" sz="1400" dirty="0" smtClean="0"/>
              <a:t>OTHER TRANACTION CAN MODIFY THE TABLEONE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746671" y="571890"/>
            <a:ext cx="178525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Transaction #2</a:t>
            </a:r>
          </a:p>
          <a:p>
            <a:r>
              <a:rPr lang="en-US" sz="1400" dirty="0" smtClean="0"/>
              <a:t>Wants to: 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UPDATE TableOne </a:t>
            </a:r>
          </a:p>
          <a:p>
            <a:r>
              <a:rPr lang="en-US" sz="1400" dirty="0" smtClean="0"/>
              <a:t>SET FNAME = ‘RANDOLPH'</a:t>
            </a:r>
          </a:p>
          <a:p>
            <a:r>
              <a:rPr lang="en-US" sz="1400" dirty="0" smtClean="0"/>
              <a:t>WHERE ID = 1</a:t>
            </a:r>
          </a:p>
          <a:p>
            <a:endParaRPr lang="en-US" sz="1400" dirty="0"/>
          </a:p>
          <a:p>
            <a:r>
              <a:rPr lang="en-US" sz="1400" dirty="0" smtClean="0">
                <a:solidFill>
                  <a:srgbClr val="C00000"/>
                </a:solidFill>
              </a:rPr>
              <a:t>AT THE SAME TIME</a:t>
            </a:r>
            <a:r>
              <a:rPr lang="en-US" sz="1400" dirty="0" smtClean="0"/>
              <a:t>, TRANSACTION #2 IS TRYING TO UPDATE THE TABLE TABLEONE –BUT CAN’T CUZ T1 HAS A LOCK ON IT!!!</a:t>
            </a:r>
          </a:p>
          <a:p>
            <a:r>
              <a:rPr lang="en-US" sz="1400" dirty="0" smtClean="0"/>
              <a:t>ONLY WHEN T1 HAS COMMITTED THE TRANSACTION AND CLOSED THE SESSION, CAN </a:t>
            </a:r>
            <a:r>
              <a:rPr lang="en-US" sz="1400" dirty="0" smtClean="0"/>
              <a:t>T#2 </a:t>
            </a:r>
            <a:r>
              <a:rPr lang="en-US" sz="1400" dirty="0" smtClean="0"/>
              <a:t>UPDATE.</a:t>
            </a:r>
          </a:p>
          <a:p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07229" y="2263387"/>
            <a:ext cx="1521279" cy="66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2658" y="2928338"/>
            <a:ext cx="93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 LOCK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075713" y="2313606"/>
            <a:ext cx="1496788" cy="76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22368" y="5298178"/>
            <a:ext cx="191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blocking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3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1714" y="688438"/>
            <a:ext cx="142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TableOne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9591" y="1593745"/>
            <a:ext cx="1785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Transaction #1</a:t>
            </a:r>
          </a:p>
          <a:p>
            <a:r>
              <a:rPr lang="en-US" sz="1000" dirty="0" smtClean="0"/>
              <a:t>Wants to</a:t>
            </a:r>
            <a:r>
              <a:rPr lang="en-US" sz="1000" dirty="0" smtClean="0"/>
              <a:t>:</a:t>
            </a:r>
            <a:endParaRPr lang="en-US" sz="1000" dirty="0" smtClean="0"/>
          </a:p>
          <a:p>
            <a:r>
              <a:rPr lang="en-US" sz="1000" dirty="0" smtClean="0"/>
              <a:t>UPDATE </a:t>
            </a:r>
            <a:r>
              <a:rPr lang="en-US" sz="1000" dirty="0">
                <a:solidFill>
                  <a:srgbClr val="FF0000"/>
                </a:solidFill>
              </a:rPr>
              <a:t>TableOne</a:t>
            </a:r>
            <a:r>
              <a:rPr lang="en-US" sz="1000" dirty="0"/>
              <a:t> </a:t>
            </a:r>
          </a:p>
          <a:p>
            <a:r>
              <a:rPr lang="en-US" sz="1000" dirty="0"/>
              <a:t>SET FNAME = 'MARY'</a:t>
            </a:r>
          </a:p>
          <a:p>
            <a:r>
              <a:rPr lang="en-US" sz="1000" dirty="0"/>
              <a:t>WHERE ID = </a:t>
            </a:r>
            <a:r>
              <a:rPr lang="en-US" sz="1000" dirty="0" smtClean="0"/>
              <a:t>1</a:t>
            </a:r>
            <a:endParaRPr lang="en-US" sz="1000" dirty="0" smtClean="0"/>
          </a:p>
          <a:p>
            <a:r>
              <a:rPr lang="en-US" sz="1000" dirty="0" smtClean="0"/>
              <a:t>THUS, GETS AN EXCLUSIVE LOCK SO THAT WHILE IT’S UPDATING, </a:t>
            </a:r>
            <a:r>
              <a:rPr lang="en-US" sz="1000" dirty="0" smtClean="0"/>
              <a:t>NO</a:t>
            </a:r>
            <a:r>
              <a:rPr lang="en-US" sz="1000" dirty="0" smtClean="0"/>
              <a:t> </a:t>
            </a:r>
            <a:r>
              <a:rPr lang="en-US" sz="1000" dirty="0" smtClean="0"/>
              <a:t>OTHER </a:t>
            </a:r>
            <a:r>
              <a:rPr lang="en-US" sz="1000" dirty="0" smtClean="0"/>
              <a:t>TRANSACTION </a:t>
            </a:r>
            <a:r>
              <a:rPr lang="en-US" sz="1000" dirty="0" smtClean="0"/>
              <a:t>CAN MODIFY THE </a:t>
            </a:r>
            <a:r>
              <a:rPr lang="en-US" sz="1000" dirty="0" smtClean="0">
                <a:solidFill>
                  <a:srgbClr val="C00000"/>
                </a:solidFill>
              </a:rPr>
              <a:t>TABLEONE.  But ALSO wants to update TableTwo</a:t>
            </a:r>
            <a:endParaRPr lang="en-US" sz="1000" dirty="0">
              <a:solidFill>
                <a:srgbClr val="C00000"/>
              </a:solidFill>
            </a:endParaRPr>
          </a:p>
          <a:p>
            <a:endParaRPr lang="en-US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54501" y="3978835"/>
            <a:ext cx="1713141" cy="234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73484" y="3855724"/>
            <a:ext cx="1324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TableTwo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52441" y="1556775"/>
            <a:ext cx="1785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Transaction </a:t>
            </a:r>
            <a:r>
              <a:rPr lang="en-US" sz="1000" dirty="0" smtClean="0"/>
              <a:t>#2</a:t>
            </a:r>
            <a:endParaRPr lang="en-US" sz="1000" dirty="0" smtClean="0"/>
          </a:p>
          <a:p>
            <a:r>
              <a:rPr lang="en-US" sz="1000" dirty="0" smtClean="0"/>
              <a:t>Wants to</a:t>
            </a:r>
            <a:r>
              <a:rPr lang="en-US" sz="1000" dirty="0" smtClean="0"/>
              <a:t>:</a:t>
            </a:r>
            <a:endParaRPr lang="en-US" sz="1000" dirty="0" smtClean="0"/>
          </a:p>
          <a:p>
            <a:r>
              <a:rPr lang="en-US" sz="1000" dirty="0" smtClean="0"/>
              <a:t>UPDATE </a:t>
            </a:r>
            <a:r>
              <a:rPr lang="en-US" sz="1000" dirty="0">
                <a:solidFill>
                  <a:srgbClr val="00B050"/>
                </a:solidFill>
              </a:rPr>
              <a:t>TableTwo</a:t>
            </a:r>
            <a:endParaRPr lang="en-US" sz="1000" dirty="0"/>
          </a:p>
          <a:p>
            <a:r>
              <a:rPr lang="en-US" sz="1000" dirty="0"/>
              <a:t>SET FNAME = 'MARY'</a:t>
            </a:r>
          </a:p>
          <a:p>
            <a:r>
              <a:rPr lang="en-US" sz="1000" dirty="0"/>
              <a:t>WHERE ID = </a:t>
            </a:r>
            <a:r>
              <a:rPr lang="en-US" sz="1000" dirty="0" smtClean="0"/>
              <a:t>1</a:t>
            </a:r>
            <a:endParaRPr lang="en-US" sz="1000" dirty="0" smtClean="0"/>
          </a:p>
          <a:p>
            <a:r>
              <a:rPr lang="en-US" sz="1000" dirty="0" smtClean="0"/>
              <a:t>THUS, GETS AN EXCLUSIVE LOCK SO THAT WHILE IT’S UPDATING, </a:t>
            </a:r>
            <a:r>
              <a:rPr lang="en-US" sz="1000" dirty="0" smtClean="0"/>
              <a:t>NO</a:t>
            </a:r>
            <a:r>
              <a:rPr lang="en-US" sz="1000" dirty="0" smtClean="0"/>
              <a:t> </a:t>
            </a:r>
            <a:r>
              <a:rPr lang="en-US" sz="1000" dirty="0" smtClean="0"/>
              <a:t>OTHER </a:t>
            </a:r>
            <a:r>
              <a:rPr lang="en-US" sz="1000" dirty="0" smtClean="0"/>
              <a:t>TRANSACTION </a:t>
            </a:r>
            <a:r>
              <a:rPr lang="en-US" sz="1000" dirty="0" smtClean="0"/>
              <a:t>CAN MODIFY THE </a:t>
            </a:r>
            <a:r>
              <a:rPr lang="en-US" sz="1000" dirty="0" smtClean="0">
                <a:solidFill>
                  <a:srgbClr val="00B050"/>
                </a:solidFill>
              </a:rPr>
              <a:t>TABLETWO. </a:t>
            </a:r>
            <a:r>
              <a:rPr lang="en-US" sz="1000" dirty="0">
                <a:solidFill>
                  <a:srgbClr val="C00000"/>
                </a:solidFill>
              </a:rPr>
              <a:t>.  But ALSO wants to update </a:t>
            </a:r>
            <a:r>
              <a:rPr lang="en-US" sz="1000" dirty="0" smtClean="0">
                <a:solidFill>
                  <a:srgbClr val="C00000"/>
                </a:solidFill>
              </a:rPr>
              <a:t>TableOne</a:t>
            </a:r>
            <a:endParaRPr lang="en-US" sz="1000" dirty="0">
              <a:solidFill>
                <a:srgbClr val="C00000"/>
              </a:solidFill>
            </a:endParaRPr>
          </a:p>
          <a:p>
            <a:endParaRPr lang="en-US" sz="1000" dirty="0"/>
          </a:p>
          <a:p>
            <a:endParaRPr lang="en-US" sz="1000" dirty="0">
              <a:solidFill>
                <a:srgbClr val="00B050"/>
              </a:solidFill>
            </a:endParaRPr>
          </a:p>
          <a:p>
            <a:endParaRPr lang="en-US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158971" y="3222171"/>
            <a:ext cx="0" cy="76084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599644" y="3978835"/>
            <a:ext cx="2368663" cy="234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90560" y="1009165"/>
            <a:ext cx="936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 LOCK</a:t>
            </a:r>
            <a:endParaRPr lang="en-US" sz="10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541477" y="792523"/>
            <a:ext cx="2248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401935" y="788050"/>
            <a:ext cx="1713141" cy="234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113940" y="3653701"/>
            <a:ext cx="936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 LOCK</a:t>
            </a:r>
            <a:endParaRPr lang="en-US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115076" y="788050"/>
            <a:ext cx="0" cy="6294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41477" y="799799"/>
            <a:ext cx="0" cy="629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599644" y="3273277"/>
            <a:ext cx="0" cy="7608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71257" y="4974771"/>
            <a:ext cx="4278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Deadlock example:  both T#1 and T#2 have lock on tables that the other transaction needs.  This will cause a deadlock as each is waiting for the other to release its lock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735997" y="333096"/>
            <a:ext cx="1567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Transaction #</a:t>
            </a:r>
            <a:r>
              <a:rPr lang="en-US" sz="1050" dirty="0" smtClean="0"/>
              <a:t>2 needs </a:t>
            </a:r>
            <a:r>
              <a:rPr lang="en-US" sz="1050" dirty="0" smtClean="0">
                <a:solidFill>
                  <a:srgbClr val="C00000"/>
                </a:solidFill>
              </a:rPr>
              <a:t>TableOne</a:t>
            </a:r>
            <a:r>
              <a:rPr lang="en-US" sz="1050" dirty="0" smtClean="0"/>
              <a:t> to update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2881995" y="4116814"/>
            <a:ext cx="1567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Transaction </a:t>
            </a:r>
            <a:r>
              <a:rPr lang="en-US" sz="1050" dirty="0" smtClean="0"/>
              <a:t>#</a:t>
            </a:r>
            <a:r>
              <a:rPr lang="en-US" sz="1050" dirty="0"/>
              <a:t>1</a:t>
            </a:r>
            <a:r>
              <a:rPr lang="en-US" sz="1050" dirty="0" smtClean="0"/>
              <a:t> needs </a:t>
            </a:r>
            <a:r>
              <a:rPr lang="en-US" sz="1050" dirty="0" smtClean="0">
                <a:solidFill>
                  <a:srgbClr val="00B050"/>
                </a:solidFill>
              </a:rPr>
              <a:t>TableTwo</a:t>
            </a:r>
            <a:r>
              <a:rPr lang="en-US" sz="1050" dirty="0" smtClean="0"/>
              <a:t> to update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0458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249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</dc:creator>
  <cp:lastModifiedBy>RAF</cp:lastModifiedBy>
  <cp:revision>37</cp:revision>
  <dcterms:created xsi:type="dcterms:W3CDTF">2016-02-17T07:55:29Z</dcterms:created>
  <dcterms:modified xsi:type="dcterms:W3CDTF">2016-02-19T02:47:10Z</dcterms:modified>
</cp:coreProperties>
</file>