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7F9B13-4625-42E7-82C2-BEA162CB5386}"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394088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F9B13-4625-42E7-82C2-BEA162CB5386}"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420014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F9B13-4625-42E7-82C2-BEA162CB5386}"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180185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F9B13-4625-42E7-82C2-BEA162CB5386}"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65222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F9B13-4625-42E7-82C2-BEA162CB5386}"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360408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7F9B13-4625-42E7-82C2-BEA162CB5386}"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2713209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7F9B13-4625-42E7-82C2-BEA162CB5386}" type="datetimeFigureOut">
              <a:rPr lang="en-US" smtClean="0"/>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188684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7F9B13-4625-42E7-82C2-BEA162CB5386}" type="datetimeFigureOut">
              <a:rPr lang="en-US" smtClean="0"/>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416155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F9B13-4625-42E7-82C2-BEA162CB5386}" type="datetimeFigureOut">
              <a:rPr lang="en-US" smtClean="0"/>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114932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F9B13-4625-42E7-82C2-BEA162CB5386}"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166773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F9B13-4625-42E7-82C2-BEA162CB5386}"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A568F-DE0F-4D7A-A39D-7201678D44D7}" type="slidenum">
              <a:rPr lang="en-US" smtClean="0"/>
              <a:t>‹#›</a:t>
            </a:fld>
            <a:endParaRPr lang="en-US"/>
          </a:p>
        </p:txBody>
      </p:sp>
    </p:spTree>
    <p:extLst>
      <p:ext uri="{BB962C8B-B14F-4D97-AF65-F5344CB8AC3E}">
        <p14:creationId xmlns:p14="http://schemas.microsoft.com/office/powerpoint/2010/main" val="281705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F9B13-4625-42E7-82C2-BEA162CB5386}" type="datetimeFigureOut">
              <a:rPr lang="en-US" smtClean="0"/>
              <a:t>2/28/2016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A568F-DE0F-4D7A-A39D-7201678D44D7}" type="slidenum">
              <a:rPr lang="en-US" smtClean="0"/>
              <a:t>‹#›</a:t>
            </a:fld>
            <a:endParaRPr lang="en-US"/>
          </a:p>
        </p:txBody>
      </p:sp>
    </p:spTree>
    <p:extLst>
      <p:ext uri="{BB962C8B-B14F-4D97-AF65-F5344CB8AC3E}">
        <p14:creationId xmlns:p14="http://schemas.microsoft.com/office/powerpoint/2010/main" val="194522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31721" y="538873"/>
            <a:ext cx="10307782" cy="165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340804" y="94946"/>
            <a:ext cx="4912306" cy="369332"/>
          </a:xfrm>
          <a:prstGeom prst="rect">
            <a:avLst/>
          </a:prstGeom>
          <a:noFill/>
        </p:spPr>
        <p:txBody>
          <a:bodyPr wrap="square" rtlCol="0">
            <a:spAutoFit/>
          </a:bodyPr>
          <a:lstStyle/>
          <a:p>
            <a:r>
              <a:rPr lang="en-US" dirty="0" smtClean="0"/>
              <a:t>Production.TransactionHistoryArchive Table (1 gig)</a:t>
            </a:r>
            <a:endParaRPr lang="en-US" dirty="0"/>
          </a:p>
        </p:txBody>
      </p:sp>
      <p:sp>
        <p:nvSpPr>
          <p:cNvPr id="16" name="TextBox 15"/>
          <p:cNvSpPr txBox="1"/>
          <p:nvPr/>
        </p:nvSpPr>
        <p:spPr>
          <a:xfrm rot="5400000">
            <a:off x="1049482" y="1155058"/>
            <a:ext cx="1496291" cy="374073"/>
          </a:xfrm>
          <a:prstGeom prst="rect">
            <a:avLst/>
          </a:prstGeom>
          <a:noFill/>
        </p:spPr>
        <p:txBody>
          <a:bodyPr wrap="square" rtlCol="0">
            <a:spAutoFit/>
          </a:bodyPr>
          <a:lstStyle/>
          <a:p>
            <a:r>
              <a:rPr lang="en-US" dirty="0" smtClean="0"/>
              <a:t>ROW1 = 2005</a:t>
            </a:r>
            <a:endParaRPr lang="en-US" dirty="0"/>
          </a:p>
        </p:txBody>
      </p:sp>
      <p:sp>
        <p:nvSpPr>
          <p:cNvPr id="17" name="TextBox 16"/>
          <p:cNvSpPr txBox="1"/>
          <p:nvPr/>
        </p:nvSpPr>
        <p:spPr>
          <a:xfrm rot="5400000">
            <a:off x="6426777" y="1233675"/>
            <a:ext cx="1496291" cy="374073"/>
          </a:xfrm>
          <a:prstGeom prst="rect">
            <a:avLst/>
          </a:prstGeom>
          <a:noFill/>
        </p:spPr>
        <p:txBody>
          <a:bodyPr wrap="square" rtlCol="0">
            <a:spAutoFit/>
          </a:bodyPr>
          <a:lstStyle/>
          <a:p>
            <a:r>
              <a:rPr lang="en-US" dirty="0" smtClean="0"/>
              <a:t>ROW1 = 2015</a:t>
            </a:r>
            <a:endParaRPr lang="en-US" dirty="0"/>
          </a:p>
        </p:txBody>
      </p:sp>
      <p:sp>
        <p:nvSpPr>
          <p:cNvPr id="18" name="TextBox 17"/>
          <p:cNvSpPr txBox="1"/>
          <p:nvPr/>
        </p:nvSpPr>
        <p:spPr>
          <a:xfrm rot="5400000">
            <a:off x="3773630" y="1178600"/>
            <a:ext cx="1496291" cy="374073"/>
          </a:xfrm>
          <a:prstGeom prst="rect">
            <a:avLst/>
          </a:prstGeom>
          <a:noFill/>
        </p:spPr>
        <p:txBody>
          <a:bodyPr wrap="square" rtlCol="0">
            <a:spAutoFit/>
          </a:bodyPr>
          <a:lstStyle/>
          <a:p>
            <a:r>
              <a:rPr lang="en-US" dirty="0" smtClean="0"/>
              <a:t>ROW1 = 2006</a:t>
            </a:r>
            <a:endParaRPr lang="en-US" dirty="0"/>
          </a:p>
        </p:txBody>
      </p:sp>
      <p:sp>
        <p:nvSpPr>
          <p:cNvPr id="20" name="TextBox 19"/>
          <p:cNvSpPr txBox="1"/>
          <p:nvPr/>
        </p:nvSpPr>
        <p:spPr>
          <a:xfrm rot="5400000">
            <a:off x="3068782" y="1184841"/>
            <a:ext cx="1496291" cy="374073"/>
          </a:xfrm>
          <a:prstGeom prst="rect">
            <a:avLst/>
          </a:prstGeom>
          <a:noFill/>
        </p:spPr>
        <p:txBody>
          <a:bodyPr wrap="square" rtlCol="0">
            <a:spAutoFit/>
          </a:bodyPr>
          <a:lstStyle/>
          <a:p>
            <a:r>
              <a:rPr lang="en-US" dirty="0" smtClean="0"/>
              <a:t>ROW1 = 2006</a:t>
            </a:r>
            <a:endParaRPr lang="en-US" dirty="0"/>
          </a:p>
        </p:txBody>
      </p:sp>
      <p:sp>
        <p:nvSpPr>
          <p:cNvPr id="21" name="TextBox 20"/>
          <p:cNvSpPr txBox="1"/>
          <p:nvPr/>
        </p:nvSpPr>
        <p:spPr>
          <a:xfrm rot="5400000">
            <a:off x="1641766" y="1178599"/>
            <a:ext cx="1496291" cy="374073"/>
          </a:xfrm>
          <a:prstGeom prst="rect">
            <a:avLst/>
          </a:prstGeom>
          <a:noFill/>
        </p:spPr>
        <p:txBody>
          <a:bodyPr wrap="square" rtlCol="0">
            <a:spAutoFit/>
          </a:bodyPr>
          <a:lstStyle/>
          <a:p>
            <a:r>
              <a:rPr lang="en-US" dirty="0" smtClean="0"/>
              <a:t>ROW1 = 2005</a:t>
            </a:r>
            <a:endParaRPr lang="en-US" dirty="0"/>
          </a:p>
        </p:txBody>
      </p:sp>
      <p:sp>
        <p:nvSpPr>
          <p:cNvPr id="22" name="TextBox 21"/>
          <p:cNvSpPr txBox="1"/>
          <p:nvPr/>
        </p:nvSpPr>
        <p:spPr>
          <a:xfrm rot="5400000">
            <a:off x="4499263" y="1178599"/>
            <a:ext cx="1496291" cy="374073"/>
          </a:xfrm>
          <a:prstGeom prst="rect">
            <a:avLst/>
          </a:prstGeom>
          <a:noFill/>
        </p:spPr>
        <p:txBody>
          <a:bodyPr wrap="square" rtlCol="0">
            <a:spAutoFit/>
          </a:bodyPr>
          <a:lstStyle/>
          <a:p>
            <a:r>
              <a:rPr lang="en-US" dirty="0" smtClean="0"/>
              <a:t>ROW1 = 2005</a:t>
            </a:r>
            <a:endParaRPr lang="en-US" dirty="0"/>
          </a:p>
        </p:txBody>
      </p:sp>
      <p:sp>
        <p:nvSpPr>
          <p:cNvPr id="23" name="TextBox 22"/>
          <p:cNvSpPr txBox="1"/>
          <p:nvPr/>
        </p:nvSpPr>
        <p:spPr>
          <a:xfrm rot="5400000">
            <a:off x="2310246" y="1178599"/>
            <a:ext cx="1496291" cy="374073"/>
          </a:xfrm>
          <a:prstGeom prst="rect">
            <a:avLst/>
          </a:prstGeom>
          <a:noFill/>
        </p:spPr>
        <p:txBody>
          <a:bodyPr wrap="square" rtlCol="0">
            <a:spAutoFit/>
          </a:bodyPr>
          <a:lstStyle/>
          <a:p>
            <a:r>
              <a:rPr lang="en-US" dirty="0" smtClean="0"/>
              <a:t>ROW1 = 2007</a:t>
            </a:r>
            <a:endParaRPr lang="en-US" dirty="0"/>
          </a:p>
        </p:txBody>
      </p:sp>
      <p:sp>
        <p:nvSpPr>
          <p:cNvPr id="24" name="TextBox 23"/>
          <p:cNvSpPr txBox="1"/>
          <p:nvPr/>
        </p:nvSpPr>
        <p:spPr>
          <a:xfrm rot="5400000">
            <a:off x="5150430" y="1233675"/>
            <a:ext cx="1496291" cy="374073"/>
          </a:xfrm>
          <a:prstGeom prst="rect">
            <a:avLst/>
          </a:prstGeom>
          <a:noFill/>
        </p:spPr>
        <p:txBody>
          <a:bodyPr wrap="square" rtlCol="0">
            <a:spAutoFit/>
          </a:bodyPr>
          <a:lstStyle/>
          <a:p>
            <a:r>
              <a:rPr lang="en-US" dirty="0" smtClean="0"/>
              <a:t>ROW1 = 2007</a:t>
            </a:r>
            <a:endParaRPr lang="en-US" dirty="0"/>
          </a:p>
        </p:txBody>
      </p:sp>
      <p:sp>
        <p:nvSpPr>
          <p:cNvPr id="26" name="TextBox 25"/>
          <p:cNvSpPr txBox="1"/>
          <p:nvPr/>
        </p:nvSpPr>
        <p:spPr>
          <a:xfrm rot="5400000">
            <a:off x="5742714" y="1233675"/>
            <a:ext cx="1496291" cy="374073"/>
          </a:xfrm>
          <a:prstGeom prst="rect">
            <a:avLst/>
          </a:prstGeom>
          <a:noFill/>
        </p:spPr>
        <p:txBody>
          <a:bodyPr wrap="square" rtlCol="0">
            <a:spAutoFit/>
          </a:bodyPr>
          <a:lstStyle/>
          <a:p>
            <a:r>
              <a:rPr lang="en-US" dirty="0" smtClean="0"/>
              <a:t>ROW1 = 2005</a:t>
            </a:r>
            <a:endParaRPr lang="en-US" dirty="0"/>
          </a:p>
        </p:txBody>
      </p:sp>
      <p:sp>
        <p:nvSpPr>
          <p:cNvPr id="39" name="Rectangle 38"/>
          <p:cNvSpPr/>
          <p:nvPr/>
        </p:nvSpPr>
        <p:spPr>
          <a:xfrm>
            <a:off x="959435" y="3260832"/>
            <a:ext cx="10307782" cy="1677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340804" y="2830390"/>
            <a:ext cx="4990232" cy="369332"/>
          </a:xfrm>
          <a:prstGeom prst="rect">
            <a:avLst/>
          </a:prstGeom>
          <a:noFill/>
        </p:spPr>
        <p:txBody>
          <a:bodyPr wrap="square" rtlCol="0">
            <a:spAutoFit/>
          </a:bodyPr>
          <a:lstStyle/>
          <a:p>
            <a:r>
              <a:rPr lang="en-US" dirty="0" smtClean="0"/>
              <a:t>Production.TransactionHistoryArchive Table </a:t>
            </a:r>
            <a:endParaRPr lang="en-US" dirty="0"/>
          </a:p>
        </p:txBody>
      </p:sp>
      <p:sp>
        <p:nvSpPr>
          <p:cNvPr id="41" name="TextBox 40"/>
          <p:cNvSpPr txBox="1"/>
          <p:nvPr/>
        </p:nvSpPr>
        <p:spPr>
          <a:xfrm rot="5400000">
            <a:off x="1077196" y="3979173"/>
            <a:ext cx="1496291" cy="374073"/>
          </a:xfrm>
          <a:prstGeom prst="rect">
            <a:avLst/>
          </a:prstGeom>
          <a:noFill/>
        </p:spPr>
        <p:txBody>
          <a:bodyPr wrap="square" rtlCol="0">
            <a:spAutoFit/>
          </a:bodyPr>
          <a:lstStyle/>
          <a:p>
            <a:r>
              <a:rPr lang="en-US" dirty="0" smtClean="0"/>
              <a:t>ROW1 = 2005</a:t>
            </a:r>
            <a:endParaRPr lang="en-US" dirty="0"/>
          </a:p>
        </p:txBody>
      </p:sp>
      <p:sp>
        <p:nvSpPr>
          <p:cNvPr id="42" name="TextBox 41"/>
          <p:cNvSpPr txBox="1"/>
          <p:nvPr/>
        </p:nvSpPr>
        <p:spPr>
          <a:xfrm rot="5400000">
            <a:off x="6454491" y="4057790"/>
            <a:ext cx="1496291" cy="374073"/>
          </a:xfrm>
          <a:prstGeom prst="rect">
            <a:avLst/>
          </a:prstGeom>
          <a:noFill/>
        </p:spPr>
        <p:txBody>
          <a:bodyPr wrap="square" rtlCol="0">
            <a:spAutoFit/>
          </a:bodyPr>
          <a:lstStyle/>
          <a:p>
            <a:r>
              <a:rPr lang="en-US" dirty="0" smtClean="0"/>
              <a:t>ROW1 = 2005</a:t>
            </a:r>
            <a:endParaRPr lang="en-US" dirty="0"/>
          </a:p>
        </p:txBody>
      </p:sp>
      <p:sp>
        <p:nvSpPr>
          <p:cNvPr id="43" name="TextBox 42"/>
          <p:cNvSpPr txBox="1"/>
          <p:nvPr/>
        </p:nvSpPr>
        <p:spPr>
          <a:xfrm rot="5400000">
            <a:off x="3801344" y="4002715"/>
            <a:ext cx="1496291" cy="374073"/>
          </a:xfrm>
          <a:prstGeom prst="rect">
            <a:avLst/>
          </a:prstGeom>
          <a:noFill/>
        </p:spPr>
        <p:txBody>
          <a:bodyPr wrap="square" rtlCol="0">
            <a:spAutoFit/>
          </a:bodyPr>
          <a:lstStyle/>
          <a:p>
            <a:r>
              <a:rPr lang="en-US" dirty="0" smtClean="0"/>
              <a:t>ROW1 = 2006</a:t>
            </a:r>
            <a:endParaRPr lang="en-US" dirty="0"/>
          </a:p>
        </p:txBody>
      </p:sp>
      <p:sp>
        <p:nvSpPr>
          <p:cNvPr id="44" name="TextBox 43"/>
          <p:cNvSpPr txBox="1"/>
          <p:nvPr/>
        </p:nvSpPr>
        <p:spPr>
          <a:xfrm rot="5400000">
            <a:off x="7122970" y="4057790"/>
            <a:ext cx="1496291" cy="374073"/>
          </a:xfrm>
          <a:prstGeom prst="rect">
            <a:avLst/>
          </a:prstGeom>
          <a:noFill/>
        </p:spPr>
        <p:txBody>
          <a:bodyPr wrap="square" rtlCol="0">
            <a:spAutoFit/>
          </a:bodyPr>
          <a:lstStyle/>
          <a:p>
            <a:r>
              <a:rPr lang="en-US" dirty="0" smtClean="0"/>
              <a:t>ROW1 = 2005</a:t>
            </a:r>
            <a:endParaRPr lang="en-US" dirty="0"/>
          </a:p>
        </p:txBody>
      </p:sp>
      <p:sp>
        <p:nvSpPr>
          <p:cNvPr id="45" name="TextBox 44"/>
          <p:cNvSpPr txBox="1"/>
          <p:nvPr/>
        </p:nvSpPr>
        <p:spPr>
          <a:xfrm rot="5400000">
            <a:off x="3096496" y="4008956"/>
            <a:ext cx="1496291" cy="374073"/>
          </a:xfrm>
          <a:prstGeom prst="rect">
            <a:avLst/>
          </a:prstGeom>
          <a:noFill/>
        </p:spPr>
        <p:txBody>
          <a:bodyPr wrap="square" rtlCol="0">
            <a:spAutoFit/>
          </a:bodyPr>
          <a:lstStyle/>
          <a:p>
            <a:r>
              <a:rPr lang="en-US" dirty="0" smtClean="0"/>
              <a:t>ROW1 = 2006</a:t>
            </a:r>
            <a:endParaRPr lang="en-US" dirty="0"/>
          </a:p>
        </p:txBody>
      </p:sp>
      <p:sp>
        <p:nvSpPr>
          <p:cNvPr id="46" name="TextBox 45"/>
          <p:cNvSpPr txBox="1"/>
          <p:nvPr/>
        </p:nvSpPr>
        <p:spPr>
          <a:xfrm rot="5400000">
            <a:off x="1669480" y="4002714"/>
            <a:ext cx="1496291" cy="374073"/>
          </a:xfrm>
          <a:prstGeom prst="rect">
            <a:avLst/>
          </a:prstGeom>
          <a:noFill/>
        </p:spPr>
        <p:txBody>
          <a:bodyPr wrap="square" rtlCol="0">
            <a:spAutoFit/>
          </a:bodyPr>
          <a:lstStyle/>
          <a:p>
            <a:r>
              <a:rPr lang="en-US" dirty="0" smtClean="0"/>
              <a:t>ROW1 = 2005</a:t>
            </a:r>
            <a:endParaRPr lang="en-US" dirty="0"/>
          </a:p>
        </p:txBody>
      </p:sp>
      <p:sp>
        <p:nvSpPr>
          <p:cNvPr id="47" name="TextBox 46"/>
          <p:cNvSpPr txBox="1"/>
          <p:nvPr/>
        </p:nvSpPr>
        <p:spPr>
          <a:xfrm rot="5400000">
            <a:off x="4526977" y="4002714"/>
            <a:ext cx="1496291" cy="374073"/>
          </a:xfrm>
          <a:prstGeom prst="rect">
            <a:avLst/>
          </a:prstGeom>
          <a:noFill/>
        </p:spPr>
        <p:txBody>
          <a:bodyPr wrap="square" rtlCol="0">
            <a:spAutoFit/>
          </a:bodyPr>
          <a:lstStyle/>
          <a:p>
            <a:r>
              <a:rPr lang="en-US" dirty="0" smtClean="0"/>
              <a:t>ROW1 = 2005</a:t>
            </a:r>
            <a:endParaRPr lang="en-US" dirty="0"/>
          </a:p>
        </p:txBody>
      </p:sp>
      <p:sp>
        <p:nvSpPr>
          <p:cNvPr id="48" name="TextBox 47"/>
          <p:cNvSpPr txBox="1"/>
          <p:nvPr/>
        </p:nvSpPr>
        <p:spPr>
          <a:xfrm rot="5400000">
            <a:off x="2337960" y="4002714"/>
            <a:ext cx="1496291" cy="374073"/>
          </a:xfrm>
          <a:prstGeom prst="rect">
            <a:avLst/>
          </a:prstGeom>
          <a:noFill/>
        </p:spPr>
        <p:txBody>
          <a:bodyPr wrap="square" rtlCol="0">
            <a:spAutoFit/>
          </a:bodyPr>
          <a:lstStyle/>
          <a:p>
            <a:r>
              <a:rPr lang="en-US" dirty="0" smtClean="0"/>
              <a:t>ROW1 = 2007</a:t>
            </a:r>
            <a:endParaRPr lang="en-US" dirty="0"/>
          </a:p>
        </p:txBody>
      </p:sp>
      <p:sp>
        <p:nvSpPr>
          <p:cNvPr id="49" name="TextBox 48"/>
          <p:cNvSpPr txBox="1"/>
          <p:nvPr/>
        </p:nvSpPr>
        <p:spPr>
          <a:xfrm rot="5400000">
            <a:off x="5178144" y="4057790"/>
            <a:ext cx="1496291" cy="374073"/>
          </a:xfrm>
          <a:prstGeom prst="rect">
            <a:avLst/>
          </a:prstGeom>
          <a:noFill/>
        </p:spPr>
        <p:txBody>
          <a:bodyPr wrap="square" rtlCol="0">
            <a:spAutoFit/>
          </a:bodyPr>
          <a:lstStyle/>
          <a:p>
            <a:r>
              <a:rPr lang="en-US" dirty="0" smtClean="0"/>
              <a:t>ROW1 = 2007</a:t>
            </a:r>
            <a:endParaRPr lang="en-US" dirty="0"/>
          </a:p>
        </p:txBody>
      </p:sp>
      <p:sp>
        <p:nvSpPr>
          <p:cNvPr id="50" name="TextBox 49"/>
          <p:cNvSpPr txBox="1"/>
          <p:nvPr/>
        </p:nvSpPr>
        <p:spPr>
          <a:xfrm rot="5400000">
            <a:off x="7789727" y="4057789"/>
            <a:ext cx="1496291" cy="374073"/>
          </a:xfrm>
          <a:prstGeom prst="rect">
            <a:avLst/>
          </a:prstGeom>
          <a:noFill/>
        </p:spPr>
        <p:txBody>
          <a:bodyPr wrap="square" rtlCol="0">
            <a:spAutoFit/>
          </a:bodyPr>
          <a:lstStyle/>
          <a:p>
            <a:r>
              <a:rPr lang="en-US" dirty="0" smtClean="0"/>
              <a:t>ROW1 = 2005</a:t>
            </a:r>
            <a:endParaRPr lang="en-US" dirty="0"/>
          </a:p>
        </p:txBody>
      </p:sp>
      <p:sp>
        <p:nvSpPr>
          <p:cNvPr id="51" name="TextBox 50"/>
          <p:cNvSpPr txBox="1"/>
          <p:nvPr/>
        </p:nvSpPr>
        <p:spPr>
          <a:xfrm rot="5400000">
            <a:off x="5770428" y="4057790"/>
            <a:ext cx="1496291" cy="374073"/>
          </a:xfrm>
          <a:prstGeom prst="rect">
            <a:avLst/>
          </a:prstGeom>
          <a:noFill/>
        </p:spPr>
        <p:txBody>
          <a:bodyPr wrap="square" rtlCol="0">
            <a:spAutoFit/>
          </a:bodyPr>
          <a:lstStyle/>
          <a:p>
            <a:r>
              <a:rPr lang="en-US" dirty="0" smtClean="0"/>
              <a:t>ROW1 = 2005</a:t>
            </a:r>
            <a:endParaRPr lang="en-US" dirty="0"/>
          </a:p>
        </p:txBody>
      </p:sp>
      <p:sp>
        <p:nvSpPr>
          <p:cNvPr id="67" name="TextBox 66"/>
          <p:cNvSpPr txBox="1"/>
          <p:nvPr/>
        </p:nvSpPr>
        <p:spPr>
          <a:xfrm rot="5400000">
            <a:off x="8246059" y="4057789"/>
            <a:ext cx="1496291" cy="374073"/>
          </a:xfrm>
          <a:prstGeom prst="rect">
            <a:avLst/>
          </a:prstGeom>
          <a:noFill/>
        </p:spPr>
        <p:txBody>
          <a:bodyPr wrap="square" rtlCol="0">
            <a:spAutoFit/>
          </a:bodyPr>
          <a:lstStyle/>
          <a:p>
            <a:r>
              <a:rPr lang="en-US" dirty="0" smtClean="0"/>
              <a:t>ROW1 = 2005</a:t>
            </a:r>
            <a:endParaRPr lang="en-US" dirty="0"/>
          </a:p>
        </p:txBody>
      </p:sp>
      <p:sp>
        <p:nvSpPr>
          <p:cNvPr id="68" name="TextBox 67"/>
          <p:cNvSpPr txBox="1"/>
          <p:nvPr/>
        </p:nvSpPr>
        <p:spPr>
          <a:xfrm rot="5400000">
            <a:off x="8692001" y="4057788"/>
            <a:ext cx="1496291" cy="374073"/>
          </a:xfrm>
          <a:prstGeom prst="rect">
            <a:avLst/>
          </a:prstGeom>
          <a:noFill/>
        </p:spPr>
        <p:txBody>
          <a:bodyPr wrap="square" rtlCol="0">
            <a:spAutoFit/>
          </a:bodyPr>
          <a:lstStyle/>
          <a:p>
            <a:r>
              <a:rPr lang="en-US" dirty="0" smtClean="0"/>
              <a:t>ROW1 = 2005</a:t>
            </a:r>
            <a:endParaRPr lang="en-US" dirty="0"/>
          </a:p>
        </p:txBody>
      </p:sp>
      <p:sp>
        <p:nvSpPr>
          <p:cNvPr id="69" name="TextBox 68"/>
          <p:cNvSpPr txBox="1"/>
          <p:nvPr/>
        </p:nvSpPr>
        <p:spPr>
          <a:xfrm rot="5400000">
            <a:off x="9200291" y="4057788"/>
            <a:ext cx="1496291" cy="374073"/>
          </a:xfrm>
          <a:prstGeom prst="rect">
            <a:avLst/>
          </a:prstGeom>
          <a:noFill/>
        </p:spPr>
        <p:txBody>
          <a:bodyPr wrap="square" rtlCol="0">
            <a:spAutoFit/>
          </a:bodyPr>
          <a:lstStyle/>
          <a:p>
            <a:r>
              <a:rPr lang="en-US" dirty="0" smtClean="0"/>
              <a:t>ROW1 = 2005</a:t>
            </a:r>
            <a:endParaRPr lang="en-US" dirty="0"/>
          </a:p>
        </p:txBody>
      </p:sp>
      <p:sp>
        <p:nvSpPr>
          <p:cNvPr id="70" name="TextBox 69"/>
          <p:cNvSpPr txBox="1"/>
          <p:nvPr/>
        </p:nvSpPr>
        <p:spPr>
          <a:xfrm rot="5400000">
            <a:off x="9621987" y="4057788"/>
            <a:ext cx="1496291" cy="374073"/>
          </a:xfrm>
          <a:prstGeom prst="rect">
            <a:avLst/>
          </a:prstGeom>
          <a:noFill/>
        </p:spPr>
        <p:txBody>
          <a:bodyPr wrap="square" rtlCol="0">
            <a:spAutoFit/>
          </a:bodyPr>
          <a:lstStyle/>
          <a:p>
            <a:r>
              <a:rPr lang="en-US" dirty="0" smtClean="0"/>
              <a:t>ROW1 = 2005</a:t>
            </a:r>
            <a:endParaRPr lang="en-US" dirty="0"/>
          </a:p>
        </p:txBody>
      </p:sp>
      <p:sp>
        <p:nvSpPr>
          <p:cNvPr id="71" name="TextBox 70"/>
          <p:cNvSpPr txBox="1"/>
          <p:nvPr/>
        </p:nvSpPr>
        <p:spPr>
          <a:xfrm rot="5400000">
            <a:off x="10109496" y="4057787"/>
            <a:ext cx="1496291" cy="374073"/>
          </a:xfrm>
          <a:prstGeom prst="rect">
            <a:avLst/>
          </a:prstGeom>
          <a:noFill/>
        </p:spPr>
        <p:txBody>
          <a:bodyPr wrap="square" rtlCol="0">
            <a:spAutoFit/>
          </a:bodyPr>
          <a:lstStyle/>
          <a:p>
            <a:r>
              <a:rPr lang="en-US" dirty="0" smtClean="0"/>
              <a:t>ROW1 = 2005</a:t>
            </a:r>
            <a:endParaRPr lang="en-US" dirty="0"/>
          </a:p>
        </p:txBody>
      </p:sp>
      <p:sp>
        <p:nvSpPr>
          <p:cNvPr id="72" name="Down Arrow 71"/>
          <p:cNvSpPr/>
          <p:nvPr/>
        </p:nvSpPr>
        <p:spPr>
          <a:xfrm>
            <a:off x="5711539" y="2253506"/>
            <a:ext cx="966357" cy="515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267691" y="5173742"/>
            <a:ext cx="9871363" cy="1477328"/>
          </a:xfrm>
          <a:prstGeom prst="rect">
            <a:avLst/>
          </a:prstGeom>
          <a:noFill/>
        </p:spPr>
        <p:txBody>
          <a:bodyPr wrap="square" rtlCol="0">
            <a:spAutoFit/>
          </a:bodyPr>
          <a:lstStyle/>
          <a:p>
            <a:r>
              <a:rPr lang="en-US" dirty="0" smtClean="0"/>
              <a:t>As the table gets bigger and bigger in time, it becomes more difficult to manage;  the space required, the speed of data retrieval, the increased I/O activity, the hardware resources, the deletes, the inserts, the updates, the selects, the backups and restores all start to press upon the SQL Server and hardware.  To remedy this one issue we can consider table partitioning.  Table partitioning, simply put, divides the content of the table in to smaller manageable chunks of data in a file group.</a:t>
            </a:r>
            <a:endParaRPr lang="en-US" dirty="0"/>
          </a:p>
        </p:txBody>
      </p:sp>
    </p:spTree>
    <p:extLst>
      <p:ext uri="{BB962C8B-B14F-4D97-AF65-F5344CB8AC3E}">
        <p14:creationId xmlns:p14="http://schemas.microsoft.com/office/powerpoint/2010/main" val="4288510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685" y="991989"/>
            <a:ext cx="10307782" cy="165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53768" y="363374"/>
            <a:ext cx="4410936" cy="369332"/>
          </a:xfrm>
          <a:prstGeom prst="rect">
            <a:avLst/>
          </a:prstGeom>
          <a:noFill/>
        </p:spPr>
        <p:txBody>
          <a:bodyPr wrap="square" rtlCol="0">
            <a:spAutoFit/>
          </a:bodyPr>
          <a:lstStyle/>
          <a:p>
            <a:r>
              <a:rPr lang="en-US" dirty="0" smtClean="0"/>
              <a:t>Production.TransactionHistoryArchive Table</a:t>
            </a:r>
            <a:endParaRPr lang="en-US" dirty="0"/>
          </a:p>
        </p:txBody>
      </p:sp>
      <p:sp>
        <p:nvSpPr>
          <p:cNvPr id="4" name="TextBox 3"/>
          <p:cNvSpPr txBox="1"/>
          <p:nvPr/>
        </p:nvSpPr>
        <p:spPr>
          <a:xfrm rot="5400000">
            <a:off x="862446" y="1608174"/>
            <a:ext cx="1496291" cy="374073"/>
          </a:xfrm>
          <a:prstGeom prst="rect">
            <a:avLst/>
          </a:prstGeom>
          <a:noFill/>
        </p:spPr>
        <p:txBody>
          <a:bodyPr wrap="square" rtlCol="0">
            <a:spAutoFit/>
          </a:bodyPr>
          <a:lstStyle/>
          <a:p>
            <a:r>
              <a:rPr lang="en-US" dirty="0" smtClean="0"/>
              <a:t>ROW1 = 2005</a:t>
            </a:r>
            <a:endParaRPr lang="en-US" dirty="0"/>
          </a:p>
        </p:txBody>
      </p:sp>
      <p:sp>
        <p:nvSpPr>
          <p:cNvPr id="15" name="TextBox 14"/>
          <p:cNvSpPr txBox="1"/>
          <p:nvPr/>
        </p:nvSpPr>
        <p:spPr>
          <a:xfrm rot="5400000">
            <a:off x="6239741" y="1686791"/>
            <a:ext cx="1496291" cy="374073"/>
          </a:xfrm>
          <a:prstGeom prst="rect">
            <a:avLst/>
          </a:prstGeom>
          <a:noFill/>
        </p:spPr>
        <p:txBody>
          <a:bodyPr wrap="square" rtlCol="0">
            <a:spAutoFit/>
          </a:bodyPr>
          <a:lstStyle/>
          <a:p>
            <a:r>
              <a:rPr lang="en-US" dirty="0" smtClean="0"/>
              <a:t>ROW1 = 2005</a:t>
            </a:r>
            <a:endParaRPr lang="en-US" dirty="0"/>
          </a:p>
        </p:txBody>
      </p:sp>
      <p:sp>
        <p:nvSpPr>
          <p:cNvPr id="16" name="TextBox 15"/>
          <p:cNvSpPr txBox="1"/>
          <p:nvPr/>
        </p:nvSpPr>
        <p:spPr>
          <a:xfrm rot="5400000">
            <a:off x="3586594" y="1631716"/>
            <a:ext cx="1496291" cy="374073"/>
          </a:xfrm>
          <a:prstGeom prst="rect">
            <a:avLst/>
          </a:prstGeom>
          <a:noFill/>
        </p:spPr>
        <p:txBody>
          <a:bodyPr wrap="square" rtlCol="0">
            <a:spAutoFit/>
          </a:bodyPr>
          <a:lstStyle/>
          <a:p>
            <a:r>
              <a:rPr lang="en-US" dirty="0" smtClean="0"/>
              <a:t>ROW1 = 2006</a:t>
            </a:r>
            <a:endParaRPr lang="en-US" dirty="0"/>
          </a:p>
        </p:txBody>
      </p:sp>
      <p:sp>
        <p:nvSpPr>
          <p:cNvPr id="17" name="TextBox 16"/>
          <p:cNvSpPr txBox="1"/>
          <p:nvPr/>
        </p:nvSpPr>
        <p:spPr>
          <a:xfrm rot="5400000">
            <a:off x="6908220" y="1686791"/>
            <a:ext cx="1496291" cy="374073"/>
          </a:xfrm>
          <a:prstGeom prst="rect">
            <a:avLst/>
          </a:prstGeom>
          <a:noFill/>
        </p:spPr>
        <p:txBody>
          <a:bodyPr wrap="square" rtlCol="0">
            <a:spAutoFit/>
          </a:bodyPr>
          <a:lstStyle/>
          <a:p>
            <a:r>
              <a:rPr lang="en-US" dirty="0" smtClean="0"/>
              <a:t>ROW1 = 2005</a:t>
            </a:r>
            <a:endParaRPr lang="en-US" dirty="0"/>
          </a:p>
        </p:txBody>
      </p:sp>
      <p:sp>
        <p:nvSpPr>
          <p:cNvPr id="18" name="TextBox 17"/>
          <p:cNvSpPr txBox="1"/>
          <p:nvPr/>
        </p:nvSpPr>
        <p:spPr>
          <a:xfrm rot="5400000">
            <a:off x="2881746" y="1637957"/>
            <a:ext cx="1496291" cy="374073"/>
          </a:xfrm>
          <a:prstGeom prst="rect">
            <a:avLst/>
          </a:prstGeom>
          <a:noFill/>
        </p:spPr>
        <p:txBody>
          <a:bodyPr wrap="square" rtlCol="0">
            <a:spAutoFit/>
          </a:bodyPr>
          <a:lstStyle/>
          <a:p>
            <a:r>
              <a:rPr lang="en-US" dirty="0" smtClean="0"/>
              <a:t>ROW1 = 2006</a:t>
            </a:r>
            <a:endParaRPr lang="en-US" dirty="0"/>
          </a:p>
        </p:txBody>
      </p:sp>
      <p:sp>
        <p:nvSpPr>
          <p:cNvPr id="19" name="TextBox 18"/>
          <p:cNvSpPr txBox="1"/>
          <p:nvPr/>
        </p:nvSpPr>
        <p:spPr>
          <a:xfrm rot="5400000">
            <a:off x="1454730" y="1631715"/>
            <a:ext cx="1496291" cy="374073"/>
          </a:xfrm>
          <a:prstGeom prst="rect">
            <a:avLst/>
          </a:prstGeom>
          <a:noFill/>
        </p:spPr>
        <p:txBody>
          <a:bodyPr wrap="square" rtlCol="0">
            <a:spAutoFit/>
          </a:bodyPr>
          <a:lstStyle/>
          <a:p>
            <a:r>
              <a:rPr lang="en-US" dirty="0" smtClean="0"/>
              <a:t>ROW1 = 2005</a:t>
            </a:r>
            <a:endParaRPr lang="en-US" dirty="0"/>
          </a:p>
        </p:txBody>
      </p:sp>
      <p:sp>
        <p:nvSpPr>
          <p:cNvPr id="20" name="TextBox 19"/>
          <p:cNvSpPr txBox="1"/>
          <p:nvPr/>
        </p:nvSpPr>
        <p:spPr>
          <a:xfrm rot="5400000">
            <a:off x="4312227" y="1631715"/>
            <a:ext cx="1496291" cy="374073"/>
          </a:xfrm>
          <a:prstGeom prst="rect">
            <a:avLst/>
          </a:prstGeom>
          <a:noFill/>
        </p:spPr>
        <p:txBody>
          <a:bodyPr wrap="square" rtlCol="0">
            <a:spAutoFit/>
          </a:bodyPr>
          <a:lstStyle/>
          <a:p>
            <a:r>
              <a:rPr lang="en-US" dirty="0" smtClean="0"/>
              <a:t>ROW1 = 2005</a:t>
            </a:r>
            <a:endParaRPr lang="en-US" dirty="0"/>
          </a:p>
        </p:txBody>
      </p:sp>
      <p:sp>
        <p:nvSpPr>
          <p:cNvPr id="21" name="TextBox 20"/>
          <p:cNvSpPr txBox="1"/>
          <p:nvPr/>
        </p:nvSpPr>
        <p:spPr>
          <a:xfrm rot="5400000">
            <a:off x="2123210" y="1631715"/>
            <a:ext cx="1496291" cy="374073"/>
          </a:xfrm>
          <a:prstGeom prst="rect">
            <a:avLst/>
          </a:prstGeom>
          <a:noFill/>
        </p:spPr>
        <p:txBody>
          <a:bodyPr wrap="square" rtlCol="0">
            <a:spAutoFit/>
          </a:bodyPr>
          <a:lstStyle/>
          <a:p>
            <a:r>
              <a:rPr lang="en-US" dirty="0" smtClean="0"/>
              <a:t>ROW1 = 2007</a:t>
            </a:r>
            <a:endParaRPr lang="en-US" dirty="0"/>
          </a:p>
        </p:txBody>
      </p:sp>
      <p:sp>
        <p:nvSpPr>
          <p:cNvPr id="22" name="TextBox 21"/>
          <p:cNvSpPr txBox="1"/>
          <p:nvPr/>
        </p:nvSpPr>
        <p:spPr>
          <a:xfrm rot="5400000">
            <a:off x="4963394" y="1686791"/>
            <a:ext cx="1496291" cy="374073"/>
          </a:xfrm>
          <a:prstGeom prst="rect">
            <a:avLst/>
          </a:prstGeom>
          <a:noFill/>
        </p:spPr>
        <p:txBody>
          <a:bodyPr wrap="square" rtlCol="0">
            <a:spAutoFit/>
          </a:bodyPr>
          <a:lstStyle/>
          <a:p>
            <a:r>
              <a:rPr lang="en-US" dirty="0" smtClean="0"/>
              <a:t>ROW1 = 2007</a:t>
            </a:r>
            <a:endParaRPr lang="en-US" dirty="0"/>
          </a:p>
        </p:txBody>
      </p:sp>
      <p:sp>
        <p:nvSpPr>
          <p:cNvPr id="23" name="TextBox 22"/>
          <p:cNvSpPr txBox="1"/>
          <p:nvPr/>
        </p:nvSpPr>
        <p:spPr>
          <a:xfrm rot="5400000">
            <a:off x="7574977" y="1686790"/>
            <a:ext cx="1496291" cy="374073"/>
          </a:xfrm>
          <a:prstGeom prst="rect">
            <a:avLst/>
          </a:prstGeom>
          <a:noFill/>
        </p:spPr>
        <p:txBody>
          <a:bodyPr wrap="square" rtlCol="0">
            <a:spAutoFit/>
          </a:bodyPr>
          <a:lstStyle/>
          <a:p>
            <a:r>
              <a:rPr lang="en-US" dirty="0" smtClean="0"/>
              <a:t>ROW1 = 2005</a:t>
            </a:r>
            <a:endParaRPr lang="en-US" dirty="0"/>
          </a:p>
        </p:txBody>
      </p:sp>
      <p:sp>
        <p:nvSpPr>
          <p:cNvPr id="24" name="TextBox 23"/>
          <p:cNvSpPr txBox="1"/>
          <p:nvPr/>
        </p:nvSpPr>
        <p:spPr>
          <a:xfrm rot="5400000">
            <a:off x="5555678" y="1686791"/>
            <a:ext cx="1496291" cy="374073"/>
          </a:xfrm>
          <a:prstGeom prst="rect">
            <a:avLst/>
          </a:prstGeom>
          <a:noFill/>
        </p:spPr>
        <p:txBody>
          <a:bodyPr wrap="square" rtlCol="0">
            <a:spAutoFit/>
          </a:bodyPr>
          <a:lstStyle/>
          <a:p>
            <a:r>
              <a:rPr lang="en-US" dirty="0" smtClean="0"/>
              <a:t>ROW1 = 2005</a:t>
            </a:r>
            <a:endParaRPr lang="en-US" dirty="0"/>
          </a:p>
        </p:txBody>
      </p:sp>
      <p:sp>
        <p:nvSpPr>
          <p:cNvPr id="25" name="Rectangle 24"/>
          <p:cNvSpPr/>
          <p:nvPr/>
        </p:nvSpPr>
        <p:spPr>
          <a:xfrm>
            <a:off x="744685"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966729"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89195"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559639"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1252117" y="2876733"/>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4521776" y="2913657"/>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7635586" y="2926603"/>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10089578" y="2933347"/>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934693" y="5432612"/>
            <a:ext cx="1589810" cy="369332"/>
          </a:xfrm>
          <a:prstGeom prst="rect">
            <a:avLst/>
          </a:prstGeom>
          <a:noFill/>
        </p:spPr>
        <p:txBody>
          <a:bodyPr wrap="square" rtlCol="0">
            <a:spAutoFit/>
          </a:bodyPr>
          <a:lstStyle/>
          <a:p>
            <a:r>
              <a:rPr lang="en-US" dirty="0" smtClean="0"/>
              <a:t>Filegroup 2006</a:t>
            </a:r>
            <a:endParaRPr lang="en-US" dirty="0"/>
          </a:p>
        </p:txBody>
      </p:sp>
      <p:sp>
        <p:nvSpPr>
          <p:cNvPr id="34" name="TextBox 33"/>
          <p:cNvSpPr txBox="1"/>
          <p:nvPr/>
        </p:nvSpPr>
        <p:spPr>
          <a:xfrm>
            <a:off x="744685" y="5422574"/>
            <a:ext cx="1589810" cy="369332"/>
          </a:xfrm>
          <a:prstGeom prst="rect">
            <a:avLst/>
          </a:prstGeom>
          <a:noFill/>
        </p:spPr>
        <p:txBody>
          <a:bodyPr wrap="square" rtlCol="0">
            <a:spAutoFit/>
          </a:bodyPr>
          <a:lstStyle/>
          <a:p>
            <a:r>
              <a:rPr lang="en-US" dirty="0" smtClean="0"/>
              <a:t>Filegroup 2005</a:t>
            </a:r>
            <a:endParaRPr lang="en-US" dirty="0"/>
          </a:p>
        </p:txBody>
      </p:sp>
      <p:sp>
        <p:nvSpPr>
          <p:cNvPr id="35" name="TextBox 34"/>
          <p:cNvSpPr txBox="1"/>
          <p:nvPr/>
        </p:nvSpPr>
        <p:spPr>
          <a:xfrm>
            <a:off x="7090066" y="5472899"/>
            <a:ext cx="1589810" cy="369332"/>
          </a:xfrm>
          <a:prstGeom prst="rect">
            <a:avLst/>
          </a:prstGeom>
          <a:noFill/>
        </p:spPr>
        <p:txBody>
          <a:bodyPr wrap="square" rtlCol="0">
            <a:spAutoFit/>
          </a:bodyPr>
          <a:lstStyle/>
          <a:p>
            <a:r>
              <a:rPr lang="en-US" dirty="0" smtClean="0"/>
              <a:t>Filegroup 2007</a:t>
            </a:r>
            <a:endParaRPr lang="en-US" dirty="0"/>
          </a:p>
        </p:txBody>
      </p:sp>
      <p:sp>
        <p:nvSpPr>
          <p:cNvPr id="36" name="TextBox 35"/>
          <p:cNvSpPr txBox="1"/>
          <p:nvPr/>
        </p:nvSpPr>
        <p:spPr>
          <a:xfrm>
            <a:off x="9092045" y="5498068"/>
            <a:ext cx="2847109" cy="369332"/>
          </a:xfrm>
          <a:prstGeom prst="rect">
            <a:avLst/>
          </a:prstGeom>
          <a:noFill/>
        </p:spPr>
        <p:txBody>
          <a:bodyPr wrap="square" rtlCol="0">
            <a:spAutoFit/>
          </a:bodyPr>
          <a:lstStyle/>
          <a:p>
            <a:r>
              <a:rPr lang="en-US" dirty="0" smtClean="0"/>
              <a:t>Filegroup All other year data</a:t>
            </a:r>
            <a:endParaRPr lang="en-US" dirty="0"/>
          </a:p>
        </p:txBody>
      </p:sp>
      <p:sp>
        <p:nvSpPr>
          <p:cNvPr id="45" name="TextBox 44"/>
          <p:cNvSpPr txBox="1"/>
          <p:nvPr/>
        </p:nvSpPr>
        <p:spPr>
          <a:xfrm>
            <a:off x="744685" y="5974773"/>
            <a:ext cx="8212279" cy="369332"/>
          </a:xfrm>
          <a:prstGeom prst="rect">
            <a:avLst/>
          </a:prstGeom>
          <a:noFill/>
        </p:spPr>
        <p:txBody>
          <a:bodyPr wrap="square" rtlCol="0">
            <a:spAutoFit/>
          </a:bodyPr>
          <a:lstStyle/>
          <a:p>
            <a:r>
              <a:rPr lang="en-US" dirty="0" smtClean="0"/>
              <a:t>Create partition for each schema year and dump the data into each ‘container’</a:t>
            </a:r>
            <a:endParaRPr lang="en-US" dirty="0"/>
          </a:p>
        </p:txBody>
      </p:sp>
    </p:spTree>
    <p:extLst>
      <p:ext uri="{BB962C8B-B14F-4D97-AF65-F5344CB8AC3E}">
        <p14:creationId xmlns:p14="http://schemas.microsoft.com/office/powerpoint/2010/main" val="2648315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776" y="991989"/>
            <a:ext cx="10307782" cy="165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49859" y="363374"/>
            <a:ext cx="4410936" cy="369332"/>
          </a:xfrm>
          <a:prstGeom prst="rect">
            <a:avLst/>
          </a:prstGeom>
          <a:noFill/>
        </p:spPr>
        <p:txBody>
          <a:bodyPr wrap="square" rtlCol="0">
            <a:spAutoFit/>
          </a:bodyPr>
          <a:lstStyle/>
          <a:p>
            <a:r>
              <a:rPr lang="en-US" dirty="0" smtClean="0"/>
              <a:t>Production.TransactionHistoryArchive Table</a:t>
            </a:r>
            <a:endParaRPr lang="en-US" dirty="0"/>
          </a:p>
        </p:txBody>
      </p:sp>
      <p:sp>
        <p:nvSpPr>
          <p:cNvPr id="4" name="TextBox 3"/>
          <p:cNvSpPr txBox="1"/>
          <p:nvPr/>
        </p:nvSpPr>
        <p:spPr>
          <a:xfrm rot="5400000">
            <a:off x="758537" y="1608174"/>
            <a:ext cx="1496291" cy="374073"/>
          </a:xfrm>
          <a:prstGeom prst="rect">
            <a:avLst/>
          </a:prstGeom>
          <a:noFill/>
        </p:spPr>
        <p:txBody>
          <a:bodyPr wrap="square" rtlCol="0">
            <a:spAutoFit/>
          </a:bodyPr>
          <a:lstStyle/>
          <a:p>
            <a:r>
              <a:rPr lang="en-US" dirty="0" smtClean="0"/>
              <a:t>ROW1 = 2005</a:t>
            </a:r>
            <a:endParaRPr lang="en-US" dirty="0"/>
          </a:p>
        </p:txBody>
      </p:sp>
      <p:sp>
        <p:nvSpPr>
          <p:cNvPr id="5" name="TextBox 4"/>
          <p:cNvSpPr txBox="1"/>
          <p:nvPr/>
        </p:nvSpPr>
        <p:spPr>
          <a:xfrm rot="5400000">
            <a:off x="6135832" y="1686791"/>
            <a:ext cx="1496291" cy="374073"/>
          </a:xfrm>
          <a:prstGeom prst="rect">
            <a:avLst/>
          </a:prstGeom>
          <a:noFill/>
        </p:spPr>
        <p:txBody>
          <a:bodyPr wrap="square" rtlCol="0">
            <a:spAutoFit/>
          </a:bodyPr>
          <a:lstStyle/>
          <a:p>
            <a:r>
              <a:rPr lang="en-US" dirty="0" smtClean="0"/>
              <a:t>ROW1 = 2005</a:t>
            </a:r>
            <a:endParaRPr lang="en-US" dirty="0"/>
          </a:p>
        </p:txBody>
      </p:sp>
      <p:sp>
        <p:nvSpPr>
          <p:cNvPr id="6" name="TextBox 5"/>
          <p:cNvSpPr txBox="1"/>
          <p:nvPr/>
        </p:nvSpPr>
        <p:spPr>
          <a:xfrm rot="5400000">
            <a:off x="3482685" y="1631716"/>
            <a:ext cx="1496291" cy="374073"/>
          </a:xfrm>
          <a:prstGeom prst="rect">
            <a:avLst/>
          </a:prstGeom>
          <a:noFill/>
        </p:spPr>
        <p:txBody>
          <a:bodyPr wrap="square" rtlCol="0">
            <a:spAutoFit/>
          </a:bodyPr>
          <a:lstStyle/>
          <a:p>
            <a:r>
              <a:rPr lang="en-US" dirty="0" smtClean="0"/>
              <a:t>ROW1 = 2006</a:t>
            </a:r>
            <a:endParaRPr lang="en-US" dirty="0"/>
          </a:p>
        </p:txBody>
      </p:sp>
      <p:sp>
        <p:nvSpPr>
          <p:cNvPr id="7" name="TextBox 6"/>
          <p:cNvSpPr txBox="1"/>
          <p:nvPr/>
        </p:nvSpPr>
        <p:spPr>
          <a:xfrm rot="5400000">
            <a:off x="6804311" y="1686791"/>
            <a:ext cx="1496291" cy="374073"/>
          </a:xfrm>
          <a:prstGeom prst="rect">
            <a:avLst/>
          </a:prstGeom>
          <a:noFill/>
        </p:spPr>
        <p:txBody>
          <a:bodyPr wrap="square" rtlCol="0">
            <a:spAutoFit/>
          </a:bodyPr>
          <a:lstStyle/>
          <a:p>
            <a:r>
              <a:rPr lang="en-US" dirty="0" smtClean="0"/>
              <a:t>ROW1 = 2005</a:t>
            </a:r>
            <a:endParaRPr lang="en-US" dirty="0"/>
          </a:p>
        </p:txBody>
      </p:sp>
      <p:sp>
        <p:nvSpPr>
          <p:cNvPr id="8" name="TextBox 7"/>
          <p:cNvSpPr txBox="1"/>
          <p:nvPr/>
        </p:nvSpPr>
        <p:spPr>
          <a:xfrm rot="5400000">
            <a:off x="2777837" y="1637957"/>
            <a:ext cx="1496291" cy="374073"/>
          </a:xfrm>
          <a:prstGeom prst="rect">
            <a:avLst/>
          </a:prstGeom>
          <a:noFill/>
        </p:spPr>
        <p:txBody>
          <a:bodyPr wrap="square" rtlCol="0">
            <a:spAutoFit/>
          </a:bodyPr>
          <a:lstStyle/>
          <a:p>
            <a:r>
              <a:rPr lang="en-US" dirty="0" smtClean="0"/>
              <a:t>ROW1 = 2006</a:t>
            </a:r>
            <a:endParaRPr lang="en-US" dirty="0"/>
          </a:p>
        </p:txBody>
      </p:sp>
      <p:sp>
        <p:nvSpPr>
          <p:cNvPr id="9" name="TextBox 8"/>
          <p:cNvSpPr txBox="1"/>
          <p:nvPr/>
        </p:nvSpPr>
        <p:spPr>
          <a:xfrm rot="5400000">
            <a:off x="1350821" y="1631715"/>
            <a:ext cx="1496291" cy="374073"/>
          </a:xfrm>
          <a:prstGeom prst="rect">
            <a:avLst/>
          </a:prstGeom>
          <a:noFill/>
        </p:spPr>
        <p:txBody>
          <a:bodyPr wrap="square" rtlCol="0">
            <a:spAutoFit/>
          </a:bodyPr>
          <a:lstStyle/>
          <a:p>
            <a:r>
              <a:rPr lang="en-US" dirty="0" smtClean="0"/>
              <a:t>ROW1 = 2005</a:t>
            </a:r>
            <a:endParaRPr lang="en-US" dirty="0"/>
          </a:p>
        </p:txBody>
      </p:sp>
      <p:sp>
        <p:nvSpPr>
          <p:cNvPr id="10" name="TextBox 9"/>
          <p:cNvSpPr txBox="1"/>
          <p:nvPr/>
        </p:nvSpPr>
        <p:spPr>
          <a:xfrm rot="5400000">
            <a:off x="4208318" y="1631715"/>
            <a:ext cx="1496291" cy="374073"/>
          </a:xfrm>
          <a:prstGeom prst="rect">
            <a:avLst/>
          </a:prstGeom>
          <a:noFill/>
        </p:spPr>
        <p:txBody>
          <a:bodyPr wrap="square" rtlCol="0">
            <a:spAutoFit/>
          </a:bodyPr>
          <a:lstStyle/>
          <a:p>
            <a:r>
              <a:rPr lang="en-US" dirty="0" smtClean="0"/>
              <a:t>ROW1 = 2005</a:t>
            </a:r>
            <a:endParaRPr lang="en-US" dirty="0"/>
          </a:p>
        </p:txBody>
      </p:sp>
      <p:sp>
        <p:nvSpPr>
          <p:cNvPr id="11" name="TextBox 10"/>
          <p:cNvSpPr txBox="1"/>
          <p:nvPr/>
        </p:nvSpPr>
        <p:spPr>
          <a:xfrm rot="5400000">
            <a:off x="2019301" y="1631715"/>
            <a:ext cx="1496291" cy="374073"/>
          </a:xfrm>
          <a:prstGeom prst="rect">
            <a:avLst/>
          </a:prstGeom>
          <a:noFill/>
        </p:spPr>
        <p:txBody>
          <a:bodyPr wrap="square" rtlCol="0">
            <a:spAutoFit/>
          </a:bodyPr>
          <a:lstStyle/>
          <a:p>
            <a:r>
              <a:rPr lang="en-US" dirty="0" smtClean="0"/>
              <a:t>ROW1 = 2007</a:t>
            </a:r>
            <a:endParaRPr lang="en-US" dirty="0"/>
          </a:p>
        </p:txBody>
      </p:sp>
      <p:sp>
        <p:nvSpPr>
          <p:cNvPr id="12" name="TextBox 11"/>
          <p:cNvSpPr txBox="1"/>
          <p:nvPr/>
        </p:nvSpPr>
        <p:spPr>
          <a:xfrm rot="5400000">
            <a:off x="4859485" y="1686791"/>
            <a:ext cx="1496291" cy="374073"/>
          </a:xfrm>
          <a:prstGeom prst="rect">
            <a:avLst/>
          </a:prstGeom>
          <a:noFill/>
        </p:spPr>
        <p:txBody>
          <a:bodyPr wrap="square" rtlCol="0">
            <a:spAutoFit/>
          </a:bodyPr>
          <a:lstStyle/>
          <a:p>
            <a:r>
              <a:rPr lang="en-US" dirty="0" smtClean="0"/>
              <a:t>ROW1 = 2007</a:t>
            </a:r>
            <a:endParaRPr lang="en-US" dirty="0"/>
          </a:p>
        </p:txBody>
      </p:sp>
      <p:sp>
        <p:nvSpPr>
          <p:cNvPr id="13" name="TextBox 12"/>
          <p:cNvSpPr txBox="1"/>
          <p:nvPr/>
        </p:nvSpPr>
        <p:spPr>
          <a:xfrm rot="5400000">
            <a:off x="7471068" y="1686790"/>
            <a:ext cx="1496291" cy="374073"/>
          </a:xfrm>
          <a:prstGeom prst="rect">
            <a:avLst/>
          </a:prstGeom>
          <a:noFill/>
        </p:spPr>
        <p:txBody>
          <a:bodyPr wrap="square" rtlCol="0">
            <a:spAutoFit/>
          </a:bodyPr>
          <a:lstStyle/>
          <a:p>
            <a:r>
              <a:rPr lang="en-US" dirty="0" smtClean="0"/>
              <a:t>ROW1 = 2005</a:t>
            </a:r>
            <a:endParaRPr lang="en-US" dirty="0"/>
          </a:p>
        </p:txBody>
      </p:sp>
      <p:sp>
        <p:nvSpPr>
          <p:cNvPr id="14" name="TextBox 13"/>
          <p:cNvSpPr txBox="1"/>
          <p:nvPr/>
        </p:nvSpPr>
        <p:spPr>
          <a:xfrm rot="5400000">
            <a:off x="5451769" y="1686791"/>
            <a:ext cx="1496291" cy="374073"/>
          </a:xfrm>
          <a:prstGeom prst="rect">
            <a:avLst/>
          </a:prstGeom>
          <a:noFill/>
        </p:spPr>
        <p:txBody>
          <a:bodyPr wrap="square" rtlCol="0">
            <a:spAutoFit/>
          </a:bodyPr>
          <a:lstStyle/>
          <a:p>
            <a:r>
              <a:rPr lang="en-US" dirty="0" smtClean="0"/>
              <a:t>ROW1 = 2005</a:t>
            </a:r>
            <a:endParaRPr lang="en-US" dirty="0"/>
          </a:p>
        </p:txBody>
      </p:sp>
      <p:sp>
        <p:nvSpPr>
          <p:cNvPr id="15" name="Rectangle 14"/>
          <p:cNvSpPr/>
          <p:nvPr/>
        </p:nvSpPr>
        <p:spPr>
          <a:xfrm>
            <a:off x="640776"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62820"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985286"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455730"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148208" y="2876733"/>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4417867" y="2913657"/>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7531677" y="2926603"/>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9985669" y="2933347"/>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830784" y="5432612"/>
            <a:ext cx="1589810" cy="369332"/>
          </a:xfrm>
          <a:prstGeom prst="rect">
            <a:avLst/>
          </a:prstGeom>
          <a:noFill/>
        </p:spPr>
        <p:txBody>
          <a:bodyPr wrap="square" rtlCol="0">
            <a:spAutoFit/>
          </a:bodyPr>
          <a:lstStyle/>
          <a:p>
            <a:r>
              <a:rPr lang="en-US" dirty="0" smtClean="0"/>
              <a:t>Filegroup 2006</a:t>
            </a:r>
            <a:endParaRPr lang="en-US" dirty="0"/>
          </a:p>
        </p:txBody>
      </p:sp>
      <p:sp>
        <p:nvSpPr>
          <p:cNvPr id="24" name="TextBox 23"/>
          <p:cNvSpPr txBox="1"/>
          <p:nvPr/>
        </p:nvSpPr>
        <p:spPr>
          <a:xfrm>
            <a:off x="640776" y="5422574"/>
            <a:ext cx="1589810" cy="369332"/>
          </a:xfrm>
          <a:prstGeom prst="rect">
            <a:avLst/>
          </a:prstGeom>
          <a:noFill/>
        </p:spPr>
        <p:txBody>
          <a:bodyPr wrap="square" rtlCol="0">
            <a:spAutoFit/>
          </a:bodyPr>
          <a:lstStyle/>
          <a:p>
            <a:r>
              <a:rPr lang="en-US" dirty="0" smtClean="0"/>
              <a:t>Filegroup 2005</a:t>
            </a:r>
            <a:endParaRPr lang="en-US" dirty="0"/>
          </a:p>
        </p:txBody>
      </p:sp>
      <p:sp>
        <p:nvSpPr>
          <p:cNvPr id="25" name="TextBox 24"/>
          <p:cNvSpPr txBox="1"/>
          <p:nvPr/>
        </p:nvSpPr>
        <p:spPr>
          <a:xfrm>
            <a:off x="6986157" y="5472899"/>
            <a:ext cx="1589810" cy="369332"/>
          </a:xfrm>
          <a:prstGeom prst="rect">
            <a:avLst/>
          </a:prstGeom>
          <a:noFill/>
        </p:spPr>
        <p:txBody>
          <a:bodyPr wrap="square" rtlCol="0">
            <a:spAutoFit/>
          </a:bodyPr>
          <a:lstStyle/>
          <a:p>
            <a:r>
              <a:rPr lang="en-US" dirty="0" smtClean="0"/>
              <a:t>Filegroup 2007</a:t>
            </a:r>
            <a:endParaRPr lang="en-US" dirty="0"/>
          </a:p>
        </p:txBody>
      </p:sp>
      <p:sp>
        <p:nvSpPr>
          <p:cNvPr id="26" name="TextBox 25"/>
          <p:cNvSpPr txBox="1"/>
          <p:nvPr/>
        </p:nvSpPr>
        <p:spPr>
          <a:xfrm>
            <a:off x="8988136" y="5498068"/>
            <a:ext cx="2847109" cy="369332"/>
          </a:xfrm>
          <a:prstGeom prst="rect">
            <a:avLst/>
          </a:prstGeom>
          <a:noFill/>
        </p:spPr>
        <p:txBody>
          <a:bodyPr wrap="square" rtlCol="0">
            <a:spAutoFit/>
          </a:bodyPr>
          <a:lstStyle/>
          <a:p>
            <a:r>
              <a:rPr lang="en-US" dirty="0" smtClean="0"/>
              <a:t>Filegroup All other year data</a:t>
            </a:r>
            <a:endParaRPr lang="en-US" dirty="0"/>
          </a:p>
        </p:txBody>
      </p:sp>
      <p:sp>
        <p:nvSpPr>
          <p:cNvPr id="27" name="TextBox 26"/>
          <p:cNvSpPr txBox="1"/>
          <p:nvPr/>
        </p:nvSpPr>
        <p:spPr>
          <a:xfrm>
            <a:off x="640776" y="3510680"/>
            <a:ext cx="1496291" cy="374073"/>
          </a:xfrm>
          <a:prstGeom prst="rect">
            <a:avLst/>
          </a:prstGeom>
          <a:noFill/>
        </p:spPr>
        <p:txBody>
          <a:bodyPr wrap="square" rtlCol="0">
            <a:spAutoFit/>
          </a:bodyPr>
          <a:lstStyle/>
          <a:p>
            <a:r>
              <a:rPr lang="en-US" dirty="0" smtClean="0"/>
              <a:t>ROW1 = 2005</a:t>
            </a:r>
            <a:endParaRPr lang="en-US" dirty="0"/>
          </a:p>
        </p:txBody>
      </p:sp>
      <p:sp>
        <p:nvSpPr>
          <p:cNvPr id="28" name="TextBox 27"/>
          <p:cNvSpPr txBox="1"/>
          <p:nvPr/>
        </p:nvSpPr>
        <p:spPr>
          <a:xfrm>
            <a:off x="3830784" y="3577535"/>
            <a:ext cx="1496291" cy="374073"/>
          </a:xfrm>
          <a:prstGeom prst="rect">
            <a:avLst/>
          </a:prstGeom>
          <a:noFill/>
        </p:spPr>
        <p:txBody>
          <a:bodyPr wrap="square" rtlCol="0">
            <a:spAutoFit/>
          </a:bodyPr>
          <a:lstStyle/>
          <a:p>
            <a:r>
              <a:rPr lang="en-US" dirty="0" smtClean="0"/>
              <a:t>ROW1 = 2006</a:t>
            </a:r>
            <a:endParaRPr lang="en-US" dirty="0"/>
          </a:p>
        </p:txBody>
      </p:sp>
      <p:sp>
        <p:nvSpPr>
          <p:cNvPr id="29" name="TextBox 28"/>
          <p:cNvSpPr txBox="1"/>
          <p:nvPr/>
        </p:nvSpPr>
        <p:spPr>
          <a:xfrm>
            <a:off x="6963640" y="3640849"/>
            <a:ext cx="1496291" cy="374073"/>
          </a:xfrm>
          <a:prstGeom prst="rect">
            <a:avLst/>
          </a:prstGeom>
          <a:noFill/>
        </p:spPr>
        <p:txBody>
          <a:bodyPr wrap="square" rtlCol="0">
            <a:spAutoFit/>
          </a:bodyPr>
          <a:lstStyle/>
          <a:p>
            <a:r>
              <a:rPr lang="en-US" dirty="0" smtClean="0"/>
              <a:t>ROW1 = 2007</a:t>
            </a:r>
            <a:endParaRPr lang="en-US" dirty="0"/>
          </a:p>
        </p:txBody>
      </p:sp>
      <p:sp>
        <p:nvSpPr>
          <p:cNvPr id="30" name="TextBox 29"/>
          <p:cNvSpPr txBox="1"/>
          <p:nvPr/>
        </p:nvSpPr>
        <p:spPr>
          <a:xfrm>
            <a:off x="9434948" y="3628443"/>
            <a:ext cx="1496291" cy="646331"/>
          </a:xfrm>
          <a:prstGeom prst="rect">
            <a:avLst/>
          </a:prstGeom>
          <a:noFill/>
        </p:spPr>
        <p:txBody>
          <a:bodyPr wrap="square" rtlCol="0">
            <a:spAutoFit/>
          </a:bodyPr>
          <a:lstStyle/>
          <a:p>
            <a:r>
              <a:rPr lang="en-US" dirty="0" smtClean="0"/>
              <a:t>ROW1 = 2008 - 2016</a:t>
            </a:r>
            <a:endParaRPr lang="en-US" dirty="0"/>
          </a:p>
        </p:txBody>
      </p:sp>
    </p:spTree>
    <p:extLst>
      <p:ext uri="{BB962C8B-B14F-4D97-AF65-F5344CB8AC3E}">
        <p14:creationId xmlns:p14="http://schemas.microsoft.com/office/powerpoint/2010/main" val="165424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776" y="991989"/>
            <a:ext cx="10307782" cy="165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049859" y="363374"/>
            <a:ext cx="4410936" cy="369332"/>
          </a:xfrm>
          <a:prstGeom prst="rect">
            <a:avLst/>
          </a:prstGeom>
          <a:noFill/>
        </p:spPr>
        <p:txBody>
          <a:bodyPr wrap="square" rtlCol="0">
            <a:spAutoFit/>
          </a:bodyPr>
          <a:lstStyle/>
          <a:p>
            <a:r>
              <a:rPr lang="en-US" dirty="0" smtClean="0"/>
              <a:t>Production.TransactionHistoryArchive Table</a:t>
            </a:r>
            <a:endParaRPr lang="en-US" dirty="0"/>
          </a:p>
        </p:txBody>
      </p:sp>
      <p:sp>
        <p:nvSpPr>
          <p:cNvPr id="4" name="TextBox 3"/>
          <p:cNvSpPr txBox="1"/>
          <p:nvPr/>
        </p:nvSpPr>
        <p:spPr>
          <a:xfrm rot="5400000">
            <a:off x="758537" y="1608174"/>
            <a:ext cx="1496291" cy="374073"/>
          </a:xfrm>
          <a:prstGeom prst="rect">
            <a:avLst/>
          </a:prstGeom>
          <a:noFill/>
        </p:spPr>
        <p:txBody>
          <a:bodyPr wrap="square" rtlCol="0">
            <a:spAutoFit/>
          </a:bodyPr>
          <a:lstStyle/>
          <a:p>
            <a:r>
              <a:rPr lang="en-US" dirty="0" smtClean="0"/>
              <a:t>ROW1 = 2005</a:t>
            </a:r>
            <a:endParaRPr lang="en-US" dirty="0"/>
          </a:p>
        </p:txBody>
      </p:sp>
      <p:sp>
        <p:nvSpPr>
          <p:cNvPr id="5" name="TextBox 4"/>
          <p:cNvSpPr txBox="1"/>
          <p:nvPr/>
        </p:nvSpPr>
        <p:spPr>
          <a:xfrm rot="5400000">
            <a:off x="6135832" y="1686791"/>
            <a:ext cx="1496291" cy="374073"/>
          </a:xfrm>
          <a:prstGeom prst="rect">
            <a:avLst/>
          </a:prstGeom>
          <a:noFill/>
        </p:spPr>
        <p:txBody>
          <a:bodyPr wrap="square" rtlCol="0">
            <a:spAutoFit/>
          </a:bodyPr>
          <a:lstStyle/>
          <a:p>
            <a:r>
              <a:rPr lang="en-US" dirty="0" smtClean="0"/>
              <a:t>ROW1 = 2005</a:t>
            </a:r>
            <a:endParaRPr lang="en-US" dirty="0"/>
          </a:p>
        </p:txBody>
      </p:sp>
      <p:sp>
        <p:nvSpPr>
          <p:cNvPr id="6" name="TextBox 5"/>
          <p:cNvSpPr txBox="1"/>
          <p:nvPr/>
        </p:nvSpPr>
        <p:spPr>
          <a:xfrm rot="5400000">
            <a:off x="3482685" y="1631716"/>
            <a:ext cx="1496291" cy="374073"/>
          </a:xfrm>
          <a:prstGeom prst="rect">
            <a:avLst/>
          </a:prstGeom>
          <a:noFill/>
        </p:spPr>
        <p:txBody>
          <a:bodyPr wrap="square" rtlCol="0">
            <a:spAutoFit/>
          </a:bodyPr>
          <a:lstStyle/>
          <a:p>
            <a:r>
              <a:rPr lang="en-US" dirty="0" smtClean="0"/>
              <a:t>ROW1 = 2006</a:t>
            </a:r>
            <a:endParaRPr lang="en-US" dirty="0"/>
          </a:p>
        </p:txBody>
      </p:sp>
      <p:sp>
        <p:nvSpPr>
          <p:cNvPr id="7" name="TextBox 6"/>
          <p:cNvSpPr txBox="1"/>
          <p:nvPr/>
        </p:nvSpPr>
        <p:spPr>
          <a:xfrm rot="5400000">
            <a:off x="6804311" y="1686791"/>
            <a:ext cx="1496291" cy="374073"/>
          </a:xfrm>
          <a:prstGeom prst="rect">
            <a:avLst/>
          </a:prstGeom>
          <a:noFill/>
        </p:spPr>
        <p:txBody>
          <a:bodyPr wrap="square" rtlCol="0">
            <a:spAutoFit/>
          </a:bodyPr>
          <a:lstStyle/>
          <a:p>
            <a:r>
              <a:rPr lang="en-US" dirty="0" smtClean="0"/>
              <a:t>ROW1 = 2005</a:t>
            </a:r>
            <a:endParaRPr lang="en-US" dirty="0"/>
          </a:p>
        </p:txBody>
      </p:sp>
      <p:sp>
        <p:nvSpPr>
          <p:cNvPr id="8" name="TextBox 7"/>
          <p:cNvSpPr txBox="1"/>
          <p:nvPr/>
        </p:nvSpPr>
        <p:spPr>
          <a:xfrm rot="5400000">
            <a:off x="2777837" y="1637957"/>
            <a:ext cx="1496291" cy="374073"/>
          </a:xfrm>
          <a:prstGeom prst="rect">
            <a:avLst/>
          </a:prstGeom>
          <a:noFill/>
        </p:spPr>
        <p:txBody>
          <a:bodyPr wrap="square" rtlCol="0">
            <a:spAutoFit/>
          </a:bodyPr>
          <a:lstStyle/>
          <a:p>
            <a:r>
              <a:rPr lang="en-US" dirty="0" smtClean="0"/>
              <a:t>ROW1 = 2006</a:t>
            </a:r>
            <a:endParaRPr lang="en-US" dirty="0"/>
          </a:p>
        </p:txBody>
      </p:sp>
      <p:sp>
        <p:nvSpPr>
          <p:cNvPr id="9" name="TextBox 8"/>
          <p:cNvSpPr txBox="1"/>
          <p:nvPr/>
        </p:nvSpPr>
        <p:spPr>
          <a:xfrm rot="5400000">
            <a:off x="1350821" y="1631715"/>
            <a:ext cx="1496291" cy="374073"/>
          </a:xfrm>
          <a:prstGeom prst="rect">
            <a:avLst/>
          </a:prstGeom>
          <a:noFill/>
        </p:spPr>
        <p:txBody>
          <a:bodyPr wrap="square" rtlCol="0">
            <a:spAutoFit/>
          </a:bodyPr>
          <a:lstStyle/>
          <a:p>
            <a:r>
              <a:rPr lang="en-US" dirty="0" smtClean="0"/>
              <a:t>ROW1 = 2005</a:t>
            </a:r>
            <a:endParaRPr lang="en-US" dirty="0"/>
          </a:p>
        </p:txBody>
      </p:sp>
      <p:sp>
        <p:nvSpPr>
          <p:cNvPr id="10" name="TextBox 9"/>
          <p:cNvSpPr txBox="1"/>
          <p:nvPr/>
        </p:nvSpPr>
        <p:spPr>
          <a:xfrm rot="5400000">
            <a:off x="4208318" y="1631715"/>
            <a:ext cx="1496291" cy="374073"/>
          </a:xfrm>
          <a:prstGeom prst="rect">
            <a:avLst/>
          </a:prstGeom>
          <a:noFill/>
        </p:spPr>
        <p:txBody>
          <a:bodyPr wrap="square" rtlCol="0">
            <a:spAutoFit/>
          </a:bodyPr>
          <a:lstStyle/>
          <a:p>
            <a:r>
              <a:rPr lang="en-US" dirty="0" smtClean="0"/>
              <a:t>ROW1 = 2005</a:t>
            </a:r>
            <a:endParaRPr lang="en-US" dirty="0"/>
          </a:p>
        </p:txBody>
      </p:sp>
      <p:sp>
        <p:nvSpPr>
          <p:cNvPr id="11" name="TextBox 10"/>
          <p:cNvSpPr txBox="1"/>
          <p:nvPr/>
        </p:nvSpPr>
        <p:spPr>
          <a:xfrm rot="5400000">
            <a:off x="2019301" y="1631715"/>
            <a:ext cx="1496291" cy="374073"/>
          </a:xfrm>
          <a:prstGeom prst="rect">
            <a:avLst/>
          </a:prstGeom>
          <a:noFill/>
        </p:spPr>
        <p:txBody>
          <a:bodyPr wrap="square" rtlCol="0">
            <a:spAutoFit/>
          </a:bodyPr>
          <a:lstStyle/>
          <a:p>
            <a:r>
              <a:rPr lang="en-US" dirty="0" smtClean="0"/>
              <a:t>ROW1 = 2007</a:t>
            </a:r>
            <a:endParaRPr lang="en-US" dirty="0"/>
          </a:p>
        </p:txBody>
      </p:sp>
      <p:sp>
        <p:nvSpPr>
          <p:cNvPr id="12" name="TextBox 11"/>
          <p:cNvSpPr txBox="1"/>
          <p:nvPr/>
        </p:nvSpPr>
        <p:spPr>
          <a:xfrm rot="5400000">
            <a:off x="4859485" y="1686791"/>
            <a:ext cx="1496291" cy="374073"/>
          </a:xfrm>
          <a:prstGeom prst="rect">
            <a:avLst/>
          </a:prstGeom>
          <a:noFill/>
        </p:spPr>
        <p:txBody>
          <a:bodyPr wrap="square" rtlCol="0">
            <a:spAutoFit/>
          </a:bodyPr>
          <a:lstStyle/>
          <a:p>
            <a:r>
              <a:rPr lang="en-US" dirty="0" smtClean="0"/>
              <a:t>ROW1 = 2007</a:t>
            </a:r>
            <a:endParaRPr lang="en-US" dirty="0"/>
          </a:p>
        </p:txBody>
      </p:sp>
      <p:sp>
        <p:nvSpPr>
          <p:cNvPr id="13" name="TextBox 12"/>
          <p:cNvSpPr txBox="1"/>
          <p:nvPr/>
        </p:nvSpPr>
        <p:spPr>
          <a:xfrm rot="5400000">
            <a:off x="7471068" y="1686790"/>
            <a:ext cx="1496291" cy="374073"/>
          </a:xfrm>
          <a:prstGeom prst="rect">
            <a:avLst/>
          </a:prstGeom>
          <a:noFill/>
        </p:spPr>
        <p:txBody>
          <a:bodyPr wrap="square" rtlCol="0">
            <a:spAutoFit/>
          </a:bodyPr>
          <a:lstStyle/>
          <a:p>
            <a:r>
              <a:rPr lang="en-US" dirty="0" smtClean="0"/>
              <a:t>ROW1 = 2005</a:t>
            </a:r>
            <a:endParaRPr lang="en-US" dirty="0"/>
          </a:p>
        </p:txBody>
      </p:sp>
      <p:sp>
        <p:nvSpPr>
          <p:cNvPr id="14" name="TextBox 13"/>
          <p:cNvSpPr txBox="1"/>
          <p:nvPr/>
        </p:nvSpPr>
        <p:spPr>
          <a:xfrm rot="5400000">
            <a:off x="5451769" y="1686791"/>
            <a:ext cx="1496291" cy="374073"/>
          </a:xfrm>
          <a:prstGeom prst="rect">
            <a:avLst/>
          </a:prstGeom>
          <a:noFill/>
        </p:spPr>
        <p:txBody>
          <a:bodyPr wrap="square" rtlCol="0">
            <a:spAutoFit/>
          </a:bodyPr>
          <a:lstStyle/>
          <a:p>
            <a:r>
              <a:rPr lang="en-US" dirty="0" smtClean="0"/>
              <a:t>ROW1 = 2005</a:t>
            </a:r>
            <a:endParaRPr lang="en-US" dirty="0"/>
          </a:p>
        </p:txBody>
      </p:sp>
      <p:sp>
        <p:nvSpPr>
          <p:cNvPr id="15" name="Rectangle 14"/>
          <p:cNvSpPr/>
          <p:nvPr/>
        </p:nvSpPr>
        <p:spPr>
          <a:xfrm>
            <a:off x="651166" y="3296983"/>
            <a:ext cx="8336970"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455730" y="3325091"/>
            <a:ext cx="1475509" cy="1787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376304" y="2866342"/>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9985669" y="2933347"/>
            <a:ext cx="415632" cy="3013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40775" y="5422574"/>
            <a:ext cx="6186051" cy="369332"/>
          </a:xfrm>
          <a:prstGeom prst="rect">
            <a:avLst/>
          </a:prstGeom>
          <a:noFill/>
        </p:spPr>
        <p:txBody>
          <a:bodyPr wrap="square" rtlCol="0">
            <a:spAutoFit/>
          </a:bodyPr>
          <a:lstStyle/>
          <a:p>
            <a:r>
              <a:rPr lang="en-US" dirty="0" smtClean="0"/>
              <a:t>Archive Filegroup 2005,2006,2007</a:t>
            </a:r>
            <a:endParaRPr lang="en-US" dirty="0"/>
          </a:p>
        </p:txBody>
      </p:sp>
      <p:sp>
        <p:nvSpPr>
          <p:cNvPr id="26" name="TextBox 25"/>
          <p:cNvSpPr txBox="1"/>
          <p:nvPr/>
        </p:nvSpPr>
        <p:spPr>
          <a:xfrm>
            <a:off x="8988136" y="5498068"/>
            <a:ext cx="2847109" cy="369332"/>
          </a:xfrm>
          <a:prstGeom prst="rect">
            <a:avLst/>
          </a:prstGeom>
          <a:noFill/>
        </p:spPr>
        <p:txBody>
          <a:bodyPr wrap="square" rtlCol="0">
            <a:spAutoFit/>
          </a:bodyPr>
          <a:lstStyle/>
          <a:p>
            <a:r>
              <a:rPr lang="en-US" dirty="0"/>
              <a:t>P</a:t>
            </a:r>
            <a:r>
              <a:rPr lang="en-US" dirty="0" smtClean="0"/>
              <a:t>artition All other year data</a:t>
            </a:r>
            <a:endParaRPr lang="en-US" dirty="0"/>
          </a:p>
        </p:txBody>
      </p:sp>
      <p:sp>
        <p:nvSpPr>
          <p:cNvPr id="27" name="TextBox 26"/>
          <p:cNvSpPr txBox="1"/>
          <p:nvPr/>
        </p:nvSpPr>
        <p:spPr>
          <a:xfrm>
            <a:off x="640776" y="3510680"/>
            <a:ext cx="1496291" cy="374073"/>
          </a:xfrm>
          <a:prstGeom prst="rect">
            <a:avLst/>
          </a:prstGeom>
          <a:noFill/>
        </p:spPr>
        <p:txBody>
          <a:bodyPr wrap="square" rtlCol="0">
            <a:spAutoFit/>
          </a:bodyPr>
          <a:lstStyle/>
          <a:p>
            <a:r>
              <a:rPr lang="en-US" dirty="0" smtClean="0"/>
              <a:t>ROW1 = 2005</a:t>
            </a:r>
            <a:endParaRPr lang="en-US" dirty="0"/>
          </a:p>
        </p:txBody>
      </p:sp>
      <p:sp>
        <p:nvSpPr>
          <p:cNvPr id="28" name="TextBox 27"/>
          <p:cNvSpPr txBox="1"/>
          <p:nvPr/>
        </p:nvSpPr>
        <p:spPr>
          <a:xfrm>
            <a:off x="619994" y="3883305"/>
            <a:ext cx="1496291" cy="374073"/>
          </a:xfrm>
          <a:prstGeom prst="rect">
            <a:avLst/>
          </a:prstGeom>
          <a:noFill/>
        </p:spPr>
        <p:txBody>
          <a:bodyPr wrap="square" rtlCol="0">
            <a:spAutoFit/>
          </a:bodyPr>
          <a:lstStyle/>
          <a:p>
            <a:r>
              <a:rPr lang="en-US" dirty="0" smtClean="0"/>
              <a:t>ROW1 = 2006</a:t>
            </a:r>
            <a:endParaRPr lang="en-US" dirty="0"/>
          </a:p>
        </p:txBody>
      </p:sp>
      <p:sp>
        <p:nvSpPr>
          <p:cNvPr id="29" name="TextBox 28"/>
          <p:cNvSpPr txBox="1"/>
          <p:nvPr/>
        </p:nvSpPr>
        <p:spPr>
          <a:xfrm>
            <a:off x="640776" y="4303128"/>
            <a:ext cx="1496291" cy="374073"/>
          </a:xfrm>
          <a:prstGeom prst="rect">
            <a:avLst/>
          </a:prstGeom>
          <a:noFill/>
        </p:spPr>
        <p:txBody>
          <a:bodyPr wrap="square" rtlCol="0">
            <a:spAutoFit/>
          </a:bodyPr>
          <a:lstStyle/>
          <a:p>
            <a:r>
              <a:rPr lang="en-US" dirty="0" smtClean="0"/>
              <a:t>ROW1 = 2007</a:t>
            </a:r>
            <a:endParaRPr lang="en-US" dirty="0"/>
          </a:p>
        </p:txBody>
      </p:sp>
      <p:sp>
        <p:nvSpPr>
          <p:cNvPr id="30" name="TextBox 29"/>
          <p:cNvSpPr txBox="1"/>
          <p:nvPr/>
        </p:nvSpPr>
        <p:spPr>
          <a:xfrm>
            <a:off x="9434948" y="3628443"/>
            <a:ext cx="1496291" cy="646331"/>
          </a:xfrm>
          <a:prstGeom prst="rect">
            <a:avLst/>
          </a:prstGeom>
          <a:noFill/>
        </p:spPr>
        <p:txBody>
          <a:bodyPr wrap="square" rtlCol="0">
            <a:spAutoFit/>
          </a:bodyPr>
          <a:lstStyle/>
          <a:p>
            <a:r>
              <a:rPr lang="en-US" dirty="0" smtClean="0"/>
              <a:t>ROW1 = 2008 - 2016</a:t>
            </a:r>
            <a:endParaRPr lang="en-US" dirty="0"/>
          </a:p>
        </p:txBody>
      </p:sp>
      <p:sp>
        <p:nvSpPr>
          <p:cNvPr id="31" name="TextBox 30"/>
          <p:cNvSpPr txBox="1"/>
          <p:nvPr/>
        </p:nvSpPr>
        <p:spPr>
          <a:xfrm>
            <a:off x="611334" y="6064749"/>
            <a:ext cx="8125691" cy="369332"/>
          </a:xfrm>
          <a:prstGeom prst="rect">
            <a:avLst/>
          </a:prstGeom>
          <a:noFill/>
        </p:spPr>
        <p:txBody>
          <a:bodyPr wrap="square" rtlCol="0">
            <a:spAutoFit/>
          </a:bodyPr>
          <a:lstStyle/>
          <a:p>
            <a:r>
              <a:rPr lang="en-US" dirty="0" smtClean="0"/>
              <a:t>Archive all data into a single partition for read only</a:t>
            </a:r>
            <a:endParaRPr lang="en-US" dirty="0"/>
          </a:p>
        </p:txBody>
      </p:sp>
    </p:spTree>
    <p:extLst>
      <p:ext uri="{BB962C8B-B14F-4D97-AF65-F5344CB8AC3E}">
        <p14:creationId xmlns:p14="http://schemas.microsoft.com/office/powerpoint/2010/main" val="3970757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369</Words>
  <Application>Microsoft Office PowerPoint</Application>
  <PresentationFormat>Widescreen</PresentationFormat>
  <Paragraphs>84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RAF</dc:creator>
  <cp:lastModifiedBy>RAF</cp:lastModifiedBy>
  <cp:revision>28</cp:revision>
  <dcterms:created xsi:type="dcterms:W3CDTF">2016-02-28T21:32:50Z</dcterms:created>
  <dcterms:modified xsi:type="dcterms:W3CDTF">2016-02-29T00:23:43Z</dcterms:modified>
</cp:coreProperties>
</file>