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70" r:id="rId4"/>
    <p:sldId id="258" r:id="rId5"/>
    <p:sldId id="259" r:id="rId6"/>
    <p:sldId id="273" r:id="rId7"/>
    <p:sldId id="264" r:id="rId8"/>
    <p:sldId id="274" r:id="rId9"/>
    <p:sldId id="266" r:id="rId10"/>
    <p:sldId id="275" r:id="rId11"/>
    <p:sldId id="276" r:id="rId12"/>
    <p:sldId id="269" r:id="rId13"/>
  </p:sldIdLst>
  <p:sldSz cx="18300700" cy="10299700"/>
  <p:notesSz cx="18300700" cy="102997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pos="21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B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617" autoAdjust="0"/>
    <p:restoredTop sz="94660"/>
  </p:normalViewPr>
  <p:slideViewPr>
    <p:cSldViewPr>
      <p:cViewPr>
        <p:scale>
          <a:sx n="66" d="100"/>
          <a:sy n="66" d="100"/>
        </p:scale>
        <p:origin x="-1080" y="-396"/>
      </p:cViewPr>
      <p:guideLst>
        <p:guide orient="horz" pos="2880"/>
        <p:guide pos="2160"/>
        <p:guide pos="216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25AC2C-F201-4FF0-A13D-E5956A23992A}" type="doc">
      <dgm:prSet loTypeId="urn:diagrams.loki3.com/BracketList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785CE338-258C-44E6-B1A8-175F4BA1769D}">
      <dgm:prSet phldrT="[Text]" custT="1"/>
      <dgm:spPr/>
      <dgm:t>
        <a:bodyPr/>
        <a:lstStyle/>
        <a:p>
          <a:r>
            <a:rPr lang="en-US" sz="2700" b="1" dirty="0">
              <a:latin typeface="Verdana" panose="020B0604030504040204" pitchFamily="34" charset="0"/>
              <a:ea typeface="Verdana" panose="020B0604030504040204" pitchFamily="34" charset="0"/>
            </a:rPr>
            <a:t>The aim</a:t>
          </a:r>
        </a:p>
      </dgm:t>
    </dgm:pt>
    <dgm:pt modelId="{96723F53-973A-4DD6-9A36-A7CA57C1E718}" type="parTrans" cxnId="{7D506AC9-2528-4ECB-A355-A27EFE941A21}">
      <dgm:prSet/>
      <dgm:spPr/>
      <dgm:t>
        <a:bodyPr/>
        <a:lstStyle/>
        <a:p>
          <a:endParaRPr lang="en-US"/>
        </a:p>
      </dgm:t>
    </dgm:pt>
    <dgm:pt modelId="{9B22166E-93E1-4AE4-919E-47FC4BF6ACEC}" type="sibTrans" cxnId="{7D506AC9-2528-4ECB-A355-A27EFE941A21}">
      <dgm:prSet/>
      <dgm:spPr/>
      <dgm:t>
        <a:bodyPr/>
        <a:lstStyle/>
        <a:p>
          <a:endParaRPr lang="en-US"/>
        </a:p>
      </dgm:t>
    </dgm:pt>
    <dgm:pt modelId="{5C2CA02C-4CF7-4D32-A500-DD11A898A215}">
      <dgm:prSet phldrT="[Text]" custT="1"/>
      <dgm:spPr/>
      <dgm:t>
        <a:bodyPr/>
        <a:lstStyle/>
        <a:p>
          <a:pPr algn="just">
            <a:lnSpc>
              <a:spcPct val="100000"/>
            </a:lnSpc>
            <a:buNone/>
          </a:pPr>
          <a:r>
            <a:rPr lang="en-US" sz="2700" spc="-130" dirty="0">
              <a:solidFill>
                <a:srgbClr val="131313"/>
              </a:solidFill>
              <a:latin typeface="Verdana" panose="020B0604030504040204" pitchFamily="34" charset="0"/>
              <a:ea typeface="Verdana" panose="020B0604030504040204" pitchFamily="34" charset="0"/>
              <a:cs typeface="Verdana"/>
            </a:rPr>
            <a:t>  </a:t>
          </a:r>
          <a:r>
            <a:rPr lang="en-US" sz="2700" spc="-130" dirty="0">
              <a:solidFill>
                <a:srgbClr val="131313"/>
              </a:solidFill>
              <a:latin typeface="Verdana" panose="020B0604030504040204" pitchFamily="34" charset="0"/>
              <a:ea typeface="Verdana" panose="020B0604030504040204" pitchFamily="34" charset="0"/>
            </a:rPr>
            <a:t>This project aims to build a machine learning model that accurately predicts students' grades based on their study hours.</a:t>
          </a:r>
          <a:endParaRPr lang="en-US" sz="2700" dirty="0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900995D6-36C1-461D-8099-985DD206E8AB}" type="parTrans" cxnId="{3CBC4CAB-48E4-4F69-973B-C52E1958B0F1}">
      <dgm:prSet/>
      <dgm:spPr/>
      <dgm:t>
        <a:bodyPr/>
        <a:lstStyle/>
        <a:p>
          <a:endParaRPr lang="en-US"/>
        </a:p>
      </dgm:t>
    </dgm:pt>
    <dgm:pt modelId="{FD21FDAD-338E-4697-93BC-D2C946B72575}" type="sibTrans" cxnId="{3CBC4CAB-48E4-4F69-973B-C52E1958B0F1}">
      <dgm:prSet/>
      <dgm:spPr/>
      <dgm:t>
        <a:bodyPr/>
        <a:lstStyle/>
        <a:p>
          <a:endParaRPr lang="en-US"/>
        </a:p>
      </dgm:t>
    </dgm:pt>
    <dgm:pt modelId="{FB589D03-7522-44A3-9B32-FF4334137C99}">
      <dgm:prSet phldrT="[Text]" custT="1"/>
      <dgm:spPr/>
      <dgm:t>
        <a:bodyPr/>
        <a:lstStyle/>
        <a:p>
          <a:r>
            <a:rPr lang="en-US" sz="2700" b="1" dirty="0">
              <a:latin typeface="Verdana" panose="020B0604030504040204" pitchFamily="34" charset="0"/>
              <a:ea typeface="Verdana" panose="020B0604030504040204" pitchFamily="34" charset="0"/>
            </a:rPr>
            <a:t>The problem to be solved</a:t>
          </a:r>
        </a:p>
      </dgm:t>
    </dgm:pt>
    <dgm:pt modelId="{04805AAF-B033-4D9A-8C08-913807495781}" type="parTrans" cxnId="{9256E431-7B14-40D7-812C-4C646EECB8C9}">
      <dgm:prSet/>
      <dgm:spPr/>
      <dgm:t>
        <a:bodyPr/>
        <a:lstStyle/>
        <a:p>
          <a:endParaRPr lang="en-US"/>
        </a:p>
      </dgm:t>
    </dgm:pt>
    <dgm:pt modelId="{D60DE2E5-900E-4DE5-95DD-83D10EDD86F8}" type="sibTrans" cxnId="{9256E431-7B14-40D7-812C-4C646EECB8C9}">
      <dgm:prSet/>
      <dgm:spPr/>
      <dgm:t>
        <a:bodyPr/>
        <a:lstStyle/>
        <a:p>
          <a:endParaRPr lang="en-US"/>
        </a:p>
      </dgm:t>
    </dgm:pt>
    <dgm:pt modelId="{1CF4C1F2-13FA-409C-A3D9-CDAA0E85D62A}">
      <dgm:prSet phldrT="[Text]" custT="1"/>
      <dgm:spPr/>
      <dgm:t>
        <a:bodyPr/>
        <a:lstStyle/>
        <a:p>
          <a:pPr algn="just">
            <a:buNone/>
          </a:pPr>
          <a:r>
            <a:rPr lang="en-US" sz="2700" dirty="0">
              <a:latin typeface="Verdana" panose="020B0604030504040204" pitchFamily="34" charset="0"/>
              <a:ea typeface="Verdana" panose="020B0604030504040204" pitchFamily="34" charset="0"/>
            </a:rPr>
            <a:t> To assist students and teachers in monitoring learning progress and predicting students' future grades.</a:t>
          </a:r>
        </a:p>
      </dgm:t>
    </dgm:pt>
    <dgm:pt modelId="{AB4AE5D8-7627-46B9-B752-D3E11A46C04E}" type="sibTrans" cxnId="{F859184A-57F7-4A15-A2C9-5BB83F5A6193}">
      <dgm:prSet/>
      <dgm:spPr/>
      <dgm:t>
        <a:bodyPr/>
        <a:lstStyle/>
        <a:p>
          <a:endParaRPr lang="en-US"/>
        </a:p>
      </dgm:t>
    </dgm:pt>
    <dgm:pt modelId="{DF2DE096-79C1-4012-9EFA-439BBEC3A289}" type="parTrans" cxnId="{F859184A-57F7-4A15-A2C9-5BB83F5A6193}">
      <dgm:prSet/>
      <dgm:spPr/>
      <dgm:t>
        <a:bodyPr/>
        <a:lstStyle/>
        <a:p>
          <a:endParaRPr lang="en-US"/>
        </a:p>
      </dgm:t>
    </dgm:pt>
    <dgm:pt modelId="{97D77FE1-C92A-4FC5-9996-A3ECB83E7905}">
      <dgm:prSet custT="1"/>
      <dgm:spPr/>
      <dgm:t>
        <a:bodyPr/>
        <a:lstStyle/>
        <a:p>
          <a:r>
            <a:rPr lang="en-US" sz="2700" b="1" dirty="0">
              <a:latin typeface="Verdana" panose="020B0604030504040204" pitchFamily="34" charset="0"/>
              <a:ea typeface="Verdana" panose="020B0604030504040204" pitchFamily="34" charset="0"/>
            </a:rPr>
            <a:t>Expected impact</a:t>
          </a:r>
        </a:p>
      </dgm:t>
    </dgm:pt>
    <dgm:pt modelId="{2F9BD7FD-B521-4FC4-9CD1-C2C432234D30}" type="parTrans" cxnId="{19DB8E93-8E5C-434A-80A7-F90A8E70A64D}">
      <dgm:prSet/>
      <dgm:spPr/>
      <dgm:t>
        <a:bodyPr/>
        <a:lstStyle/>
        <a:p>
          <a:endParaRPr lang="en-US"/>
        </a:p>
      </dgm:t>
    </dgm:pt>
    <dgm:pt modelId="{A35AB195-AFED-4D42-8741-5A6C67E1EA7F}" type="sibTrans" cxnId="{19DB8E93-8E5C-434A-80A7-F90A8E70A64D}">
      <dgm:prSet/>
      <dgm:spPr/>
      <dgm:t>
        <a:bodyPr/>
        <a:lstStyle/>
        <a:p>
          <a:endParaRPr lang="en-US"/>
        </a:p>
      </dgm:t>
    </dgm:pt>
    <dgm:pt modelId="{0F907A99-A328-47B4-AC98-C1B1C5BA4803}">
      <dgm:prSet custT="1"/>
      <dgm:spPr/>
      <dgm:t>
        <a:bodyPr/>
        <a:lstStyle/>
        <a:p>
          <a:pPr algn="just">
            <a:buNone/>
          </a:pPr>
          <a:r>
            <a:rPr lang="en-US" sz="2700" dirty="0">
              <a:latin typeface="Verdana" panose="020B0604030504040204" pitchFamily="34" charset="0"/>
              <a:ea typeface="Verdana" panose="020B0604030504040204" pitchFamily="34" charset="0"/>
            </a:rPr>
            <a:t>  This model can help students study more effectively and efficiently, while also aiding teachers in providing more targeted guidance to students.</a:t>
          </a:r>
        </a:p>
      </dgm:t>
    </dgm:pt>
    <dgm:pt modelId="{E1A10846-91F7-470F-A3A1-0AB2095DA24B}" type="parTrans" cxnId="{0F764CE6-2B69-46FC-9B66-39ACB08094B7}">
      <dgm:prSet/>
      <dgm:spPr/>
      <dgm:t>
        <a:bodyPr/>
        <a:lstStyle/>
        <a:p>
          <a:endParaRPr lang="en-US"/>
        </a:p>
      </dgm:t>
    </dgm:pt>
    <dgm:pt modelId="{D3A8D28B-1875-4831-B572-3977F29BFF86}" type="sibTrans" cxnId="{0F764CE6-2B69-46FC-9B66-39ACB08094B7}">
      <dgm:prSet/>
      <dgm:spPr/>
      <dgm:t>
        <a:bodyPr/>
        <a:lstStyle/>
        <a:p>
          <a:endParaRPr lang="en-US"/>
        </a:p>
      </dgm:t>
    </dgm:pt>
    <dgm:pt modelId="{5DB9BDEF-AD68-46F7-AF85-FF8FA6FBCBE3}" type="pres">
      <dgm:prSet presAssocID="{D225AC2C-F201-4FF0-A13D-E5956A23992A}" presName="Name0" presStyleCnt="0">
        <dgm:presLayoutVars>
          <dgm:dir/>
          <dgm:animLvl val="lvl"/>
          <dgm:resizeHandles val="exact"/>
        </dgm:presLayoutVars>
      </dgm:prSet>
      <dgm:spPr/>
    </dgm:pt>
    <dgm:pt modelId="{80D922A6-46F6-4708-A277-0D18ED4391FE}" type="pres">
      <dgm:prSet presAssocID="{785CE338-258C-44E6-B1A8-175F4BA1769D}" presName="linNode" presStyleCnt="0"/>
      <dgm:spPr/>
    </dgm:pt>
    <dgm:pt modelId="{CDEE768C-77DF-4A74-984F-2D290F7878E0}" type="pres">
      <dgm:prSet presAssocID="{785CE338-258C-44E6-B1A8-175F4BA1769D}" presName="parTx" presStyleLbl="revTx" presStyleIdx="0" presStyleCnt="3">
        <dgm:presLayoutVars>
          <dgm:chMax val="1"/>
          <dgm:bulletEnabled val="1"/>
        </dgm:presLayoutVars>
      </dgm:prSet>
      <dgm:spPr/>
    </dgm:pt>
    <dgm:pt modelId="{A1394215-A2C1-42B6-BB21-E7797737DF71}" type="pres">
      <dgm:prSet presAssocID="{785CE338-258C-44E6-B1A8-175F4BA1769D}" presName="bracket" presStyleLbl="parChTrans1D1" presStyleIdx="0" presStyleCnt="3"/>
      <dgm:spPr/>
    </dgm:pt>
    <dgm:pt modelId="{88C1B3E4-52E8-4AED-B1A2-F557A6FB237F}" type="pres">
      <dgm:prSet presAssocID="{785CE338-258C-44E6-B1A8-175F4BA1769D}" presName="spH" presStyleCnt="0"/>
      <dgm:spPr/>
    </dgm:pt>
    <dgm:pt modelId="{988F0816-E14F-4FF6-B2EA-E61C477FCEED}" type="pres">
      <dgm:prSet presAssocID="{785CE338-258C-44E6-B1A8-175F4BA1769D}" presName="desTx" presStyleLbl="node1" presStyleIdx="0" presStyleCnt="3">
        <dgm:presLayoutVars>
          <dgm:bulletEnabled val="1"/>
        </dgm:presLayoutVars>
      </dgm:prSet>
      <dgm:spPr/>
    </dgm:pt>
    <dgm:pt modelId="{17FD17E7-9FF7-4D3C-8830-5EF5A8D6DF63}" type="pres">
      <dgm:prSet presAssocID="{9B22166E-93E1-4AE4-919E-47FC4BF6ACEC}" presName="spV" presStyleCnt="0"/>
      <dgm:spPr/>
    </dgm:pt>
    <dgm:pt modelId="{C1D6C800-4607-41CB-8F79-221E89263756}" type="pres">
      <dgm:prSet presAssocID="{FB589D03-7522-44A3-9B32-FF4334137C99}" presName="linNode" presStyleCnt="0"/>
      <dgm:spPr/>
    </dgm:pt>
    <dgm:pt modelId="{02737021-0FCD-44C9-83AB-106AF2E69E61}" type="pres">
      <dgm:prSet presAssocID="{FB589D03-7522-44A3-9B32-FF4334137C99}" presName="parTx" presStyleLbl="revTx" presStyleIdx="1" presStyleCnt="3">
        <dgm:presLayoutVars>
          <dgm:chMax val="1"/>
          <dgm:bulletEnabled val="1"/>
        </dgm:presLayoutVars>
      </dgm:prSet>
      <dgm:spPr/>
    </dgm:pt>
    <dgm:pt modelId="{758E9070-52C8-419F-9616-23EB3C744426}" type="pres">
      <dgm:prSet presAssocID="{FB589D03-7522-44A3-9B32-FF4334137C99}" presName="bracket" presStyleLbl="parChTrans1D1" presStyleIdx="1" presStyleCnt="3"/>
      <dgm:spPr/>
    </dgm:pt>
    <dgm:pt modelId="{203A2FC1-96FA-4DCE-AA9E-5A5A7E4A1580}" type="pres">
      <dgm:prSet presAssocID="{FB589D03-7522-44A3-9B32-FF4334137C99}" presName="spH" presStyleCnt="0"/>
      <dgm:spPr/>
    </dgm:pt>
    <dgm:pt modelId="{2C45D06E-E263-46D3-97EB-45866352D0F0}" type="pres">
      <dgm:prSet presAssocID="{FB589D03-7522-44A3-9B32-FF4334137C99}" presName="desTx" presStyleLbl="node1" presStyleIdx="1" presStyleCnt="3" custScaleY="104619">
        <dgm:presLayoutVars>
          <dgm:bulletEnabled val="1"/>
        </dgm:presLayoutVars>
      </dgm:prSet>
      <dgm:spPr/>
    </dgm:pt>
    <dgm:pt modelId="{7A4B2B06-CFC8-4285-A4C9-006C54BC8476}" type="pres">
      <dgm:prSet presAssocID="{D60DE2E5-900E-4DE5-95DD-83D10EDD86F8}" presName="spV" presStyleCnt="0"/>
      <dgm:spPr/>
    </dgm:pt>
    <dgm:pt modelId="{F5186C9F-5812-4098-AD21-3121793A1C86}" type="pres">
      <dgm:prSet presAssocID="{97D77FE1-C92A-4FC5-9996-A3ECB83E7905}" presName="linNode" presStyleCnt="0"/>
      <dgm:spPr/>
    </dgm:pt>
    <dgm:pt modelId="{A9F87BAC-C726-4DC0-8EA3-121A7E31D8A0}" type="pres">
      <dgm:prSet presAssocID="{97D77FE1-C92A-4FC5-9996-A3ECB83E7905}" presName="parTx" presStyleLbl="revTx" presStyleIdx="2" presStyleCnt="3">
        <dgm:presLayoutVars>
          <dgm:chMax val="1"/>
          <dgm:bulletEnabled val="1"/>
        </dgm:presLayoutVars>
      </dgm:prSet>
      <dgm:spPr/>
    </dgm:pt>
    <dgm:pt modelId="{8D027210-837B-4FC6-B828-077B4DF13746}" type="pres">
      <dgm:prSet presAssocID="{97D77FE1-C92A-4FC5-9996-A3ECB83E7905}" presName="bracket" presStyleLbl="parChTrans1D1" presStyleIdx="2" presStyleCnt="3"/>
      <dgm:spPr/>
    </dgm:pt>
    <dgm:pt modelId="{3688868B-1DC1-42AC-8368-634574141F82}" type="pres">
      <dgm:prSet presAssocID="{97D77FE1-C92A-4FC5-9996-A3ECB83E7905}" presName="spH" presStyleCnt="0"/>
      <dgm:spPr/>
    </dgm:pt>
    <dgm:pt modelId="{63DD73AA-89E5-4C32-BF6F-CDD2D07B33EE}" type="pres">
      <dgm:prSet presAssocID="{97D77FE1-C92A-4FC5-9996-A3ECB83E7905}" presName="desTx" presStyleLbl="node1" presStyleIdx="2" presStyleCnt="3">
        <dgm:presLayoutVars>
          <dgm:bulletEnabled val="1"/>
        </dgm:presLayoutVars>
      </dgm:prSet>
      <dgm:spPr/>
    </dgm:pt>
  </dgm:ptLst>
  <dgm:cxnLst>
    <dgm:cxn modelId="{DECEF524-2C8C-40DB-AABB-064DF9D3971A}" type="presOf" srcId="{785CE338-258C-44E6-B1A8-175F4BA1769D}" destId="{CDEE768C-77DF-4A74-984F-2D290F7878E0}" srcOrd="0" destOrd="0" presId="urn:diagrams.loki3.com/BracketList"/>
    <dgm:cxn modelId="{9256E431-7B14-40D7-812C-4C646EECB8C9}" srcId="{D225AC2C-F201-4FF0-A13D-E5956A23992A}" destId="{FB589D03-7522-44A3-9B32-FF4334137C99}" srcOrd="1" destOrd="0" parTransId="{04805AAF-B033-4D9A-8C08-913807495781}" sibTransId="{D60DE2E5-900E-4DE5-95DD-83D10EDD86F8}"/>
    <dgm:cxn modelId="{F859184A-57F7-4A15-A2C9-5BB83F5A6193}" srcId="{FB589D03-7522-44A3-9B32-FF4334137C99}" destId="{1CF4C1F2-13FA-409C-A3D9-CDAA0E85D62A}" srcOrd="0" destOrd="0" parTransId="{DF2DE096-79C1-4012-9EFA-439BBEC3A289}" sibTransId="{AB4AE5D8-7627-46B9-B752-D3E11A46C04E}"/>
    <dgm:cxn modelId="{19DB8E93-8E5C-434A-80A7-F90A8E70A64D}" srcId="{D225AC2C-F201-4FF0-A13D-E5956A23992A}" destId="{97D77FE1-C92A-4FC5-9996-A3ECB83E7905}" srcOrd="2" destOrd="0" parTransId="{2F9BD7FD-B521-4FC4-9CD1-C2C432234D30}" sibTransId="{A35AB195-AFED-4D42-8741-5A6C67E1EA7F}"/>
    <dgm:cxn modelId="{3CBC4CAB-48E4-4F69-973B-C52E1958B0F1}" srcId="{785CE338-258C-44E6-B1A8-175F4BA1769D}" destId="{5C2CA02C-4CF7-4D32-A500-DD11A898A215}" srcOrd="0" destOrd="0" parTransId="{900995D6-36C1-461D-8099-985DD206E8AB}" sibTransId="{FD21FDAD-338E-4697-93BC-D2C946B72575}"/>
    <dgm:cxn modelId="{8D0352B2-AA8C-4A0B-8B4C-176754EF5337}" type="presOf" srcId="{FB589D03-7522-44A3-9B32-FF4334137C99}" destId="{02737021-0FCD-44C9-83AB-106AF2E69E61}" srcOrd="0" destOrd="0" presId="urn:diagrams.loki3.com/BracketList"/>
    <dgm:cxn modelId="{468B33B9-BAC5-4FF9-9BF7-B2A918E7F533}" type="presOf" srcId="{D225AC2C-F201-4FF0-A13D-E5956A23992A}" destId="{5DB9BDEF-AD68-46F7-AF85-FF8FA6FBCBE3}" srcOrd="0" destOrd="0" presId="urn:diagrams.loki3.com/BracketList"/>
    <dgm:cxn modelId="{7D506AC9-2528-4ECB-A355-A27EFE941A21}" srcId="{D225AC2C-F201-4FF0-A13D-E5956A23992A}" destId="{785CE338-258C-44E6-B1A8-175F4BA1769D}" srcOrd="0" destOrd="0" parTransId="{96723F53-973A-4DD6-9A36-A7CA57C1E718}" sibTransId="{9B22166E-93E1-4AE4-919E-47FC4BF6ACEC}"/>
    <dgm:cxn modelId="{0AD746CC-7AC9-464F-B866-84E9FD4B7F12}" type="presOf" srcId="{0F907A99-A328-47B4-AC98-C1B1C5BA4803}" destId="{63DD73AA-89E5-4C32-BF6F-CDD2D07B33EE}" srcOrd="0" destOrd="0" presId="urn:diagrams.loki3.com/BracketList"/>
    <dgm:cxn modelId="{0F764CE6-2B69-46FC-9B66-39ACB08094B7}" srcId="{97D77FE1-C92A-4FC5-9996-A3ECB83E7905}" destId="{0F907A99-A328-47B4-AC98-C1B1C5BA4803}" srcOrd="0" destOrd="0" parTransId="{E1A10846-91F7-470F-A3A1-0AB2095DA24B}" sibTransId="{D3A8D28B-1875-4831-B572-3977F29BFF86}"/>
    <dgm:cxn modelId="{EEC461EC-714B-4E61-A430-45F4C6867880}" type="presOf" srcId="{97D77FE1-C92A-4FC5-9996-A3ECB83E7905}" destId="{A9F87BAC-C726-4DC0-8EA3-121A7E31D8A0}" srcOrd="0" destOrd="0" presId="urn:diagrams.loki3.com/BracketList"/>
    <dgm:cxn modelId="{A2929FF4-85FA-4749-B242-256257D10BA4}" type="presOf" srcId="{5C2CA02C-4CF7-4D32-A500-DD11A898A215}" destId="{988F0816-E14F-4FF6-B2EA-E61C477FCEED}" srcOrd="0" destOrd="0" presId="urn:diagrams.loki3.com/BracketList"/>
    <dgm:cxn modelId="{024C50F7-597B-4C43-B57A-2E7BEA988C66}" type="presOf" srcId="{1CF4C1F2-13FA-409C-A3D9-CDAA0E85D62A}" destId="{2C45D06E-E263-46D3-97EB-45866352D0F0}" srcOrd="0" destOrd="0" presId="urn:diagrams.loki3.com/BracketList"/>
    <dgm:cxn modelId="{6565FDBB-98B1-4683-98C0-DAF29B040F75}" type="presParOf" srcId="{5DB9BDEF-AD68-46F7-AF85-FF8FA6FBCBE3}" destId="{80D922A6-46F6-4708-A277-0D18ED4391FE}" srcOrd="0" destOrd="0" presId="urn:diagrams.loki3.com/BracketList"/>
    <dgm:cxn modelId="{0A9A8759-8487-441D-AA9B-0EE257DD82C7}" type="presParOf" srcId="{80D922A6-46F6-4708-A277-0D18ED4391FE}" destId="{CDEE768C-77DF-4A74-984F-2D290F7878E0}" srcOrd="0" destOrd="0" presId="urn:diagrams.loki3.com/BracketList"/>
    <dgm:cxn modelId="{E4EA9E87-DBB8-44F5-8421-D9A8DF3910B3}" type="presParOf" srcId="{80D922A6-46F6-4708-A277-0D18ED4391FE}" destId="{A1394215-A2C1-42B6-BB21-E7797737DF71}" srcOrd="1" destOrd="0" presId="urn:diagrams.loki3.com/BracketList"/>
    <dgm:cxn modelId="{FF0F71A0-A1AD-4A18-954D-8E4ED1AC4AD5}" type="presParOf" srcId="{80D922A6-46F6-4708-A277-0D18ED4391FE}" destId="{88C1B3E4-52E8-4AED-B1A2-F557A6FB237F}" srcOrd="2" destOrd="0" presId="urn:diagrams.loki3.com/BracketList"/>
    <dgm:cxn modelId="{FA9F92B1-5A67-4639-B1A6-47E0B036AD04}" type="presParOf" srcId="{80D922A6-46F6-4708-A277-0D18ED4391FE}" destId="{988F0816-E14F-4FF6-B2EA-E61C477FCEED}" srcOrd="3" destOrd="0" presId="urn:diagrams.loki3.com/BracketList"/>
    <dgm:cxn modelId="{CCC25611-F90F-4EA0-AAEA-19CCEBBCBD02}" type="presParOf" srcId="{5DB9BDEF-AD68-46F7-AF85-FF8FA6FBCBE3}" destId="{17FD17E7-9FF7-4D3C-8830-5EF5A8D6DF63}" srcOrd="1" destOrd="0" presId="urn:diagrams.loki3.com/BracketList"/>
    <dgm:cxn modelId="{54DA2882-2AE9-418A-862D-3607C4B38993}" type="presParOf" srcId="{5DB9BDEF-AD68-46F7-AF85-FF8FA6FBCBE3}" destId="{C1D6C800-4607-41CB-8F79-221E89263756}" srcOrd="2" destOrd="0" presId="urn:diagrams.loki3.com/BracketList"/>
    <dgm:cxn modelId="{04DB42EE-130D-4C6D-B007-1F8DB4066AE3}" type="presParOf" srcId="{C1D6C800-4607-41CB-8F79-221E89263756}" destId="{02737021-0FCD-44C9-83AB-106AF2E69E61}" srcOrd="0" destOrd="0" presId="urn:diagrams.loki3.com/BracketList"/>
    <dgm:cxn modelId="{EEE62765-6824-47F5-B2D4-9393FB9F6260}" type="presParOf" srcId="{C1D6C800-4607-41CB-8F79-221E89263756}" destId="{758E9070-52C8-419F-9616-23EB3C744426}" srcOrd="1" destOrd="0" presId="urn:diagrams.loki3.com/BracketList"/>
    <dgm:cxn modelId="{F975531D-82BC-45B4-A42B-41A2E330784E}" type="presParOf" srcId="{C1D6C800-4607-41CB-8F79-221E89263756}" destId="{203A2FC1-96FA-4DCE-AA9E-5A5A7E4A1580}" srcOrd="2" destOrd="0" presId="urn:diagrams.loki3.com/BracketList"/>
    <dgm:cxn modelId="{53F47551-BB53-4BA2-8920-397FECDBC3F7}" type="presParOf" srcId="{C1D6C800-4607-41CB-8F79-221E89263756}" destId="{2C45D06E-E263-46D3-97EB-45866352D0F0}" srcOrd="3" destOrd="0" presId="urn:diagrams.loki3.com/BracketList"/>
    <dgm:cxn modelId="{AFCAE8DA-54A2-44C8-A61D-CDFB8C8C1333}" type="presParOf" srcId="{5DB9BDEF-AD68-46F7-AF85-FF8FA6FBCBE3}" destId="{7A4B2B06-CFC8-4285-A4C9-006C54BC8476}" srcOrd="3" destOrd="0" presId="urn:diagrams.loki3.com/BracketList"/>
    <dgm:cxn modelId="{88AE6088-D999-4373-89AB-571D831B1CCA}" type="presParOf" srcId="{5DB9BDEF-AD68-46F7-AF85-FF8FA6FBCBE3}" destId="{F5186C9F-5812-4098-AD21-3121793A1C86}" srcOrd="4" destOrd="0" presId="urn:diagrams.loki3.com/BracketList"/>
    <dgm:cxn modelId="{2D0225F4-4A59-46E4-A54A-99FBC1FF0027}" type="presParOf" srcId="{F5186C9F-5812-4098-AD21-3121793A1C86}" destId="{A9F87BAC-C726-4DC0-8EA3-121A7E31D8A0}" srcOrd="0" destOrd="0" presId="urn:diagrams.loki3.com/BracketList"/>
    <dgm:cxn modelId="{9FB8A43E-E3F6-4B80-8040-491F672CD2BC}" type="presParOf" srcId="{F5186C9F-5812-4098-AD21-3121793A1C86}" destId="{8D027210-837B-4FC6-B828-077B4DF13746}" srcOrd="1" destOrd="0" presId="urn:diagrams.loki3.com/BracketList"/>
    <dgm:cxn modelId="{A1AAFEFB-A9DD-4A64-9A62-2FD76BFA0871}" type="presParOf" srcId="{F5186C9F-5812-4098-AD21-3121793A1C86}" destId="{3688868B-1DC1-42AC-8368-634574141F82}" srcOrd="2" destOrd="0" presId="urn:diagrams.loki3.com/BracketList"/>
    <dgm:cxn modelId="{ABFC7245-81D6-4F5D-BE12-99C05D2922F0}" type="presParOf" srcId="{F5186C9F-5812-4098-AD21-3121793A1C86}" destId="{63DD73AA-89E5-4C32-BF6F-CDD2D07B33EE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EE768C-77DF-4A74-984F-2D290F7878E0}">
      <dsp:nvSpPr>
        <dsp:cNvPr id="0" name=""/>
        <dsp:cNvSpPr/>
      </dsp:nvSpPr>
      <dsp:spPr>
        <a:xfrm>
          <a:off x="0" y="1609319"/>
          <a:ext cx="3050116" cy="1287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68580" rIns="192024" bIns="68580" numCol="1" spcCol="1270" anchor="ctr" anchorCtr="0">
          <a:noAutofit/>
        </a:bodyPr>
        <a:lstStyle/>
        <a:p>
          <a:pPr marL="0" lvl="0" indent="0" algn="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>
              <a:latin typeface="Verdana" panose="020B0604030504040204" pitchFamily="34" charset="0"/>
              <a:ea typeface="Verdana" panose="020B0604030504040204" pitchFamily="34" charset="0"/>
            </a:rPr>
            <a:t>The aim</a:t>
          </a:r>
        </a:p>
      </dsp:txBody>
      <dsp:txXfrm>
        <a:off x="0" y="1609319"/>
        <a:ext cx="3050116" cy="1287000"/>
      </dsp:txXfrm>
    </dsp:sp>
    <dsp:sp modelId="{A1394215-A2C1-42B6-BB21-E7797737DF71}">
      <dsp:nvSpPr>
        <dsp:cNvPr id="0" name=""/>
        <dsp:cNvSpPr/>
      </dsp:nvSpPr>
      <dsp:spPr>
        <a:xfrm>
          <a:off x="3050116" y="1508772"/>
          <a:ext cx="610023" cy="1488093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8F0816-E14F-4FF6-B2EA-E61C477FCEED}">
      <dsp:nvSpPr>
        <dsp:cNvPr id="0" name=""/>
        <dsp:cNvSpPr/>
      </dsp:nvSpPr>
      <dsp:spPr>
        <a:xfrm>
          <a:off x="3904149" y="1508772"/>
          <a:ext cx="8296317" cy="148809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228600" lvl="1" indent="-228600" algn="just" defTabSz="1200150">
            <a:lnSpc>
              <a:spcPct val="10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700" kern="1200" spc="-130" dirty="0">
              <a:solidFill>
                <a:srgbClr val="131313"/>
              </a:solidFill>
              <a:latin typeface="Verdana" panose="020B0604030504040204" pitchFamily="34" charset="0"/>
              <a:ea typeface="Verdana" panose="020B0604030504040204" pitchFamily="34" charset="0"/>
              <a:cs typeface="Verdana"/>
            </a:rPr>
            <a:t>  </a:t>
          </a:r>
          <a:r>
            <a:rPr lang="en-US" sz="2700" kern="1200" spc="-130" dirty="0">
              <a:solidFill>
                <a:srgbClr val="131313"/>
              </a:solidFill>
              <a:latin typeface="Verdana" panose="020B0604030504040204" pitchFamily="34" charset="0"/>
              <a:ea typeface="Verdana" panose="020B0604030504040204" pitchFamily="34" charset="0"/>
            </a:rPr>
            <a:t>This project aims to build a machine learning model that accurately predicts students' grades based on their study hours.</a:t>
          </a:r>
          <a:endParaRPr lang="en-US" sz="2700" kern="1200" dirty="0">
            <a:latin typeface="Verdana" panose="020B0604030504040204" pitchFamily="34" charset="0"/>
            <a:ea typeface="Verdana" panose="020B0604030504040204" pitchFamily="34" charset="0"/>
          </a:endParaRPr>
        </a:p>
      </dsp:txBody>
      <dsp:txXfrm>
        <a:off x="3904149" y="1508772"/>
        <a:ext cx="8296317" cy="1488093"/>
      </dsp:txXfrm>
    </dsp:sp>
    <dsp:sp modelId="{02737021-0FCD-44C9-83AB-106AF2E69E61}">
      <dsp:nvSpPr>
        <dsp:cNvPr id="0" name=""/>
        <dsp:cNvSpPr/>
      </dsp:nvSpPr>
      <dsp:spPr>
        <a:xfrm>
          <a:off x="0" y="3302665"/>
          <a:ext cx="3050116" cy="1287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68580" rIns="192024" bIns="68580" numCol="1" spcCol="1270" anchor="ctr" anchorCtr="0">
          <a:noAutofit/>
        </a:bodyPr>
        <a:lstStyle/>
        <a:p>
          <a:pPr marL="0" lvl="0" indent="0" algn="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>
              <a:latin typeface="Verdana" panose="020B0604030504040204" pitchFamily="34" charset="0"/>
              <a:ea typeface="Verdana" panose="020B0604030504040204" pitchFamily="34" charset="0"/>
            </a:rPr>
            <a:t>The problem to be solved</a:t>
          </a:r>
        </a:p>
      </dsp:txBody>
      <dsp:txXfrm>
        <a:off x="0" y="3302665"/>
        <a:ext cx="3050116" cy="1287000"/>
      </dsp:txXfrm>
    </dsp:sp>
    <dsp:sp modelId="{758E9070-52C8-419F-9616-23EB3C744426}">
      <dsp:nvSpPr>
        <dsp:cNvPr id="0" name=""/>
        <dsp:cNvSpPr/>
      </dsp:nvSpPr>
      <dsp:spPr>
        <a:xfrm>
          <a:off x="3050116" y="3262447"/>
          <a:ext cx="610023" cy="1367437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45D06E-E263-46D3-97EB-45866352D0F0}">
      <dsp:nvSpPr>
        <dsp:cNvPr id="0" name=""/>
        <dsp:cNvSpPr/>
      </dsp:nvSpPr>
      <dsp:spPr>
        <a:xfrm>
          <a:off x="3904149" y="3230866"/>
          <a:ext cx="8296317" cy="143059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228600" lvl="1" indent="-228600" algn="just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700" kern="1200" dirty="0">
              <a:latin typeface="Verdana" panose="020B0604030504040204" pitchFamily="34" charset="0"/>
              <a:ea typeface="Verdana" panose="020B0604030504040204" pitchFamily="34" charset="0"/>
            </a:rPr>
            <a:t> To assist students and teachers in monitoring learning progress and predicting students' future grades.</a:t>
          </a:r>
        </a:p>
      </dsp:txBody>
      <dsp:txXfrm>
        <a:off x="3904149" y="3230866"/>
        <a:ext cx="8296317" cy="1430599"/>
      </dsp:txXfrm>
    </dsp:sp>
    <dsp:sp modelId="{A9F87BAC-C726-4DC0-8EA3-121A7E31D8A0}">
      <dsp:nvSpPr>
        <dsp:cNvPr id="0" name=""/>
        <dsp:cNvSpPr/>
      </dsp:nvSpPr>
      <dsp:spPr>
        <a:xfrm>
          <a:off x="0" y="5116668"/>
          <a:ext cx="3050116" cy="1287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68580" rIns="192024" bIns="68580" numCol="1" spcCol="1270" anchor="ctr" anchorCtr="0">
          <a:noAutofit/>
        </a:bodyPr>
        <a:lstStyle/>
        <a:p>
          <a:pPr marL="0" lvl="0" indent="0" algn="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>
              <a:latin typeface="Verdana" panose="020B0604030504040204" pitchFamily="34" charset="0"/>
              <a:ea typeface="Verdana" panose="020B0604030504040204" pitchFamily="34" charset="0"/>
            </a:rPr>
            <a:t>Expected impact</a:t>
          </a:r>
        </a:p>
      </dsp:txBody>
      <dsp:txXfrm>
        <a:off x="0" y="5116668"/>
        <a:ext cx="3050116" cy="1287000"/>
      </dsp:txXfrm>
    </dsp:sp>
    <dsp:sp modelId="{8D027210-837B-4FC6-B828-077B4DF13746}">
      <dsp:nvSpPr>
        <dsp:cNvPr id="0" name=""/>
        <dsp:cNvSpPr/>
      </dsp:nvSpPr>
      <dsp:spPr>
        <a:xfrm>
          <a:off x="3050116" y="4895465"/>
          <a:ext cx="610023" cy="1729406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DD73AA-89E5-4C32-BF6F-CDD2D07B33EE}">
      <dsp:nvSpPr>
        <dsp:cNvPr id="0" name=""/>
        <dsp:cNvSpPr/>
      </dsp:nvSpPr>
      <dsp:spPr>
        <a:xfrm>
          <a:off x="3904149" y="4895465"/>
          <a:ext cx="8296317" cy="172940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228600" lvl="1" indent="-228600" algn="just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700" kern="1200" dirty="0">
              <a:latin typeface="Verdana" panose="020B0604030504040204" pitchFamily="34" charset="0"/>
              <a:ea typeface="Verdana" panose="020B0604030504040204" pitchFamily="34" charset="0"/>
            </a:rPr>
            <a:t>  This model can help students study more effectively and efficiently, while also aiding teachers in providing more targeted guidance to students.</a:t>
          </a:r>
        </a:p>
      </dsp:txBody>
      <dsp:txXfrm>
        <a:off x="3904149" y="4895465"/>
        <a:ext cx="8296317" cy="17294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9563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66375" y="0"/>
            <a:ext cx="7929563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085E34-3A29-422C-8004-3D4A5253C364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61075" y="1287463"/>
            <a:ext cx="6178550" cy="3476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30388" y="4956175"/>
            <a:ext cx="14639925" cy="4056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83763"/>
            <a:ext cx="7929563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66375" y="9783763"/>
            <a:ext cx="7929563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D1C3D-5E06-4DC8-8C74-68E33228D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14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1C3D-5E06-4DC8-8C74-68E33228D89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787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-1"/>
            <a:ext cx="18288000" cy="10287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449461" y="1168222"/>
            <a:ext cx="13314044" cy="665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1" i="0">
                <a:solidFill>
                  <a:srgbClr val="131313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-1"/>
            <a:ext cx="18288000" cy="10287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1" i="0">
                <a:solidFill>
                  <a:srgbClr val="131313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1" i="0">
                <a:solidFill>
                  <a:srgbClr val="131313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-1"/>
            <a:ext cx="18288000" cy="10287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1" i="0">
                <a:solidFill>
                  <a:srgbClr val="131313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-1"/>
            <a:ext cx="18288000" cy="10287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59379" y="3147136"/>
            <a:ext cx="6699884" cy="11055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1" i="0">
                <a:solidFill>
                  <a:srgbClr val="131313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5035" y="2368931"/>
            <a:ext cx="16470630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hyperlink" Target="mailto:thisnisaar@gmail.com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linkedin.com/in/niasaraswati4" TargetMode="External"/><Relationship Id="rId5" Type="http://schemas.openxmlformats.org/officeDocument/2006/relationships/image" Target="../media/image19.png"/><Relationship Id="rId4" Type="http://schemas.openxmlformats.org/officeDocument/2006/relationships/hyperlink" Target="https://github.com/nisaa4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-1"/>
            <a:ext cx="18288000" cy="10287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129481" y="2717325"/>
            <a:ext cx="12041738" cy="370934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065" marR="5080" algn="ctr">
              <a:lnSpc>
                <a:spcPct val="99600"/>
              </a:lnSpc>
              <a:spcBef>
                <a:spcPts val="125"/>
              </a:spcBef>
            </a:pPr>
            <a:r>
              <a:rPr lang="en-US" sz="8000" b="1" spc="-50" dirty="0">
                <a:solidFill>
                  <a:srgbClr val="131313"/>
                </a:solidFill>
                <a:latin typeface="Verdana"/>
                <a:cs typeface="Verdana"/>
              </a:rPr>
              <a:t>Predicting Students' Grades Based on Study Hours</a:t>
            </a:r>
            <a:endParaRPr sz="8000" dirty="0">
              <a:latin typeface="Verdana"/>
              <a:cs typeface="Verdana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F64A5BD0-0A52-4079-B672-D77A51D5CCE4}"/>
              </a:ext>
            </a:extLst>
          </p:cNvPr>
          <p:cNvSpPr txBox="1"/>
          <p:nvPr/>
        </p:nvSpPr>
        <p:spPr>
          <a:xfrm>
            <a:off x="3778250" y="6635751"/>
            <a:ext cx="1074420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" algn="ctr">
              <a:lnSpc>
                <a:spcPct val="100000"/>
              </a:lnSpc>
              <a:spcBef>
                <a:spcPts val="95"/>
              </a:spcBef>
            </a:pPr>
            <a:r>
              <a:rPr lang="en-US" sz="4000" spc="-130" dirty="0">
                <a:solidFill>
                  <a:srgbClr val="131313"/>
                </a:solidFill>
                <a:latin typeface="Verdana"/>
                <a:cs typeface="Verdana"/>
              </a:rPr>
              <a:t>By : Ni </a:t>
            </a:r>
            <a:r>
              <a:rPr lang="en-US" sz="4000" spc="-130" dirty="0" err="1">
                <a:solidFill>
                  <a:srgbClr val="131313"/>
                </a:solidFill>
                <a:latin typeface="Verdana"/>
                <a:cs typeface="Verdana"/>
              </a:rPr>
              <a:t>Kadek</a:t>
            </a:r>
            <a:r>
              <a:rPr lang="en-US" sz="4000" spc="-130" dirty="0">
                <a:solidFill>
                  <a:srgbClr val="131313"/>
                </a:solidFill>
                <a:latin typeface="Verdana"/>
                <a:cs typeface="Verdana"/>
              </a:rPr>
              <a:t> Nia </a:t>
            </a:r>
            <a:r>
              <a:rPr lang="en-US" sz="4000" spc="-130" dirty="0" err="1">
                <a:solidFill>
                  <a:srgbClr val="131313"/>
                </a:solidFill>
                <a:latin typeface="Verdana"/>
                <a:cs typeface="Verdana"/>
              </a:rPr>
              <a:t>Saraswati</a:t>
            </a:r>
            <a:r>
              <a:rPr lang="en-US" sz="4000" spc="-130" dirty="0">
                <a:solidFill>
                  <a:srgbClr val="131313"/>
                </a:solidFill>
                <a:latin typeface="Verdana"/>
                <a:cs typeface="Verdana"/>
              </a:rPr>
              <a:t>. </a:t>
            </a:r>
            <a:endParaRPr sz="4000" dirty="0">
              <a:latin typeface="Verdana"/>
              <a:cs typeface="Verdan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-1"/>
            <a:ext cx="18288000" cy="10287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01750" y="901175"/>
            <a:ext cx="13768069" cy="1001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6400" dirty="0">
                <a:latin typeface="Tahoma"/>
                <a:cs typeface="Tahoma"/>
              </a:rPr>
              <a:t>Decision Tree Model</a:t>
            </a:r>
            <a:endParaRPr sz="640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60150" y="4311650"/>
            <a:ext cx="6248400" cy="33368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l">
              <a:lnSpc>
                <a:spcPct val="99800"/>
              </a:lnSpc>
              <a:spcBef>
                <a:spcPts val="100"/>
              </a:spcBef>
            </a:pPr>
            <a:r>
              <a:rPr lang="en-US" sz="3600" dirty="0">
                <a:latin typeface="Verdana" panose="020B0604030504040204" pitchFamily="34" charset="0"/>
                <a:ea typeface="Verdana" panose="020B0604030504040204" pitchFamily="34" charset="0"/>
              </a:rPr>
              <a:t>The R-squared value for the Decision Tree model is </a:t>
            </a:r>
            <a:r>
              <a:rPr lang="en-US" sz="3600" b="1" dirty="0">
                <a:latin typeface="Verdana" panose="020B0604030504040204" pitchFamily="34" charset="0"/>
                <a:ea typeface="Verdana" panose="020B0604030504040204" pitchFamily="34" charset="0"/>
              </a:rPr>
              <a:t>0.8803859268443893</a:t>
            </a:r>
            <a:r>
              <a:rPr lang="en-US" sz="3600" dirty="0">
                <a:latin typeface="Verdana" panose="020B0604030504040204" pitchFamily="34" charset="0"/>
                <a:ea typeface="Verdana" panose="020B0604030504040204" pitchFamily="34" charset="0"/>
              </a:rPr>
              <a:t>, meaning approximately </a:t>
            </a:r>
            <a:r>
              <a:rPr lang="en-US" sz="3600" b="1" dirty="0">
                <a:latin typeface="Verdana" panose="020B0604030504040204" pitchFamily="34" charset="0"/>
                <a:ea typeface="Verdana" panose="020B0604030504040204" pitchFamily="34" charset="0"/>
              </a:rPr>
              <a:t>88% </a:t>
            </a:r>
            <a:r>
              <a:rPr lang="en-US" sz="3600" dirty="0">
                <a:latin typeface="Verdana" panose="020B0604030504040204" pitchFamily="34" charset="0"/>
                <a:ea typeface="Verdana" panose="020B0604030504040204" pitchFamily="34" charset="0"/>
              </a:rPr>
              <a:t>accuracy for this model.</a:t>
            </a:r>
            <a:endParaRPr sz="3600" dirty="0">
              <a:latin typeface="Verdana" panose="020B0604030504040204" pitchFamily="34" charset="0"/>
              <a:ea typeface="Verdana" panose="020B0604030504040204" pitchFamily="34" charset="0"/>
              <a:cs typeface="Lucida Sans Unicode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403497-9D20-4BB4-AAB8-C117DACA8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750" y="2254250"/>
            <a:ext cx="9276079" cy="695358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15342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13034" y="-136358"/>
            <a:ext cx="18288000" cy="10287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01750" y="901175"/>
            <a:ext cx="16078200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6400" dirty="0">
                <a:latin typeface="Tahoma"/>
                <a:cs typeface="Tahoma"/>
              </a:rPr>
              <a:t>Recommended Model Selection</a:t>
            </a:r>
            <a:endParaRPr sz="640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207750" y="3397250"/>
            <a:ext cx="5791200" cy="44448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just">
              <a:lnSpc>
                <a:spcPct val="99800"/>
              </a:lnSpc>
              <a:spcBef>
                <a:spcPts val="100"/>
              </a:spcBef>
            </a:pPr>
            <a:r>
              <a:rPr lang="en-US" sz="3600" dirty="0">
                <a:latin typeface="Verdana" panose="020B0604030504040204" pitchFamily="34" charset="0"/>
                <a:ea typeface="Verdana" panose="020B0604030504040204" pitchFamily="34" charset="0"/>
              </a:rPr>
              <a:t>Therefore, based on the two models evaluated, it is recommended to use the Linear Regression model, as it has a higher accuracy rate of 95% compared to the Decision Tree model.</a:t>
            </a:r>
            <a:endParaRPr sz="3600" dirty="0">
              <a:latin typeface="Verdana" panose="020B0604030504040204" pitchFamily="34" charset="0"/>
              <a:ea typeface="Verdana" panose="020B0604030504040204" pitchFamily="34" charset="0"/>
              <a:cs typeface="Lucida Sans Unicode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403497-9D20-4BB4-AAB8-C117DACA8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280" y="3925667"/>
            <a:ext cx="4717922" cy="353667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132697-657C-40EE-ACAF-FF70F99B10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8950" y="3930650"/>
            <a:ext cx="4489322" cy="353169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3873187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25950" y="3397250"/>
            <a:ext cx="8405066" cy="18594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12000" spc="310" dirty="0"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T</a:t>
            </a:r>
            <a:r>
              <a:rPr lang="en-US" sz="12000" spc="310" dirty="0"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h</a:t>
            </a:r>
            <a:r>
              <a:rPr sz="12000" spc="310" dirty="0"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an</a:t>
            </a:r>
            <a:r>
              <a:rPr lang="en-US" sz="12000" spc="310" dirty="0"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ks!</a:t>
            </a:r>
            <a:endParaRPr sz="12000" dirty="0">
              <a:latin typeface="Verdana" panose="020B0604030504040204" pitchFamily="34" charset="0"/>
              <a:ea typeface="Verdana" panose="020B0604030504040204" pitchFamily="34" charset="0"/>
              <a:cs typeface="Tahoma"/>
            </a:endParaRPr>
          </a:p>
        </p:txBody>
      </p:sp>
      <p:pic>
        <p:nvPicPr>
          <p:cNvPr id="14" name="Picture 13">
            <a:hlinkClick r:id="rId2"/>
            <a:extLst>
              <a:ext uri="{FF2B5EF4-FFF2-40B4-BE49-F238E27FC236}">
                <a16:creationId xmlns:a16="http://schemas.microsoft.com/office/drawing/2014/main" id="{C7C21111-EDA3-4378-B675-C495627DDAE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7617" y="6563030"/>
            <a:ext cx="859790" cy="859790"/>
          </a:xfrm>
          <a:prstGeom prst="rect">
            <a:avLst/>
          </a:prstGeom>
        </p:spPr>
      </p:pic>
      <p:pic>
        <p:nvPicPr>
          <p:cNvPr id="16" name="Picture 15">
            <a:hlinkClick r:id="rId4"/>
            <a:extLst>
              <a:ext uri="{FF2B5EF4-FFF2-40B4-BE49-F238E27FC236}">
                <a16:creationId xmlns:a16="http://schemas.microsoft.com/office/drawing/2014/main" id="{C35BC6BF-65F3-4C9B-B84D-993B26E0071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4145" y="6561582"/>
            <a:ext cx="848585" cy="848585"/>
          </a:xfrm>
          <a:prstGeom prst="rect">
            <a:avLst/>
          </a:prstGeom>
        </p:spPr>
      </p:pic>
      <p:pic>
        <p:nvPicPr>
          <p:cNvPr id="18" name="Picture 17">
            <a:hlinkClick r:id="rId6"/>
            <a:extLst>
              <a:ext uri="{FF2B5EF4-FFF2-40B4-BE49-F238E27FC236}">
                <a16:creationId xmlns:a16="http://schemas.microsoft.com/office/drawing/2014/main" id="{691FCB6F-C670-4E89-A5C1-B456EBDAB4D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9468" y="6563030"/>
            <a:ext cx="859790" cy="85979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4BFBFDC-519C-404B-816D-0623D1BF27EA}"/>
              </a:ext>
            </a:extLst>
          </p:cNvPr>
          <p:cNvSpPr/>
          <p:nvPr/>
        </p:nvSpPr>
        <p:spPr>
          <a:xfrm>
            <a:off x="3786352" y="5133442"/>
            <a:ext cx="1008160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If you have any questions or suggestions, </a:t>
            </a:r>
          </a:p>
          <a:p>
            <a:pPr algn="ctr"/>
            <a:r>
              <a:rPr lang="en-US" sz="3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find me at: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-136188"/>
            <a:ext cx="18288000" cy="10287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84615" y="1175645"/>
            <a:ext cx="13719175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000" spc="-114" dirty="0"/>
              <a:t>About Me</a:t>
            </a:r>
            <a:endParaRPr sz="43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AA0ADF4-6C8A-44DB-8835-C72816ED872E}"/>
              </a:ext>
            </a:extLst>
          </p:cNvPr>
          <p:cNvSpPr/>
          <p:nvPr/>
        </p:nvSpPr>
        <p:spPr>
          <a:xfrm>
            <a:off x="2520950" y="3590567"/>
            <a:ext cx="673188" cy="681355"/>
          </a:xfrm>
          <a:prstGeom prst="ellipse">
            <a:avLst/>
          </a:prstGeom>
          <a:solidFill>
            <a:srgbClr val="F6B8FF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DC08AAE5-30A0-4F0F-B222-4B43BDA10207}"/>
              </a:ext>
            </a:extLst>
          </p:cNvPr>
          <p:cNvSpPr txBox="1"/>
          <p:nvPr/>
        </p:nvSpPr>
        <p:spPr>
          <a:xfrm>
            <a:off x="3740150" y="3454379"/>
            <a:ext cx="10744200" cy="24743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" algn="just">
              <a:lnSpc>
                <a:spcPct val="100000"/>
              </a:lnSpc>
              <a:spcBef>
                <a:spcPts val="95"/>
              </a:spcBef>
            </a:pPr>
            <a:r>
              <a:rPr lang="en-US" sz="4000" spc="-130" dirty="0">
                <a:solidFill>
                  <a:srgbClr val="131313"/>
                </a:solidFill>
                <a:latin typeface="Verdana"/>
                <a:cs typeface="Verdana"/>
              </a:rPr>
              <a:t>Hello, nice to meet you all…</a:t>
            </a:r>
          </a:p>
          <a:p>
            <a:pPr marL="35560" algn="just">
              <a:lnSpc>
                <a:spcPct val="100000"/>
              </a:lnSpc>
              <a:spcBef>
                <a:spcPts val="95"/>
              </a:spcBef>
            </a:pPr>
            <a:r>
              <a:rPr lang="en-US" sz="4000" spc="-130" dirty="0">
                <a:solidFill>
                  <a:srgbClr val="131313"/>
                </a:solidFill>
                <a:latin typeface="Verdana"/>
                <a:cs typeface="Verdana"/>
              </a:rPr>
              <a:t>I am an informatics engineering student at the Indonesian Institute of Business and Technology. </a:t>
            </a:r>
            <a:endParaRPr sz="4000" dirty="0">
              <a:latin typeface="Verdana"/>
              <a:cs typeface="Verdan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-1"/>
            <a:ext cx="18288000" cy="10287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90762" y="1279024"/>
            <a:ext cx="13719175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000" spc="-114" dirty="0"/>
              <a:t>Project Overview</a:t>
            </a:r>
            <a:endParaRPr sz="8000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D05A42B7-8746-419F-9022-FE85A73786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0694795"/>
              </p:ext>
            </p:extLst>
          </p:nvPr>
        </p:nvGraphicFramePr>
        <p:xfrm>
          <a:off x="3043766" y="1720850"/>
          <a:ext cx="12200467" cy="81336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8467987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230062" y="1090"/>
            <a:ext cx="6058535" cy="10286365"/>
            <a:chOff x="12230062" y="1090"/>
            <a:chExt cx="6058535" cy="1028636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720318" y="6009843"/>
              <a:ext cx="4567682" cy="427715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230062" y="1090"/>
              <a:ext cx="6057938" cy="10285907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35150" y="1339850"/>
            <a:ext cx="8100695" cy="6311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z="3950" spc="-105" dirty="0"/>
              <a:t>Tools and version libraries</a:t>
            </a:r>
            <a:endParaRPr sz="3950" dirty="0"/>
          </a:p>
        </p:txBody>
      </p:sp>
      <p:sp>
        <p:nvSpPr>
          <p:cNvPr id="11" name="object 10">
            <a:extLst>
              <a:ext uri="{FF2B5EF4-FFF2-40B4-BE49-F238E27FC236}">
                <a16:creationId xmlns:a16="http://schemas.microsoft.com/office/drawing/2014/main" id="{08625814-4D3E-4951-BCA9-85802C0D9DD8}"/>
              </a:ext>
            </a:extLst>
          </p:cNvPr>
          <p:cNvSpPr txBox="1"/>
          <p:nvPr/>
        </p:nvSpPr>
        <p:spPr>
          <a:xfrm>
            <a:off x="1665166" y="2870321"/>
            <a:ext cx="8170545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03225">
              <a:lnSpc>
                <a:spcPct val="100000"/>
              </a:lnSpc>
              <a:spcBef>
                <a:spcPts val="95"/>
              </a:spcBef>
              <a:tabLst>
                <a:tab pos="6463665" algn="l"/>
              </a:tabLst>
            </a:pPr>
            <a:r>
              <a:rPr lang="en-US" sz="3200" b="1" spc="-140" dirty="0">
                <a:solidFill>
                  <a:srgbClr val="131313"/>
                </a:solidFill>
                <a:latin typeface="Verdana"/>
                <a:cs typeface="Verdana"/>
              </a:rPr>
              <a:t>Tool : </a:t>
            </a:r>
            <a:r>
              <a:rPr lang="en-US" sz="3200" spc="-140" dirty="0">
                <a:solidFill>
                  <a:srgbClr val="131313"/>
                </a:solidFill>
                <a:latin typeface="Verdana"/>
                <a:cs typeface="Verdana"/>
              </a:rPr>
              <a:t>Google </a:t>
            </a:r>
            <a:r>
              <a:rPr lang="en-US" sz="3200" spc="-140" dirty="0" err="1">
                <a:solidFill>
                  <a:srgbClr val="131313"/>
                </a:solidFill>
                <a:latin typeface="Verdana"/>
                <a:cs typeface="Verdana"/>
              </a:rPr>
              <a:t>Colab</a:t>
            </a:r>
            <a:r>
              <a:rPr lang="en-US" sz="3200" spc="-140" dirty="0">
                <a:solidFill>
                  <a:srgbClr val="131313"/>
                </a:solidFill>
                <a:latin typeface="Verdana"/>
                <a:cs typeface="Verdana"/>
              </a:rPr>
              <a:t> </a:t>
            </a:r>
            <a:endParaRPr lang="en-US" sz="3200" dirty="0">
              <a:latin typeface="Verdana"/>
              <a:cs typeface="Verdana"/>
            </a:endParaRPr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1AC87195-1F9F-4B68-8924-E593542C6764}"/>
              </a:ext>
            </a:extLst>
          </p:cNvPr>
          <p:cNvSpPr txBox="1"/>
          <p:nvPr/>
        </p:nvSpPr>
        <p:spPr>
          <a:xfrm>
            <a:off x="1686890" y="3757042"/>
            <a:ext cx="8170545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03225">
              <a:lnSpc>
                <a:spcPct val="100000"/>
              </a:lnSpc>
              <a:spcBef>
                <a:spcPts val="95"/>
              </a:spcBef>
              <a:tabLst>
                <a:tab pos="6463665" algn="l"/>
              </a:tabLst>
            </a:pPr>
            <a:r>
              <a:rPr lang="en-US" sz="3200" b="1" spc="-140" dirty="0">
                <a:solidFill>
                  <a:srgbClr val="131313"/>
                </a:solidFill>
                <a:latin typeface="Verdana"/>
                <a:cs typeface="Verdana"/>
              </a:rPr>
              <a:t>Programming language: </a:t>
            </a:r>
            <a:r>
              <a:rPr lang="en-US" sz="3200" spc="-140" dirty="0">
                <a:solidFill>
                  <a:srgbClr val="131313"/>
                </a:solidFill>
                <a:latin typeface="Verdana"/>
                <a:cs typeface="Verdana"/>
              </a:rPr>
              <a:t>Python </a:t>
            </a:r>
            <a:endParaRPr lang="en-US" sz="3200" dirty="0">
              <a:latin typeface="Verdana"/>
              <a:cs typeface="Verdana"/>
            </a:endParaRPr>
          </a:p>
        </p:txBody>
      </p:sp>
      <p:sp>
        <p:nvSpPr>
          <p:cNvPr id="13" name="object 10">
            <a:extLst>
              <a:ext uri="{FF2B5EF4-FFF2-40B4-BE49-F238E27FC236}">
                <a16:creationId xmlns:a16="http://schemas.microsoft.com/office/drawing/2014/main" id="{E73C2F52-259E-409C-8979-6D933DB5B5C3}"/>
              </a:ext>
            </a:extLst>
          </p:cNvPr>
          <p:cNvSpPr txBox="1"/>
          <p:nvPr/>
        </p:nvSpPr>
        <p:spPr>
          <a:xfrm>
            <a:off x="1720645" y="4643763"/>
            <a:ext cx="8170545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03225">
              <a:lnSpc>
                <a:spcPct val="100000"/>
              </a:lnSpc>
              <a:spcBef>
                <a:spcPts val="95"/>
              </a:spcBef>
              <a:tabLst>
                <a:tab pos="6463665" algn="l"/>
              </a:tabLst>
            </a:pPr>
            <a:r>
              <a:rPr lang="en-US" sz="3200" b="1" spc="-140" dirty="0">
                <a:solidFill>
                  <a:srgbClr val="131313"/>
                </a:solidFill>
                <a:latin typeface="Verdana"/>
                <a:cs typeface="Verdana"/>
              </a:rPr>
              <a:t>Libraries Version :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6AB6D4C-E290-47F4-A14B-39FA3E3F4A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2350" y="5451665"/>
            <a:ext cx="7216482" cy="253099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230062" y="1090"/>
            <a:ext cx="6058535" cy="10286365"/>
            <a:chOff x="12230062" y="1090"/>
            <a:chExt cx="6058535" cy="1028636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720318" y="6009843"/>
              <a:ext cx="4567682" cy="427715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230062" y="1090"/>
              <a:ext cx="6057938" cy="10285907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49350" y="3366313"/>
            <a:ext cx="11582400" cy="355546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z="11500" spc="-50" dirty="0"/>
              <a:t>Insights and analytics</a:t>
            </a:r>
            <a:endParaRPr sz="1150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-1"/>
            <a:ext cx="18288000" cy="10287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77950" y="501650"/>
            <a:ext cx="13563600" cy="10900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7000" spc="-195" dirty="0"/>
              <a:t>Visualization </a:t>
            </a:r>
            <a:r>
              <a:rPr sz="7000" spc="-60" dirty="0"/>
              <a:t>a</a:t>
            </a:r>
            <a:r>
              <a:rPr lang="en-US" sz="7000" spc="-60" dirty="0"/>
              <a:t>nd Insight</a:t>
            </a:r>
            <a:endParaRPr sz="7000" dirty="0"/>
          </a:p>
        </p:txBody>
      </p:sp>
      <p:sp>
        <p:nvSpPr>
          <p:cNvPr id="8" name="object 8"/>
          <p:cNvSpPr txBox="1"/>
          <p:nvPr/>
        </p:nvSpPr>
        <p:spPr>
          <a:xfrm>
            <a:off x="10521950" y="3135040"/>
            <a:ext cx="6629400" cy="185884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8435">
              <a:lnSpc>
                <a:spcPct val="100000"/>
              </a:lnSpc>
              <a:spcBef>
                <a:spcPts val="95"/>
              </a:spcBef>
            </a:pPr>
            <a:r>
              <a:rPr lang="en-US" sz="2400" b="1" spc="-60" dirty="0">
                <a:solidFill>
                  <a:srgbClr val="131313"/>
                </a:solidFill>
                <a:latin typeface="Verdana" panose="020B0604030504040204" pitchFamily="34" charset="0"/>
                <a:ea typeface="Verdana" panose="020B0604030504040204" pitchFamily="34" charset="0"/>
                <a:cs typeface="Lucida Sans Unicode"/>
              </a:rPr>
              <a:t>Insight:</a:t>
            </a:r>
            <a:r>
              <a:rPr lang="en-US" sz="2400" spc="-60" dirty="0">
                <a:solidFill>
                  <a:srgbClr val="131313"/>
                </a:solidFill>
                <a:latin typeface="Verdana" panose="020B0604030504040204" pitchFamily="34" charset="0"/>
                <a:ea typeface="Verdana" panose="020B0604030504040204" pitchFamily="34" charset="0"/>
                <a:cs typeface="Lucida Sans Unicode"/>
              </a:rPr>
              <a:t> The scatter plot shows a positive correlation between study hours and scores. This means that as the number of study hours increases for students, their scores are likely to increase as well.</a:t>
            </a:r>
            <a:endParaRPr sz="2400" dirty="0">
              <a:latin typeface="Verdana" panose="020B0604030504040204" pitchFamily="34" charset="0"/>
              <a:ea typeface="Verdana" panose="020B0604030504040204" pitchFamily="34" charset="0"/>
              <a:cs typeface="Lucida Sans Unicode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530644D-6603-4CD0-961A-75F4C45412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7950" y="2112393"/>
            <a:ext cx="8440613" cy="712035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6" name="object 8">
            <a:extLst>
              <a:ext uri="{FF2B5EF4-FFF2-40B4-BE49-F238E27FC236}">
                <a16:creationId xmlns:a16="http://schemas.microsoft.com/office/drawing/2014/main" id="{ECB5C685-60C7-4398-9DF5-3903C0F79924}"/>
              </a:ext>
            </a:extLst>
          </p:cNvPr>
          <p:cNvSpPr txBox="1"/>
          <p:nvPr/>
        </p:nvSpPr>
        <p:spPr>
          <a:xfrm>
            <a:off x="10488195" y="5309974"/>
            <a:ext cx="6629400" cy="14895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8435">
              <a:lnSpc>
                <a:spcPct val="100000"/>
              </a:lnSpc>
              <a:spcBef>
                <a:spcPts val="95"/>
              </a:spcBef>
            </a:pPr>
            <a:r>
              <a:rPr lang="en-US" sz="2400" b="1" spc="-60" dirty="0" err="1">
                <a:solidFill>
                  <a:srgbClr val="131313"/>
                </a:solidFill>
                <a:latin typeface="Verdana" panose="020B0604030504040204" pitchFamily="34" charset="0"/>
                <a:ea typeface="Verdana" panose="020B0604030504040204" pitchFamily="34" charset="0"/>
                <a:cs typeface="Lucida Sans Unicode"/>
              </a:rPr>
              <a:t>Recomendation</a:t>
            </a:r>
            <a:r>
              <a:rPr lang="en-US" sz="2400" b="1" spc="-60" dirty="0">
                <a:solidFill>
                  <a:srgbClr val="131313"/>
                </a:solidFill>
                <a:latin typeface="Verdana" panose="020B0604030504040204" pitchFamily="34" charset="0"/>
                <a:ea typeface="Verdana" panose="020B0604030504040204" pitchFamily="34" charset="0"/>
                <a:cs typeface="Lucida Sans Unicode"/>
              </a:rPr>
              <a:t>: </a:t>
            </a:r>
            <a:r>
              <a:rPr lang="en-US" sz="2400" spc="-60" dirty="0">
                <a:solidFill>
                  <a:srgbClr val="131313"/>
                </a:solidFill>
                <a:latin typeface="Verdana" panose="020B0604030504040204" pitchFamily="34" charset="0"/>
                <a:ea typeface="Verdana" panose="020B0604030504040204" pitchFamily="34" charset="0"/>
                <a:cs typeface="Lucida Sans Unicode"/>
              </a:rPr>
              <a:t>Encourage students to increase the amount of time they spend studying, which can help improve their chances of achieving even better scores.</a:t>
            </a:r>
            <a:endParaRPr sz="2400" dirty="0">
              <a:latin typeface="Verdana" panose="020B0604030504040204" pitchFamily="34" charset="0"/>
              <a:ea typeface="Verdana" panose="020B0604030504040204" pitchFamily="34" charset="0"/>
              <a:cs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22839181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-1"/>
            <a:ext cx="18288000" cy="10287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77950" y="501650"/>
            <a:ext cx="13563600" cy="10900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7000" spc="-195" dirty="0"/>
              <a:t>Visualization </a:t>
            </a:r>
            <a:r>
              <a:rPr sz="7000" spc="-60" dirty="0"/>
              <a:t>a</a:t>
            </a:r>
            <a:r>
              <a:rPr lang="en-US" sz="7000" spc="-60" dirty="0"/>
              <a:t>nd Insight</a:t>
            </a:r>
            <a:endParaRPr sz="7000" dirty="0"/>
          </a:p>
        </p:txBody>
      </p:sp>
      <p:sp>
        <p:nvSpPr>
          <p:cNvPr id="8" name="object 8"/>
          <p:cNvSpPr txBox="1"/>
          <p:nvPr/>
        </p:nvSpPr>
        <p:spPr>
          <a:xfrm>
            <a:off x="10502900" y="2482850"/>
            <a:ext cx="6629400" cy="407483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8435" algn="just">
              <a:lnSpc>
                <a:spcPct val="100000"/>
              </a:lnSpc>
              <a:spcBef>
                <a:spcPts val="95"/>
              </a:spcBef>
            </a:pPr>
            <a:r>
              <a:rPr lang="en-US" sz="2400" b="1" spc="-60" dirty="0">
                <a:solidFill>
                  <a:srgbClr val="131313"/>
                </a:solidFill>
                <a:latin typeface="Verdana" panose="020B0604030504040204" pitchFamily="34" charset="0"/>
                <a:ea typeface="Verdana" panose="020B0604030504040204" pitchFamily="34" charset="0"/>
                <a:cs typeface="Lucida Sans Unicode"/>
              </a:rPr>
              <a:t>Insight: </a:t>
            </a:r>
            <a:r>
              <a:rPr lang="en-US" sz="2400" spc="-60" dirty="0">
                <a:solidFill>
                  <a:srgbClr val="131313"/>
                </a:solidFill>
                <a:latin typeface="Verdana" panose="020B0604030504040204" pitchFamily="34" charset="0"/>
                <a:ea typeface="Verdana" panose="020B0604030504040204" pitchFamily="34" charset="0"/>
                <a:cs typeface="Lucida Sans Unicode"/>
              </a:rPr>
              <a:t>The adjacent box plot consists of an X-axis and a Y-axis. The X-axis represents the number of study hours of students, divided into several categories (e.g., 1-2 hours, 2-4 hours, 4-7 hours, and 7-9 hours). Meanwhile, the Y-axis shows the number of students achieving specific scores. Thus, students who studied for 4-7 hours obtained the highest scores, whereas those who studied for 1-2 hours obtained the lowest scores.</a:t>
            </a:r>
            <a:endParaRPr sz="2400" dirty="0">
              <a:latin typeface="Verdana" panose="020B0604030504040204" pitchFamily="34" charset="0"/>
              <a:ea typeface="Verdana" panose="020B0604030504040204" pitchFamily="34" charset="0"/>
              <a:cs typeface="Lucida Sans Unicode"/>
            </a:endParaRPr>
          </a:p>
        </p:txBody>
      </p:sp>
      <p:sp>
        <p:nvSpPr>
          <p:cNvPr id="16" name="object 8">
            <a:extLst>
              <a:ext uri="{FF2B5EF4-FFF2-40B4-BE49-F238E27FC236}">
                <a16:creationId xmlns:a16="http://schemas.microsoft.com/office/drawing/2014/main" id="{ECB5C685-60C7-4398-9DF5-3903C0F79924}"/>
              </a:ext>
            </a:extLst>
          </p:cNvPr>
          <p:cNvSpPr txBox="1"/>
          <p:nvPr/>
        </p:nvSpPr>
        <p:spPr>
          <a:xfrm>
            <a:off x="10502900" y="6750050"/>
            <a:ext cx="6629400" cy="185884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8435">
              <a:lnSpc>
                <a:spcPct val="100000"/>
              </a:lnSpc>
              <a:spcBef>
                <a:spcPts val="95"/>
              </a:spcBef>
            </a:pPr>
            <a:r>
              <a:rPr lang="en-US" sz="2400" b="1" spc="-60" dirty="0" err="1">
                <a:solidFill>
                  <a:srgbClr val="131313"/>
                </a:solidFill>
                <a:latin typeface="Verdana" panose="020B0604030504040204" pitchFamily="34" charset="0"/>
                <a:ea typeface="Verdana" panose="020B0604030504040204" pitchFamily="34" charset="0"/>
                <a:cs typeface="Lucida Sans Unicode"/>
              </a:rPr>
              <a:t>Recomendation</a:t>
            </a:r>
            <a:r>
              <a:rPr lang="en-US" sz="2400" b="1" spc="-60" dirty="0">
                <a:solidFill>
                  <a:srgbClr val="131313"/>
                </a:solidFill>
                <a:latin typeface="Verdana" panose="020B0604030504040204" pitchFamily="34" charset="0"/>
                <a:ea typeface="Verdana" panose="020B0604030504040204" pitchFamily="34" charset="0"/>
                <a:cs typeface="Lucida Sans Unicode"/>
              </a:rPr>
              <a:t>:</a:t>
            </a:r>
            <a:r>
              <a:rPr lang="en-US" sz="2400" spc="-60" dirty="0">
                <a:solidFill>
                  <a:srgbClr val="131313"/>
                </a:solidFill>
                <a:latin typeface="Verdana" panose="020B0604030504040204" pitchFamily="34" charset="0"/>
                <a:ea typeface="Verdana" panose="020B0604030504040204" pitchFamily="34" charset="0"/>
                <a:cs typeface="Lucida Sans Unicode"/>
              </a:rPr>
              <a:t> Students are advised to study for a minimum of 4 hours per day, and to enhance the quality of their studying by practicing solving problems, among other methods.</a:t>
            </a:r>
            <a:endParaRPr sz="2400" dirty="0">
              <a:latin typeface="Verdana" panose="020B0604030504040204" pitchFamily="34" charset="0"/>
              <a:ea typeface="Verdana" panose="020B0604030504040204" pitchFamily="34" charset="0"/>
              <a:cs typeface="Lucida Sans Unicode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EFA258F-195D-47B6-AA25-231EF22DA1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08" r="6050"/>
          <a:stretch/>
        </p:blipFill>
        <p:spPr>
          <a:xfrm>
            <a:off x="1043405" y="2093343"/>
            <a:ext cx="8800616" cy="703392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230062" y="1090"/>
            <a:ext cx="6058535" cy="10286365"/>
            <a:chOff x="12230062" y="1090"/>
            <a:chExt cx="6058535" cy="1028636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720318" y="6009841"/>
              <a:ext cx="4567682" cy="427715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230062" y="1090"/>
              <a:ext cx="6057938" cy="10285907"/>
            </a:xfrm>
            <a:prstGeom prst="rect">
              <a:avLst/>
            </a:prstGeom>
          </p:spPr>
        </p:pic>
      </p:grpSp>
      <p:sp>
        <p:nvSpPr>
          <p:cNvPr id="16" name="Title 15">
            <a:extLst>
              <a:ext uri="{FF2B5EF4-FFF2-40B4-BE49-F238E27FC236}">
                <a16:creationId xmlns:a16="http://schemas.microsoft.com/office/drawing/2014/main" id="{20CE9501-87AA-44AF-9175-9404295FE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0750" y="4235450"/>
            <a:ext cx="11125200" cy="3323987"/>
          </a:xfrm>
        </p:spPr>
        <p:txBody>
          <a:bodyPr/>
          <a:lstStyle/>
          <a:p>
            <a:r>
              <a:rPr lang="en-US" sz="5400" dirty="0"/>
              <a:t>Results of the Comparison between Linear Regression and Decision Tree Models from the Used Dataset</a:t>
            </a:r>
          </a:p>
        </p:txBody>
      </p:sp>
    </p:spTree>
    <p:extLst>
      <p:ext uri="{BB962C8B-B14F-4D97-AF65-F5344CB8AC3E}">
        <p14:creationId xmlns:p14="http://schemas.microsoft.com/office/powerpoint/2010/main" val="35220021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-1"/>
            <a:ext cx="18288000" cy="10287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01750" y="901175"/>
            <a:ext cx="13768069" cy="1001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6400" dirty="0">
                <a:latin typeface="Tahoma"/>
                <a:cs typeface="Tahoma"/>
              </a:rPr>
              <a:t>Linear Regression Model</a:t>
            </a:r>
            <a:endParaRPr sz="640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756900" y="3854450"/>
            <a:ext cx="5943600" cy="33368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just">
              <a:lnSpc>
                <a:spcPct val="99800"/>
              </a:lnSpc>
              <a:spcBef>
                <a:spcPts val="100"/>
              </a:spcBef>
            </a:pPr>
            <a:r>
              <a:rPr lang="en-US" sz="3600" dirty="0">
                <a:latin typeface="Verdana" panose="020B0604030504040204" pitchFamily="34" charset="0"/>
                <a:ea typeface="Verdana" panose="020B0604030504040204" pitchFamily="34" charset="0"/>
              </a:rPr>
              <a:t>The R-squared value for linear regression is </a:t>
            </a:r>
            <a:r>
              <a:rPr lang="en-US" sz="3600" b="1" dirty="0">
                <a:latin typeface="Verdana" panose="020B0604030504040204" pitchFamily="34" charset="0"/>
                <a:ea typeface="Verdana" panose="020B0604030504040204" pitchFamily="34" charset="0"/>
              </a:rPr>
              <a:t>0.9553509219739938</a:t>
            </a:r>
            <a:r>
              <a:rPr lang="en-US" sz="3600" dirty="0">
                <a:latin typeface="Verdana" panose="020B0604030504040204" pitchFamily="34" charset="0"/>
                <a:ea typeface="Verdana" panose="020B0604030504040204" pitchFamily="34" charset="0"/>
              </a:rPr>
              <a:t>, indicating approximately </a:t>
            </a:r>
            <a:r>
              <a:rPr lang="en-US" sz="3600" b="1" dirty="0">
                <a:latin typeface="Verdana" panose="020B0604030504040204" pitchFamily="34" charset="0"/>
                <a:ea typeface="Verdana" panose="020B0604030504040204" pitchFamily="34" charset="0"/>
              </a:rPr>
              <a:t>95% </a:t>
            </a:r>
            <a:r>
              <a:rPr lang="en-US" sz="3600" dirty="0">
                <a:latin typeface="Verdana" panose="020B0604030504040204" pitchFamily="34" charset="0"/>
                <a:ea typeface="Verdana" panose="020B0604030504040204" pitchFamily="34" charset="0"/>
              </a:rPr>
              <a:t>accuracy of the model.</a:t>
            </a:r>
            <a:endParaRPr sz="3600" dirty="0">
              <a:latin typeface="Verdana" panose="020B0604030504040204" pitchFamily="34" charset="0"/>
              <a:ea typeface="Verdana" panose="020B0604030504040204" pitchFamily="34" charset="0"/>
              <a:cs typeface="Lucida Sans Unicode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088F97-4B4E-4257-8069-3D79C2945B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750" y="2417999"/>
            <a:ext cx="8915400" cy="701362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384</TotalTime>
  <Words>437</Words>
  <Application>Microsoft Office PowerPoint</Application>
  <PresentationFormat>Custom</PresentationFormat>
  <Paragraphs>34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Lucida Sans Unicode</vt:lpstr>
      <vt:lpstr>Tahoma</vt:lpstr>
      <vt:lpstr>Verdana</vt:lpstr>
      <vt:lpstr>Office Theme</vt:lpstr>
      <vt:lpstr>PowerPoint Presentation</vt:lpstr>
      <vt:lpstr>About Me</vt:lpstr>
      <vt:lpstr>Project Overview</vt:lpstr>
      <vt:lpstr>Tools and version libraries</vt:lpstr>
      <vt:lpstr>Insights and analytics</vt:lpstr>
      <vt:lpstr>Visualization and Insight</vt:lpstr>
      <vt:lpstr>Visualization and Insight</vt:lpstr>
      <vt:lpstr>Results of the Comparison between Linear Regression and Decision Tree Models from the Used Dataset</vt:lpstr>
      <vt:lpstr>Linear Regression Model</vt:lpstr>
      <vt:lpstr>Decision Tree Model</vt:lpstr>
      <vt:lpstr>Recommended Model Selection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54</cp:revision>
  <dcterms:created xsi:type="dcterms:W3CDTF">2024-07-16T08:24:23Z</dcterms:created>
  <dcterms:modified xsi:type="dcterms:W3CDTF">2024-07-20T09:14:49Z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2024-07-16T00:00:00Z</vt:filetime>
  </property>
  <property fmtid="{D5CDD505-2E9C-101B-9397-08002B2CF9AE}" pid="3" name="Creator">
    <vt:lpwstr>Chromium</vt:lpwstr>
  </property>
  <property fmtid="{D5CDD505-2E9C-101B-9397-08002B2CF9AE}" pid="4" name="LastSaved">
    <vt:filetime>2024-07-16T00:00:00Z</vt:filetime>
  </property>
  <property fmtid="{D5CDD505-2E9C-101B-9397-08002B2CF9AE}" pid="5" name="Producer">
    <vt:lpwstr>GPL Ghostscript 10.02.0</vt:lpwstr>
  </property>
</Properties>
</file>