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8" r:id="rId3"/>
    <p:sldId id="260" r:id="rId4"/>
    <p:sldId id="261" r:id="rId5"/>
    <p:sldId id="267" r:id="rId6"/>
    <p:sldId id="262" r:id="rId7"/>
    <p:sldId id="263" r:id="rId8"/>
    <p:sldId id="264" r:id="rId9"/>
    <p:sldId id="265" r:id="rId10"/>
    <p:sldId id="269" r:id="rId11"/>
    <p:sldId id="272" r:id="rId12"/>
    <p:sldId id="273" r:id="rId13"/>
    <p:sldId id="266" r:id="rId14"/>
  </p:sldIdLst>
  <p:sldSz cx="9144000" cy="5143500" type="screen16x9"/>
  <p:notesSz cx="6858000" cy="9144000"/>
  <p:embeddedFontLst>
    <p:embeddedFont>
      <p:font typeface="Rubik" panose="020B0604020202020204" charset="-79"/>
      <p:regular r:id="rId16"/>
      <p:bold r:id="rId17"/>
      <p:italic r:id="rId18"/>
      <p:boldItalic r:id="rId19"/>
    </p:embeddedFont>
    <p:embeddedFont>
      <p:font typeface="Rubik Light" panose="020B0604020202020204" charset="-79"/>
      <p:regular r:id="rId20"/>
      <p:bold r:id="rId21"/>
      <p:italic r:id="rId22"/>
      <p:boldItalic r:id="rId23"/>
    </p:embeddedFont>
    <p:embeddedFont>
      <p:font typeface="Rubik Medium" panose="020B0604020202020204" charset="-79"/>
      <p:regular r:id="rId24"/>
      <p:bold r:id="rId25"/>
      <p:italic r:id="rId26"/>
      <p:boldItalic r:id="rId27"/>
    </p:embeddedFont>
    <p:embeddedFont>
      <p:font typeface="Rubik SemiBold" panose="020B0604020202020204" charset="-79"/>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8" y="1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77848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0902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847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238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github.com/nisaak20/final-project-kimia-farma"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596200"/>
            <a:ext cx="6239100" cy="1661963"/>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3200" b="1" i="0" u="none" strike="noStrike" cap="none" dirty="0">
                <a:solidFill>
                  <a:schemeClr val="lt1"/>
                </a:solidFill>
                <a:latin typeface="Rubik"/>
                <a:ea typeface="Rubik"/>
                <a:cs typeface="Rubik"/>
                <a:sym typeface="Rubik"/>
              </a:rPr>
              <a:t>KIMIA FARMA BUSINESS PERFORMANCE ANALYSIS</a:t>
            </a:r>
          </a:p>
          <a:p>
            <a:pPr marL="0" marR="0" lvl="0" indent="0" algn="l" rtl="0">
              <a:lnSpc>
                <a:spcPct val="100000"/>
              </a:lnSpc>
              <a:spcBef>
                <a:spcPts val="0"/>
              </a:spcBef>
              <a:spcAft>
                <a:spcPts val="0"/>
              </a:spcAft>
              <a:buClr>
                <a:srgbClr val="000000"/>
              </a:buClr>
              <a:buSzPts val="4500"/>
              <a:buFont typeface="Arial"/>
              <a:buNone/>
            </a:pPr>
            <a:r>
              <a:rPr lang="en-US" sz="3200" b="1" dirty="0">
                <a:solidFill>
                  <a:schemeClr val="lt1"/>
                </a:solidFill>
                <a:latin typeface="Rubik"/>
                <a:ea typeface="Rubik"/>
                <a:cs typeface="Rubik"/>
                <a:sym typeface="Rubik"/>
              </a:rPr>
              <a:t>2020-2023</a:t>
            </a:r>
            <a:endParaRPr lang="id-ID" sz="12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892522"/>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0" i="0" u="none" strike="noStrike" cap="none" dirty="0">
                <a:solidFill>
                  <a:schemeClr val="lt1"/>
                </a:solidFill>
                <a:latin typeface="Rubik Light"/>
                <a:ea typeface="Rubik Light"/>
                <a:cs typeface="Rubik Light"/>
                <a:sym typeface="Rubik Light"/>
              </a:rPr>
              <a:t>Presented by</a:t>
            </a:r>
            <a:endParaRPr sz="18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2800" dirty="0">
                <a:solidFill>
                  <a:schemeClr val="lt1"/>
                </a:solidFill>
                <a:latin typeface="Rubik Light"/>
                <a:ea typeface="Rubik Light"/>
                <a:cs typeface="Rubik Light"/>
                <a:sym typeface="Rubik Light"/>
              </a:rPr>
              <a:t>Lailatul Chairul Nisa</a:t>
            </a:r>
            <a:endParaRPr sz="28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5" name="Gambar 4">
            <a:extLst>
              <a:ext uri="{FF2B5EF4-FFF2-40B4-BE49-F238E27FC236}">
                <a16:creationId xmlns:a16="http://schemas.microsoft.com/office/drawing/2014/main" id="{3706AE9B-64A4-66AD-DF1E-A4FED23105AB}"/>
              </a:ext>
            </a:extLst>
          </p:cNvPr>
          <p:cNvPicPr>
            <a:picLocks noChangeAspect="1"/>
          </p:cNvPicPr>
          <p:nvPr/>
        </p:nvPicPr>
        <p:blipFill>
          <a:blip r:embed="rId5"/>
          <a:stretch>
            <a:fillRect/>
          </a:stretch>
        </p:blipFill>
        <p:spPr>
          <a:xfrm>
            <a:off x="423350" y="993338"/>
            <a:ext cx="8297300" cy="3905537"/>
          </a:xfrm>
          <a:prstGeom prst="rect">
            <a:avLst/>
          </a:prstGeom>
        </p:spPr>
      </p:pic>
    </p:spTree>
    <p:extLst>
      <p:ext uri="{BB962C8B-B14F-4D97-AF65-F5344CB8AC3E}">
        <p14:creationId xmlns:p14="http://schemas.microsoft.com/office/powerpoint/2010/main" val="7715103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8008"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312250"/>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sp>
        <p:nvSpPr>
          <p:cNvPr id="3" name="Kotak Teks 2">
            <a:extLst>
              <a:ext uri="{FF2B5EF4-FFF2-40B4-BE49-F238E27FC236}">
                <a16:creationId xmlns:a16="http://schemas.microsoft.com/office/drawing/2014/main" id="{1E87FBF1-2742-6597-BD8D-803DF9E85556}"/>
              </a:ext>
            </a:extLst>
          </p:cNvPr>
          <p:cNvSpPr txBox="1"/>
          <p:nvPr/>
        </p:nvSpPr>
        <p:spPr>
          <a:xfrm>
            <a:off x="213500" y="1224800"/>
            <a:ext cx="1625600" cy="249299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200" dirty="0">
                <a:latin typeface="+mj-lt"/>
              </a:rPr>
              <a:t>Income of Kimia </a:t>
            </a:r>
            <a:r>
              <a:rPr lang="en-US" sz="1200" dirty="0" err="1">
                <a:latin typeface="+mj-lt"/>
              </a:rPr>
              <a:t>Farma</a:t>
            </a:r>
            <a:r>
              <a:rPr lang="en-US" sz="1200" dirty="0">
                <a:latin typeface="+mj-lt"/>
              </a:rPr>
              <a:t> tends to be stable every year but experiences a slight decline. Therefore, a more in-depth analysis can be conducted on the factors that may cause the decline to significantly increase sales.</a:t>
            </a:r>
          </a:p>
          <a:p>
            <a:pPr algn="ctr"/>
            <a:endParaRPr lang="id-ID" sz="1200" dirty="0"/>
          </a:p>
        </p:txBody>
      </p:sp>
      <p:sp>
        <p:nvSpPr>
          <p:cNvPr id="4" name="Kotak Teks 3">
            <a:extLst>
              <a:ext uri="{FF2B5EF4-FFF2-40B4-BE49-F238E27FC236}">
                <a16:creationId xmlns:a16="http://schemas.microsoft.com/office/drawing/2014/main" id="{BE7F63F9-6D9B-5C21-E2F5-12E7EFF765C1}"/>
              </a:ext>
            </a:extLst>
          </p:cNvPr>
          <p:cNvSpPr txBox="1"/>
          <p:nvPr/>
        </p:nvSpPr>
        <p:spPr>
          <a:xfrm>
            <a:off x="1973648" y="1224800"/>
            <a:ext cx="2345268"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200" dirty="0">
                <a:latin typeface="+mj-lt"/>
              </a:rPr>
              <a:t>West Java Province holds the top position for the category of provinces with the highest profit and transactions. A suitable strategy needs to be implemented to maintain this position, including: increasing promotions for the most popular and market-demanding products and d</a:t>
            </a:r>
            <a:r>
              <a:rPr lang="id-ID" sz="1200" dirty="0" err="1">
                <a:latin typeface="+mj-lt"/>
              </a:rPr>
              <a:t>eveloping</a:t>
            </a:r>
            <a:r>
              <a:rPr lang="id-ID" sz="1200" dirty="0">
                <a:latin typeface="+mj-lt"/>
              </a:rPr>
              <a:t> </a:t>
            </a:r>
            <a:r>
              <a:rPr lang="id-ID" sz="1200" dirty="0" err="1">
                <a:latin typeface="+mj-lt"/>
              </a:rPr>
              <a:t>branch</a:t>
            </a:r>
            <a:r>
              <a:rPr lang="id-ID" sz="1200" dirty="0">
                <a:latin typeface="+mj-lt"/>
              </a:rPr>
              <a:t> </a:t>
            </a:r>
            <a:r>
              <a:rPr lang="id-ID" sz="1200" dirty="0" err="1">
                <a:latin typeface="+mj-lt"/>
              </a:rPr>
              <a:t>infrastructure</a:t>
            </a:r>
            <a:r>
              <a:rPr lang="en-US" sz="1200" dirty="0">
                <a:latin typeface="+mj-lt"/>
              </a:rPr>
              <a:t>, developing other provincial by implementing the same strategy used in the </a:t>
            </a:r>
            <a:r>
              <a:rPr lang="en-US" sz="1200" b="1" dirty="0" err="1">
                <a:latin typeface="+mj-lt"/>
              </a:rPr>
              <a:t>Jawa</a:t>
            </a:r>
            <a:r>
              <a:rPr lang="en-US" sz="1200" b="1" dirty="0">
                <a:latin typeface="+mj-lt"/>
              </a:rPr>
              <a:t> Barat</a:t>
            </a:r>
            <a:r>
              <a:rPr lang="en-US" sz="1200" dirty="0">
                <a:latin typeface="+mj-lt"/>
              </a:rPr>
              <a:t> branch.</a:t>
            </a:r>
          </a:p>
        </p:txBody>
      </p:sp>
      <p:sp>
        <p:nvSpPr>
          <p:cNvPr id="6" name="Kotak Teks 5">
            <a:extLst>
              <a:ext uri="{FF2B5EF4-FFF2-40B4-BE49-F238E27FC236}">
                <a16:creationId xmlns:a16="http://schemas.microsoft.com/office/drawing/2014/main" id="{F62239A6-CA93-F8AE-6EFC-C531C2703E18}"/>
              </a:ext>
            </a:extLst>
          </p:cNvPr>
          <p:cNvSpPr txBox="1"/>
          <p:nvPr/>
        </p:nvSpPr>
        <p:spPr>
          <a:xfrm>
            <a:off x="4411137" y="1224800"/>
            <a:ext cx="2201334" cy="249299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200" dirty="0">
                <a:latin typeface="+mj-lt"/>
              </a:rPr>
              <a:t>The branch with the highest branch rating but relatively low transaction indicates that although customers are satisfied with the service or products, the transaction volume is still not optimal. A cause analysis can be conducted through : c</a:t>
            </a:r>
            <a:r>
              <a:rPr lang="id-ID" sz="1200" dirty="0" err="1">
                <a:latin typeface="+mj-lt"/>
              </a:rPr>
              <a:t>onducting</a:t>
            </a:r>
            <a:r>
              <a:rPr lang="id-ID" sz="1200" dirty="0">
                <a:latin typeface="+mj-lt"/>
              </a:rPr>
              <a:t> </a:t>
            </a:r>
            <a:r>
              <a:rPr lang="id-ID" sz="1200" dirty="0" err="1">
                <a:latin typeface="+mj-lt"/>
              </a:rPr>
              <a:t>customer</a:t>
            </a:r>
            <a:r>
              <a:rPr lang="id-ID" sz="1200" dirty="0">
                <a:latin typeface="+mj-lt"/>
              </a:rPr>
              <a:t> </a:t>
            </a:r>
            <a:r>
              <a:rPr lang="id-ID" sz="1200" dirty="0" err="1">
                <a:latin typeface="+mj-lt"/>
              </a:rPr>
              <a:t>surveys</a:t>
            </a:r>
            <a:r>
              <a:rPr lang="en-US" sz="1200" dirty="0">
                <a:latin typeface="+mj-lt"/>
              </a:rPr>
              <a:t> and increasing promotions by offering discounts and special offers.</a:t>
            </a:r>
          </a:p>
        </p:txBody>
      </p:sp>
      <p:sp>
        <p:nvSpPr>
          <p:cNvPr id="7" name="Kotak Teks 6">
            <a:extLst>
              <a:ext uri="{FF2B5EF4-FFF2-40B4-BE49-F238E27FC236}">
                <a16:creationId xmlns:a16="http://schemas.microsoft.com/office/drawing/2014/main" id="{9C8CC0FF-C690-B580-B532-41AA091E925F}"/>
              </a:ext>
            </a:extLst>
          </p:cNvPr>
          <p:cNvSpPr txBox="1"/>
          <p:nvPr/>
        </p:nvSpPr>
        <p:spPr>
          <a:xfrm>
            <a:off x="6704692" y="1224800"/>
            <a:ext cx="2225808" cy="212365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marL="114300" algn="ctr"/>
            <a:r>
              <a:rPr lang="en-US" sz="1200" dirty="0">
                <a:latin typeface="+mj-lt"/>
              </a:rPr>
              <a:t>Large discounts often attract many consumers and can be seen from the bar chart analysis of the influence of discounts. With many consumers, the profit obtained will also increase. However, it is necessary to remain cautious and ensure that the calculations still provide a profit. </a:t>
            </a:r>
          </a:p>
        </p:txBody>
      </p:sp>
      <p:sp>
        <p:nvSpPr>
          <p:cNvPr id="9" name="Oval 8">
            <a:extLst>
              <a:ext uri="{FF2B5EF4-FFF2-40B4-BE49-F238E27FC236}">
                <a16:creationId xmlns:a16="http://schemas.microsoft.com/office/drawing/2014/main" id="{B912C10E-CABE-CF88-8EAB-76D91CE70C78}"/>
              </a:ext>
            </a:extLst>
          </p:cNvPr>
          <p:cNvSpPr/>
          <p:nvPr/>
        </p:nvSpPr>
        <p:spPr>
          <a:xfrm>
            <a:off x="834883" y="3563790"/>
            <a:ext cx="379167" cy="338666"/>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1</a:t>
            </a:r>
            <a:endParaRPr lang="id-ID" b="1" dirty="0"/>
          </a:p>
        </p:txBody>
      </p:sp>
      <p:sp>
        <p:nvSpPr>
          <p:cNvPr id="10" name="Oval 9">
            <a:extLst>
              <a:ext uri="{FF2B5EF4-FFF2-40B4-BE49-F238E27FC236}">
                <a16:creationId xmlns:a16="http://schemas.microsoft.com/office/drawing/2014/main" id="{C17FDCDD-688C-3CD7-70AC-01F2E8028BF1}"/>
              </a:ext>
            </a:extLst>
          </p:cNvPr>
          <p:cNvSpPr/>
          <p:nvPr/>
        </p:nvSpPr>
        <p:spPr>
          <a:xfrm>
            <a:off x="2956698" y="3843867"/>
            <a:ext cx="379167" cy="33866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2</a:t>
            </a:r>
            <a:endParaRPr lang="id-ID" b="1" dirty="0"/>
          </a:p>
        </p:txBody>
      </p:sp>
      <p:sp>
        <p:nvSpPr>
          <p:cNvPr id="11" name="Oval 10">
            <a:extLst>
              <a:ext uri="{FF2B5EF4-FFF2-40B4-BE49-F238E27FC236}">
                <a16:creationId xmlns:a16="http://schemas.microsoft.com/office/drawing/2014/main" id="{11F628F9-5079-625B-94AA-255B5DDF8C7C}"/>
              </a:ext>
            </a:extLst>
          </p:cNvPr>
          <p:cNvSpPr/>
          <p:nvPr/>
        </p:nvSpPr>
        <p:spPr>
          <a:xfrm>
            <a:off x="7726981" y="3312898"/>
            <a:ext cx="379167" cy="33866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4</a:t>
            </a:r>
            <a:endParaRPr lang="id-ID" b="1" dirty="0"/>
          </a:p>
        </p:txBody>
      </p:sp>
      <p:sp>
        <p:nvSpPr>
          <p:cNvPr id="12" name="Oval 11">
            <a:extLst>
              <a:ext uri="{FF2B5EF4-FFF2-40B4-BE49-F238E27FC236}">
                <a16:creationId xmlns:a16="http://schemas.microsoft.com/office/drawing/2014/main" id="{1CAD5642-6780-C0C7-4C95-CE06A15619ED}"/>
              </a:ext>
            </a:extLst>
          </p:cNvPr>
          <p:cNvSpPr/>
          <p:nvPr/>
        </p:nvSpPr>
        <p:spPr>
          <a:xfrm>
            <a:off x="5322220" y="3674534"/>
            <a:ext cx="379167" cy="338666"/>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3</a:t>
            </a:r>
            <a:endParaRPr lang="id-ID" b="1" dirty="0"/>
          </a:p>
        </p:txBody>
      </p:sp>
    </p:spTree>
    <p:extLst>
      <p:ext uri="{BB962C8B-B14F-4D97-AF65-F5344CB8AC3E}">
        <p14:creationId xmlns:p14="http://schemas.microsoft.com/office/powerpoint/2010/main" val="22197203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1" y="-67733"/>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3" name="Kotak Teks 2">
            <a:extLst>
              <a:ext uri="{FF2B5EF4-FFF2-40B4-BE49-F238E27FC236}">
                <a16:creationId xmlns:a16="http://schemas.microsoft.com/office/drawing/2014/main" id="{18CAAC2B-7F3D-EE85-46E5-7D6EB85FF20D}"/>
              </a:ext>
            </a:extLst>
          </p:cNvPr>
          <p:cNvSpPr txBox="1"/>
          <p:nvPr/>
        </p:nvSpPr>
        <p:spPr>
          <a:xfrm>
            <a:off x="1308099" y="1811519"/>
            <a:ext cx="65278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14300" indent="0" algn="ctr">
              <a:buNone/>
            </a:pPr>
            <a:r>
              <a:rPr lang="en-US" dirty="0"/>
              <a:t>In summary, the analysis highlights the importance of strategic planning to maintain and improve the performance of Kimia </a:t>
            </a:r>
            <a:r>
              <a:rPr lang="en-US" dirty="0" err="1"/>
              <a:t>Farma</a:t>
            </a:r>
            <a:r>
              <a:rPr lang="en-US" dirty="0"/>
              <a:t>, particularly in terms of customer service, product promotions, and branch infrastructure development. The company must also be mindful of the impact of large discounts on profit and ensure that such strategies are implemented effectively to achieve significant sales growth.</a:t>
            </a:r>
          </a:p>
        </p:txBody>
      </p:sp>
      <p:sp>
        <p:nvSpPr>
          <p:cNvPr id="6" name="Kotak Teks 5">
            <a:extLst>
              <a:ext uri="{FF2B5EF4-FFF2-40B4-BE49-F238E27FC236}">
                <a16:creationId xmlns:a16="http://schemas.microsoft.com/office/drawing/2014/main" id="{BF597CEB-5E64-4F52-04FD-81A8D4CA1A89}"/>
              </a:ext>
            </a:extLst>
          </p:cNvPr>
          <p:cNvSpPr txBox="1"/>
          <p:nvPr/>
        </p:nvSpPr>
        <p:spPr>
          <a:xfrm>
            <a:off x="5317067" y="4650098"/>
            <a:ext cx="3826933" cy="307777"/>
          </a:xfrm>
          <a:prstGeom prst="rect">
            <a:avLst/>
          </a:prstGeom>
          <a:noFill/>
        </p:spPr>
        <p:txBody>
          <a:bodyPr wrap="square">
            <a:spAutoFit/>
          </a:bodyPr>
          <a:lstStyle/>
          <a:p>
            <a:pPr algn="ctr"/>
            <a:r>
              <a:rPr lang="id-ID" dirty="0">
                <a:hlinkClick r:id="rId5"/>
              </a:rPr>
              <a:t>More detail : </a:t>
            </a:r>
            <a:r>
              <a:rPr lang="en-US" dirty="0">
                <a:hlinkClick r:id="rId5"/>
              </a:rPr>
              <a:t>you can check my</a:t>
            </a:r>
            <a:r>
              <a:rPr lang="id-ID" dirty="0">
                <a:hlinkClick r:id="rId5"/>
              </a:rPr>
              <a:t> </a:t>
            </a:r>
            <a:r>
              <a:rPr lang="id-ID" dirty="0" err="1">
                <a:hlinkClick r:id="rId5"/>
              </a:rPr>
              <a:t>repository</a:t>
            </a:r>
            <a:endParaRPr lang="id-ID" dirty="0"/>
          </a:p>
        </p:txBody>
      </p:sp>
    </p:spTree>
    <p:extLst>
      <p:ext uri="{BB962C8B-B14F-4D97-AF65-F5344CB8AC3E}">
        <p14:creationId xmlns:p14="http://schemas.microsoft.com/office/powerpoint/2010/main" val="4968729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403319D1-37EB-EEEB-9C2C-42742223EE9C}"/>
              </a:ext>
            </a:extLst>
          </p:cNvPr>
          <p:cNvPicPr preferRelativeResize="0"/>
          <p:nvPr/>
        </p:nvPicPr>
        <p:blipFill>
          <a:blip r:embed="rId5">
            <a:alphaModFix/>
          </a:blip>
          <a:stretch>
            <a:fillRect/>
          </a:stretch>
        </p:blipFill>
        <p:spPr>
          <a:xfrm>
            <a:off x="4881680" y="4110400"/>
            <a:ext cx="1282054" cy="646500"/>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36525"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ubik Medium"/>
                <a:ea typeface="Rubik Medium"/>
                <a:cs typeface="Rubik Medium"/>
                <a:sym typeface="Rubik Medium"/>
              </a:rPr>
              <a:t>Insert your photo here</a:t>
            </a:r>
            <a:endParaRPr sz="1400" b="0" i="0" u="none" strike="noStrike" cap="none">
              <a:solidFill>
                <a:srgbClr val="000000"/>
              </a:solidFill>
              <a:latin typeface="Rubik Medium"/>
              <a:ea typeface="Rubik Medium"/>
              <a:cs typeface="Rubik Medium"/>
              <a:sym typeface="Rubik Medium"/>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latin typeface="Rubik SemiBold"/>
                <a:ea typeface="Rubik SemiBold"/>
                <a:cs typeface="Rubik SemiBold"/>
                <a:sym typeface="Rubik SemiBold"/>
              </a:rPr>
              <a:t>Lailatul Chairul Nisa</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903775" y="123562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dirty="0">
                <a:solidFill>
                  <a:srgbClr val="019FAB"/>
                </a:solidFill>
                <a:latin typeface="Rubik SemiBold"/>
                <a:ea typeface="Rubik SemiBold"/>
                <a:cs typeface="Rubik SemiBold"/>
                <a:sym typeface="Rubik SemiBold"/>
              </a:rPr>
              <a:t>Data Enthusiast</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601643" y="1776587"/>
            <a:ext cx="4442935" cy="2954625"/>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1200" dirty="0"/>
              <a:t>A fresh graduate in Mathematics with strong analytical and interpersonal skills, having a strong interest in data processing and risk analysis. I have followed courses in this field to support my career development and have been supported by internship experience in data entry at PDAM Surakarta, focusing on data entry, data sorting, and making data easy to understand. Additionally, I have also had experience as a freelancer in event management for one year, developing communication skills, decision-making abilities, time management, and organizational skills.</a:t>
            </a:r>
            <a:endParaRPr sz="1200" dirty="0">
              <a:sym typeface="Rubik Medium"/>
            </a:endParaRPr>
          </a:p>
        </p:txBody>
      </p:sp>
      <p:grpSp>
        <p:nvGrpSpPr>
          <p:cNvPr id="7" name="Grup 6">
            <a:extLst>
              <a:ext uri="{FF2B5EF4-FFF2-40B4-BE49-F238E27FC236}">
                <a16:creationId xmlns:a16="http://schemas.microsoft.com/office/drawing/2014/main" id="{5328F7CE-9B3E-7BFF-0212-40AB153DBCAD}"/>
              </a:ext>
            </a:extLst>
          </p:cNvPr>
          <p:cNvGrpSpPr/>
          <p:nvPr/>
        </p:nvGrpSpPr>
        <p:grpSpPr>
          <a:xfrm>
            <a:off x="1603844" y="3771047"/>
            <a:ext cx="3817926" cy="461635"/>
            <a:chOff x="1024778" y="3750149"/>
            <a:chExt cx="3817926" cy="461635"/>
          </a:xfrm>
        </p:grpSpPr>
        <p:pic>
          <p:nvPicPr>
            <p:cNvPr id="82" name="Google Shape;82;p3"/>
            <p:cNvPicPr preferRelativeResize="0"/>
            <p:nvPr/>
          </p:nvPicPr>
          <p:blipFill>
            <a:blip r:embed="rId5">
              <a:alphaModFix/>
            </a:blip>
            <a:stretch>
              <a:fillRect/>
            </a:stretch>
          </p:blipFill>
          <p:spPr>
            <a:xfrm>
              <a:off x="1024778" y="3801481"/>
              <a:ext cx="400201" cy="400201"/>
            </a:xfrm>
            <a:prstGeom prst="rect">
              <a:avLst/>
            </a:prstGeom>
            <a:noFill/>
            <a:ln>
              <a:noFill/>
            </a:ln>
          </p:spPr>
        </p:pic>
        <p:sp>
          <p:nvSpPr>
            <p:cNvPr id="80" name="Google Shape;80;p3"/>
            <p:cNvSpPr txBox="1"/>
            <p:nvPr/>
          </p:nvSpPr>
          <p:spPr>
            <a:xfrm>
              <a:off x="1338104" y="3750149"/>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Surakarta</a:t>
              </a:r>
              <a:endParaRPr sz="1200" u="none" strike="noStrike" cap="none" dirty="0">
                <a:solidFill>
                  <a:srgbClr val="000000"/>
                </a:solidFill>
                <a:latin typeface="Rubik Medium"/>
                <a:ea typeface="Rubik Medium"/>
                <a:cs typeface="Rubik Medium"/>
                <a:sym typeface="Rubik Medium"/>
              </a:endParaRPr>
            </a:p>
          </p:txBody>
        </p:sp>
      </p:grpSp>
      <p:grpSp>
        <p:nvGrpSpPr>
          <p:cNvPr id="10" name="Grup 9">
            <a:extLst>
              <a:ext uri="{FF2B5EF4-FFF2-40B4-BE49-F238E27FC236}">
                <a16:creationId xmlns:a16="http://schemas.microsoft.com/office/drawing/2014/main" id="{B4B93AB8-2C5D-D611-2FC9-95EFFEABB611}"/>
              </a:ext>
            </a:extLst>
          </p:cNvPr>
          <p:cNvGrpSpPr/>
          <p:nvPr/>
        </p:nvGrpSpPr>
        <p:grpSpPr>
          <a:xfrm>
            <a:off x="1344315" y="4522171"/>
            <a:ext cx="3827021" cy="461635"/>
            <a:chOff x="1040229" y="4566076"/>
            <a:chExt cx="3827021" cy="461635"/>
          </a:xfrm>
        </p:grpSpPr>
        <p:pic>
          <p:nvPicPr>
            <p:cNvPr id="81" name="Google Shape;81;p3"/>
            <p:cNvPicPr preferRelativeResize="0"/>
            <p:nvPr/>
          </p:nvPicPr>
          <p:blipFill>
            <a:blip r:embed="rId6">
              <a:alphaModFix/>
            </a:blip>
            <a:stretch>
              <a:fillRect/>
            </a:stretch>
          </p:blipFill>
          <p:spPr>
            <a:xfrm>
              <a:off x="1040229" y="4633790"/>
              <a:ext cx="369300" cy="369300"/>
            </a:xfrm>
            <a:prstGeom prst="rect">
              <a:avLst/>
            </a:prstGeom>
            <a:noFill/>
            <a:ln>
              <a:noFill/>
            </a:ln>
          </p:spPr>
        </p:pic>
        <p:sp>
          <p:nvSpPr>
            <p:cNvPr id="84" name="Google Shape;84;p3"/>
            <p:cNvSpPr txBox="1"/>
            <p:nvPr/>
          </p:nvSpPr>
          <p:spPr>
            <a:xfrm>
              <a:off x="1362650" y="4566076"/>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Lailatul Chairul Nisa</a:t>
              </a:r>
              <a:endParaRPr sz="1200" u="none" strike="noStrike" cap="none" dirty="0">
                <a:solidFill>
                  <a:srgbClr val="000000"/>
                </a:solidFill>
                <a:latin typeface="Rubik Medium"/>
                <a:ea typeface="Rubik Medium"/>
                <a:cs typeface="Rubik Medium"/>
                <a:sym typeface="Rubik Medium"/>
              </a:endParaRPr>
            </a:p>
          </p:txBody>
        </p:sp>
      </p:grpSp>
      <p:grpSp>
        <p:nvGrpSpPr>
          <p:cNvPr id="9" name="Grup 8">
            <a:extLst>
              <a:ext uri="{FF2B5EF4-FFF2-40B4-BE49-F238E27FC236}">
                <a16:creationId xmlns:a16="http://schemas.microsoft.com/office/drawing/2014/main" id="{B93EDB74-2E09-F3A0-1168-80FA44365D76}"/>
              </a:ext>
            </a:extLst>
          </p:cNvPr>
          <p:cNvGrpSpPr/>
          <p:nvPr/>
        </p:nvGrpSpPr>
        <p:grpSpPr>
          <a:xfrm>
            <a:off x="1126565" y="4133604"/>
            <a:ext cx="3921332" cy="461635"/>
            <a:chOff x="1033575" y="4158607"/>
            <a:chExt cx="3921332" cy="461635"/>
          </a:xfrm>
        </p:grpSpPr>
        <p:pic>
          <p:nvPicPr>
            <p:cNvPr id="83" name="Google Shape;83;p3"/>
            <p:cNvPicPr preferRelativeResize="0"/>
            <p:nvPr/>
          </p:nvPicPr>
          <p:blipFill>
            <a:blip r:embed="rId7">
              <a:alphaModFix/>
            </a:blip>
            <a:stretch>
              <a:fillRect/>
            </a:stretch>
          </p:blipFill>
          <p:spPr>
            <a:xfrm>
              <a:off x="1033575" y="4271467"/>
              <a:ext cx="369300" cy="263511"/>
            </a:xfrm>
            <a:prstGeom prst="rect">
              <a:avLst/>
            </a:prstGeom>
            <a:noFill/>
            <a:ln>
              <a:noFill/>
            </a:ln>
          </p:spPr>
        </p:pic>
        <p:sp>
          <p:nvSpPr>
            <p:cNvPr id="85" name="Google Shape;85;p3"/>
            <p:cNvSpPr txBox="1"/>
            <p:nvPr/>
          </p:nvSpPr>
          <p:spPr>
            <a:xfrm>
              <a:off x="1450307" y="4158607"/>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nisalailatul224@gmail.com</a:t>
              </a:r>
              <a:endParaRPr sz="1200" u="none" strike="noStrike" cap="none" dirty="0">
                <a:solidFill>
                  <a:srgbClr val="000000"/>
                </a:solidFill>
                <a:latin typeface="Rubik Medium"/>
                <a:ea typeface="Rubik Medium"/>
                <a:cs typeface="Rubik Medium"/>
                <a:sym typeface="Rubik Medium"/>
              </a:endParaRPr>
            </a:p>
          </p:txBody>
        </p:sp>
      </p:grpSp>
      <p:pic>
        <p:nvPicPr>
          <p:cNvPr id="6" name="Gambar 5">
            <a:extLst>
              <a:ext uri="{FF2B5EF4-FFF2-40B4-BE49-F238E27FC236}">
                <a16:creationId xmlns:a16="http://schemas.microsoft.com/office/drawing/2014/main" id="{A82A1A0E-B97E-E4D2-D880-132C3B384A8E}"/>
              </a:ext>
            </a:extLst>
          </p:cNvPr>
          <p:cNvPicPr>
            <a:picLocks noChangeAspect="1"/>
          </p:cNvPicPr>
          <p:nvPr/>
        </p:nvPicPr>
        <p:blipFill>
          <a:blip r:embed="rId8"/>
          <a:stretch>
            <a:fillRect/>
          </a:stretch>
        </p:blipFill>
        <p:spPr>
          <a:xfrm>
            <a:off x="1225720" y="601959"/>
            <a:ext cx="2021175" cy="3033115"/>
          </a:xfrm>
          <a:prstGeom prst="round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1155700" y="2344337"/>
            <a:ext cx="6591300" cy="167119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en-US" b="1" dirty="0"/>
              <a:t>Kimia </a:t>
            </a:r>
            <a:r>
              <a:rPr lang="en-US" b="1" dirty="0" err="1"/>
              <a:t>Farma</a:t>
            </a:r>
            <a:r>
              <a:rPr lang="en-US" dirty="0"/>
              <a:t> is a leading pharmaceutical company in Indonesia, established in 1960. It is a state-owned enterprise that focuses on the production and distribution of pharmaceutical products, including generic and branded medicines. Kimia </a:t>
            </a:r>
            <a:r>
              <a:rPr lang="en-US" dirty="0" err="1"/>
              <a:t>Farma</a:t>
            </a:r>
            <a:r>
              <a:rPr lang="en-US" dirty="0"/>
              <a:t> operates under the Ministry of Health of the Republic of Indonesia and is responsible for ensuring the availability of essential medicines in the country.</a:t>
            </a:r>
            <a:endParaRPr dirty="0">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3019012" y="1163850"/>
            <a:ext cx="2457375" cy="1115175"/>
          </a:xfrm>
          <a:prstGeom prst="rect">
            <a:avLst/>
          </a:prstGeom>
          <a:noFill/>
          <a:ln>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10" name="Google Shape;110;g265ee868302_0_99"/>
          <p:cNvPicPr preferRelativeResize="0"/>
          <p:nvPr/>
        </p:nvPicPr>
        <p:blipFill rotWithShape="1">
          <a:blip r:embed="rId3">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588936" y="1406350"/>
            <a:ext cx="8091864" cy="2123628"/>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US" dirty="0"/>
              <a:t>As a </a:t>
            </a:r>
            <a:r>
              <a:rPr lang="en-US" b="1" dirty="0"/>
              <a:t>Big Data Analyst Intern</a:t>
            </a:r>
            <a:r>
              <a:rPr lang="en-US" dirty="0"/>
              <a:t> at </a:t>
            </a:r>
            <a:r>
              <a:rPr lang="en-US" b="1" dirty="0"/>
              <a:t>Kimia </a:t>
            </a:r>
            <a:r>
              <a:rPr lang="en-US" b="1" dirty="0" err="1"/>
              <a:t>Farma</a:t>
            </a:r>
            <a:r>
              <a:rPr lang="en-US" dirty="0"/>
              <a:t>, I was tasked with analyzing the company's business performance from 2020 to 2023. Equipped with raw data, I performed data cleaning, transforming, warehousing, and created a </a:t>
            </a:r>
            <a:r>
              <a:rPr lang="en-US" dirty="0" err="1"/>
              <a:t>datamart</a:t>
            </a:r>
            <a:r>
              <a:rPr lang="en-US" dirty="0"/>
              <a:t>, specifically Table Analysis, which contains final sales data using </a:t>
            </a:r>
            <a:r>
              <a:rPr lang="en-US" b="1" dirty="0"/>
              <a:t>Google </a:t>
            </a:r>
            <a:r>
              <a:rPr lang="en-US" b="1" dirty="0" err="1"/>
              <a:t>BigQuery</a:t>
            </a:r>
            <a:r>
              <a:rPr lang="en-US" dirty="0"/>
              <a:t> to obtain organized and structured data for easy retrieval and analysis. Following this, I visualized the data using </a:t>
            </a:r>
            <a:r>
              <a:rPr lang="en-US" b="1" dirty="0"/>
              <a:t>Looker Data Studio </a:t>
            </a:r>
            <a:r>
              <a:rPr lang="en-US" dirty="0"/>
              <a:t>into an interactive and easy-to-understand sales report, enabling the company to make data-driven decisions.</a:t>
            </a:r>
            <a:endParaRPr dirty="0">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pic>
        <p:nvPicPr>
          <p:cNvPr id="1028" name="Picture 4" descr="Google Big Query Logo PNG Vector (SVG) Free Download">
            <a:extLst>
              <a:ext uri="{FF2B5EF4-FFF2-40B4-BE49-F238E27FC236}">
                <a16:creationId xmlns:a16="http://schemas.microsoft.com/office/drawing/2014/main" id="{01231C89-3BF6-8CB4-22E3-825A0D112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428" y="3837790"/>
            <a:ext cx="1999229" cy="6864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oker Studio Services – Measure Marketing Pro">
            <a:extLst>
              <a:ext uri="{FF2B5EF4-FFF2-40B4-BE49-F238E27FC236}">
                <a16:creationId xmlns:a16="http://schemas.microsoft.com/office/drawing/2014/main" id="{B9124DA2-B3DE-5699-086B-E5F1A7884C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988" y="3529978"/>
            <a:ext cx="1277317" cy="1277317"/>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99;p4">
            <a:extLst>
              <a:ext uri="{FF2B5EF4-FFF2-40B4-BE49-F238E27FC236}">
                <a16:creationId xmlns:a16="http://schemas.microsoft.com/office/drawing/2014/main" id="{DDC42314-9873-80CC-90F3-A46ECA1ACFE5}"/>
              </a:ext>
            </a:extLst>
          </p:cNvPr>
          <p:cNvPicPr preferRelativeResize="0"/>
          <p:nvPr/>
        </p:nvPicPr>
        <p:blipFill rotWithShape="1">
          <a:blip r:embed="rId6">
            <a:alphaModFix amt="10000"/>
          </a:blip>
          <a:srcRect/>
          <a:stretch/>
        </p:blipFill>
        <p:spPr>
          <a:xfrm>
            <a:off x="0" y="0"/>
            <a:ext cx="9144001" cy="5143501"/>
          </a:xfrm>
          <a:prstGeom prst="rect">
            <a:avLst/>
          </a:prstGeom>
          <a:noFill/>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31276" y="81107"/>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3" name="Gambar 2">
            <a:extLst>
              <a:ext uri="{FF2B5EF4-FFF2-40B4-BE49-F238E27FC236}">
                <a16:creationId xmlns:a16="http://schemas.microsoft.com/office/drawing/2014/main" id="{BAEDB7F3-4935-B83E-9A66-2BCE88EC1436}"/>
              </a:ext>
            </a:extLst>
          </p:cNvPr>
          <p:cNvPicPr>
            <a:picLocks noChangeAspect="1"/>
          </p:cNvPicPr>
          <p:nvPr/>
        </p:nvPicPr>
        <p:blipFill>
          <a:blip r:embed="rId5"/>
          <a:stretch>
            <a:fillRect/>
          </a:stretch>
        </p:blipFill>
        <p:spPr>
          <a:xfrm>
            <a:off x="592872" y="2088083"/>
            <a:ext cx="1549480" cy="469924"/>
          </a:xfrm>
          <a:prstGeom prst="rect">
            <a:avLst/>
          </a:prstGeom>
        </p:spPr>
      </p:pic>
      <p:pic>
        <p:nvPicPr>
          <p:cNvPr id="7" name="Gambar 6">
            <a:extLst>
              <a:ext uri="{FF2B5EF4-FFF2-40B4-BE49-F238E27FC236}">
                <a16:creationId xmlns:a16="http://schemas.microsoft.com/office/drawing/2014/main" id="{AB9D0621-88B0-BA04-7B7E-EFA41DF293CF}"/>
              </a:ext>
            </a:extLst>
          </p:cNvPr>
          <p:cNvPicPr>
            <a:picLocks noChangeAspect="1"/>
          </p:cNvPicPr>
          <p:nvPr/>
        </p:nvPicPr>
        <p:blipFill>
          <a:blip r:embed="rId6"/>
          <a:stretch>
            <a:fillRect/>
          </a:stretch>
        </p:blipFill>
        <p:spPr>
          <a:xfrm>
            <a:off x="4572000" y="2359050"/>
            <a:ext cx="1857107" cy="458966"/>
          </a:xfrm>
          <a:prstGeom prst="rect">
            <a:avLst/>
          </a:prstGeom>
        </p:spPr>
      </p:pic>
      <p:pic>
        <p:nvPicPr>
          <p:cNvPr id="9" name="Gambar 8">
            <a:extLst>
              <a:ext uri="{FF2B5EF4-FFF2-40B4-BE49-F238E27FC236}">
                <a16:creationId xmlns:a16="http://schemas.microsoft.com/office/drawing/2014/main" id="{BD2EAB2E-7499-B5FB-7389-1DDB0336EDFA}"/>
              </a:ext>
            </a:extLst>
          </p:cNvPr>
          <p:cNvPicPr>
            <a:picLocks noChangeAspect="1"/>
          </p:cNvPicPr>
          <p:nvPr/>
        </p:nvPicPr>
        <p:blipFill>
          <a:blip r:embed="rId7"/>
          <a:stretch>
            <a:fillRect/>
          </a:stretch>
        </p:blipFill>
        <p:spPr>
          <a:xfrm>
            <a:off x="6778227" y="2000132"/>
            <a:ext cx="1501003" cy="1812749"/>
          </a:xfrm>
          <a:prstGeom prst="rect">
            <a:avLst/>
          </a:prstGeom>
        </p:spPr>
      </p:pic>
      <p:sp>
        <p:nvSpPr>
          <p:cNvPr id="14" name="Kotak Teks 13">
            <a:extLst>
              <a:ext uri="{FF2B5EF4-FFF2-40B4-BE49-F238E27FC236}">
                <a16:creationId xmlns:a16="http://schemas.microsoft.com/office/drawing/2014/main" id="{EB8F4364-DDE6-851A-2E02-4198A9750FA4}"/>
              </a:ext>
            </a:extLst>
          </p:cNvPr>
          <p:cNvSpPr txBox="1"/>
          <p:nvPr/>
        </p:nvSpPr>
        <p:spPr>
          <a:xfrm>
            <a:off x="540058" y="2652858"/>
            <a:ext cx="1765529" cy="400110"/>
          </a:xfrm>
          <a:custGeom>
            <a:avLst/>
            <a:gdLst>
              <a:gd name="connsiteX0" fmla="*/ 0 w 1765529"/>
              <a:gd name="connsiteY0" fmla="*/ 0 h 400110"/>
              <a:gd name="connsiteX1" fmla="*/ 570854 w 1765529"/>
              <a:gd name="connsiteY1" fmla="*/ 0 h 400110"/>
              <a:gd name="connsiteX2" fmla="*/ 1141709 w 1765529"/>
              <a:gd name="connsiteY2" fmla="*/ 0 h 400110"/>
              <a:gd name="connsiteX3" fmla="*/ 1765529 w 1765529"/>
              <a:gd name="connsiteY3" fmla="*/ 0 h 400110"/>
              <a:gd name="connsiteX4" fmla="*/ 1765529 w 1765529"/>
              <a:gd name="connsiteY4" fmla="*/ 400110 h 400110"/>
              <a:gd name="connsiteX5" fmla="*/ 1159364 w 1765529"/>
              <a:gd name="connsiteY5" fmla="*/ 400110 h 400110"/>
              <a:gd name="connsiteX6" fmla="*/ 535544 w 1765529"/>
              <a:gd name="connsiteY6" fmla="*/ 400110 h 400110"/>
              <a:gd name="connsiteX7" fmla="*/ 0 w 1765529"/>
              <a:gd name="connsiteY7" fmla="*/ 400110 h 400110"/>
              <a:gd name="connsiteX8" fmla="*/ 0 w 1765529"/>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400110" fill="none" extrusionOk="0">
                <a:moveTo>
                  <a:pt x="0" y="0"/>
                </a:moveTo>
                <a:cubicBezTo>
                  <a:pt x="180636" y="-35567"/>
                  <a:pt x="394589" y="14660"/>
                  <a:pt x="570854" y="0"/>
                </a:cubicBezTo>
                <a:cubicBezTo>
                  <a:pt x="747119" y="-14660"/>
                  <a:pt x="930016" y="24284"/>
                  <a:pt x="1141709" y="0"/>
                </a:cubicBezTo>
                <a:cubicBezTo>
                  <a:pt x="1353402" y="-24284"/>
                  <a:pt x="1516089" y="46175"/>
                  <a:pt x="1765529" y="0"/>
                </a:cubicBezTo>
                <a:cubicBezTo>
                  <a:pt x="1779541" y="163049"/>
                  <a:pt x="1724597" y="245686"/>
                  <a:pt x="1765529" y="400110"/>
                </a:cubicBezTo>
                <a:cubicBezTo>
                  <a:pt x="1591633" y="421170"/>
                  <a:pt x="1340976" y="380445"/>
                  <a:pt x="1159364" y="400110"/>
                </a:cubicBezTo>
                <a:cubicBezTo>
                  <a:pt x="977753" y="419775"/>
                  <a:pt x="667555" y="344769"/>
                  <a:pt x="535544" y="400110"/>
                </a:cubicBezTo>
                <a:cubicBezTo>
                  <a:pt x="403533" y="455451"/>
                  <a:pt x="112940" y="338168"/>
                  <a:pt x="0" y="400110"/>
                </a:cubicBezTo>
                <a:cubicBezTo>
                  <a:pt x="-38765" y="277570"/>
                  <a:pt x="16583" y="141160"/>
                  <a:pt x="0" y="0"/>
                </a:cubicBezTo>
                <a:close/>
              </a:path>
              <a:path w="1765529" h="400110" stroke="0" extrusionOk="0">
                <a:moveTo>
                  <a:pt x="0" y="0"/>
                </a:moveTo>
                <a:cubicBezTo>
                  <a:pt x="187037" y="-57783"/>
                  <a:pt x="367639" y="35534"/>
                  <a:pt x="623820" y="0"/>
                </a:cubicBezTo>
                <a:cubicBezTo>
                  <a:pt x="880001" y="-35534"/>
                  <a:pt x="972680" y="69920"/>
                  <a:pt x="1212330" y="0"/>
                </a:cubicBezTo>
                <a:cubicBezTo>
                  <a:pt x="1451980" y="-69920"/>
                  <a:pt x="1560764" y="26397"/>
                  <a:pt x="1765529" y="0"/>
                </a:cubicBezTo>
                <a:cubicBezTo>
                  <a:pt x="1811809" y="149675"/>
                  <a:pt x="1718301" y="301090"/>
                  <a:pt x="1765529" y="400110"/>
                </a:cubicBezTo>
                <a:cubicBezTo>
                  <a:pt x="1556176" y="458623"/>
                  <a:pt x="1364179" y="354976"/>
                  <a:pt x="1177019" y="400110"/>
                </a:cubicBezTo>
                <a:cubicBezTo>
                  <a:pt x="989859" y="445244"/>
                  <a:pt x="855712" y="391195"/>
                  <a:pt x="623820" y="400110"/>
                </a:cubicBezTo>
                <a:cubicBezTo>
                  <a:pt x="391928" y="409025"/>
                  <a:pt x="245633" y="355904"/>
                  <a:pt x="0" y="400110"/>
                </a:cubicBezTo>
                <a:cubicBezTo>
                  <a:pt x="-2125" y="239750"/>
                  <a:pt x="25995" y="123327"/>
                  <a:pt x="0" y="0"/>
                </a:cubicBezTo>
                <a:close/>
              </a:path>
            </a:pathLst>
          </a:custGeom>
          <a:ln>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The first step is to create a new project.</a:t>
            </a:r>
            <a:endParaRPr lang="id-ID" sz="1000" dirty="0"/>
          </a:p>
        </p:txBody>
      </p:sp>
      <p:sp>
        <p:nvSpPr>
          <p:cNvPr id="15" name="Kotak Teks 14">
            <a:extLst>
              <a:ext uri="{FF2B5EF4-FFF2-40B4-BE49-F238E27FC236}">
                <a16:creationId xmlns:a16="http://schemas.microsoft.com/office/drawing/2014/main" id="{E7BE66E7-4F7A-1F98-7D11-939433767AC3}"/>
              </a:ext>
            </a:extLst>
          </p:cNvPr>
          <p:cNvSpPr txBox="1"/>
          <p:nvPr/>
        </p:nvSpPr>
        <p:spPr>
          <a:xfrm>
            <a:off x="2510954" y="3874109"/>
            <a:ext cx="1765529" cy="553998"/>
          </a:xfrm>
          <a:custGeom>
            <a:avLst/>
            <a:gdLst>
              <a:gd name="connsiteX0" fmla="*/ 0 w 1765529"/>
              <a:gd name="connsiteY0" fmla="*/ 0 h 553998"/>
              <a:gd name="connsiteX1" fmla="*/ 570854 w 1765529"/>
              <a:gd name="connsiteY1" fmla="*/ 0 h 553998"/>
              <a:gd name="connsiteX2" fmla="*/ 1106398 w 1765529"/>
              <a:gd name="connsiteY2" fmla="*/ 0 h 553998"/>
              <a:gd name="connsiteX3" fmla="*/ 1765529 w 1765529"/>
              <a:gd name="connsiteY3" fmla="*/ 0 h 553998"/>
              <a:gd name="connsiteX4" fmla="*/ 1765529 w 1765529"/>
              <a:gd name="connsiteY4" fmla="*/ 553998 h 553998"/>
              <a:gd name="connsiteX5" fmla="*/ 1159364 w 1765529"/>
              <a:gd name="connsiteY5" fmla="*/ 553998 h 553998"/>
              <a:gd name="connsiteX6" fmla="*/ 570854 w 1765529"/>
              <a:gd name="connsiteY6" fmla="*/ 553998 h 553998"/>
              <a:gd name="connsiteX7" fmla="*/ 0 w 1765529"/>
              <a:gd name="connsiteY7" fmla="*/ 553998 h 553998"/>
              <a:gd name="connsiteX8" fmla="*/ 0 w 1765529"/>
              <a:gd name="connsiteY8"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553998" extrusionOk="0">
                <a:moveTo>
                  <a:pt x="0" y="0"/>
                </a:moveTo>
                <a:cubicBezTo>
                  <a:pt x="170047" y="-48040"/>
                  <a:pt x="453986" y="20692"/>
                  <a:pt x="570854" y="0"/>
                </a:cubicBezTo>
                <a:cubicBezTo>
                  <a:pt x="687722" y="-20692"/>
                  <a:pt x="850583" y="6332"/>
                  <a:pt x="1106398" y="0"/>
                </a:cubicBezTo>
                <a:cubicBezTo>
                  <a:pt x="1362213" y="-6332"/>
                  <a:pt x="1519680" y="35562"/>
                  <a:pt x="1765529" y="0"/>
                </a:cubicBezTo>
                <a:cubicBezTo>
                  <a:pt x="1782835" y="179325"/>
                  <a:pt x="1720721" y="301640"/>
                  <a:pt x="1765529" y="553998"/>
                </a:cubicBezTo>
                <a:cubicBezTo>
                  <a:pt x="1634614" y="566085"/>
                  <a:pt x="1305698" y="541954"/>
                  <a:pt x="1159364" y="553998"/>
                </a:cubicBezTo>
                <a:cubicBezTo>
                  <a:pt x="1013031" y="566042"/>
                  <a:pt x="840500" y="528520"/>
                  <a:pt x="570854" y="553998"/>
                </a:cubicBezTo>
                <a:cubicBezTo>
                  <a:pt x="301208" y="579476"/>
                  <a:pt x="215288" y="500549"/>
                  <a:pt x="0" y="553998"/>
                </a:cubicBezTo>
                <a:cubicBezTo>
                  <a:pt x="-14821" y="332366"/>
                  <a:pt x="8839" y="224644"/>
                  <a:pt x="0" y="0"/>
                </a:cubicBezTo>
                <a:close/>
              </a:path>
            </a:pathLst>
          </a:custGeom>
          <a:ln>
            <a:extLst>
              <a:ext uri="{C807C97D-BFC1-408E-A445-0C87EB9F89A2}">
                <ask:lineSketchStyleProps xmlns:ask="http://schemas.microsoft.com/office/drawing/2018/sketchyshapes" sd="3564073546">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Then give it a name according to your needs, and click </a:t>
            </a:r>
            <a:r>
              <a:rPr lang="en-US" sz="1000" b="1" dirty="0"/>
              <a:t>CREATE</a:t>
            </a:r>
            <a:r>
              <a:rPr lang="en-US" sz="1000" dirty="0"/>
              <a:t>.</a:t>
            </a:r>
          </a:p>
        </p:txBody>
      </p:sp>
      <p:grpSp>
        <p:nvGrpSpPr>
          <p:cNvPr id="2" name="Grup 1">
            <a:extLst>
              <a:ext uri="{FF2B5EF4-FFF2-40B4-BE49-F238E27FC236}">
                <a16:creationId xmlns:a16="http://schemas.microsoft.com/office/drawing/2014/main" id="{834FB981-437D-40C9-23C0-38F86D71366D}"/>
              </a:ext>
            </a:extLst>
          </p:cNvPr>
          <p:cNvGrpSpPr/>
          <p:nvPr/>
        </p:nvGrpSpPr>
        <p:grpSpPr>
          <a:xfrm>
            <a:off x="2484213" y="1511894"/>
            <a:ext cx="1819013" cy="2119712"/>
            <a:chOff x="2458636" y="2049209"/>
            <a:chExt cx="1819013" cy="2119712"/>
          </a:xfrm>
        </p:grpSpPr>
        <p:pic>
          <p:nvPicPr>
            <p:cNvPr id="5" name="Gambar 4">
              <a:extLst>
                <a:ext uri="{FF2B5EF4-FFF2-40B4-BE49-F238E27FC236}">
                  <a16:creationId xmlns:a16="http://schemas.microsoft.com/office/drawing/2014/main" id="{A4EC8582-442F-0842-C356-FE94FD032205}"/>
                </a:ext>
              </a:extLst>
            </p:cNvPr>
            <p:cNvPicPr>
              <a:picLocks noChangeAspect="1"/>
            </p:cNvPicPr>
            <p:nvPr/>
          </p:nvPicPr>
          <p:blipFill rotWithShape="1">
            <a:blip r:embed="rId8"/>
            <a:srcRect l="3043" r="62631"/>
            <a:stretch/>
          </p:blipFill>
          <p:spPr>
            <a:xfrm>
              <a:off x="2458636" y="2049209"/>
              <a:ext cx="1819013" cy="2119712"/>
            </a:xfrm>
            <a:prstGeom prst="rect">
              <a:avLst/>
            </a:prstGeom>
          </p:spPr>
        </p:pic>
        <p:sp>
          <p:nvSpPr>
            <p:cNvPr id="16" name="Persegi Panjang 15">
              <a:extLst>
                <a:ext uri="{FF2B5EF4-FFF2-40B4-BE49-F238E27FC236}">
                  <a16:creationId xmlns:a16="http://schemas.microsoft.com/office/drawing/2014/main" id="{CB2AEDE9-4CBE-DB27-27D7-39FE820077BF}"/>
                </a:ext>
              </a:extLst>
            </p:cNvPr>
            <p:cNvSpPr/>
            <p:nvPr/>
          </p:nvSpPr>
          <p:spPr>
            <a:xfrm>
              <a:off x="2458636" y="3599848"/>
              <a:ext cx="771144" cy="443010"/>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grpSp>
      <p:sp>
        <p:nvSpPr>
          <p:cNvPr id="17" name="Kotak Teks 16">
            <a:extLst>
              <a:ext uri="{FF2B5EF4-FFF2-40B4-BE49-F238E27FC236}">
                <a16:creationId xmlns:a16="http://schemas.microsoft.com/office/drawing/2014/main" id="{244234DC-3A35-A96E-6087-5C14A7F8DABA}"/>
              </a:ext>
            </a:extLst>
          </p:cNvPr>
          <p:cNvSpPr txBox="1"/>
          <p:nvPr/>
        </p:nvSpPr>
        <p:spPr>
          <a:xfrm>
            <a:off x="6655086" y="1465056"/>
            <a:ext cx="1765529" cy="400110"/>
          </a:xfrm>
          <a:custGeom>
            <a:avLst/>
            <a:gdLst>
              <a:gd name="connsiteX0" fmla="*/ 0 w 1765529"/>
              <a:gd name="connsiteY0" fmla="*/ 0 h 400110"/>
              <a:gd name="connsiteX1" fmla="*/ 553199 w 1765529"/>
              <a:gd name="connsiteY1" fmla="*/ 0 h 400110"/>
              <a:gd name="connsiteX2" fmla="*/ 1177019 w 1765529"/>
              <a:gd name="connsiteY2" fmla="*/ 0 h 400110"/>
              <a:gd name="connsiteX3" fmla="*/ 1765529 w 1765529"/>
              <a:gd name="connsiteY3" fmla="*/ 0 h 400110"/>
              <a:gd name="connsiteX4" fmla="*/ 1765529 w 1765529"/>
              <a:gd name="connsiteY4" fmla="*/ 400110 h 400110"/>
              <a:gd name="connsiteX5" fmla="*/ 1194675 w 1765529"/>
              <a:gd name="connsiteY5" fmla="*/ 400110 h 400110"/>
              <a:gd name="connsiteX6" fmla="*/ 659131 w 1765529"/>
              <a:gd name="connsiteY6" fmla="*/ 400110 h 400110"/>
              <a:gd name="connsiteX7" fmla="*/ 0 w 1765529"/>
              <a:gd name="connsiteY7" fmla="*/ 400110 h 400110"/>
              <a:gd name="connsiteX8" fmla="*/ 0 w 1765529"/>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400110" fill="none" extrusionOk="0">
                <a:moveTo>
                  <a:pt x="0" y="0"/>
                </a:moveTo>
                <a:cubicBezTo>
                  <a:pt x="198834" y="-48101"/>
                  <a:pt x="351985" y="30894"/>
                  <a:pt x="553199" y="0"/>
                </a:cubicBezTo>
                <a:cubicBezTo>
                  <a:pt x="754413" y="-30894"/>
                  <a:pt x="1043446" y="5323"/>
                  <a:pt x="1177019" y="0"/>
                </a:cubicBezTo>
                <a:cubicBezTo>
                  <a:pt x="1310592" y="-5323"/>
                  <a:pt x="1611036" y="43875"/>
                  <a:pt x="1765529" y="0"/>
                </a:cubicBezTo>
                <a:cubicBezTo>
                  <a:pt x="1765804" y="117170"/>
                  <a:pt x="1762467" y="285291"/>
                  <a:pt x="1765529" y="400110"/>
                </a:cubicBezTo>
                <a:cubicBezTo>
                  <a:pt x="1572175" y="434045"/>
                  <a:pt x="1322844" y="362203"/>
                  <a:pt x="1194675" y="400110"/>
                </a:cubicBezTo>
                <a:cubicBezTo>
                  <a:pt x="1066506" y="438017"/>
                  <a:pt x="812911" y="356125"/>
                  <a:pt x="659131" y="400110"/>
                </a:cubicBezTo>
                <a:cubicBezTo>
                  <a:pt x="505351" y="444095"/>
                  <a:pt x="223016" y="386997"/>
                  <a:pt x="0" y="400110"/>
                </a:cubicBezTo>
                <a:cubicBezTo>
                  <a:pt x="-13382" y="308312"/>
                  <a:pt x="39260" y="146439"/>
                  <a:pt x="0" y="0"/>
                </a:cubicBezTo>
                <a:close/>
              </a:path>
              <a:path w="1765529" h="400110" stroke="0" extrusionOk="0">
                <a:moveTo>
                  <a:pt x="0" y="0"/>
                </a:moveTo>
                <a:cubicBezTo>
                  <a:pt x="155098" y="-47959"/>
                  <a:pt x="344093" y="30789"/>
                  <a:pt x="623820" y="0"/>
                </a:cubicBezTo>
                <a:cubicBezTo>
                  <a:pt x="903547" y="-30789"/>
                  <a:pt x="1103898" y="15470"/>
                  <a:pt x="1247640" y="0"/>
                </a:cubicBezTo>
                <a:cubicBezTo>
                  <a:pt x="1391382" y="-15470"/>
                  <a:pt x="1622088" y="58943"/>
                  <a:pt x="1765529" y="0"/>
                </a:cubicBezTo>
                <a:cubicBezTo>
                  <a:pt x="1770544" y="102717"/>
                  <a:pt x="1738241" y="287935"/>
                  <a:pt x="1765529" y="400110"/>
                </a:cubicBezTo>
                <a:cubicBezTo>
                  <a:pt x="1492185" y="428604"/>
                  <a:pt x="1366485" y="358274"/>
                  <a:pt x="1212330" y="400110"/>
                </a:cubicBezTo>
                <a:cubicBezTo>
                  <a:pt x="1058175" y="441946"/>
                  <a:pt x="795123" y="358217"/>
                  <a:pt x="588510" y="400110"/>
                </a:cubicBezTo>
                <a:cubicBezTo>
                  <a:pt x="381897" y="442003"/>
                  <a:pt x="259149" y="339515"/>
                  <a:pt x="0" y="400110"/>
                </a:cubicBezTo>
                <a:cubicBezTo>
                  <a:pt x="-13752" y="318955"/>
                  <a:pt x="20782" y="164169"/>
                  <a:pt x="0" y="0"/>
                </a:cubicBezTo>
                <a:close/>
              </a:path>
            </a:pathLst>
          </a:custGeom>
          <a:ln>
            <a:extLst>
              <a:ext uri="{C807C97D-BFC1-408E-A445-0C87EB9F89A2}">
                <ask:lineSketchStyleProps xmlns:ask="http://schemas.microsoft.com/office/drawing/2018/sketchyshapes" sd="1150487495">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Upload the file you already have.</a:t>
            </a:r>
            <a:endParaRPr lang="id-ID" sz="1000" dirty="0"/>
          </a:p>
        </p:txBody>
      </p:sp>
      <p:sp>
        <p:nvSpPr>
          <p:cNvPr id="19" name="Kotak Teks 18">
            <a:extLst>
              <a:ext uri="{FF2B5EF4-FFF2-40B4-BE49-F238E27FC236}">
                <a16:creationId xmlns:a16="http://schemas.microsoft.com/office/drawing/2014/main" id="{3A6C228D-15FD-2149-F270-F9D0A6E88EDF}"/>
              </a:ext>
            </a:extLst>
          </p:cNvPr>
          <p:cNvSpPr txBox="1"/>
          <p:nvPr/>
        </p:nvSpPr>
        <p:spPr>
          <a:xfrm>
            <a:off x="4559431" y="2906507"/>
            <a:ext cx="1857107" cy="246221"/>
          </a:xfrm>
          <a:custGeom>
            <a:avLst/>
            <a:gdLst>
              <a:gd name="connsiteX0" fmla="*/ 0 w 1857107"/>
              <a:gd name="connsiteY0" fmla="*/ 0 h 246221"/>
              <a:gd name="connsiteX1" fmla="*/ 408564 w 1857107"/>
              <a:gd name="connsiteY1" fmla="*/ 0 h 246221"/>
              <a:gd name="connsiteX2" fmla="*/ 891411 w 1857107"/>
              <a:gd name="connsiteY2" fmla="*/ 0 h 246221"/>
              <a:gd name="connsiteX3" fmla="*/ 1299975 w 1857107"/>
              <a:gd name="connsiteY3" fmla="*/ 0 h 246221"/>
              <a:gd name="connsiteX4" fmla="*/ 1857107 w 1857107"/>
              <a:gd name="connsiteY4" fmla="*/ 0 h 246221"/>
              <a:gd name="connsiteX5" fmla="*/ 1857107 w 1857107"/>
              <a:gd name="connsiteY5" fmla="*/ 246221 h 246221"/>
              <a:gd name="connsiteX6" fmla="*/ 1429972 w 1857107"/>
              <a:gd name="connsiteY6" fmla="*/ 246221 h 246221"/>
              <a:gd name="connsiteX7" fmla="*/ 947125 w 1857107"/>
              <a:gd name="connsiteY7" fmla="*/ 246221 h 246221"/>
              <a:gd name="connsiteX8" fmla="*/ 482848 w 1857107"/>
              <a:gd name="connsiteY8" fmla="*/ 246221 h 246221"/>
              <a:gd name="connsiteX9" fmla="*/ 0 w 1857107"/>
              <a:gd name="connsiteY9" fmla="*/ 246221 h 246221"/>
              <a:gd name="connsiteX10" fmla="*/ 0 w 1857107"/>
              <a:gd name="connsiteY10" fmla="*/ 0 h 246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7107" h="246221" fill="none" extrusionOk="0">
                <a:moveTo>
                  <a:pt x="0" y="0"/>
                </a:moveTo>
                <a:cubicBezTo>
                  <a:pt x="129814" y="-27440"/>
                  <a:pt x="246391" y="27064"/>
                  <a:pt x="408564" y="0"/>
                </a:cubicBezTo>
                <a:cubicBezTo>
                  <a:pt x="570737" y="-27064"/>
                  <a:pt x="728833" y="50779"/>
                  <a:pt x="891411" y="0"/>
                </a:cubicBezTo>
                <a:cubicBezTo>
                  <a:pt x="1053989" y="-50779"/>
                  <a:pt x="1141821" y="4053"/>
                  <a:pt x="1299975" y="0"/>
                </a:cubicBezTo>
                <a:cubicBezTo>
                  <a:pt x="1458129" y="-4053"/>
                  <a:pt x="1616732" y="12420"/>
                  <a:pt x="1857107" y="0"/>
                </a:cubicBezTo>
                <a:cubicBezTo>
                  <a:pt x="1873334" y="55534"/>
                  <a:pt x="1853714" y="128927"/>
                  <a:pt x="1857107" y="246221"/>
                </a:cubicBezTo>
                <a:cubicBezTo>
                  <a:pt x="1705778" y="273428"/>
                  <a:pt x="1593995" y="220052"/>
                  <a:pt x="1429972" y="246221"/>
                </a:cubicBezTo>
                <a:cubicBezTo>
                  <a:pt x="1265950" y="272390"/>
                  <a:pt x="1067410" y="210061"/>
                  <a:pt x="947125" y="246221"/>
                </a:cubicBezTo>
                <a:cubicBezTo>
                  <a:pt x="826840" y="282381"/>
                  <a:pt x="713288" y="245883"/>
                  <a:pt x="482848" y="246221"/>
                </a:cubicBezTo>
                <a:cubicBezTo>
                  <a:pt x="252408" y="246559"/>
                  <a:pt x="204611" y="203432"/>
                  <a:pt x="0" y="246221"/>
                </a:cubicBezTo>
                <a:cubicBezTo>
                  <a:pt x="-20482" y="160799"/>
                  <a:pt x="19249" y="84498"/>
                  <a:pt x="0" y="0"/>
                </a:cubicBezTo>
                <a:close/>
              </a:path>
              <a:path w="1857107" h="246221" stroke="0" extrusionOk="0">
                <a:moveTo>
                  <a:pt x="0" y="0"/>
                </a:moveTo>
                <a:cubicBezTo>
                  <a:pt x="125155" y="-38136"/>
                  <a:pt x="250758" y="34817"/>
                  <a:pt x="501419" y="0"/>
                </a:cubicBezTo>
                <a:cubicBezTo>
                  <a:pt x="752080" y="-34817"/>
                  <a:pt x="806098" y="43711"/>
                  <a:pt x="965696" y="0"/>
                </a:cubicBezTo>
                <a:cubicBezTo>
                  <a:pt x="1125294" y="-43711"/>
                  <a:pt x="1284034" y="27893"/>
                  <a:pt x="1448543" y="0"/>
                </a:cubicBezTo>
                <a:cubicBezTo>
                  <a:pt x="1613052" y="-27893"/>
                  <a:pt x="1757567" y="3747"/>
                  <a:pt x="1857107" y="0"/>
                </a:cubicBezTo>
                <a:cubicBezTo>
                  <a:pt x="1877589" y="54245"/>
                  <a:pt x="1845793" y="188763"/>
                  <a:pt x="1857107" y="246221"/>
                </a:cubicBezTo>
                <a:cubicBezTo>
                  <a:pt x="1704256" y="287521"/>
                  <a:pt x="1504971" y="238090"/>
                  <a:pt x="1411401" y="246221"/>
                </a:cubicBezTo>
                <a:cubicBezTo>
                  <a:pt x="1317831" y="254352"/>
                  <a:pt x="1079422" y="232660"/>
                  <a:pt x="909982" y="246221"/>
                </a:cubicBezTo>
                <a:cubicBezTo>
                  <a:pt x="740542" y="259782"/>
                  <a:pt x="567082" y="220262"/>
                  <a:pt x="408564" y="246221"/>
                </a:cubicBezTo>
                <a:cubicBezTo>
                  <a:pt x="250046" y="272180"/>
                  <a:pt x="171532" y="215976"/>
                  <a:pt x="0" y="246221"/>
                </a:cubicBezTo>
                <a:cubicBezTo>
                  <a:pt x="-12002" y="184983"/>
                  <a:pt x="1985" y="87954"/>
                  <a:pt x="0" y="0"/>
                </a:cubicBezTo>
                <a:close/>
              </a:path>
            </a:pathLst>
          </a:custGeom>
          <a:ln>
            <a:extLst>
              <a:ext uri="{C807C97D-BFC1-408E-A445-0C87EB9F89A2}">
                <ask:lineSketchStyleProps xmlns:ask="http://schemas.microsoft.com/office/drawing/2018/sketchyshapes" sd="1335212435">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000" dirty="0"/>
              <a:t>Click </a:t>
            </a:r>
            <a:r>
              <a:rPr lang="en-US" sz="1000" b="1" dirty="0"/>
              <a:t>Add</a:t>
            </a:r>
            <a:r>
              <a:rPr lang="en-US" sz="1000" dirty="0"/>
              <a:t> to import raw data</a:t>
            </a:r>
            <a:endParaRPr lang="id-ID" sz="1000" dirty="0"/>
          </a:p>
        </p:txBody>
      </p:sp>
      <p:sp>
        <p:nvSpPr>
          <p:cNvPr id="4" name="Panah: Bengkok-Atas 3">
            <a:extLst>
              <a:ext uri="{FF2B5EF4-FFF2-40B4-BE49-F238E27FC236}">
                <a16:creationId xmlns:a16="http://schemas.microsoft.com/office/drawing/2014/main" id="{E45DCE31-6A4D-9260-2592-97EB9C3F6FC1}"/>
              </a:ext>
            </a:extLst>
          </p:cNvPr>
          <p:cNvSpPr/>
          <p:nvPr/>
        </p:nvSpPr>
        <p:spPr>
          <a:xfrm rot="5400000">
            <a:off x="1206226" y="3290121"/>
            <a:ext cx="1101204" cy="771047"/>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6" name="Panah: Bengkok-Atas 5">
            <a:extLst>
              <a:ext uri="{FF2B5EF4-FFF2-40B4-BE49-F238E27FC236}">
                <a16:creationId xmlns:a16="http://schemas.microsoft.com/office/drawing/2014/main" id="{36CBA2D2-5992-38E6-E9F0-75E0124A29A8}"/>
              </a:ext>
            </a:extLst>
          </p:cNvPr>
          <p:cNvSpPr/>
          <p:nvPr/>
        </p:nvSpPr>
        <p:spPr>
          <a:xfrm rot="16200000" flipV="1">
            <a:off x="5622407" y="1416181"/>
            <a:ext cx="587141" cy="1001119"/>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0" name="Panah: Bengkok-Atas 9">
            <a:extLst>
              <a:ext uri="{FF2B5EF4-FFF2-40B4-BE49-F238E27FC236}">
                <a16:creationId xmlns:a16="http://schemas.microsoft.com/office/drawing/2014/main" id="{343AF163-E5AE-42C0-DD92-681ADB8B8A56}"/>
              </a:ext>
            </a:extLst>
          </p:cNvPr>
          <p:cNvSpPr/>
          <p:nvPr/>
        </p:nvSpPr>
        <p:spPr>
          <a:xfrm>
            <a:off x="4456497" y="3301466"/>
            <a:ext cx="1020931" cy="924780"/>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dirty="0"/>
          </a:p>
        </p:txBody>
      </p:sp>
    </p:spTree>
    <p:extLst>
      <p:ext uri="{BB962C8B-B14F-4D97-AF65-F5344CB8AC3E}">
        <p14:creationId xmlns:p14="http://schemas.microsoft.com/office/powerpoint/2010/main" val="23973008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64827" y="145899"/>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11" name="Gambar 10">
            <a:extLst>
              <a:ext uri="{FF2B5EF4-FFF2-40B4-BE49-F238E27FC236}">
                <a16:creationId xmlns:a16="http://schemas.microsoft.com/office/drawing/2014/main" id="{16C2D531-3A4A-51BF-7F0E-5BAAE077A658}"/>
              </a:ext>
            </a:extLst>
          </p:cNvPr>
          <p:cNvPicPr>
            <a:picLocks noChangeAspect="1"/>
          </p:cNvPicPr>
          <p:nvPr/>
        </p:nvPicPr>
        <p:blipFill>
          <a:blip r:embed="rId5"/>
          <a:stretch>
            <a:fillRect/>
          </a:stretch>
        </p:blipFill>
        <p:spPr>
          <a:xfrm>
            <a:off x="4919423" y="1837884"/>
            <a:ext cx="1618045" cy="2631082"/>
          </a:xfrm>
          <a:prstGeom prst="rect">
            <a:avLst/>
          </a:prstGeom>
        </p:spPr>
      </p:pic>
      <p:pic>
        <p:nvPicPr>
          <p:cNvPr id="13" name="Gambar 12">
            <a:extLst>
              <a:ext uri="{FF2B5EF4-FFF2-40B4-BE49-F238E27FC236}">
                <a16:creationId xmlns:a16="http://schemas.microsoft.com/office/drawing/2014/main" id="{C9E65443-2579-ABF0-A736-A72B507DB07B}"/>
              </a:ext>
            </a:extLst>
          </p:cNvPr>
          <p:cNvPicPr>
            <a:picLocks noChangeAspect="1"/>
          </p:cNvPicPr>
          <p:nvPr/>
        </p:nvPicPr>
        <p:blipFill rotWithShape="1">
          <a:blip r:embed="rId6"/>
          <a:srcRect b="46424"/>
          <a:stretch/>
        </p:blipFill>
        <p:spPr>
          <a:xfrm>
            <a:off x="428406" y="2042552"/>
            <a:ext cx="1978524" cy="2078553"/>
          </a:xfrm>
          <a:prstGeom prst="rect">
            <a:avLst/>
          </a:prstGeom>
        </p:spPr>
      </p:pic>
      <p:sp>
        <p:nvSpPr>
          <p:cNvPr id="2" name="Kotak Teks 1">
            <a:extLst>
              <a:ext uri="{FF2B5EF4-FFF2-40B4-BE49-F238E27FC236}">
                <a16:creationId xmlns:a16="http://schemas.microsoft.com/office/drawing/2014/main" id="{937FC526-5971-F345-AF07-F1B869375D78}"/>
              </a:ext>
            </a:extLst>
          </p:cNvPr>
          <p:cNvSpPr txBox="1"/>
          <p:nvPr/>
        </p:nvSpPr>
        <p:spPr>
          <a:xfrm>
            <a:off x="534904" y="1567749"/>
            <a:ext cx="1765529" cy="400110"/>
          </a:xfrm>
          <a:custGeom>
            <a:avLst/>
            <a:gdLst>
              <a:gd name="connsiteX0" fmla="*/ 0 w 1765529"/>
              <a:gd name="connsiteY0" fmla="*/ 0 h 400110"/>
              <a:gd name="connsiteX1" fmla="*/ 570854 w 1765529"/>
              <a:gd name="connsiteY1" fmla="*/ 0 h 400110"/>
              <a:gd name="connsiteX2" fmla="*/ 1141709 w 1765529"/>
              <a:gd name="connsiteY2" fmla="*/ 0 h 400110"/>
              <a:gd name="connsiteX3" fmla="*/ 1765529 w 1765529"/>
              <a:gd name="connsiteY3" fmla="*/ 0 h 400110"/>
              <a:gd name="connsiteX4" fmla="*/ 1765529 w 1765529"/>
              <a:gd name="connsiteY4" fmla="*/ 400110 h 400110"/>
              <a:gd name="connsiteX5" fmla="*/ 1159364 w 1765529"/>
              <a:gd name="connsiteY5" fmla="*/ 400110 h 400110"/>
              <a:gd name="connsiteX6" fmla="*/ 535544 w 1765529"/>
              <a:gd name="connsiteY6" fmla="*/ 400110 h 400110"/>
              <a:gd name="connsiteX7" fmla="*/ 0 w 1765529"/>
              <a:gd name="connsiteY7" fmla="*/ 400110 h 400110"/>
              <a:gd name="connsiteX8" fmla="*/ 0 w 1765529"/>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400110" fill="none" extrusionOk="0">
                <a:moveTo>
                  <a:pt x="0" y="0"/>
                </a:moveTo>
                <a:cubicBezTo>
                  <a:pt x="180636" y="-35567"/>
                  <a:pt x="394589" y="14660"/>
                  <a:pt x="570854" y="0"/>
                </a:cubicBezTo>
                <a:cubicBezTo>
                  <a:pt x="747119" y="-14660"/>
                  <a:pt x="930016" y="24284"/>
                  <a:pt x="1141709" y="0"/>
                </a:cubicBezTo>
                <a:cubicBezTo>
                  <a:pt x="1353402" y="-24284"/>
                  <a:pt x="1516089" y="46175"/>
                  <a:pt x="1765529" y="0"/>
                </a:cubicBezTo>
                <a:cubicBezTo>
                  <a:pt x="1779541" y="163049"/>
                  <a:pt x="1724597" y="245686"/>
                  <a:pt x="1765529" y="400110"/>
                </a:cubicBezTo>
                <a:cubicBezTo>
                  <a:pt x="1591633" y="421170"/>
                  <a:pt x="1340976" y="380445"/>
                  <a:pt x="1159364" y="400110"/>
                </a:cubicBezTo>
                <a:cubicBezTo>
                  <a:pt x="977753" y="419775"/>
                  <a:pt x="667555" y="344769"/>
                  <a:pt x="535544" y="400110"/>
                </a:cubicBezTo>
                <a:cubicBezTo>
                  <a:pt x="403533" y="455451"/>
                  <a:pt x="112940" y="338168"/>
                  <a:pt x="0" y="400110"/>
                </a:cubicBezTo>
                <a:cubicBezTo>
                  <a:pt x="-38765" y="277570"/>
                  <a:pt x="16583" y="141160"/>
                  <a:pt x="0" y="0"/>
                </a:cubicBezTo>
                <a:close/>
              </a:path>
              <a:path w="1765529" h="400110" stroke="0" extrusionOk="0">
                <a:moveTo>
                  <a:pt x="0" y="0"/>
                </a:moveTo>
                <a:cubicBezTo>
                  <a:pt x="187037" y="-57783"/>
                  <a:pt x="367639" y="35534"/>
                  <a:pt x="623820" y="0"/>
                </a:cubicBezTo>
                <a:cubicBezTo>
                  <a:pt x="880001" y="-35534"/>
                  <a:pt x="972680" y="69920"/>
                  <a:pt x="1212330" y="0"/>
                </a:cubicBezTo>
                <a:cubicBezTo>
                  <a:pt x="1451980" y="-69920"/>
                  <a:pt x="1560764" y="26397"/>
                  <a:pt x="1765529" y="0"/>
                </a:cubicBezTo>
                <a:cubicBezTo>
                  <a:pt x="1811809" y="149675"/>
                  <a:pt x="1718301" y="301090"/>
                  <a:pt x="1765529" y="400110"/>
                </a:cubicBezTo>
                <a:cubicBezTo>
                  <a:pt x="1556176" y="458623"/>
                  <a:pt x="1364179" y="354976"/>
                  <a:pt x="1177019" y="400110"/>
                </a:cubicBezTo>
                <a:cubicBezTo>
                  <a:pt x="989859" y="445244"/>
                  <a:pt x="855712" y="391195"/>
                  <a:pt x="623820" y="400110"/>
                </a:cubicBezTo>
                <a:cubicBezTo>
                  <a:pt x="391928" y="409025"/>
                  <a:pt x="245633" y="355904"/>
                  <a:pt x="0" y="400110"/>
                </a:cubicBezTo>
                <a:cubicBezTo>
                  <a:pt x="-2125" y="239750"/>
                  <a:pt x="25995" y="123327"/>
                  <a:pt x="0" y="0"/>
                </a:cubicBezTo>
                <a:close/>
              </a:path>
            </a:pathLst>
          </a:custGeom>
          <a:ln>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Select the desired dataset. Give a name to the table</a:t>
            </a:r>
            <a:endParaRPr lang="id-ID" sz="1000" dirty="0"/>
          </a:p>
        </p:txBody>
      </p:sp>
      <p:sp>
        <p:nvSpPr>
          <p:cNvPr id="4" name="Kotak Teks 3">
            <a:extLst>
              <a:ext uri="{FF2B5EF4-FFF2-40B4-BE49-F238E27FC236}">
                <a16:creationId xmlns:a16="http://schemas.microsoft.com/office/drawing/2014/main" id="{81382109-1E8F-2AF2-9E5C-A125BFEF4057}"/>
              </a:ext>
            </a:extLst>
          </p:cNvPr>
          <p:cNvSpPr txBox="1"/>
          <p:nvPr/>
        </p:nvSpPr>
        <p:spPr>
          <a:xfrm>
            <a:off x="4913151" y="1211398"/>
            <a:ext cx="1765529" cy="553998"/>
          </a:xfrm>
          <a:custGeom>
            <a:avLst/>
            <a:gdLst>
              <a:gd name="connsiteX0" fmla="*/ 0 w 1765529"/>
              <a:gd name="connsiteY0" fmla="*/ 0 h 553998"/>
              <a:gd name="connsiteX1" fmla="*/ 570854 w 1765529"/>
              <a:gd name="connsiteY1" fmla="*/ 0 h 553998"/>
              <a:gd name="connsiteX2" fmla="*/ 1141709 w 1765529"/>
              <a:gd name="connsiteY2" fmla="*/ 0 h 553998"/>
              <a:gd name="connsiteX3" fmla="*/ 1765529 w 1765529"/>
              <a:gd name="connsiteY3" fmla="*/ 0 h 553998"/>
              <a:gd name="connsiteX4" fmla="*/ 1765529 w 1765529"/>
              <a:gd name="connsiteY4" fmla="*/ 553998 h 553998"/>
              <a:gd name="connsiteX5" fmla="*/ 1159364 w 1765529"/>
              <a:gd name="connsiteY5" fmla="*/ 553998 h 553998"/>
              <a:gd name="connsiteX6" fmla="*/ 535544 w 1765529"/>
              <a:gd name="connsiteY6" fmla="*/ 553998 h 553998"/>
              <a:gd name="connsiteX7" fmla="*/ 0 w 1765529"/>
              <a:gd name="connsiteY7" fmla="*/ 553998 h 553998"/>
              <a:gd name="connsiteX8" fmla="*/ 0 w 1765529"/>
              <a:gd name="connsiteY8"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553998" fill="none" extrusionOk="0">
                <a:moveTo>
                  <a:pt x="0" y="0"/>
                </a:moveTo>
                <a:cubicBezTo>
                  <a:pt x="180636" y="-35567"/>
                  <a:pt x="394589" y="14660"/>
                  <a:pt x="570854" y="0"/>
                </a:cubicBezTo>
                <a:cubicBezTo>
                  <a:pt x="747119" y="-14660"/>
                  <a:pt x="930016" y="24284"/>
                  <a:pt x="1141709" y="0"/>
                </a:cubicBezTo>
                <a:cubicBezTo>
                  <a:pt x="1353402" y="-24284"/>
                  <a:pt x="1516089" y="46175"/>
                  <a:pt x="1765529" y="0"/>
                </a:cubicBezTo>
                <a:cubicBezTo>
                  <a:pt x="1821528" y="186828"/>
                  <a:pt x="1719890" y="390143"/>
                  <a:pt x="1765529" y="553998"/>
                </a:cubicBezTo>
                <a:cubicBezTo>
                  <a:pt x="1591633" y="575058"/>
                  <a:pt x="1340976" y="534333"/>
                  <a:pt x="1159364" y="553998"/>
                </a:cubicBezTo>
                <a:cubicBezTo>
                  <a:pt x="977753" y="573663"/>
                  <a:pt x="667555" y="498657"/>
                  <a:pt x="535544" y="553998"/>
                </a:cubicBezTo>
                <a:cubicBezTo>
                  <a:pt x="403533" y="609339"/>
                  <a:pt x="112940" y="492056"/>
                  <a:pt x="0" y="553998"/>
                </a:cubicBezTo>
                <a:cubicBezTo>
                  <a:pt x="-28075" y="408755"/>
                  <a:pt x="6761" y="138722"/>
                  <a:pt x="0" y="0"/>
                </a:cubicBezTo>
                <a:close/>
              </a:path>
              <a:path w="1765529" h="553998" stroke="0" extrusionOk="0">
                <a:moveTo>
                  <a:pt x="0" y="0"/>
                </a:moveTo>
                <a:cubicBezTo>
                  <a:pt x="187037" y="-57783"/>
                  <a:pt x="367639" y="35534"/>
                  <a:pt x="623820" y="0"/>
                </a:cubicBezTo>
                <a:cubicBezTo>
                  <a:pt x="880001" y="-35534"/>
                  <a:pt x="972680" y="69920"/>
                  <a:pt x="1212330" y="0"/>
                </a:cubicBezTo>
                <a:cubicBezTo>
                  <a:pt x="1451980" y="-69920"/>
                  <a:pt x="1560764" y="26397"/>
                  <a:pt x="1765529" y="0"/>
                </a:cubicBezTo>
                <a:cubicBezTo>
                  <a:pt x="1788037" y="270615"/>
                  <a:pt x="1744444" y="334091"/>
                  <a:pt x="1765529" y="553998"/>
                </a:cubicBezTo>
                <a:cubicBezTo>
                  <a:pt x="1556176" y="612511"/>
                  <a:pt x="1364179" y="508864"/>
                  <a:pt x="1177019" y="553998"/>
                </a:cubicBezTo>
                <a:cubicBezTo>
                  <a:pt x="989859" y="599132"/>
                  <a:pt x="855712" y="545083"/>
                  <a:pt x="623820" y="553998"/>
                </a:cubicBezTo>
                <a:cubicBezTo>
                  <a:pt x="391928" y="562913"/>
                  <a:pt x="245633" y="509792"/>
                  <a:pt x="0" y="553998"/>
                </a:cubicBezTo>
                <a:cubicBezTo>
                  <a:pt x="-269" y="291544"/>
                  <a:pt x="18157" y="144284"/>
                  <a:pt x="0" y="0"/>
                </a:cubicBezTo>
                <a:close/>
              </a:path>
            </a:pathLst>
          </a:custGeom>
          <a:ln>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Name the Dataset and select </a:t>
            </a:r>
            <a:r>
              <a:rPr lang="en-US" sz="1000" b="1" dirty="0"/>
              <a:t>Region</a:t>
            </a:r>
            <a:r>
              <a:rPr lang="en-US" sz="1000" dirty="0"/>
              <a:t>, then choose </a:t>
            </a:r>
            <a:r>
              <a:rPr lang="en-US" sz="1000" b="1" dirty="0"/>
              <a:t>asia-southeast2 (Jakarta)</a:t>
            </a:r>
            <a:r>
              <a:rPr lang="en-US" sz="1000" dirty="0"/>
              <a:t>.</a:t>
            </a:r>
            <a:endParaRPr lang="id-ID" sz="1000" dirty="0"/>
          </a:p>
        </p:txBody>
      </p:sp>
      <p:sp>
        <p:nvSpPr>
          <p:cNvPr id="8" name="Kotak Teks 7">
            <a:extLst>
              <a:ext uri="{FF2B5EF4-FFF2-40B4-BE49-F238E27FC236}">
                <a16:creationId xmlns:a16="http://schemas.microsoft.com/office/drawing/2014/main" id="{8D3CA84C-48E2-6184-3A64-AB264F3DCA92}"/>
              </a:ext>
            </a:extLst>
          </p:cNvPr>
          <p:cNvSpPr txBox="1"/>
          <p:nvPr/>
        </p:nvSpPr>
        <p:spPr>
          <a:xfrm>
            <a:off x="2826111" y="3624636"/>
            <a:ext cx="1765529" cy="861774"/>
          </a:xfrm>
          <a:custGeom>
            <a:avLst/>
            <a:gdLst>
              <a:gd name="connsiteX0" fmla="*/ 0 w 1765529"/>
              <a:gd name="connsiteY0" fmla="*/ 0 h 861774"/>
              <a:gd name="connsiteX1" fmla="*/ 553199 w 1765529"/>
              <a:gd name="connsiteY1" fmla="*/ 0 h 861774"/>
              <a:gd name="connsiteX2" fmla="*/ 1124053 w 1765529"/>
              <a:gd name="connsiteY2" fmla="*/ 0 h 861774"/>
              <a:gd name="connsiteX3" fmla="*/ 1765529 w 1765529"/>
              <a:gd name="connsiteY3" fmla="*/ 0 h 861774"/>
              <a:gd name="connsiteX4" fmla="*/ 1765529 w 1765529"/>
              <a:gd name="connsiteY4" fmla="*/ 430887 h 861774"/>
              <a:gd name="connsiteX5" fmla="*/ 1765529 w 1765529"/>
              <a:gd name="connsiteY5" fmla="*/ 861774 h 861774"/>
              <a:gd name="connsiteX6" fmla="*/ 1177019 w 1765529"/>
              <a:gd name="connsiteY6" fmla="*/ 861774 h 861774"/>
              <a:gd name="connsiteX7" fmla="*/ 623820 w 1765529"/>
              <a:gd name="connsiteY7" fmla="*/ 861774 h 861774"/>
              <a:gd name="connsiteX8" fmla="*/ 0 w 1765529"/>
              <a:gd name="connsiteY8" fmla="*/ 861774 h 861774"/>
              <a:gd name="connsiteX9" fmla="*/ 0 w 1765529"/>
              <a:gd name="connsiteY9" fmla="*/ 448122 h 861774"/>
              <a:gd name="connsiteX10" fmla="*/ 0 w 1765529"/>
              <a:gd name="connsiteY10" fmla="*/ 0 h 861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5529" h="861774" fill="none" extrusionOk="0">
                <a:moveTo>
                  <a:pt x="0" y="0"/>
                </a:moveTo>
                <a:cubicBezTo>
                  <a:pt x="131149" y="-13642"/>
                  <a:pt x="371297" y="40077"/>
                  <a:pt x="553199" y="0"/>
                </a:cubicBezTo>
                <a:cubicBezTo>
                  <a:pt x="735101" y="-40077"/>
                  <a:pt x="890412" y="48804"/>
                  <a:pt x="1124053" y="0"/>
                </a:cubicBezTo>
                <a:cubicBezTo>
                  <a:pt x="1357694" y="-48804"/>
                  <a:pt x="1461321" y="6427"/>
                  <a:pt x="1765529" y="0"/>
                </a:cubicBezTo>
                <a:cubicBezTo>
                  <a:pt x="1788219" y="138147"/>
                  <a:pt x="1739501" y="248615"/>
                  <a:pt x="1765529" y="430887"/>
                </a:cubicBezTo>
                <a:cubicBezTo>
                  <a:pt x="1791557" y="613159"/>
                  <a:pt x="1746249" y="718608"/>
                  <a:pt x="1765529" y="861774"/>
                </a:cubicBezTo>
                <a:cubicBezTo>
                  <a:pt x="1602253" y="894625"/>
                  <a:pt x="1446392" y="856515"/>
                  <a:pt x="1177019" y="861774"/>
                </a:cubicBezTo>
                <a:cubicBezTo>
                  <a:pt x="907646" y="867033"/>
                  <a:pt x="783316" y="801016"/>
                  <a:pt x="623820" y="861774"/>
                </a:cubicBezTo>
                <a:cubicBezTo>
                  <a:pt x="464324" y="922532"/>
                  <a:pt x="267294" y="824949"/>
                  <a:pt x="0" y="861774"/>
                </a:cubicBezTo>
                <a:cubicBezTo>
                  <a:pt x="-636" y="776466"/>
                  <a:pt x="49306" y="574583"/>
                  <a:pt x="0" y="448122"/>
                </a:cubicBezTo>
                <a:cubicBezTo>
                  <a:pt x="-49306" y="321661"/>
                  <a:pt x="16922" y="132808"/>
                  <a:pt x="0" y="0"/>
                </a:cubicBezTo>
                <a:close/>
              </a:path>
              <a:path w="1765529" h="861774" stroke="0" extrusionOk="0">
                <a:moveTo>
                  <a:pt x="0" y="0"/>
                </a:moveTo>
                <a:cubicBezTo>
                  <a:pt x="187037" y="-57783"/>
                  <a:pt x="367639" y="35534"/>
                  <a:pt x="623820" y="0"/>
                </a:cubicBezTo>
                <a:cubicBezTo>
                  <a:pt x="880001" y="-35534"/>
                  <a:pt x="972680" y="69920"/>
                  <a:pt x="1212330" y="0"/>
                </a:cubicBezTo>
                <a:cubicBezTo>
                  <a:pt x="1451980" y="-69920"/>
                  <a:pt x="1560764" y="26397"/>
                  <a:pt x="1765529" y="0"/>
                </a:cubicBezTo>
                <a:cubicBezTo>
                  <a:pt x="1801314" y="133071"/>
                  <a:pt x="1733897" y="253401"/>
                  <a:pt x="1765529" y="430887"/>
                </a:cubicBezTo>
                <a:cubicBezTo>
                  <a:pt x="1797161" y="608373"/>
                  <a:pt x="1716129" y="757577"/>
                  <a:pt x="1765529" y="861774"/>
                </a:cubicBezTo>
                <a:cubicBezTo>
                  <a:pt x="1568733" y="880282"/>
                  <a:pt x="1296578" y="850825"/>
                  <a:pt x="1177019" y="861774"/>
                </a:cubicBezTo>
                <a:cubicBezTo>
                  <a:pt x="1057460" y="872723"/>
                  <a:pt x="726515" y="791212"/>
                  <a:pt x="570854" y="861774"/>
                </a:cubicBezTo>
                <a:cubicBezTo>
                  <a:pt x="415194" y="932336"/>
                  <a:pt x="170429" y="834026"/>
                  <a:pt x="0" y="861774"/>
                </a:cubicBezTo>
                <a:cubicBezTo>
                  <a:pt x="-44504" y="754590"/>
                  <a:pt x="8030" y="565363"/>
                  <a:pt x="0" y="456740"/>
                </a:cubicBezTo>
                <a:cubicBezTo>
                  <a:pt x="-8030" y="348117"/>
                  <a:pt x="48052" y="162007"/>
                  <a:pt x="0" y="0"/>
                </a:cubicBezTo>
                <a:close/>
              </a:path>
            </a:pathLst>
          </a:custGeom>
          <a:ln>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Check </a:t>
            </a:r>
            <a:r>
              <a:rPr lang="en-US" sz="1000" b="1" dirty="0"/>
              <a:t>Auto Detect</a:t>
            </a:r>
            <a:r>
              <a:rPr lang="en-US" sz="1000" dirty="0"/>
              <a:t> for schema creation. And create the table. If none exist, then create a new dataset.</a:t>
            </a:r>
            <a:endParaRPr lang="id-ID" sz="1000" dirty="0"/>
          </a:p>
        </p:txBody>
      </p:sp>
      <p:grpSp>
        <p:nvGrpSpPr>
          <p:cNvPr id="10" name="Grup 9">
            <a:extLst>
              <a:ext uri="{FF2B5EF4-FFF2-40B4-BE49-F238E27FC236}">
                <a16:creationId xmlns:a16="http://schemas.microsoft.com/office/drawing/2014/main" id="{AADC8DD6-2AB3-4ECC-D527-02ACB5653420}"/>
              </a:ext>
            </a:extLst>
          </p:cNvPr>
          <p:cNvGrpSpPr/>
          <p:nvPr/>
        </p:nvGrpSpPr>
        <p:grpSpPr>
          <a:xfrm>
            <a:off x="2719613" y="1855328"/>
            <a:ext cx="1978524" cy="1655358"/>
            <a:chOff x="2770509" y="1638069"/>
            <a:chExt cx="1978524" cy="1655358"/>
          </a:xfrm>
        </p:grpSpPr>
        <p:pic>
          <p:nvPicPr>
            <p:cNvPr id="6" name="Gambar 5">
              <a:extLst>
                <a:ext uri="{FF2B5EF4-FFF2-40B4-BE49-F238E27FC236}">
                  <a16:creationId xmlns:a16="http://schemas.microsoft.com/office/drawing/2014/main" id="{95786A0C-08C0-1E48-6C5C-1D093C544680}"/>
                </a:ext>
              </a:extLst>
            </p:cNvPr>
            <p:cNvPicPr>
              <a:picLocks noChangeAspect="1"/>
            </p:cNvPicPr>
            <p:nvPr/>
          </p:nvPicPr>
          <p:blipFill rotWithShape="1">
            <a:blip r:embed="rId6"/>
            <a:srcRect t="57332"/>
            <a:stretch/>
          </p:blipFill>
          <p:spPr>
            <a:xfrm>
              <a:off x="2770509" y="1638069"/>
              <a:ext cx="1978524" cy="1655358"/>
            </a:xfrm>
            <a:prstGeom prst="rect">
              <a:avLst/>
            </a:prstGeom>
          </p:spPr>
        </p:pic>
        <p:sp>
          <p:nvSpPr>
            <p:cNvPr id="22" name="Persegi Panjang 21">
              <a:extLst>
                <a:ext uri="{FF2B5EF4-FFF2-40B4-BE49-F238E27FC236}">
                  <a16:creationId xmlns:a16="http://schemas.microsoft.com/office/drawing/2014/main" id="{70B021ED-44A1-3503-B75A-3D74869234CB}"/>
                </a:ext>
              </a:extLst>
            </p:cNvPr>
            <p:cNvSpPr/>
            <p:nvPr/>
          </p:nvSpPr>
          <p:spPr>
            <a:xfrm>
              <a:off x="2785321" y="2932609"/>
              <a:ext cx="940705" cy="36081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grpSp>
      <p:pic>
        <p:nvPicPr>
          <p:cNvPr id="18" name="Gambar 17">
            <a:extLst>
              <a:ext uri="{FF2B5EF4-FFF2-40B4-BE49-F238E27FC236}">
                <a16:creationId xmlns:a16="http://schemas.microsoft.com/office/drawing/2014/main" id="{5BD1AE3C-84E0-C753-7930-9360C56C6A62}"/>
              </a:ext>
            </a:extLst>
          </p:cNvPr>
          <p:cNvPicPr>
            <a:picLocks noChangeAspect="1"/>
          </p:cNvPicPr>
          <p:nvPr/>
        </p:nvPicPr>
        <p:blipFill>
          <a:blip r:embed="rId7"/>
          <a:stretch>
            <a:fillRect/>
          </a:stretch>
        </p:blipFill>
        <p:spPr>
          <a:xfrm>
            <a:off x="6721592" y="2076770"/>
            <a:ext cx="1994002" cy="1371670"/>
          </a:xfrm>
          <a:prstGeom prst="rect">
            <a:avLst/>
          </a:prstGeom>
        </p:spPr>
      </p:pic>
      <p:sp>
        <p:nvSpPr>
          <p:cNvPr id="24" name="Kotak Teks 23">
            <a:extLst>
              <a:ext uri="{FF2B5EF4-FFF2-40B4-BE49-F238E27FC236}">
                <a16:creationId xmlns:a16="http://schemas.microsoft.com/office/drawing/2014/main" id="{55E11AA5-A128-9AF5-89A0-24BFE25A6B88}"/>
              </a:ext>
            </a:extLst>
          </p:cNvPr>
          <p:cNvSpPr txBox="1"/>
          <p:nvPr/>
        </p:nvSpPr>
        <p:spPr>
          <a:xfrm>
            <a:off x="7037971" y="3524258"/>
            <a:ext cx="1765529" cy="400110"/>
          </a:xfrm>
          <a:custGeom>
            <a:avLst/>
            <a:gdLst>
              <a:gd name="connsiteX0" fmla="*/ 0 w 1765529"/>
              <a:gd name="connsiteY0" fmla="*/ 0 h 400110"/>
              <a:gd name="connsiteX1" fmla="*/ 570854 w 1765529"/>
              <a:gd name="connsiteY1" fmla="*/ 0 h 400110"/>
              <a:gd name="connsiteX2" fmla="*/ 1141709 w 1765529"/>
              <a:gd name="connsiteY2" fmla="*/ 0 h 400110"/>
              <a:gd name="connsiteX3" fmla="*/ 1765529 w 1765529"/>
              <a:gd name="connsiteY3" fmla="*/ 0 h 400110"/>
              <a:gd name="connsiteX4" fmla="*/ 1765529 w 1765529"/>
              <a:gd name="connsiteY4" fmla="*/ 400110 h 400110"/>
              <a:gd name="connsiteX5" fmla="*/ 1159364 w 1765529"/>
              <a:gd name="connsiteY5" fmla="*/ 400110 h 400110"/>
              <a:gd name="connsiteX6" fmla="*/ 535544 w 1765529"/>
              <a:gd name="connsiteY6" fmla="*/ 400110 h 400110"/>
              <a:gd name="connsiteX7" fmla="*/ 0 w 1765529"/>
              <a:gd name="connsiteY7" fmla="*/ 400110 h 400110"/>
              <a:gd name="connsiteX8" fmla="*/ 0 w 1765529"/>
              <a:gd name="connsiteY8"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529" h="400110" fill="none" extrusionOk="0">
                <a:moveTo>
                  <a:pt x="0" y="0"/>
                </a:moveTo>
                <a:cubicBezTo>
                  <a:pt x="180636" y="-35567"/>
                  <a:pt x="394589" y="14660"/>
                  <a:pt x="570854" y="0"/>
                </a:cubicBezTo>
                <a:cubicBezTo>
                  <a:pt x="747119" y="-14660"/>
                  <a:pt x="930016" y="24284"/>
                  <a:pt x="1141709" y="0"/>
                </a:cubicBezTo>
                <a:cubicBezTo>
                  <a:pt x="1353402" y="-24284"/>
                  <a:pt x="1516089" y="46175"/>
                  <a:pt x="1765529" y="0"/>
                </a:cubicBezTo>
                <a:cubicBezTo>
                  <a:pt x="1779541" y="163049"/>
                  <a:pt x="1724597" y="245686"/>
                  <a:pt x="1765529" y="400110"/>
                </a:cubicBezTo>
                <a:cubicBezTo>
                  <a:pt x="1591633" y="421170"/>
                  <a:pt x="1340976" y="380445"/>
                  <a:pt x="1159364" y="400110"/>
                </a:cubicBezTo>
                <a:cubicBezTo>
                  <a:pt x="977753" y="419775"/>
                  <a:pt x="667555" y="344769"/>
                  <a:pt x="535544" y="400110"/>
                </a:cubicBezTo>
                <a:cubicBezTo>
                  <a:pt x="403533" y="455451"/>
                  <a:pt x="112940" y="338168"/>
                  <a:pt x="0" y="400110"/>
                </a:cubicBezTo>
                <a:cubicBezTo>
                  <a:pt x="-38765" y="277570"/>
                  <a:pt x="16583" y="141160"/>
                  <a:pt x="0" y="0"/>
                </a:cubicBezTo>
                <a:close/>
              </a:path>
              <a:path w="1765529" h="400110" stroke="0" extrusionOk="0">
                <a:moveTo>
                  <a:pt x="0" y="0"/>
                </a:moveTo>
                <a:cubicBezTo>
                  <a:pt x="187037" y="-57783"/>
                  <a:pt x="367639" y="35534"/>
                  <a:pt x="623820" y="0"/>
                </a:cubicBezTo>
                <a:cubicBezTo>
                  <a:pt x="880001" y="-35534"/>
                  <a:pt x="972680" y="69920"/>
                  <a:pt x="1212330" y="0"/>
                </a:cubicBezTo>
                <a:cubicBezTo>
                  <a:pt x="1451980" y="-69920"/>
                  <a:pt x="1560764" y="26397"/>
                  <a:pt x="1765529" y="0"/>
                </a:cubicBezTo>
                <a:cubicBezTo>
                  <a:pt x="1811809" y="149675"/>
                  <a:pt x="1718301" y="301090"/>
                  <a:pt x="1765529" y="400110"/>
                </a:cubicBezTo>
                <a:cubicBezTo>
                  <a:pt x="1556176" y="458623"/>
                  <a:pt x="1364179" y="354976"/>
                  <a:pt x="1177019" y="400110"/>
                </a:cubicBezTo>
                <a:cubicBezTo>
                  <a:pt x="989859" y="445244"/>
                  <a:pt x="855712" y="391195"/>
                  <a:pt x="623820" y="400110"/>
                </a:cubicBezTo>
                <a:cubicBezTo>
                  <a:pt x="391928" y="409025"/>
                  <a:pt x="245633" y="355904"/>
                  <a:pt x="0" y="400110"/>
                </a:cubicBezTo>
                <a:cubicBezTo>
                  <a:pt x="-2125" y="239750"/>
                  <a:pt x="25995" y="123327"/>
                  <a:pt x="0" y="0"/>
                </a:cubicBezTo>
                <a:close/>
              </a:path>
            </a:pathLst>
          </a:custGeom>
          <a:ln>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000" dirty="0"/>
              <a:t>Perform the same steps for all the datasets required.</a:t>
            </a:r>
            <a:endParaRPr lang="id-ID" sz="1000" dirty="0"/>
          </a:p>
        </p:txBody>
      </p:sp>
      <p:sp>
        <p:nvSpPr>
          <p:cNvPr id="26" name="Panah: Bengkok-Atas 25">
            <a:extLst>
              <a:ext uri="{FF2B5EF4-FFF2-40B4-BE49-F238E27FC236}">
                <a16:creationId xmlns:a16="http://schemas.microsoft.com/office/drawing/2014/main" id="{F0DD11CB-D964-E139-79DD-664556883D75}"/>
              </a:ext>
            </a:extLst>
          </p:cNvPr>
          <p:cNvSpPr/>
          <p:nvPr/>
        </p:nvSpPr>
        <p:spPr>
          <a:xfrm rot="5400000">
            <a:off x="1976185" y="3637281"/>
            <a:ext cx="174007" cy="1291043"/>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27" name="Panah: Bengkok-Atas 26">
            <a:extLst>
              <a:ext uri="{FF2B5EF4-FFF2-40B4-BE49-F238E27FC236}">
                <a16:creationId xmlns:a16="http://schemas.microsoft.com/office/drawing/2014/main" id="{295BBE22-017E-0069-B2B4-8EB7445EB6BC}"/>
              </a:ext>
            </a:extLst>
          </p:cNvPr>
          <p:cNvSpPr/>
          <p:nvPr/>
        </p:nvSpPr>
        <p:spPr>
          <a:xfrm rot="16200000" flipV="1">
            <a:off x="3980549" y="1023790"/>
            <a:ext cx="268714" cy="1166461"/>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28" name="Panah: Bengkok-Atas 27">
            <a:extLst>
              <a:ext uri="{FF2B5EF4-FFF2-40B4-BE49-F238E27FC236}">
                <a16:creationId xmlns:a16="http://schemas.microsoft.com/office/drawing/2014/main" id="{57C77CFB-DE96-DE18-23F4-0305E0920C9B}"/>
              </a:ext>
            </a:extLst>
          </p:cNvPr>
          <p:cNvSpPr/>
          <p:nvPr/>
        </p:nvSpPr>
        <p:spPr>
          <a:xfrm>
            <a:off x="6678680" y="4076005"/>
            <a:ext cx="1242055" cy="209010"/>
          </a:xfrm>
          <a:prstGeom prst="bentUpArrow">
            <a:avLst>
              <a:gd name="adj1" fmla="val 0"/>
              <a:gd name="adj2" fmla="val 6967"/>
              <a:gd name="adj3" fmla="val 16803"/>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2194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Tabel Analisa</a:t>
            </a:r>
            <a:endParaRPr sz="2700" b="1" i="0" u="none" strike="noStrike" cap="none" dirty="0">
              <a:solidFill>
                <a:srgbClr val="000000"/>
              </a:solidFill>
              <a:latin typeface="Rubik"/>
              <a:ea typeface="Rubik"/>
              <a:cs typeface="Rubik"/>
              <a:sym typeface="Rubik"/>
            </a:endParaRPr>
          </a:p>
        </p:txBody>
      </p:sp>
      <p:sp>
        <p:nvSpPr>
          <p:cNvPr id="129" name="Google Shape;129;g23ec2985a68_1_42"/>
          <p:cNvSpPr txBox="1"/>
          <p:nvPr/>
        </p:nvSpPr>
        <p:spPr>
          <a:xfrm>
            <a:off x="340500" y="754734"/>
            <a:ext cx="8463000" cy="1015632"/>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algn="ctr">
              <a:lnSpc>
                <a:spcPct val="150000"/>
              </a:lnSpc>
              <a:buClr>
                <a:schemeClr val="dk1"/>
              </a:buClr>
              <a:buSzPts val="5000"/>
            </a:pPr>
            <a:r>
              <a:rPr lang="id-ID" altLang="id-ID" sz="1200" dirty="0" err="1"/>
              <a:t>This</a:t>
            </a:r>
            <a:r>
              <a:rPr lang="id-ID" altLang="id-ID" sz="1200" dirty="0"/>
              <a:t> </a:t>
            </a:r>
            <a:r>
              <a:rPr lang="id-ID" altLang="id-ID" sz="1200" dirty="0" err="1"/>
              <a:t>query</a:t>
            </a:r>
            <a:r>
              <a:rPr lang="id-ID" altLang="id-ID" sz="1200" dirty="0"/>
              <a:t> </a:t>
            </a:r>
            <a:r>
              <a:rPr lang="id-ID" altLang="id-ID" sz="1200" dirty="0" err="1"/>
              <a:t>creates</a:t>
            </a:r>
            <a:r>
              <a:rPr lang="id-ID" altLang="id-ID" sz="1200" dirty="0"/>
              <a:t> a </a:t>
            </a:r>
            <a:r>
              <a:rPr lang="id-ID" altLang="id-ID" sz="1200" dirty="0" err="1"/>
              <a:t>new</a:t>
            </a:r>
            <a:r>
              <a:rPr lang="id-ID" altLang="id-ID" sz="1200" dirty="0"/>
              <a:t> </a:t>
            </a:r>
            <a:r>
              <a:rPr lang="id-ID" altLang="id-ID" sz="1200" dirty="0" err="1"/>
              <a:t>table</a:t>
            </a:r>
            <a:r>
              <a:rPr lang="id-ID" altLang="id-ID" sz="1200" dirty="0"/>
              <a:t> </a:t>
            </a:r>
            <a:r>
              <a:rPr lang="id-ID" altLang="id-ID" sz="1200" dirty="0" err="1"/>
              <a:t>named</a:t>
            </a:r>
            <a:r>
              <a:rPr lang="id-ID" altLang="id-ID" sz="1200" dirty="0"/>
              <a:t> </a:t>
            </a:r>
            <a:r>
              <a:rPr lang="en-US" altLang="id-ID" sz="1200" b="1" dirty="0"/>
              <a:t>`</a:t>
            </a:r>
            <a:r>
              <a:rPr lang="id-ID" altLang="id-ID" sz="1200" b="1" dirty="0" err="1"/>
              <a:t>tabel_analisis</a:t>
            </a:r>
            <a:r>
              <a:rPr lang="en-US" altLang="id-ID" sz="1200" b="1" dirty="0"/>
              <a:t> `</a:t>
            </a:r>
            <a:r>
              <a:rPr lang="en-US" altLang="id-ID" sz="1200" dirty="0"/>
              <a:t> </a:t>
            </a:r>
            <a:r>
              <a:rPr lang="id-ID" altLang="id-ID" sz="1200" dirty="0"/>
              <a:t> </a:t>
            </a:r>
            <a:r>
              <a:rPr lang="id-ID" altLang="id-ID" sz="1200" dirty="0" err="1"/>
              <a:t>that</a:t>
            </a:r>
            <a:r>
              <a:rPr lang="id-ID" altLang="id-ID" sz="1200" dirty="0"/>
              <a:t> </a:t>
            </a:r>
            <a:r>
              <a:rPr lang="id-ID" altLang="id-ID" sz="1200" dirty="0" err="1"/>
              <a:t>combines</a:t>
            </a:r>
            <a:r>
              <a:rPr lang="id-ID" altLang="id-ID" sz="1200" dirty="0"/>
              <a:t> </a:t>
            </a:r>
            <a:r>
              <a:rPr lang="en-US" altLang="id-ID" sz="1200" b="1" dirty="0"/>
              <a:t>` </a:t>
            </a:r>
            <a:r>
              <a:rPr lang="en-US" altLang="id-ID" sz="1200" b="1" dirty="0" err="1"/>
              <a:t>kf_final</a:t>
            </a:r>
            <a:r>
              <a:rPr lang="en-US" altLang="id-ID" sz="1200" b="1" dirty="0"/>
              <a:t>_</a:t>
            </a:r>
            <a:r>
              <a:rPr lang="id-ID" altLang="id-ID" sz="1200" b="1" dirty="0" err="1"/>
              <a:t>transaction</a:t>
            </a:r>
            <a:r>
              <a:rPr lang="en-US" altLang="id-ID" sz="1200" b="1" dirty="0"/>
              <a:t> `</a:t>
            </a:r>
            <a:r>
              <a:rPr lang="id-ID" altLang="id-ID" sz="1200" dirty="0"/>
              <a:t> </a:t>
            </a:r>
            <a:r>
              <a:rPr lang="id-ID" altLang="id-ID" sz="1200" dirty="0" err="1"/>
              <a:t>with</a:t>
            </a:r>
            <a:r>
              <a:rPr lang="id-ID" altLang="id-ID" sz="1200" dirty="0"/>
              <a:t> </a:t>
            </a:r>
            <a:r>
              <a:rPr lang="en-US" altLang="id-ID" sz="1200" b="1" dirty="0"/>
              <a:t>` </a:t>
            </a:r>
            <a:r>
              <a:rPr lang="en-US" altLang="id-ID" sz="1200" b="1" dirty="0" err="1"/>
              <a:t>kf_kantor_cabang</a:t>
            </a:r>
            <a:r>
              <a:rPr lang="en-US" altLang="id-ID" sz="1200" b="1" dirty="0"/>
              <a:t> ` </a:t>
            </a:r>
            <a:r>
              <a:rPr lang="id-ID" altLang="id-ID" sz="1200" dirty="0" err="1"/>
              <a:t>and</a:t>
            </a:r>
            <a:r>
              <a:rPr lang="id-ID" altLang="id-ID" sz="1200" dirty="0"/>
              <a:t> </a:t>
            </a:r>
            <a:r>
              <a:rPr lang="en-US" altLang="id-ID" sz="1200" b="1" dirty="0"/>
              <a:t>` </a:t>
            </a:r>
            <a:r>
              <a:rPr lang="en-US" altLang="id-ID" sz="1200" b="1" dirty="0" err="1"/>
              <a:t>kf_inventory</a:t>
            </a:r>
            <a:r>
              <a:rPr lang="en-US" altLang="id-ID" sz="1200" b="1" dirty="0"/>
              <a:t> `</a:t>
            </a:r>
            <a:r>
              <a:rPr lang="en-US" altLang="id-ID" sz="1200" dirty="0"/>
              <a:t>  </a:t>
            </a:r>
            <a:r>
              <a:rPr lang="id-ID" altLang="id-ID" sz="1200" dirty="0" err="1"/>
              <a:t>based</a:t>
            </a:r>
            <a:r>
              <a:rPr lang="id-ID" altLang="id-ID" sz="1200" dirty="0"/>
              <a:t> </a:t>
            </a:r>
            <a:r>
              <a:rPr lang="id-ID" altLang="id-ID" sz="1200" dirty="0" err="1"/>
              <a:t>on</a:t>
            </a:r>
            <a:r>
              <a:rPr lang="id-ID" altLang="id-ID" sz="1200" dirty="0"/>
              <a:t> </a:t>
            </a:r>
            <a:r>
              <a:rPr lang="en-US" altLang="id-ID" sz="1200" dirty="0"/>
              <a:t> </a:t>
            </a:r>
            <a:r>
              <a:rPr lang="en-US" altLang="id-ID" sz="1200" b="1" dirty="0"/>
              <a:t>` </a:t>
            </a:r>
            <a:r>
              <a:rPr lang="id-ID" altLang="id-ID" sz="1200" b="1" dirty="0" err="1"/>
              <a:t>branch_id</a:t>
            </a:r>
            <a:r>
              <a:rPr lang="en-US" altLang="id-ID" sz="1200" b="1" dirty="0"/>
              <a:t> `</a:t>
            </a:r>
            <a:r>
              <a:rPr lang="en-US" altLang="id-ID" sz="1200" dirty="0"/>
              <a:t> </a:t>
            </a:r>
            <a:r>
              <a:rPr lang="id-ID" altLang="id-ID" sz="1200" dirty="0"/>
              <a:t> </a:t>
            </a:r>
            <a:r>
              <a:rPr lang="id-ID" altLang="id-ID" sz="1200" dirty="0" err="1"/>
              <a:t>and</a:t>
            </a:r>
            <a:r>
              <a:rPr lang="id-ID" altLang="id-ID" sz="1200" dirty="0"/>
              <a:t> </a:t>
            </a:r>
            <a:r>
              <a:rPr lang="en-US" altLang="id-ID" sz="1200" dirty="0"/>
              <a:t> </a:t>
            </a:r>
            <a:r>
              <a:rPr lang="en-US" altLang="id-ID" sz="1200" b="1" dirty="0"/>
              <a:t>` </a:t>
            </a:r>
            <a:r>
              <a:rPr lang="id-ID" altLang="id-ID" sz="1200" b="1" dirty="0" err="1"/>
              <a:t>product_id</a:t>
            </a:r>
            <a:r>
              <a:rPr lang="en-US" altLang="id-ID" sz="1200" b="1" dirty="0"/>
              <a:t> `</a:t>
            </a:r>
            <a:r>
              <a:rPr lang="id-ID" altLang="id-ID" sz="1200" dirty="0"/>
              <a:t>, </a:t>
            </a:r>
            <a:r>
              <a:rPr lang="id-ID" altLang="id-ID" sz="1200" dirty="0" err="1"/>
              <a:t>and</a:t>
            </a:r>
            <a:r>
              <a:rPr lang="id-ID" altLang="id-ID" sz="1200" dirty="0"/>
              <a:t> </a:t>
            </a:r>
            <a:r>
              <a:rPr lang="id-ID" altLang="id-ID" sz="1200" dirty="0" err="1"/>
              <a:t>calculates</a:t>
            </a:r>
            <a:r>
              <a:rPr lang="id-ID" altLang="id-ID" sz="1200" dirty="0"/>
              <a:t> </a:t>
            </a:r>
            <a:r>
              <a:rPr lang="id-ID" altLang="id-ID" sz="1200" dirty="0" err="1"/>
              <a:t>the</a:t>
            </a:r>
            <a:r>
              <a:rPr lang="id-ID" altLang="id-ID" sz="1200" dirty="0"/>
              <a:t> </a:t>
            </a:r>
            <a:r>
              <a:rPr lang="en-US" altLang="id-ID" sz="1200" dirty="0"/>
              <a:t> </a:t>
            </a:r>
            <a:r>
              <a:rPr lang="en-US" altLang="id-ID" sz="1200" b="1" dirty="0"/>
              <a:t>` </a:t>
            </a:r>
            <a:r>
              <a:rPr lang="id-ID" altLang="id-ID" sz="1200" b="1" dirty="0" err="1"/>
              <a:t>nett_sales</a:t>
            </a:r>
            <a:r>
              <a:rPr lang="en-US" altLang="id-ID" sz="1200" b="1" dirty="0"/>
              <a:t> `</a:t>
            </a:r>
            <a:r>
              <a:rPr lang="en-US" altLang="id-ID" sz="1200" dirty="0"/>
              <a:t> </a:t>
            </a:r>
            <a:r>
              <a:rPr lang="id-ID" altLang="id-ID" sz="1200" dirty="0"/>
              <a:t> </a:t>
            </a:r>
            <a:r>
              <a:rPr lang="id-ID" altLang="id-ID" sz="1200" dirty="0" err="1"/>
              <a:t>and</a:t>
            </a:r>
            <a:r>
              <a:rPr lang="id-ID" altLang="id-ID" sz="1200" dirty="0"/>
              <a:t> </a:t>
            </a:r>
            <a:r>
              <a:rPr lang="en-US" altLang="id-ID" sz="1200" dirty="0"/>
              <a:t> </a:t>
            </a:r>
            <a:r>
              <a:rPr lang="en-US" altLang="id-ID" sz="1200" b="1" dirty="0"/>
              <a:t>` </a:t>
            </a:r>
            <a:r>
              <a:rPr lang="id-ID" altLang="id-ID" sz="1200" b="1" dirty="0" err="1"/>
              <a:t>nett_profit</a:t>
            </a:r>
            <a:r>
              <a:rPr lang="en-US" altLang="id-ID" sz="1200" b="1" dirty="0"/>
              <a:t> `</a:t>
            </a:r>
            <a:r>
              <a:rPr lang="en-US" altLang="id-ID" sz="1200" dirty="0"/>
              <a:t> </a:t>
            </a:r>
            <a:r>
              <a:rPr lang="id-ID" altLang="id-ID" sz="1200" dirty="0"/>
              <a:t> </a:t>
            </a:r>
            <a:r>
              <a:rPr lang="id-ID" altLang="id-ID" sz="1200" dirty="0" err="1"/>
              <a:t>values</a:t>
            </a:r>
            <a:r>
              <a:rPr lang="id-ID" altLang="id-ID" sz="1200" dirty="0"/>
              <a:t> </a:t>
            </a:r>
            <a:r>
              <a:rPr lang="id-ID" altLang="id-ID" sz="1200" dirty="0" err="1"/>
              <a:t>for</a:t>
            </a:r>
            <a:r>
              <a:rPr lang="id-ID" altLang="id-ID" sz="1200" dirty="0"/>
              <a:t> </a:t>
            </a:r>
            <a:r>
              <a:rPr lang="id-ID" altLang="id-ID" sz="1200" dirty="0" err="1"/>
              <a:t>each</a:t>
            </a:r>
            <a:r>
              <a:rPr lang="id-ID" altLang="id-ID" sz="1200" dirty="0"/>
              <a:t> </a:t>
            </a:r>
            <a:r>
              <a:rPr lang="id-ID" altLang="id-ID" sz="1200" dirty="0" err="1"/>
              <a:t>transaction</a:t>
            </a:r>
            <a:r>
              <a:rPr lang="id-ID" altLang="id-ID" sz="1200" dirty="0"/>
              <a:t>. </a:t>
            </a:r>
          </a:p>
        </p:txBody>
      </p:sp>
      <p:pic>
        <p:nvPicPr>
          <p:cNvPr id="3" name="Gambar 2">
            <a:extLst>
              <a:ext uri="{FF2B5EF4-FFF2-40B4-BE49-F238E27FC236}">
                <a16:creationId xmlns:a16="http://schemas.microsoft.com/office/drawing/2014/main" id="{575A9BFD-304A-9A10-114D-1964BB7A6F46}"/>
              </a:ext>
            </a:extLst>
          </p:cNvPr>
          <p:cNvPicPr>
            <a:picLocks noChangeAspect="1"/>
          </p:cNvPicPr>
          <p:nvPr/>
        </p:nvPicPr>
        <p:blipFill>
          <a:blip r:embed="rId5"/>
          <a:stretch>
            <a:fillRect/>
          </a:stretch>
        </p:blipFill>
        <p:spPr>
          <a:xfrm>
            <a:off x="694267" y="1863179"/>
            <a:ext cx="7687734" cy="3094696"/>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179633" y="15115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dirty="0">
                <a:latin typeface="Rubik"/>
                <a:ea typeface="Rubik"/>
                <a:cs typeface="Rubik"/>
                <a:sym typeface="Rubik"/>
              </a:rPr>
              <a:t>BigQuery Syntax</a:t>
            </a:r>
            <a:endParaRPr sz="2700" b="1" i="0" u="none" strike="noStrike" cap="none" dirty="0">
              <a:solidFill>
                <a:srgbClr val="000000"/>
              </a:solidFill>
              <a:latin typeface="Rubik"/>
              <a:ea typeface="Rubik"/>
              <a:cs typeface="Rubik"/>
              <a:sym typeface="Rubik"/>
            </a:endParaRPr>
          </a:p>
        </p:txBody>
      </p:sp>
      <p:sp>
        <p:nvSpPr>
          <p:cNvPr id="137" name="Google Shape;137;g23ec2985a68_1_49"/>
          <p:cNvSpPr txBox="1"/>
          <p:nvPr/>
        </p:nvSpPr>
        <p:spPr>
          <a:xfrm>
            <a:off x="340500" y="1981200"/>
            <a:ext cx="3117513" cy="1261854"/>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id-ID" altLang="id-ID" dirty="0"/>
              <a:t>After </a:t>
            </a:r>
            <a:r>
              <a:rPr lang="id-ID" altLang="id-ID" dirty="0" err="1"/>
              <a:t>successfully</a:t>
            </a:r>
            <a:r>
              <a:rPr lang="id-ID" altLang="id-ID" dirty="0"/>
              <a:t> </a:t>
            </a:r>
            <a:r>
              <a:rPr lang="id-ID" altLang="id-ID" dirty="0" err="1"/>
              <a:t>importing</a:t>
            </a:r>
            <a:r>
              <a:rPr lang="id-ID" altLang="id-ID" dirty="0"/>
              <a:t> </a:t>
            </a:r>
            <a:r>
              <a:rPr lang="id-ID" altLang="id-ID" dirty="0" err="1"/>
              <a:t>the</a:t>
            </a:r>
            <a:r>
              <a:rPr lang="id-ID" altLang="id-ID" dirty="0"/>
              <a:t> </a:t>
            </a:r>
            <a:r>
              <a:rPr lang="id-ID" altLang="id-ID" dirty="0" err="1"/>
              <a:t>dataset</a:t>
            </a:r>
            <a:r>
              <a:rPr lang="id-ID" altLang="id-ID" dirty="0"/>
              <a:t>, a </a:t>
            </a:r>
            <a:r>
              <a:rPr lang="id-ID" altLang="id-ID" dirty="0" err="1"/>
              <a:t>new</a:t>
            </a:r>
            <a:r>
              <a:rPr lang="id-ID" altLang="id-ID" dirty="0"/>
              <a:t> </a:t>
            </a:r>
            <a:r>
              <a:rPr lang="id-ID" altLang="id-ID" dirty="0" err="1"/>
              <a:t>datamart</a:t>
            </a:r>
            <a:r>
              <a:rPr lang="id-ID" altLang="id-ID" dirty="0"/>
              <a:t>, </a:t>
            </a:r>
            <a:r>
              <a:rPr lang="id-ID" altLang="id-ID" dirty="0" err="1"/>
              <a:t>specifically</a:t>
            </a:r>
            <a:r>
              <a:rPr lang="id-ID" altLang="id-ID" dirty="0"/>
              <a:t> </a:t>
            </a:r>
            <a:r>
              <a:rPr lang="id-ID" altLang="id-ID" dirty="0" err="1"/>
              <a:t>the</a:t>
            </a:r>
            <a:r>
              <a:rPr lang="id-ID" altLang="id-ID" dirty="0"/>
              <a:t> </a:t>
            </a:r>
            <a:r>
              <a:rPr lang="en-US" altLang="id-ID" b="1" dirty="0"/>
              <a:t> `</a:t>
            </a:r>
            <a:r>
              <a:rPr lang="id-ID" altLang="id-ID" b="1" dirty="0" err="1"/>
              <a:t>tabel_analisis</a:t>
            </a:r>
            <a:r>
              <a:rPr lang="en-US" altLang="id-ID" b="1" dirty="0"/>
              <a:t> `</a:t>
            </a:r>
            <a:r>
              <a:rPr lang="id-ID" altLang="id-ID" dirty="0"/>
              <a:t>, </a:t>
            </a:r>
            <a:r>
              <a:rPr lang="id-ID" altLang="id-ID" dirty="0" err="1"/>
              <a:t>will</a:t>
            </a:r>
            <a:r>
              <a:rPr lang="id-ID" altLang="id-ID" dirty="0"/>
              <a:t> </a:t>
            </a:r>
            <a:r>
              <a:rPr lang="id-ID" altLang="id-ID" dirty="0" err="1"/>
              <a:t>be</a:t>
            </a:r>
            <a:r>
              <a:rPr lang="id-ID" altLang="id-ID" dirty="0"/>
              <a:t> </a:t>
            </a:r>
            <a:r>
              <a:rPr lang="id-ID" altLang="id-ID" dirty="0" err="1"/>
              <a:t>created</a:t>
            </a:r>
            <a:r>
              <a:rPr lang="id-ID" altLang="id-ID" dirty="0"/>
              <a:t> </a:t>
            </a:r>
            <a:r>
              <a:rPr lang="id-ID" altLang="id-ID" dirty="0" err="1"/>
              <a:t>using</a:t>
            </a:r>
            <a:r>
              <a:rPr lang="id-ID" altLang="id-ID" dirty="0"/>
              <a:t> </a:t>
            </a:r>
            <a:r>
              <a:rPr lang="id-ID" altLang="id-ID" dirty="0" err="1"/>
              <a:t>the</a:t>
            </a:r>
            <a:r>
              <a:rPr lang="id-ID" altLang="id-ID" dirty="0"/>
              <a:t> </a:t>
            </a:r>
            <a:r>
              <a:rPr lang="id-ID" altLang="id-ID" dirty="0" err="1"/>
              <a:t>following</a:t>
            </a:r>
            <a:r>
              <a:rPr lang="id-ID" altLang="id-ID" dirty="0"/>
              <a:t> SQL </a:t>
            </a:r>
            <a:r>
              <a:rPr lang="id-ID" altLang="id-ID" dirty="0" err="1"/>
              <a:t>query</a:t>
            </a:r>
            <a:r>
              <a:rPr lang="id-ID" altLang="id-ID" dirty="0"/>
              <a:t> </a:t>
            </a:r>
            <a:r>
              <a:rPr lang="id-ID" altLang="id-ID" dirty="0" err="1"/>
              <a:t>syntax</a:t>
            </a:r>
            <a:r>
              <a:rPr lang="id-ID" altLang="id-ID" dirty="0"/>
              <a:t>. </a:t>
            </a:r>
          </a:p>
        </p:txBody>
      </p:sp>
      <p:grpSp>
        <p:nvGrpSpPr>
          <p:cNvPr id="7" name="Grup 6">
            <a:extLst>
              <a:ext uri="{FF2B5EF4-FFF2-40B4-BE49-F238E27FC236}">
                <a16:creationId xmlns:a16="http://schemas.microsoft.com/office/drawing/2014/main" id="{DC122117-6293-D672-D5BA-73EB29089021}"/>
              </a:ext>
            </a:extLst>
          </p:cNvPr>
          <p:cNvGrpSpPr/>
          <p:nvPr/>
        </p:nvGrpSpPr>
        <p:grpSpPr>
          <a:xfrm>
            <a:off x="3589867" y="785925"/>
            <a:ext cx="5127635" cy="4233900"/>
            <a:chOff x="3028811" y="640150"/>
            <a:chExt cx="4973529" cy="4417719"/>
          </a:xfrm>
        </p:grpSpPr>
        <p:pic>
          <p:nvPicPr>
            <p:cNvPr id="4" name="Gambar 3">
              <a:extLst>
                <a:ext uri="{FF2B5EF4-FFF2-40B4-BE49-F238E27FC236}">
                  <a16:creationId xmlns:a16="http://schemas.microsoft.com/office/drawing/2014/main" id="{14396F68-C787-8D11-4B1C-16BDE894A798}"/>
                </a:ext>
              </a:extLst>
            </p:cNvPr>
            <p:cNvPicPr>
              <a:picLocks noChangeAspect="1"/>
            </p:cNvPicPr>
            <p:nvPr/>
          </p:nvPicPr>
          <p:blipFill>
            <a:blip r:embed="rId5"/>
            <a:stretch>
              <a:fillRect/>
            </a:stretch>
          </p:blipFill>
          <p:spPr>
            <a:xfrm>
              <a:off x="3028812" y="640150"/>
              <a:ext cx="4973528" cy="3366643"/>
            </a:xfrm>
            <a:prstGeom prst="rect">
              <a:avLst/>
            </a:prstGeom>
          </p:spPr>
        </p:pic>
        <p:pic>
          <p:nvPicPr>
            <p:cNvPr id="6" name="Gambar 5">
              <a:extLst>
                <a:ext uri="{FF2B5EF4-FFF2-40B4-BE49-F238E27FC236}">
                  <a16:creationId xmlns:a16="http://schemas.microsoft.com/office/drawing/2014/main" id="{EE426F2F-70C4-7DC1-8CEB-984C8168452C}"/>
                </a:ext>
              </a:extLst>
            </p:cNvPr>
            <p:cNvPicPr>
              <a:picLocks noChangeAspect="1"/>
            </p:cNvPicPr>
            <p:nvPr/>
          </p:nvPicPr>
          <p:blipFill>
            <a:blip r:embed="rId6"/>
            <a:stretch>
              <a:fillRect/>
            </a:stretch>
          </p:blipFill>
          <p:spPr>
            <a:xfrm>
              <a:off x="3028811" y="4006793"/>
              <a:ext cx="4973527" cy="1051076"/>
            </a:xfrm>
            <a:prstGeom prst="rect">
              <a:avLst/>
            </a:prstGeom>
          </p:spPr>
        </p:pic>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5" name="Google Shape;145;g23ec2985a68_1_56"/>
          <p:cNvSpPr txBox="1"/>
          <p:nvPr/>
        </p:nvSpPr>
        <p:spPr>
          <a:xfrm>
            <a:off x="728132" y="1178963"/>
            <a:ext cx="7838301" cy="341629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spAutoFit/>
          </a:bodyPr>
          <a:lstStyle/>
          <a:p>
            <a:pPr algn="l">
              <a:lnSpc>
                <a:spcPct val="150000"/>
              </a:lnSpc>
            </a:pPr>
            <a:r>
              <a:rPr lang="sv-SE" b="0" i="0" u="none" strike="noStrike" baseline="0" dirty="0">
                <a:latin typeface="+mj-lt"/>
                <a:cs typeface="Rubik"/>
                <a:sym typeface="Rubik"/>
              </a:rPr>
              <a:t>The </a:t>
            </a:r>
            <a:r>
              <a:rPr lang="sv-SE" dirty="0">
                <a:latin typeface="+mj-lt"/>
                <a:cs typeface="Rubik"/>
                <a:sym typeface="Rubik"/>
              </a:rPr>
              <a:t>final result</a:t>
            </a:r>
            <a:r>
              <a:rPr lang="sv-SE" b="0" i="0" u="none" strike="noStrike" baseline="0" dirty="0">
                <a:latin typeface="+mj-lt"/>
                <a:cs typeface="Rubik"/>
                <a:sym typeface="Rubik"/>
              </a:rPr>
              <a:t> of this project is to create a </a:t>
            </a:r>
            <a:r>
              <a:rPr lang="sv-SE" b="1" i="0" u="none" strike="noStrike" baseline="0" dirty="0">
                <a:latin typeface="+mj-lt"/>
                <a:cs typeface="Rubik"/>
                <a:sym typeface="Rubik"/>
              </a:rPr>
              <a:t>Kimia Farma Business Performance Analysis </a:t>
            </a:r>
            <a:r>
              <a:rPr lang="sv-SE" i="0" u="none" strike="noStrike" baseline="0" dirty="0">
                <a:latin typeface="+mj-lt"/>
                <a:cs typeface="Rubik"/>
                <a:sym typeface="Rubik"/>
              </a:rPr>
              <a:t>dashboard for the years 2020-2023 using Google Looker Studio based on the analysis table previously created in BigQuery</a:t>
            </a:r>
            <a:r>
              <a:rPr lang="sv-SE" dirty="0">
                <a:latin typeface="+mj-lt"/>
                <a:sym typeface="Rubik"/>
              </a:rPr>
              <a:t>. </a:t>
            </a:r>
            <a:r>
              <a:rPr lang="en-US" dirty="0">
                <a:latin typeface="+mj-lt"/>
              </a:rPr>
              <a:t>This dashboard displays several analyses, including:</a:t>
            </a:r>
            <a:endParaRPr lang="sv-SE" b="0" i="0" u="none" strike="noStrike" baseline="0" dirty="0">
              <a:latin typeface="+mj-lt"/>
              <a:cs typeface="Rubik"/>
              <a:sym typeface="Rubik"/>
            </a:endParaRPr>
          </a:p>
          <a:p>
            <a:pPr marL="342900" indent="-342900" algn="l">
              <a:lnSpc>
                <a:spcPct val="150000"/>
              </a:lnSpc>
              <a:buFont typeface="+mj-lt"/>
              <a:buAutoNum type="arabicPeriod"/>
            </a:pPr>
            <a:r>
              <a:rPr lang="sv-SE" dirty="0">
                <a:latin typeface="+mj-lt"/>
                <a:ea typeface="Rubik"/>
                <a:cs typeface="Rubik"/>
                <a:sym typeface="Rubik"/>
              </a:rPr>
              <a:t>Summary Dashboard</a:t>
            </a:r>
          </a:p>
          <a:p>
            <a:pPr marL="342900" indent="-342900" algn="l">
              <a:lnSpc>
                <a:spcPct val="150000"/>
              </a:lnSpc>
              <a:buFont typeface="+mj-lt"/>
              <a:buAutoNum type="arabicPeriod"/>
            </a:pPr>
            <a:r>
              <a:rPr lang="sv-SE" dirty="0">
                <a:latin typeface="+mj-lt"/>
                <a:ea typeface="Rubik"/>
                <a:cs typeface="Rubik"/>
                <a:sym typeface="Rubik"/>
              </a:rPr>
              <a:t>Yearly Revenue Comparison</a:t>
            </a:r>
          </a:p>
          <a:p>
            <a:pPr marL="342900" indent="-342900" algn="l">
              <a:lnSpc>
                <a:spcPct val="150000"/>
              </a:lnSpc>
              <a:buFont typeface="+mj-lt"/>
              <a:buAutoNum type="arabicPeriod"/>
            </a:pPr>
            <a:r>
              <a:rPr lang="sv-SE" dirty="0">
                <a:latin typeface="+mj-lt"/>
                <a:ea typeface="Rubik"/>
                <a:cs typeface="Rubik"/>
                <a:sym typeface="Rubik"/>
              </a:rPr>
              <a:t>Top 10 Total Transactions by Province</a:t>
            </a:r>
          </a:p>
          <a:p>
            <a:pPr marL="342900" indent="-342900" algn="l">
              <a:lnSpc>
                <a:spcPct val="150000"/>
              </a:lnSpc>
              <a:buFont typeface="+mj-lt"/>
              <a:buAutoNum type="arabicPeriod"/>
            </a:pPr>
            <a:r>
              <a:rPr lang="sv-SE" dirty="0">
                <a:latin typeface="+mj-lt"/>
                <a:ea typeface="Rubik"/>
                <a:cs typeface="Rubik"/>
                <a:sym typeface="Rubik"/>
              </a:rPr>
              <a:t>Top 10 Nett Sales by Province</a:t>
            </a:r>
          </a:p>
          <a:p>
            <a:pPr marL="342900" indent="-342900" algn="l">
              <a:lnSpc>
                <a:spcPct val="150000"/>
              </a:lnSpc>
              <a:buFont typeface="+mj-lt"/>
              <a:buAutoNum type="arabicPeriod"/>
            </a:pPr>
            <a:r>
              <a:rPr lang="sv-SE" dirty="0">
                <a:latin typeface="+mj-lt"/>
                <a:ea typeface="Rubik"/>
                <a:cs typeface="Rubik"/>
                <a:sym typeface="Rubik"/>
              </a:rPr>
              <a:t>Top 5 Branches with Highest Rating, but Lowest Transaction Rating</a:t>
            </a:r>
          </a:p>
          <a:p>
            <a:pPr marL="342900" indent="-342900" algn="l">
              <a:lnSpc>
                <a:spcPct val="150000"/>
              </a:lnSpc>
              <a:buFont typeface="+mj-lt"/>
              <a:buAutoNum type="arabicPeriod"/>
            </a:pPr>
            <a:r>
              <a:rPr lang="sv-SE" dirty="0">
                <a:latin typeface="+mj-lt"/>
                <a:ea typeface="Rubik"/>
                <a:cs typeface="Rubik"/>
                <a:sym typeface="Rubik"/>
              </a:rPr>
              <a:t>Indonesia’s Geo Map  for Total Profit by Province</a:t>
            </a:r>
          </a:p>
          <a:p>
            <a:pPr marL="342900" indent="-342900" algn="l">
              <a:lnSpc>
                <a:spcPct val="150000"/>
              </a:lnSpc>
              <a:buFont typeface="+mj-lt"/>
              <a:buAutoNum type="arabicPeriod"/>
            </a:pPr>
            <a:r>
              <a:rPr lang="en-US" dirty="0">
                <a:latin typeface="+mj-lt"/>
              </a:rPr>
              <a:t>Analysis of the Influence of Discounts on Transaction Volume and Profit</a:t>
            </a:r>
            <a:endParaRPr lang="sv-SE" dirty="0">
              <a:latin typeface="+mj-lt"/>
              <a:ea typeface="Rubik"/>
              <a:cs typeface="Rubik"/>
              <a:sym typeface="Rubik"/>
            </a:endParaRPr>
          </a:p>
        </p:txBody>
      </p:sp>
    </p:spTree>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877</Words>
  <Application>Microsoft Office PowerPoint</Application>
  <PresentationFormat>Peragaan Layar (16:9)</PresentationFormat>
  <Paragraphs>55</Paragraphs>
  <Slides>13</Slides>
  <Notes>13</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13</vt:i4>
      </vt:variant>
    </vt:vector>
  </HeadingPairs>
  <TitlesOfParts>
    <vt:vector size="19" baseType="lpstr">
      <vt:lpstr>Rubik Light</vt:lpstr>
      <vt:lpstr>Rubik</vt:lpstr>
      <vt:lpstr>Arial</vt:lpstr>
      <vt:lpstr>Rubik SemiBold</vt:lpstr>
      <vt:lpstr>Rubik Medium</vt:lpstr>
      <vt:lpstr>Simple Light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Lailatul C Nisak</dc:creator>
  <cp:lastModifiedBy>Lailatul C Nisak</cp:lastModifiedBy>
  <cp:revision>5</cp:revision>
  <dcterms:modified xsi:type="dcterms:W3CDTF">2024-06-29T15:29:41Z</dcterms:modified>
</cp:coreProperties>
</file>