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notesMasterIdLst>
    <p:notesMasterId r:id="rId19"/>
  </p:notesMasterIdLst>
  <p:sldIdLst>
    <p:sldId id="267" r:id="rId2"/>
    <p:sldId id="266" r:id="rId3"/>
    <p:sldId id="265" r:id="rId4"/>
    <p:sldId id="257" r:id="rId5"/>
    <p:sldId id="278" r:id="rId6"/>
    <p:sldId id="273" r:id="rId7"/>
    <p:sldId id="261" r:id="rId8"/>
    <p:sldId id="260" r:id="rId9"/>
    <p:sldId id="271" r:id="rId10"/>
    <p:sldId id="258" r:id="rId11"/>
    <p:sldId id="274" r:id="rId12"/>
    <p:sldId id="275" r:id="rId13"/>
    <p:sldId id="256" r:id="rId14"/>
    <p:sldId id="268" r:id="rId15"/>
    <p:sldId id="277" r:id="rId16"/>
    <p:sldId id="270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/>
    <p:restoredTop sz="94674"/>
  </p:normalViewPr>
  <p:slideViewPr>
    <p:cSldViewPr snapToGrid="0" snapToObjects="1">
      <p:cViewPr>
        <p:scale>
          <a:sx n="100" d="100"/>
          <a:sy n="100" d="100"/>
        </p:scale>
        <p:origin x="1752" y="216"/>
      </p:cViewPr>
      <p:guideLst>
        <p:guide orient="horz" pos="2183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9FE0-1E74-6F44-A65C-3995070415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91D6-FBB3-9D48-B110-05C55DE5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91D6-FBB3-9D48-B110-05C55DE53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8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91D6-FBB3-9D48-B110-05C55DE53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1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EA52BA-70DE-A9BC-CDB5-04378794B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43" y="1321056"/>
            <a:ext cx="8013114" cy="1991979"/>
          </a:xfrm>
        </p:spPr>
        <p:txBody>
          <a:bodyPr anchor="b">
            <a:normAutofit/>
          </a:bodyPr>
          <a:lstStyle/>
          <a:p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Technology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Screen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Time,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and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Their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Effects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on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Mental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Health</a:t>
            </a:r>
            <a:b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</a:br>
            <a:endParaRPr lang="en-US" sz="45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4E067E-5817-0524-DC78-2B4FE24B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6" y="3525490"/>
            <a:ext cx="7101908" cy="86563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Nisa Kan 31999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916034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7AA55E1-CA2A-1EC6-510C-AD73BDBDDAFC}"/>
              </a:ext>
            </a:extLst>
          </p:cNvPr>
          <p:cNvSpPr txBox="1"/>
          <p:nvPr/>
        </p:nvSpPr>
        <p:spPr>
          <a:xfrm>
            <a:off x="5054346" y="2664886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There is no clear trend between screen time and sleep hours, suggesting that increased screen use does not strongly predict changes in sleep duration in this dataset.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D7CC205-AE71-F8AA-08F0-63251EA91100}"/>
              </a:ext>
            </a:extLst>
          </p:cNvPr>
          <p:cNvSpPr txBox="1"/>
          <p:nvPr/>
        </p:nvSpPr>
        <p:spPr>
          <a:xfrm>
            <a:off x="475488" y="5234998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Scatterplot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195065-005A-0928-E58E-4BBDA965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296"/>
            <a:ext cx="5115086" cy="40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823B73-394A-593D-B52F-C20B5F21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DB9F7D-E899-4C6B-1C4C-56FEBAC7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There is no clear linear relationship between screen time and stress level, as stress appears uniformly distributed across different screen time durations.</a:t>
            </a:r>
            <a:endParaRPr lang="en-US" sz="1900" dirty="0"/>
          </a:p>
        </p:txBody>
      </p:sp>
      <p:pic>
        <p:nvPicPr>
          <p:cNvPr id="6146" name="Picture 2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BFC4252-032B-6168-20B4-0EFD9B1CEF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772107"/>
            <a:ext cx="5177790" cy="33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7" name="Rectangle 718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BD7205-B443-2EB1-0130-9965928A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718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CB475E-4C42-D9CB-FDEB-AE9E15AD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0721" y="502920"/>
            <a:ext cx="517093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symmetric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low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screen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time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centered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around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mean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values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near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center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indicating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consistent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patterns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900" dirty="0"/>
          </a:p>
        </p:txBody>
      </p:sp>
      <p:pic>
        <p:nvPicPr>
          <p:cNvPr id="7172" name="Picture 4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381BF240-BED2-A57F-88F1-3A6D2652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055" y="2290936"/>
            <a:ext cx="5687410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0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E4733A0-C38E-86B3-461D-83567CDAE2C7}"/>
              </a:ext>
            </a:extLst>
          </p:cNvPr>
          <p:cNvSpPr txBox="1"/>
          <p:nvPr/>
        </p:nvSpPr>
        <p:spPr>
          <a:xfrm>
            <a:off x="237744" y="2556732"/>
            <a:ext cx="3614166" cy="2877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Most variables show weak or no correlation, but screen time has a strong positive correlation with the screen-to-sleep ratio (0.89) and a moderate negative correlation with sleep duration (-0.41), suggesting that more screen time may reduce sleep.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2BB354F-00C6-F3A7-2273-40210F11D27D}"/>
              </a:ext>
            </a:extLst>
          </p:cNvPr>
          <p:cNvSpPr txBox="1"/>
          <p:nvPr/>
        </p:nvSpPr>
        <p:spPr>
          <a:xfrm>
            <a:off x="4746223" y="5835043"/>
            <a:ext cx="33450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Correlation Heatmap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F1AC69-5B88-D6CD-9D9C-F4602622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259765"/>
            <a:ext cx="5350881" cy="446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D76422-852D-896D-3AB8-A70A98B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074DE6-7C04-296E-2553-6045C1CF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346" y="2664886"/>
            <a:ext cx="3614166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Most pairwise relationships appear weak or flat, indicating little linear association between variables. However, there's a slight negative trend between </a:t>
            </a:r>
            <a:r>
              <a:rPr lang="en-US" sz="1800" b="1" i="0" u="none" strike="noStrike" dirty="0">
                <a:effectLst/>
              </a:rPr>
              <a:t>screen time and sleep hours</a:t>
            </a:r>
            <a:r>
              <a:rPr lang="en-US" sz="1800" b="0" i="0" u="none" strike="noStrike" dirty="0">
                <a:effectLst/>
              </a:rPr>
              <a:t>, and stress levels show no strong connection to technology or screen use.</a:t>
            </a:r>
            <a:endParaRPr lang="en-US" sz="18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A1F29B2-C7E7-DE65-4ACA-079A5F24E239}"/>
              </a:ext>
            </a:extLst>
          </p:cNvPr>
          <p:cNvSpPr txBox="1"/>
          <p:nvPr/>
        </p:nvSpPr>
        <p:spPr>
          <a:xfrm>
            <a:off x="678045" y="5696349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err="1"/>
              <a:t>Pairplot</a:t>
            </a:r>
            <a:endParaRPr 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78456F-4EDA-7273-D2B0-F89B3148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" y="638089"/>
            <a:ext cx="4871518" cy="505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6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F7C1945A-4097-91FE-1D19-AC1BB6679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REGRESSION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A51FFCB-CFB6-961E-B137-38E6490B5BC9}"/>
              </a:ext>
            </a:extLst>
          </p:cNvPr>
          <p:cNvSpPr txBox="1"/>
          <p:nvPr/>
        </p:nvSpPr>
        <p:spPr>
          <a:xfrm>
            <a:off x="311327" y="4078708"/>
            <a:ext cx="248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Linear</a:t>
            </a:r>
            <a:r>
              <a:rPr lang="tr-TR" dirty="0">
                <a:solidFill>
                  <a:srgbClr val="1F1F1F"/>
                </a:solidFill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Regression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MSE: 0.68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R²: -0.00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8505D0C-EA19-85E2-64D7-5AC7DE22D08C}"/>
              </a:ext>
            </a:extLst>
          </p:cNvPr>
          <p:cNvSpPr txBox="1"/>
          <p:nvPr/>
        </p:nvSpPr>
        <p:spPr>
          <a:xfrm>
            <a:off x="6273880" y="4119869"/>
            <a:ext cx="25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Random</a:t>
            </a: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Forest</a:t>
            </a: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MSE: 0.69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R²: -0.03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2B5394D-5392-8D27-5808-B537DD9C085B}"/>
              </a:ext>
            </a:extLst>
          </p:cNvPr>
          <p:cNvSpPr txBox="1"/>
          <p:nvPr/>
        </p:nvSpPr>
        <p:spPr>
          <a:xfrm>
            <a:off x="3354173" y="4201935"/>
            <a:ext cx="261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Decision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Tree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MSE: 1.28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R²: -0.90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EBDB3D5-BC86-84B5-46F6-E7965C8A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" y="2174238"/>
            <a:ext cx="3021531" cy="19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5EA6E7D-B2CE-4E45-28D7-C4D54AE1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40" y="2174237"/>
            <a:ext cx="2974084" cy="19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A9B2F65-71A7-878E-2855-7840511A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24" y="2173479"/>
            <a:ext cx="3041051" cy="19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0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E5FF7C-7755-860D-B224-D981CFAE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tr-TR" sz="2900" b="0" i="0" u="none" strike="noStrike">
                <a:effectLst/>
              </a:rPr>
              <a:t>CONFUSION MATRIX FOR BINNED SLEEP HOURS</a:t>
            </a:r>
            <a:endParaRPr lang="en-US" sz="2900"/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5DC39335-3595-058B-28CB-332DA921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confusion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matrix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only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predicts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0–4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range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missing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all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categories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indicates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poor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strong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imbalance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900" dirty="0"/>
          </a:p>
        </p:txBody>
      </p:sp>
      <p:pic>
        <p:nvPicPr>
          <p:cNvPr id="11266" name="Picture 2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7E5A42F4-B520-A8CD-D096-2379717E3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6237" y="1499056"/>
            <a:ext cx="5177790" cy="453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6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AE559F-EE7E-BCD7-740E-D2447900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1B2DACB-F2D0-46BC-9B79-EAF87B392931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Pearson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Correlation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Coefficient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-0.02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0.1063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p-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value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greater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than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or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equal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0.05.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fail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null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hypothesis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n-US" sz="19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17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CADA39-1628-5B1A-B48D-C96B7D7E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" panose="020F0502020204030204" pitchFamily="34" charset="0"/>
              </a:rPr>
              <a:t>MY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D9492-8932-923E-3914-C85755A4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User_ID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Anonymized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unique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identifier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Age &amp; </a:t>
            </a: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Gender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Demographic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information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Technology_Usage_Hours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Daily time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using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digital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devices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Social_Media_Usage_Hours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specifically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on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social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media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Gaming_Hours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Time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playing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games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on a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daily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basis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Screen_Time_Hours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Total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screen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exposure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day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Sleep_Hours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Daily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sleep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duration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in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Stress_Level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Self-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reported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Low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Medium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High) →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converted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numerical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scale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(1–3)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Mental_Health_Status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General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mental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well-being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status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e.g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.,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stable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moderate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struggling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Physical_Activity_Hours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Exercise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active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day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Support_Systems_Access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Whether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the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individual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has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access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emotional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social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support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Work_Environment_Impact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How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work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setting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affects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stress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e.g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.,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high-pressure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balanced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Online_Support_Usage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Use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of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digital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tools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communities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for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mental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support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7984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5052C1-8A2E-F7BA-F02F-8353C41A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D1977C-6EED-093D-0671-408208ABF2DC}"/>
              </a:ext>
            </a:extLst>
          </p:cNvPr>
          <p:cNvSpPr txBox="1"/>
          <p:nvPr/>
        </p:nvSpPr>
        <p:spPr>
          <a:xfrm>
            <a:off x="3844813" y="552091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i="0" strike="noStrike" dirty="0">
                <a:effectLst/>
              </a:rPr>
              <a:t>Null Hypothesis (H₀):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There is no </a:t>
            </a:r>
            <a:r>
              <a:rPr lang="en-US" i="0" dirty="0">
                <a:effectLst/>
              </a:rPr>
              <a:t>correlation between </a:t>
            </a:r>
            <a:r>
              <a:rPr lang="en-US" dirty="0"/>
              <a:t>screen time sleep hours.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Alternative Hypothesis (H₁):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There is a correlation between screen time and sleep hours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1389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2F50D23-9214-B78B-4B94-D1F4B3A4852D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Technology Usage Histogram</a:t>
            </a:r>
            <a:r>
              <a:rPr lang="en-US" b="0" i="0" u="none" strike="noStrike" dirty="0">
                <a:effectLst/>
              </a:rPr>
              <a:t>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Screen time is fairly evenly distributed across the sample, with most individuals using screens between 2 and 14 hours daily. There is no sharp peak, suggesting a wide variety of usage habits</a:t>
            </a:r>
            <a:r>
              <a:rPr lang="en-US" sz="1900" b="0" i="0" u="none" strike="noStrike" dirty="0">
                <a:effectLst/>
              </a:rPr>
              <a:t>.</a:t>
            </a:r>
            <a:endParaRPr lang="en-US" sz="19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F05ABD0-0FC3-302D-C336-9ED98A78657F}"/>
              </a:ext>
            </a:extLst>
          </p:cNvPr>
          <p:cNvSpPr txBox="1"/>
          <p:nvPr/>
        </p:nvSpPr>
        <p:spPr>
          <a:xfrm>
            <a:off x="3819646" y="5092365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ECF765-BCBF-F657-B653-BA972DF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2" y="1201163"/>
            <a:ext cx="6097588" cy="39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67A16F-DFBB-E4D4-3262-91E7CF4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5" name="İçerik Yer Tutucusu 5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E2A404AD-E907-6AB9-9BC1-A80CE7A8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02" y="2123965"/>
            <a:ext cx="4094226" cy="2610069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222976-F56E-B1DB-07FC-A1A03349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346" y="2664886"/>
            <a:ext cx="3614166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rgbClr val="000000"/>
                </a:solidFill>
              </a:rPr>
              <a:t>Mental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health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status</a:t>
            </a:r>
            <a:r>
              <a:rPr lang="tr-TR" sz="1800" dirty="0">
                <a:solidFill>
                  <a:srgbClr val="000000"/>
                </a:solidFill>
              </a:rPr>
              <a:t> is </a:t>
            </a:r>
            <a:r>
              <a:rPr lang="tr-TR" sz="1800" dirty="0" err="1">
                <a:solidFill>
                  <a:srgbClr val="000000"/>
                </a:solidFill>
              </a:rPr>
              <a:t>evenly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distributed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across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all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categories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indicating</a:t>
            </a:r>
            <a:r>
              <a:rPr lang="tr-TR" sz="1800" dirty="0">
                <a:solidFill>
                  <a:srgbClr val="000000"/>
                </a:solidFill>
              </a:rPr>
              <a:t> a </a:t>
            </a:r>
            <a:r>
              <a:rPr lang="tr-TR" sz="1800" dirty="0" err="1">
                <a:solidFill>
                  <a:srgbClr val="000000"/>
                </a:solidFill>
              </a:rPr>
              <a:t>balanced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dataset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with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similar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representation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for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Excellent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Good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Fair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and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Poor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mental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health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groups</a:t>
            </a:r>
            <a:r>
              <a:rPr lang="tr-TR" sz="1800" dirty="0">
                <a:solidFill>
                  <a:srgbClr val="000000"/>
                </a:solidFill>
              </a:rPr>
              <a:t>.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D9438CC-ECD3-8F59-E1F1-0392AC216515}"/>
              </a:ext>
            </a:extLst>
          </p:cNvPr>
          <p:cNvSpPr txBox="1"/>
          <p:nvPr/>
        </p:nvSpPr>
        <p:spPr>
          <a:xfrm>
            <a:off x="750459" y="473403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9221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EE92896-DC65-2E98-9787-69E66537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D9C98F-5EF9-E446-DD25-1E0F70D9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660904"/>
            <a:ext cx="3614166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Stress levels are almost evenly distributed across low, medium, and high categories, indicating a well-balanced sample for stress-related analysis.</a:t>
            </a:r>
            <a:endParaRPr lang="en-US" sz="1800" dirty="0"/>
          </a:p>
        </p:txBody>
      </p:sp>
      <p:pic>
        <p:nvPicPr>
          <p:cNvPr id="6" name="İçerik Yer Tutucusu 5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A09773C4-A183-88A9-53F3-487FD786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286" y="2123965"/>
            <a:ext cx="4094226" cy="261006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34EC343-0942-F809-43A5-F3D163C82326}"/>
              </a:ext>
            </a:extLst>
          </p:cNvPr>
          <p:cNvSpPr txBox="1"/>
          <p:nvPr/>
        </p:nvSpPr>
        <p:spPr>
          <a:xfrm>
            <a:off x="4838970" y="473403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9250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ADD2C82-C0E7-5D0D-0922-C86B8C1815EF}"/>
              </a:ext>
            </a:extLst>
          </p:cNvPr>
          <p:cNvSpPr txBox="1"/>
          <p:nvPr/>
        </p:nvSpPr>
        <p:spPr>
          <a:xfrm>
            <a:off x="473201" y="2807208"/>
            <a:ext cx="3101887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 </a:t>
            </a:r>
            <a:r>
              <a:rPr lang="en-US" dirty="0"/>
              <a:t>Average Tech Usage by Stress Level</a:t>
            </a:r>
            <a:endParaRPr lang="en-US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Low-stress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individuals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technology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slightly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average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Medium-stress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show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lowest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usage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suggesting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possible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link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between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moderate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stress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reduced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tech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9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AFAAAD-25BF-3A61-9778-BA989ACF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97" y="881941"/>
            <a:ext cx="5533852" cy="45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962332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8E25AB9-02F4-CBA2-020A-30D7D2AAE49C}"/>
              </a:ext>
            </a:extLst>
          </p:cNvPr>
          <p:cNvSpPr txBox="1"/>
          <p:nvPr/>
        </p:nvSpPr>
        <p:spPr>
          <a:xfrm>
            <a:off x="5128991" y="2646598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Physical Activity by Stress Level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Individuals with lower stress levels tend to report higher levels of physical activity, while highly stressed individuals show lower activity ranges.</a:t>
            </a:r>
            <a:endParaRPr lang="en-US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5286B9A-EE4F-E7B7-E8D8-20BEE346C1E9}"/>
              </a:ext>
            </a:extLst>
          </p:cNvPr>
          <p:cNvSpPr txBox="1"/>
          <p:nvPr/>
        </p:nvSpPr>
        <p:spPr>
          <a:xfrm>
            <a:off x="276931" y="4847626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Boxplot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118F2F-D1BD-8542-77E9-116BF511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" y="1577732"/>
            <a:ext cx="5123664" cy="32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353871-27ED-F303-8744-A0A82AAF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3600" dirty="0"/>
              <a:t>BIVARIATE ANALYSIS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E87E01-5CEB-9608-4463-992FDDAC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800" dirty="0"/>
              <a:t>Screen time by stress level</a:t>
            </a:r>
            <a:endParaRPr lang="tr-TR" sz="1800" dirty="0"/>
          </a:p>
          <a:p>
            <a:pPr>
              <a:buClr>
                <a:schemeClr val="accent1"/>
              </a:buClr>
              <a:buSzPct val="80000"/>
            </a:pPr>
            <a:r>
              <a:rPr lang="tr-TR" sz="1800" b="0" i="0" u="none" strike="noStrike" dirty="0" err="1">
                <a:effectLst/>
              </a:rPr>
              <a:t>Screen</a:t>
            </a:r>
            <a:r>
              <a:rPr lang="tr-TR" sz="1800" b="0" i="0" u="none" strike="noStrike" dirty="0">
                <a:effectLst/>
              </a:rPr>
              <a:t> time </a:t>
            </a:r>
            <a:r>
              <a:rPr lang="tr-TR" sz="1800" b="0" i="0" u="none" strike="noStrike" dirty="0" err="1">
                <a:effectLst/>
              </a:rPr>
              <a:t>appears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similar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across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all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levels</a:t>
            </a:r>
            <a:r>
              <a:rPr lang="tr-TR" sz="1800" b="0" i="0" u="none" strike="noStrike" dirty="0">
                <a:effectLst/>
              </a:rPr>
              <a:t>, </a:t>
            </a:r>
            <a:r>
              <a:rPr lang="tr-TR" sz="1800" b="0" i="0" u="none" strike="noStrike" dirty="0" err="1">
                <a:effectLst/>
              </a:rPr>
              <a:t>with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slightly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higher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medians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for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low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. </a:t>
            </a:r>
            <a:r>
              <a:rPr lang="tr-TR" sz="1800" b="0" i="0" u="none" strike="noStrike" dirty="0" err="1">
                <a:effectLst/>
              </a:rPr>
              <a:t>This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suggests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that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screen</a:t>
            </a:r>
            <a:r>
              <a:rPr lang="tr-TR" sz="1800" b="0" i="0" u="none" strike="noStrike" dirty="0">
                <a:effectLst/>
              </a:rPr>
              <a:t> time </a:t>
            </a:r>
            <a:r>
              <a:rPr lang="tr-TR" sz="1800" b="0" i="0" u="none" strike="noStrike" dirty="0" err="1">
                <a:effectLst/>
              </a:rPr>
              <a:t>alone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may</a:t>
            </a:r>
            <a:r>
              <a:rPr lang="tr-TR" sz="1800" b="0" i="0" u="none" strike="noStrike" dirty="0">
                <a:effectLst/>
              </a:rPr>
              <a:t> not </a:t>
            </a:r>
            <a:r>
              <a:rPr lang="tr-TR" sz="1800" b="0" i="0" u="none" strike="noStrike" dirty="0" err="1">
                <a:effectLst/>
              </a:rPr>
              <a:t>strongly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differentiate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between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categories</a:t>
            </a:r>
            <a:r>
              <a:rPr lang="tr-TR" sz="1800" b="0" i="0" u="none" strike="noStrike" dirty="0">
                <a:effectLst/>
              </a:rPr>
              <a:t>.</a:t>
            </a: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tr-TR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65D7DAA-D0DB-B2A8-2F2D-B0DE956D7C37}"/>
              </a:ext>
            </a:extLst>
          </p:cNvPr>
          <p:cNvSpPr txBox="1"/>
          <p:nvPr/>
        </p:nvSpPr>
        <p:spPr>
          <a:xfrm>
            <a:off x="3838556" y="510755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Boxplot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31AE9-B494-E360-5B0C-5E8886DF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93" y="1333971"/>
            <a:ext cx="6004792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334</TotalTime>
  <Words>725</Words>
  <Application>Microsoft Macintosh PowerPoint</Application>
  <PresentationFormat>Ekran Gösterisi (4:3)</PresentationFormat>
  <Paragraphs>74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Technology, Screen Time, and Their Effects on Mental Health </vt:lpstr>
      <vt:lpstr>MY DATASET</vt:lpstr>
      <vt:lpstr>HYPOTHESIS  </vt:lpstr>
      <vt:lpstr>UNIVARIATE ANALYSIS </vt:lpstr>
      <vt:lpstr>UNIVARIATE ANALYSIS</vt:lpstr>
      <vt:lpstr>UNIVARIATE ANALYSIS</vt:lpstr>
      <vt:lpstr>UNIVARIATE ANALYSIS</vt:lpstr>
      <vt:lpstr>BIVARIATE ANALYSIS </vt:lpstr>
      <vt:lpstr>BIVARIATE ANALYSIS</vt:lpstr>
      <vt:lpstr>BIVARIATE ANALYSIS</vt:lpstr>
      <vt:lpstr>BIVARIATE ANALYSIS</vt:lpstr>
      <vt:lpstr>BIVARIATE ANALYSIS</vt:lpstr>
      <vt:lpstr>MULTIVARIATE ANALYSIS </vt:lpstr>
      <vt:lpstr>MULTIVARIATE ANALYSIS</vt:lpstr>
      <vt:lpstr>REGRESSION ANALYSIS</vt:lpstr>
      <vt:lpstr>CONFUSION MATRIX FOR BINNED SLEEP HOURS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Technology, Screen Time, and Their Effects on Mental Health </dc:title>
  <dc:subject/>
  <dc:creator/>
  <cp:keywords/>
  <dc:description>generated using python-pptx</dc:description>
  <cp:lastModifiedBy>Nisa Kan</cp:lastModifiedBy>
  <cp:revision>8</cp:revision>
  <dcterms:created xsi:type="dcterms:W3CDTF">2013-01-27T09:14:16Z</dcterms:created>
  <dcterms:modified xsi:type="dcterms:W3CDTF">2025-05-30T17:30:46Z</dcterms:modified>
  <cp:category/>
</cp:coreProperties>
</file>