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8" r:id="rId1"/>
  </p:sldMasterIdLst>
  <p:notesMasterIdLst>
    <p:notesMasterId r:id="rId19"/>
  </p:notesMasterIdLst>
  <p:sldIdLst>
    <p:sldId id="267" r:id="rId2"/>
    <p:sldId id="266" r:id="rId3"/>
    <p:sldId id="265" r:id="rId4"/>
    <p:sldId id="257" r:id="rId5"/>
    <p:sldId id="278" r:id="rId6"/>
    <p:sldId id="273" r:id="rId7"/>
    <p:sldId id="261" r:id="rId8"/>
    <p:sldId id="260" r:id="rId9"/>
    <p:sldId id="271" r:id="rId10"/>
    <p:sldId id="258" r:id="rId11"/>
    <p:sldId id="274" r:id="rId12"/>
    <p:sldId id="275" r:id="rId13"/>
    <p:sldId id="256" r:id="rId14"/>
    <p:sldId id="268" r:id="rId15"/>
    <p:sldId id="277" r:id="rId16"/>
    <p:sldId id="270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0"/>
    <p:restoredTop sz="94669"/>
  </p:normalViewPr>
  <p:slideViewPr>
    <p:cSldViewPr snapToGrid="0" snapToObjects="1">
      <p:cViewPr varScale="1">
        <p:scale>
          <a:sx n="79" d="100"/>
          <a:sy n="79" d="100"/>
        </p:scale>
        <p:origin x="208" y="376"/>
      </p:cViewPr>
      <p:guideLst>
        <p:guide orient="horz" pos="218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09FE0-1E74-6F44-A65C-399507041595}" type="datetimeFigureOut">
              <a:rPr lang="en-US" smtClean="0"/>
              <a:t>5/24/25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A91D6-FBB3-9D48-B110-05C55DE5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81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A91D6-FBB3-9D48-B110-05C55DE53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82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A91D6-FBB3-9D48-B110-05C55DE539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81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6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2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8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2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1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50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4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7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4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910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8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7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9" r:id="rId1"/>
    <p:sldLayoutId id="2147484140" r:id="rId2"/>
    <p:sldLayoutId id="2147484141" r:id="rId3"/>
    <p:sldLayoutId id="2147484142" r:id="rId4"/>
    <p:sldLayoutId id="2147484143" r:id="rId5"/>
    <p:sldLayoutId id="2147484144" r:id="rId6"/>
    <p:sldLayoutId id="2147484145" r:id="rId7"/>
    <p:sldLayoutId id="2147484146" r:id="rId8"/>
    <p:sldLayoutId id="2147484147" r:id="rId9"/>
    <p:sldLayoutId id="2147484148" r:id="rId10"/>
    <p:sldLayoutId id="21474841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AEA52BA-70DE-A9BC-CDB5-04378794B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443" y="1321056"/>
            <a:ext cx="8013114" cy="1991979"/>
          </a:xfrm>
        </p:spPr>
        <p:txBody>
          <a:bodyPr anchor="b">
            <a:normAutofit/>
          </a:bodyPr>
          <a:lstStyle/>
          <a:p>
            <a:r>
              <a:rPr lang="tr-TR" sz="4500" b="0" i="0" u="none" strike="noStrike" dirty="0" err="1">
                <a:solidFill>
                  <a:schemeClr val="tx2"/>
                </a:solidFill>
                <a:effectLst/>
                <a:cs typeface="Calibri" panose="020F0502020204030204" pitchFamily="34" charset="0"/>
              </a:rPr>
              <a:t>Technology</a:t>
            </a:r>
            <a:r>
              <a:rPr lang="tr-TR" sz="4500" b="0" i="0" u="none" strike="noStrike" dirty="0">
                <a:solidFill>
                  <a:schemeClr val="tx2"/>
                </a:solidFill>
                <a:effectLst/>
                <a:cs typeface="Calibri" panose="020F0502020204030204" pitchFamily="34" charset="0"/>
              </a:rPr>
              <a:t>, </a:t>
            </a:r>
            <a:r>
              <a:rPr lang="tr-TR" sz="4500" b="0" i="0" u="none" strike="noStrike" dirty="0" err="1">
                <a:solidFill>
                  <a:schemeClr val="tx2"/>
                </a:solidFill>
                <a:effectLst/>
                <a:cs typeface="Calibri" panose="020F0502020204030204" pitchFamily="34" charset="0"/>
              </a:rPr>
              <a:t>Screen</a:t>
            </a:r>
            <a:r>
              <a:rPr lang="tr-TR" sz="4500" b="0" i="0" u="none" strike="noStrike" dirty="0">
                <a:solidFill>
                  <a:schemeClr val="tx2"/>
                </a:solidFill>
                <a:effectLst/>
                <a:cs typeface="Calibri" panose="020F0502020204030204" pitchFamily="34" charset="0"/>
              </a:rPr>
              <a:t> Time, </a:t>
            </a:r>
            <a:r>
              <a:rPr lang="tr-TR" sz="4500" b="0" i="0" u="none" strike="noStrike" dirty="0" err="1">
                <a:solidFill>
                  <a:schemeClr val="tx2"/>
                </a:solidFill>
                <a:effectLst/>
                <a:cs typeface="Calibri" panose="020F0502020204030204" pitchFamily="34" charset="0"/>
              </a:rPr>
              <a:t>and</a:t>
            </a:r>
            <a:r>
              <a:rPr lang="tr-TR" sz="4500" b="0" i="0" u="none" strike="noStrike" dirty="0">
                <a:solidFill>
                  <a:schemeClr val="tx2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tr-TR" sz="4500" b="0" i="0" u="none" strike="noStrike" dirty="0" err="1">
                <a:solidFill>
                  <a:schemeClr val="tx2"/>
                </a:solidFill>
                <a:effectLst/>
                <a:cs typeface="Calibri" panose="020F0502020204030204" pitchFamily="34" charset="0"/>
              </a:rPr>
              <a:t>Their</a:t>
            </a:r>
            <a:r>
              <a:rPr lang="tr-TR" sz="4500" b="0" i="0" u="none" strike="noStrike" dirty="0">
                <a:solidFill>
                  <a:schemeClr val="tx2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tr-TR" sz="4500" b="0" i="0" u="none" strike="noStrike" dirty="0" err="1">
                <a:solidFill>
                  <a:schemeClr val="tx2"/>
                </a:solidFill>
                <a:effectLst/>
                <a:cs typeface="Calibri" panose="020F0502020204030204" pitchFamily="34" charset="0"/>
              </a:rPr>
              <a:t>Effects</a:t>
            </a:r>
            <a:r>
              <a:rPr lang="tr-TR" sz="4500" b="0" i="0" u="none" strike="noStrike" dirty="0">
                <a:solidFill>
                  <a:schemeClr val="tx2"/>
                </a:solidFill>
                <a:effectLst/>
                <a:cs typeface="Calibri" panose="020F0502020204030204" pitchFamily="34" charset="0"/>
              </a:rPr>
              <a:t> on </a:t>
            </a:r>
            <a:r>
              <a:rPr lang="tr-TR" sz="4500" b="0" i="0" u="none" strike="noStrike" dirty="0" err="1">
                <a:solidFill>
                  <a:schemeClr val="tx2"/>
                </a:solidFill>
                <a:effectLst/>
                <a:cs typeface="Calibri" panose="020F0502020204030204" pitchFamily="34" charset="0"/>
              </a:rPr>
              <a:t>Mental</a:t>
            </a:r>
            <a:r>
              <a:rPr lang="tr-TR" sz="4500" b="0" i="0" u="none" strike="noStrike" dirty="0">
                <a:solidFill>
                  <a:schemeClr val="tx2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tr-TR" sz="4500" b="0" i="0" u="none" strike="noStrike" dirty="0" err="1">
                <a:solidFill>
                  <a:schemeClr val="tx2"/>
                </a:solidFill>
                <a:effectLst/>
                <a:cs typeface="Calibri" panose="020F0502020204030204" pitchFamily="34" charset="0"/>
              </a:rPr>
              <a:t>Health</a:t>
            </a:r>
            <a:br>
              <a:rPr lang="tr-TR" sz="4500" b="0" i="0" u="none" strike="noStrike" dirty="0">
                <a:solidFill>
                  <a:schemeClr val="tx2"/>
                </a:solidFill>
                <a:effectLst/>
                <a:cs typeface="Calibri" panose="020F0502020204030204" pitchFamily="34" charset="0"/>
              </a:rPr>
            </a:br>
            <a:endParaRPr lang="en-US" sz="4500" dirty="0">
              <a:solidFill>
                <a:schemeClr val="tx2"/>
              </a:solidFill>
              <a:cs typeface="Calibri" panose="020F0502020204030204" pitchFamily="34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C4E067E-5817-0524-DC78-2B4FE24B8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1046" y="3525490"/>
            <a:ext cx="7101908" cy="865639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Nisa Kan 31999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00351" y="0"/>
            <a:ext cx="3243649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5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799165" y="4001437"/>
            <a:ext cx="3655725" cy="2057400"/>
            <a:chOff x="-305" y="-1"/>
            <a:chExt cx="3832880" cy="2876136"/>
          </a:xfrm>
        </p:grpSpPr>
        <p:sp>
          <p:nvSpPr>
            <p:cNvPr id="30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207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4346" y="638089"/>
            <a:ext cx="3916034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BIVARIATE ANALYSIS</a:t>
            </a:r>
          </a:p>
        </p:txBody>
      </p:sp>
      <p:pic>
        <p:nvPicPr>
          <p:cNvPr id="5" name="Resim 4" descr="ekran görüntüsü, yeşil içeren bir resim&#10;&#10;Açıklama otomatik olarak oluşturuldu">
            <a:extLst>
              <a:ext uri="{FF2B5EF4-FFF2-40B4-BE49-F238E27FC236}">
                <a16:creationId xmlns:a16="http://schemas.microsoft.com/office/drawing/2014/main" id="{B312F55A-7894-431D-4AE4-CB8479DBF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02" y="2083023"/>
            <a:ext cx="4094226" cy="2691954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346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E7AA55E1-CA2A-1EC6-510C-AD73BDBDDAFC}"/>
              </a:ext>
            </a:extLst>
          </p:cNvPr>
          <p:cNvSpPr txBox="1"/>
          <p:nvPr/>
        </p:nvSpPr>
        <p:spPr>
          <a:xfrm>
            <a:off x="5054346" y="2664886"/>
            <a:ext cx="3614166" cy="35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There is no clear trend between screen time and sleep hours, suggesting that increased screen use does not strongly predict changes in sleep duration in this dataset.</a:t>
            </a:r>
            <a:endParaRPr lang="en-US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BD7CC205-AE71-F8AA-08F0-63251EA91100}"/>
              </a:ext>
            </a:extLst>
          </p:cNvPr>
          <p:cNvSpPr txBox="1"/>
          <p:nvPr/>
        </p:nvSpPr>
        <p:spPr>
          <a:xfrm>
            <a:off x="634712" y="4774977"/>
            <a:ext cx="3553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/>
              <a:t>Scatterplot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9823B73-394A-593D-B52F-C20B5F216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BIVARIATE ANALYSIS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9DB9F7D-E899-4C6B-1C4C-56FEBAC73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3202" y="2807208"/>
            <a:ext cx="257175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</a:rPr>
              <a:t>There is no clear linear relationship between screen time and stress level, as stress appears uniformly distributed across different screen time durations.</a:t>
            </a:r>
            <a:endParaRPr lang="en-US" sz="1800" dirty="0"/>
          </a:p>
        </p:txBody>
      </p:sp>
      <p:pic>
        <p:nvPicPr>
          <p:cNvPr id="6" name="İçerik Yer Tutucusu 5" descr="metin, çizgi, öykü gelişim çizgisi; kumpas; grafiğini çıkarm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28DBE239-59A6-BF52-1CED-41099DEEC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0722" y="1772107"/>
            <a:ext cx="5177790" cy="331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27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5BD7205-B443-2EB1-0130-9965928A0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346" y="638089"/>
            <a:ext cx="3614166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BIVARIATE ANALYSIS</a:t>
            </a:r>
          </a:p>
        </p:txBody>
      </p:sp>
      <p:pic>
        <p:nvPicPr>
          <p:cNvPr id="6" name="İçerik Yer Tutucusu 5" descr="diyagram içeren bir resim&#10;&#10;Açıklama otomatik olarak oluşturuldu">
            <a:extLst>
              <a:ext uri="{FF2B5EF4-FFF2-40B4-BE49-F238E27FC236}">
                <a16:creationId xmlns:a16="http://schemas.microsoft.com/office/drawing/2014/main" id="{195D7214-1001-E030-77B4-5B823726A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202" y="2098376"/>
            <a:ext cx="4094226" cy="2661247"/>
          </a:xfrm>
          <a:prstGeom prst="rect">
            <a:avLst/>
          </a:prstGeom>
        </p:spPr>
      </p:pic>
      <p:sp>
        <p:nvSpPr>
          <p:cNvPr id="13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346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DCB475E-4C42-D9CB-FDEB-AE9E15AD2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54346" y="2664886"/>
            <a:ext cx="3614166" cy="35507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</a:rPr>
              <a:t>Sleep duration is fairly consistent across screen time categories, but the median appears slightly lower for high screen time users. This suggests a possible mild reduction in sleep with increased screen use.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74003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40080"/>
            <a:ext cx="3614166" cy="148132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MULTIVARIATE ANALYSIS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E4733A0-C38E-86B3-461D-83567CDAE2C7}"/>
              </a:ext>
            </a:extLst>
          </p:cNvPr>
          <p:cNvSpPr txBox="1"/>
          <p:nvPr/>
        </p:nvSpPr>
        <p:spPr>
          <a:xfrm>
            <a:off x="237744" y="2556732"/>
            <a:ext cx="4098798" cy="28778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Most variables show weak or no correlation, but screen time has a strong positive correlation with the screen-to-sleep ratio (0.89) and a moderate negative correlation with sleep duration (-0.41), suggesting that more screen time may reduce sleep.</a:t>
            </a:r>
            <a:endParaRPr lang="en-US" dirty="0"/>
          </a:p>
        </p:txBody>
      </p:sp>
      <p:pic>
        <p:nvPicPr>
          <p:cNvPr id="6" name="Resim 5" descr="metin, ekran görüntüsü, diyagram, kare içeren bir resim&#10;&#10;Açıklama otomatik olarak oluşturuldu">
            <a:extLst>
              <a:ext uri="{FF2B5EF4-FFF2-40B4-BE49-F238E27FC236}">
                <a16:creationId xmlns:a16="http://schemas.microsoft.com/office/drawing/2014/main" id="{3B3B6F5B-BA2D-919B-FC8F-E8595B525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994" y="1770694"/>
            <a:ext cx="4819379" cy="3864324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12BB354F-00C6-F3A7-2273-40210F11D27D}"/>
              </a:ext>
            </a:extLst>
          </p:cNvPr>
          <p:cNvSpPr txBox="1"/>
          <p:nvPr/>
        </p:nvSpPr>
        <p:spPr>
          <a:xfrm>
            <a:off x="4943141" y="5635018"/>
            <a:ext cx="334508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/>
              <a:t>Correlation Heatmap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ED76422-852D-896D-3AB8-A70A98B3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346" y="638089"/>
            <a:ext cx="3614166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MULTIVARIATE ANALYSIS</a:t>
            </a:r>
          </a:p>
        </p:txBody>
      </p:sp>
      <p:pic>
        <p:nvPicPr>
          <p:cNvPr id="6" name="İçerik Yer Tutucusu 5" descr="metin, ekran görüntüsü, dikdörtgen, diyagram içeren bir resim&#10;&#10;Açıklama otomatik olarak oluşturuldu">
            <a:extLst>
              <a:ext uri="{FF2B5EF4-FFF2-40B4-BE49-F238E27FC236}">
                <a16:creationId xmlns:a16="http://schemas.microsoft.com/office/drawing/2014/main" id="{8E2925EE-F0B7-1B73-0368-217ADADDD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3202" y="1307640"/>
            <a:ext cx="4094226" cy="4242720"/>
          </a:xfrm>
          <a:prstGeom prst="rect">
            <a:avLst/>
          </a:prstGeom>
        </p:spPr>
      </p:pic>
      <p:sp>
        <p:nvSpPr>
          <p:cNvPr id="13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346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C074DE6-7C04-296E-2553-6045C1CFB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54346" y="2664886"/>
            <a:ext cx="3614166" cy="35507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</a:rPr>
              <a:t>Most pairwise relationships appear weak or flat, indicating little linear association between variables. However, there's a slight negative trend between </a:t>
            </a:r>
            <a:r>
              <a:rPr lang="en-US" sz="1800" b="1" i="0" u="none" strike="noStrike" dirty="0">
                <a:effectLst/>
              </a:rPr>
              <a:t>screen time and sleep hours</a:t>
            </a:r>
            <a:r>
              <a:rPr lang="en-US" sz="1800" b="0" i="0" u="none" strike="noStrike" dirty="0">
                <a:effectLst/>
              </a:rPr>
              <a:t>, and stress levels show no strong connection to technology or screen use.</a:t>
            </a:r>
            <a:endParaRPr lang="en-US" sz="1800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4A1F29B2-C7E7-DE65-4ACA-079A5F24E239}"/>
              </a:ext>
            </a:extLst>
          </p:cNvPr>
          <p:cNvSpPr txBox="1"/>
          <p:nvPr/>
        </p:nvSpPr>
        <p:spPr>
          <a:xfrm>
            <a:off x="678045" y="5696349"/>
            <a:ext cx="3553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 err="1"/>
              <a:t>Pairplot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83860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aşlık 1">
            <a:extLst>
              <a:ext uri="{FF2B5EF4-FFF2-40B4-BE49-F238E27FC236}">
                <a16:creationId xmlns:a16="http://schemas.microsoft.com/office/drawing/2014/main" id="{F7C1945A-4097-91FE-1D19-AC1BB6679F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9160" y="670218"/>
            <a:ext cx="8182230" cy="1065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REGRESSION ANALYSIS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2032" y="1800088"/>
            <a:ext cx="4057650" cy="18288"/>
          </a:xfrm>
          <a:custGeom>
            <a:avLst/>
            <a:gdLst>
              <a:gd name="connsiteX0" fmla="*/ 0 w 4057650"/>
              <a:gd name="connsiteY0" fmla="*/ 0 h 18288"/>
              <a:gd name="connsiteX1" fmla="*/ 757428 w 4057650"/>
              <a:gd name="connsiteY1" fmla="*/ 0 h 18288"/>
              <a:gd name="connsiteX2" fmla="*/ 1474279 w 4057650"/>
              <a:gd name="connsiteY2" fmla="*/ 0 h 18288"/>
              <a:gd name="connsiteX3" fmla="*/ 2191131 w 4057650"/>
              <a:gd name="connsiteY3" fmla="*/ 0 h 18288"/>
              <a:gd name="connsiteX4" fmla="*/ 2745676 w 4057650"/>
              <a:gd name="connsiteY4" fmla="*/ 0 h 18288"/>
              <a:gd name="connsiteX5" fmla="*/ 3340798 w 4057650"/>
              <a:gd name="connsiteY5" fmla="*/ 0 h 18288"/>
              <a:gd name="connsiteX6" fmla="*/ 4057650 w 4057650"/>
              <a:gd name="connsiteY6" fmla="*/ 0 h 18288"/>
              <a:gd name="connsiteX7" fmla="*/ 4057650 w 4057650"/>
              <a:gd name="connsiteY7" fmla="*/ 18288 h 18288"/>
              <a:gd name="connsiteX8" fmla="*/ 3381375 w 4057650"/>
              <a:gd name="connsiteY8" fmla="*/ 18288 h 18288"/>
              <a:gd name="connsiteX9" fmla="*/ 2826830 w 4057650"/>
              <a:gd name="connsiteY9" fmla="*/ 18288 h 18288"/>
              <a:gd name="connsiteX10" fmla="*/ 2272284 w 4057650"/>
              <a:gd name="connsiteY10" fmla="*/ 18288 h 18288"/>
              <a:gd name="connsiteX11" fmla="*/ 1555432 w 4057650"/>
              <a:gd name="connsiteY11" fmla="*/ 18288 h 18288"/>
              <a:gd name="connsiteX12" fmla="*/ 960310 w 4057650"/>
              <a:gd name="connsiteY12" fmla="*/ 18288 h 18288"/>
              <a:gd name="connsiteX13" fmla="*/ 0 w 4057650"/>
              <a:gd name="connsiteY13" fmla="*/ 18288 h 18288"/>
              <a:gd name="connsiteX14" fmla="*/ 0 w 405765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650" h="18288" fill="none" extrusionOk="0">
                <a:moveTo>
                  <a:pt x="0" y="0"/>
                </a:moveTo>
                <a:cubicBezTo>
                  <a:pt x="371182" y="3227"/>
                  <a:pt x="494372" y="9222"/>
                  <a:pt x="757428" y="0"/>
                </a:cubicBezTo>
                <a:cubicBezTo>
                  <a:pt x="1020484" y="-9222"/>
                  <a:pt x="1116719" y="-4357"/>
                  <a:pt x="1474279" y="0"/>
                </a:cubicBezTo>
                <a:cubicBezTo>
                  <a:pt x="1831839" y="4357"/>
                  <a:pt x="1920973" y="-11809"/>
                  <a:pt x="2191131" y="0"/>
                </a:cubicBezTo>
                <a:cubicBezTo>
                  <a:pt x="2461289" y="11809"/>
                  <a:pt x="2589480" y="-22604"/>
                  <a:pt x="2745676" y="0"/>
                </a:cubicBezTo>
                <a:cubicBezTo>
                  <a:pt x="2901872" y="22604"/>
                  <a:pt x="3136452" y="-12306"/>
                  <a:pt x="3340798" y="0"/>
                </a:cubicBezTo>
                <a:cubicBezTo>
                  <a:pt x="3545144" y="12306"/>
                  <a:pt x="3766934" y="-21556"/>
                  <a:pt x="4057650" y="0"/>
                </a:cubicBezTo>
                <a:cubicBezTo>
                  <a:pt x="4057150" y="8855"/>
                  <a:pt x="4057759" y="14521"/>
                  <a:pt x="4057650" y="18288"/>
                </a:cubicBezTo>
                <a:cubicBezTo>
                  <a:pt x="3743404" y="40125"/>
                  <a:pt x="3625516" y="-14923"/>
                  <a:pt x="3381375" y="18288"/>
                </a:cubicBezTo>
                <a:cubicBezTo>
                  <a:pt x="3137235" y="51499"/>
                  <a:pt x="2946571" y="1"/>
                  <a:pt x="2826830" y="18288"/>
                </a:cubicBezTo>
                <a:cubicBezTo>
                  <a:pt x="2707090" y="36575"/>
                  <a:pt x="2402756" y="1432"/>
                  <a:pt x="2272284" y="18288"/>
                </a:cubicBezTo>
                <a:cubicBezTo>
                  <a:pt x="2141812" y="35144"/>
                  <a:pt x="1895935" y="18199"/>
                  <a:pt x="1555432" y="18288"/>
                </a:cubicBezTo>
                <a:cubicBezTo>
                  <a:pt x="1214929" y="18377"/>
                  <a:pt x="1103072" y="14503"/>
                  <a:pt x="960310" y="18288"/>
                </a:cubicBezTo>
                <a:cubicBezTo>
                  <a:pt x="817548" y="22073"/>
                  <a:pt x="402272" y="-29359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057650" h="18288" stroke="0" extrusionOk="0">
                <a:moveTo>
                  <a:pt x="0" y="0"/>
                </a:moveTo>
                <a:cubicBezTo>
                  <a:pt x="248348" y="13145"/>
                  <a:pt x="486117" y="25042"/>
                  <a:pt x="635698" y="0"/>
                </a:cubicBezTo>
                <a:cubicBezTo>
                  <a:pt x="785279" y="-25042"/>
                  <a:pt x="917762" y="-5537"/>
                  <a:pt x="1190244" y="0"/>
                </a:cubicBezTo>
                <a:cubicBezTo>
                  <a:pt x="1462726" y="5537"/>
                  <a:pt x="1667120" y="-21232"/>
                  <a:pt x="1947672" y="0"/>
                </a:cubicBezTo>
                <a:cubicBezTo>
                  <a:pt x="2228224" y="21232"/>
                  <a:pt x="2280631" y="-21698"/>
                  <a:pt x="2583370" y="0"/>
                </a:cubicBezTo>
                <a:cubicBezTo>
                  <a:pt x="2886109" y="21698"/>
                  <a:pt x="3022941" y="19647"/>
                  <a:pt x="3219069" y="0"/>
                </a:cubicBezTo>
                <a:cubicBezTo>
                  <a:pt x="3415197" y="-19647"/>
                  <a:pt x="3747500" y="26991"/>
                  <a:pt x="4057650" y="0"/>
                </a:cubicBezTo>
                <a:cubicBezTo>
                  <a:pt x="4056752" y="7180"/>
                  <a:pt x="4057819" y="13790"/>
                  <a:pt x="4057650" y="18288"/>
                </a:cubicBezTo>
                <a:cubicBezTo>
                  <a:pt x="3865148" y="-3313"/>
                  <a:pt x="3702543" y="49468"/>
                  <a:pt x="3381375" y="18288"/>
                </a:cubicBezTo>
                <a:cubicBezTo>
                  <a:pt x="3060208" y="-12892"/>
                  <a:pt x="2956571" y="-8678"/>
                  <a:pt x="2826830" y="18288"/>
                </a:cubicBezTo>
                <a:cubicBezTo>
                  <a:pt x="2697089" y="45254"/>
                  <a:pt x="2411031" y="43154"/>
                  <a:pt x="2150555" y="18288"/>
                </a:cubicBezTo>
                <a:cubicBezTo>
                  <a:pt x="1890080" y="-6578"/>
                  <a:pt x="1741827" y="-615"/>
                  <a:pt x="1474280" y="18288"/>
                </a:cubicBezTo>
                <a:cubicBezTo>
                  <a:pt x="1206734" y="37191"/>
                  <a:pt x="998203" y="33335"/>
                  <a:pt x="838581" y="18288"/>
                </a:cubicBezTo>
                <a:cubicBezTo>
                  <a:pt x="678959" y="3241"/>
                  <a:pt x="187101" y="-13212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İçerik Yer Tutucusu 5" descr="metin, çizgi, öykü gelişim çizgisi; kumpas; grafiğini çıkarma, sayı, numara içeren bir resim&#10;&#10;Açıklama otomatik olarak oluşturuldu">
            <a:extLst>
              <a:ext uri="{FF2B5EF4-FFF2-40B4-BE49-F238E27FC236}">
                <a16:creationId xmlns:a16="http://schemas.microsoft.com/office/drawing/2014/main" id="{29BA719D-DF34-F528-BBDB-FB2F2D46DD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62681" y="2315941"/>
            <a:ext cx="2818638" cy="1803928"/>
          </a:xfrm>
          <a:prstGeom prst="rect">
            <a:avLst/>
          </a:prstGeom>
        </p:spPr>
      </p:pic>
      <p:pic>
        <p:nvPicPr>
          <p:cNvPr id="9" name="Resim 8" descr="metin, öykü gelişim çizgisi; kumpas; grafiğini çıkarma, çizgi, diyagram içeren bir resim&#10;&#10;Açıklama otomatik olarak oluşturuldu">
            <a:extLst>
              <a:ext uri="{FF2B5EF4-FFF2-40B4-BE49-F238E27FC236}">
                <a16:creationId xmlns:a16="http://schemas.microsoft.com/office/drawing/2014/main" id="{D0BA8DA1-5ED6-E47C-2E67-C87EBDB8B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94" y="2274780"/>
            <a:ext cx="2818638" cy="1803928"/>
          </a:xfrm>
          <a:prstGeom prst="rect">
            <a:avLst/>
          </a:prstGeom>
        </p:spPr>
      </p:pic>
      <p:pic>
        <p:nvPicPr>
          <p:cNvPr id="8" name="İçerik Yer Tutucusu 7" descr="metin, çizgi, öykü gelişim çizgisi; kumpas; grafiğini çıkarma, diyagram içeren bir resim&#10;&#10;Açıklama otomatik olarak oluşturuldu">
            <a:extLst>
              <a:ext uri="{FF2B5EF4-FFF2-40B4-BE49-F238E27FC236}">
                <a16:creationId xmlns:a16="http://schemas.microsoft.com/office/drawing/2014/main" id="{DA6A838B-B658-C8CC-4DDB-B9F7ED8874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24813" y="2315941"/>
            <a:ext cx="2818638" cy="1803928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0A51FFCB-CFB6-961E-B137-38E6490B5BC9}"/>
              </a:ext>
            </a:extLst>
          </p:cNvPr>
          <p:cNvSpPr txBox="1"/>
          <p:nvPr/>
        </p:nvSpPr>
        <p:spPr>
          <a:xfrm>
            <a:off x="311327" y="4078708"/>
            <a:ext cx="2482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rgbClr val="1F1F1F"/>
                </a:solidFill>
                <a:effectLst/>
                <a:cs typeface="Calibri" panose="020F0502020204030204" pitchFamily="34" charset="0"/>
              </a:rPr>
              <a:t>Linear</a:t>
            </a:r>
            <a:r>
              <a:rPr lang="tr-TR" dirty="0">
                <a:solidFill>
                  <a:srgbClr val="1F1F1F"/>
                </a:solidFill>
                <a:cs typeface="Calibri" panose="020F0502020204030204" pitchFamily="34" charset="0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cs typeface="Calibri" panose="020F0502020204030204" pitchFamily="34" charset="0"/>
              </a:rPr>
              <a:t>Regression</a:t>
            </a:r>
            <a:r>
              <a:rPr lang="tr-TR" b="0" i="0" dirty="0">
                <a:solidFill>
                  <a:srgbClr val="1F1F1F"/>
                </a:solidFill>
                <a:effectLst/>
                <a:cs typeface="Calibri" panose="020F0502020204030204" pitchFamily="34" charset="0"/>
              </a:rPr>
              <a:t>:</a:t>
            </a:r>
          </a:p>
          <a:p>
            <a:pPr marL="2857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1F1F1F"/>
                </a:solidFill>
                <a:effectLst/>
                <a:cs typeface="Calibri" panose="020F0502020204030204" pitchFamily="34" charset="0"/>
              </a:rPr>
              <a:t> MSE: 0.68</a:t>
            </a:r>
          </a:p>
          <a:p>
            <a:pPr marL="2857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1F1F1F"/>
                </a:solidFill>
                <a:effectLst/>
                <a:cs typeface="Calibri" panose="020F0502020204030204" pitchFamily="34" charset="0"/>
              </a:rPr>
              <a:t> R²: -0.00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48505D0C-EA19-85E2-64D7-5AC7DE22D08C}"/>
              </a:ext>
            </a:extLst>
          </p:cNvPr>
          <p:cNvSpPr txBox="1"/>
          <p:nvPr/>
        </p:nvSpPr>
        <p:spPr>
          <a:xfrm>
            <a:off x="6273880" y="4119869"/>
            <a:ext cx="2558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i="0" dirty="0" err="1">
                <a:solidFill>
                  <a:srgbClr val="1F1F1F"/>
                </a:solidFill>
                <a:effectLst/>
                <a:cs typeface="Calibri" panose="020F0502020204030204" pitchFamily="34" charset="0"/>
              </a:rPr>
              <a:t>Random</a:t>
            </a:r>
            <a:r>
              <a:rPr lang="tr-TR" i="0" dirty="0">
                <a:solidFill>
                  <a:srgbClr val="1F1F1F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tr-TR" i="0" dirty="0" err="1">
                <a:solidFill>
                  <a:srgbClr val="1F1F1F"/>
                </a:solidFill>
                <a:effectLst/>
                <a:cs typeface="Calibri" panose="020F0502020204030204" pitchFamily="34" charset="0"/>
              </a:rPr>
              <a:t>Forest</a:t>
            </a:r>
            <a:r>
              <a:rPr lang="tr-TR" i="0" dirty="0">
                <a:solidFill>
                  <a:srgbClr val="1F1F1F"/>
                </a:solidFill>
                <a:effectLst/>
                <a:cs typeface="Calibri" panose="020F0502020204030204" pitchFamily="34" charset="0"/>
              </a:rPr>
              <a:t>: </a:t>
            </a:r>
          </a:p>
          <a:p>
            <a:pPr marL="2857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i="0" dirty="0">
                <a:solidFill>
                  <a:srgbClr val="1F1F1F"/>
                </a:solidFill>
                <a:effectLst/>
                <a:cs typeface="Calibri" panose="020F0502020204030204" pitchFamily="34" charset="0"/>
              </a:rPr>
              <a:t>MSE: 0.69 </a:t>
            </a:r>
          </a:p>
          <a:p>
            <a:pPr marL="2857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i="0" dirty="0">
                <a:solidFill>
                  <a:srgbClr val="1F1F1F"/>
                </a:solidFill>
                <a:effectLst/>
                <a:cs typeface="Calibri" panose="020F0502020204030204" pitchFamily="34" charset="0"/>
              </a:rPr>
              <a:t>R²: -0.03</a:t>
            </a: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52B5394D-5392-8D27-5808-B537DD9C085B}"/>
              </a:ext>
            </a:extLst>
          </p:cNvPr>
          <p:cNvSpPr txBox="1"/>
          <p:nvPr/>
        </p:nvSpPr>
        <p:spPr>
          <a:xfrm>
            <a:off x="3354173" y="4201935"/>
            <a:ext cx="2610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rgbClr val="1F1F1F"/>
                </a:solidFill>
                <a:effectLst/>
                <a:cs typeface="Calibri" panose="020F0502020204030204" pitchFamily="34" charset="0"/>
              </a:rPr>
              <a:t>Decision</a:t>
            </a:r>
            <a:r>
              <a:rPr lang="tr-TR" b="0" i="0" dirty="0">
                <a:solidFill>
                  <a:srgbClr val="1F1F1F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tr-TR" b="0" i="0" dirty="0" err="1">
                <a:solidFill>
                  <a:srgbClr val="1F1F1F"/>
                </a:solidFill>
                <a:effectLst/>
                <a:cs typeface="Calibri" panose="020F0502020204030204" pitchFamily="34" charset="0"/>
              </a:rPr>
              <a:t>Tree</a:t>
            </a:r>
            <a:r>
              <a:rPr lang="tr-TR" b="0" i="0" dirty="0">
                <a:solidFill>
                  <a:srgbClr val="1F1F1F"/>
                </a:solidFill>
                <a:effectLst/>
                <a:cs typeface="Calibri" panose="020F0502020204030204" pitchFamily="34" charset="0"/>
              </a:rPr>
              <a:t>: </a:t>
            </a:r>
          </a:p>
          <a:p>
            <a:pPr marL="2857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1F1F1F"/>
                </a:solidFill>
                <a:effectLst/>
                <a:cs typeface="Calibri" panose="020F0502020204030204" pitchFamily="34" charset="0"/>
              </a:rPr>
              <a:t>MSE: 1.28 </a:t>
            </a:r>
          </a:p>
          <a:p>
            <a:pPr marL="2857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1F1F1F"/>
                </a:solidFill>
                <a:effectLst/>
                <a:cs typeface="Calibri" panose="020F0502020204030204" pitchFamily="34" charset="0"/>
              </a:rPr>
              <a:t>R²: -0.91</a:t>
            </a:r>
          </a:p>
        </p:txBody>
      </p:sp>
    </p:spTree>
    <p:extLst>
      <p:ext uri="{BB962C8B-B14F-4D97-AF65-F5344CB8AC3E}">
        <p14:creationId xmlns:p14="http://schemas.microsoft.com/office/powerpoint/2010/main" val="3313700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9" name="Rectangle 717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BE5FF7C-7755-860D-B224-D981CFAEC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40080"/>
            <a:ext cx="3614166" cy="1481328"/>
          </a:xfrm>
        </p:spPr>
        <p:txBody>
          <a:bodyPr anchor="b">
            <a:normAutofit/>
          </a:bodyPr>
          <a:lstStyle/>
          <a:p>
            <a:r>
              <a:rPr lang="tr-TR" sz="2900" b="0" i="0" u="none" strike="noStrike">
                <a:effectLst/>
              </a:rPr>
              <a:t>CONFUSION MATRIX FOR BINNED SLEEP HOURS</a:t>
            </a:r>
            <a:endParaRPr lang="en-US" sz="2900"/>
          </a:p>
        </p:txBody>
      </p:sp>
      <p:sp>
        <p:nvSpPr>
          <p:cNvPr id="718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4" name="Content Placeholder 7173">
            <a:extLst>
              <a:ext uri="{FF2B5EF4-FFF2-40B4-BE49-F238E27FC236}">
                <a16:creationId xmlns:a16="http://schemas.microsoft.com/office/drawing/2014/main" id="{5DC39335-3595-058B-28CB-332DA9219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02" y="2660904"/>
            <a:ext cx="3614166" cy="3547872"/>
          </a:xfrm>
        </p:spPr>
        <p:txBody>
          <a:bodyPr anchor="t">
            <a:normAutofit/>
          </a:bodyPr>
          <a:lstStyle/>
          <a:p>
            <a:pPr>
              <a:buClr>
                <a:schemeClr val="accent1"/>
              </a:buClr>
              <a:buSzPct val="80000"/>
            </a:pPr>
            <a:r>
              <a:rPr lang="tr-TR" sz="1900" b="0" i="0" u="none" strike="noStrike">
                <a:effectLst/>
              </a:rPr>
              <a:t>The model completely fails to predict sleep hours beyond 4 hours, indicating a severe bias toward the lowest sleep categories and very poor overall prediction performance.</a:t>
            </a:r>
            <a:endParaRPr lang="en-US" sz="1900"/>
          </a:p>
        </p:txBody>
      </p:sp>
      <p:pic>
        <p:nvPicPr>
          <p:cNvPr id="4" name="Resim 3" descr="metin, ekran görüntüsü, diyagram, dikdörtgen içeren bir resim&#10;&#10;Açıklama otomatik olarak oluşturuldu">
            <a:extLst>
              <a:ext uri="{FF2B5EF4-FFF2-40B4-BE49-F238E27FC236}">
                <a16:creationId xmlns:a16="http://schemas.microsoft.com/office/drawing/2014/main" id="{27CCE14A-6F63-5CF2-C417-9AC3AC4FE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286" y="1637776"/>
            <a:ext cx="4094226" cy="358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66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8AE559F-EE7E-BCD7-740E-D2447900A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 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F1B2DACB-F2D0-46BC-9B79-EAF87B392931}"/>
              </a:ext>
            </a:extLst>
          </p:cNvPr>
          <p:cNvSpPr txBox="1"/>
          <p:nvPr/>
        </p:nvSpPr>
        <p:spPr>
          <a:xfrm>
            <a:off x="628650" y="1929384"/>
            <a:ext cx="78867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Pearson</a:t>
            </a:r>
            <a:r>
              <a:rPr lang="tr-T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tr-T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Correlation</a:t>
            </a:r>
            <a:r>
              <a:rPr lang="tr-T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tr-T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Coefficient</a:t>
            </a:r>
            <a:r>
              <a:rPr lang="tr-T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: -0.02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P-Value: 0.1063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The</a:t>
            </a:r>
            <a:r>
              <a:rPr lang="tr-T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p-</a:t>
            </a:r>
            <a:r>
              <a:rPr lang="tr-T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value</a:t>
            </a:r>
            <a:r>
              <a:rPr lang="tr-T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is </a:t>
            </a:r>
            <a:r>
              <a:rPr lang="tr-T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greater</a:t>
            </a:r>
            <a:r>
              <a:rPr lang="tr-T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tr-T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than</a:t>
            </a:r>
            <a:r>
              <a:rPr lang="tr-T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tr-T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or</a:t>
            </a:r>
            <a:r>
              <a:rPr lang="tr-T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tr-T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equal</a:t>
            </a:r>
            <a:r>
              <a:rPr lang="tr-T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tr-T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to</a:t>
            </a:r>
            <a:r>
              <a:rPr lang="tr-T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0.05.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We</a:t>
            </a:r>
            <a:r>
              <a:rPr lang="tr-T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fail </a:t>
            </a:r>
            <a:r>
              <a:rPr lang="tr-T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to</a:t>
            </a:r>
            <a:r>
              <a:rPr lang="tr-T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tr-T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reject</a:t>
            </a:r>
            <a:r>
              <a:rPr lang="tr-T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tr-T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the</a:t>
            </a:r>
            <a:r>
              <a:rPr lang="tr-T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tr-T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null</a:t>
            </a:r>
            <a:r>
              <a:rPr lang="tr-T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tr-T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hypothesis</a:t>
            </a:r>
            <a:r>
              <a:rPr lang="tr-T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n-US" sz="1900" b="0" i="0" u="none" strike="noStrike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11798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CCADA39-1628-5B1A-B48D-C96B7D7EF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cs typeface="Calibri" panose="020F0502020204030204" pitchFamily="34" charset="0"/>
              </a:rPr>
              <a:t>MY DATASET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8D9492-8932-923E-3914-C85755A4D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sz="1400" b="1" i="0" u="none" strike="noStrike" dirty="0" err="1">
                <a:effectLst/>
                <a:cs typeface="Calibri" panose="020F0502020204030204" pitchFamily="34" charset="0"/>
              </a:rPr>
              <a:t>User_ID</a:t>
            </a:r>
            <a:r>
              <a:rPr lang="tr-TR" sz="1400" b="1" i="0" u="none" strike="noStrike" dirty="0">
                <a:effectLst/>
                <a:cs typeface="Calibri" panose="020F0502020204030204" pitchFamily="34" charset="0"/>
              </a:rPr>
              <a:t>: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 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Anonymized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unique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identifier</a:t>
            </a:r>
            <a:endParaRPr lang="tr-TR" sz="1400" b="0" i="0" u="none" strike="noStrike" dirty="0">
              <a:effectLst/>
              <a:cs typeface="Calibri" panose="020F0502020204030204" pitchFamily="34" charset="0"/>
            </a:endParaRPr>
          </a:p>
          <a:p>
            <a:pPr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sz="1400" b="1" i="0" u="none" strike="noStrike" dirty="0">
                <a:effectLst/>
                <a:cs typeface="Calibri" panose="020F0502020204030204" pitchFamily="34" charset="0"/>
              </a:rPr>
              <a:t>Age &amp; </a:t>
            </a:r>
            <a:r>
              <a:rPr lang="tr-TR" sz="1400" b="1" i="0" u="none" strike="noStrike" dirty="0" err="1">
                <a:effectLst/>
                <a:cs typeface="Calibri" panose="020F0502020204030204" pitchFamily="34" charset="0"/>
              </a:rPr>
              <a:t>Gender</a:t>
            </a:r>
            <a:r>
              <a:rPr lang="tr-TR" sz="1400" b="1" i="0" u="none" strike="noStrike" dirty="0">
                <a:effectLst/>
                <a:cs typeface="Calibri" panose="020F0502020204030204" pitchFamily="34" charset="0"/>
              </a:rPr>
              <a:t>: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 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Demographic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information</a:t>
            </a:r>
            <a:endParaRPr lang="tr-TR" sz="1400" b="0" i="0" u="none" strike="noStrike" dirty="0">
              <a:effectLst/>
              <a:cs typeface="Calibri" panose="020F0502020204030204" pitchFamily="34" charset="0"/>
            </a:endParaRPr>
          </a:p>
          <a:p>
            <a:pPr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sz="1400" b="1" i="0" u="none" strike="noStrike" dirty="0" err="1">
                <a:effectLst/>
                <a:cs typeface="Calibri" panose="020F0502020204030204" pitchFamily="34" charset="0"/>
              </a:rPr>
              <a:t>Technology_Usage_Hours</a:t>
            </a:r>
            <a:r>
              <a:rPr lang="tr-TR" sz="1400" b="1" i="0" u="none" strike="noStrike" dirty="0">
                <a:effectLst/>
                <a:cs typeface="Calibri" panose="020F0502020204030204" pitchFamily="34" charset="0"/>
              </a:rPr>
              <a:t>: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 Daily time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spent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using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digital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devices</a:t>
            </a:r>
            <a:endParaRPr lang="tr-TR" sz="1400" b="0" i="0" u="none" strike="noStrike" dirty="0">
              <a:effectLst/>
              <a:cs typeface="Calibri" panose="020F0502020204030204" pitchFamily="34" charset="0"/>
            </a:endParaRPr>
          </a:p>
          <a:p>
            <a:pPr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sz="1400" b="1" i="0" u="none" strike="noStrike" dirty="0" err="1">
                <a:effectLst/>
                <a:cs typeface="Calibri" panose="020F0502020204030204" pitchFamily="34" charset="0"/>
              </a:rPr>
              <a:t>Social_Media_Usage_Hours</a:t>
            </a:r>
            <a:r>
              <a:rPr lang="tr-TR" sz="1400" b="1" i="0" u="none" strike="noStrike" dirty="0">
                <a:effectLst/>
                <a:cs typeface="Calibri" panose="020F0502020204030204" pitchFamily="34" charset="0"/>
              </a:rPr>
              <a:t>: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 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Hours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spent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specifically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on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social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media</a:t>
            </a:r>
            <a:endParaRPr lang="tr-TR" sz="1400" b="0" i="0" u="none" strike="noStrike" dirty="0">
              <a:effectLst/>
              <a:cs typeface="Calibri" panose="020F0502020204030204" pitchFamily="34" charset="0"/>
            </a:endParaRPr>
          </a:p>
          <a:p>
            <a:pPr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sz="1400" b="1" i="0" u="none" strike="noStrike" dirty="0" err="1">
                <a:effectLst/>
                <a:cs typeface="Calibri" panose="020F0502020204030204" pitchFamily="34" charset="0"/>
              </a:rPr>
              <a:t>Gaming_Hours</a:t>
            </a:r>
            <a:r>
              <a:rPr lang="tr-TR" sz="1400" b="1" i="0" u="none" strike="noStrike" dirty="0">
                <a:effectLst/>
                <a:cs typeface="Calibri" panose="020F0502020204030204" pitchFamily="34" charset="0"/>
              </a:rPr>
              <a:t>: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 Time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spent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playing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games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on a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daily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basis</a:t>
            </a:r>
            <a:endParaRPr lang="tr-TR" sz="1400" b="0" i="0" u="none" strike="noStrike" dirty="0">
              <a:effectLst/>
              <a:cs typeface="Calibri" panose="020F0502020204030204" pitchFamily="34" charset="0"/>
            </a:endParaRPr>
          </a:p>
          <a:p>
            <a:pPr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sz="1400" b="1" i="0" u="none" strike="noStrike" dirty="0" err="1">
                <a:effectLst/>
                <a:cs typeface="Calibri" panose="020F0502020204030204" pitchFamily="34" charset="0"/>
              </a:rPr>
              <a:t>Screen_Time_Hours</a:t>
            </a:r>
            <a:r>
              <a:rPr lang="tr-TR" sz="1400" b="1" i="0" u="none" strike="noStrike" dirty="0">
                <a:effectLst/>
                <a:cs typeface="Calibri" panose="020F0502020204030204" pitchFamily="34" charset="0"/>
              </a:rPr>
              <a:t>: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 Total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screen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exposure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per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day</a:t>
            </a:r>
            <a:endParaRPr lang="tr-TR" sz="1400" b="0" i="0" u="none" strike="noStrike" dirty="0">
              <a:effectLst/>
              <a:cs typeface="Calibri" panose="020F0502020204030204" pitchFamily="34" charset="0"/>
            </a:endParaRPr>
          </a:p>
          <a:p>
            <a:pPr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sz="1400" b="1" i="0" u="none" strike="noStrike" dirty="0" err="1">
                <a:effectLst/>
                <a:cs typeface="Calibri" panose="020F0502020204030204" pitchFamily="34" charset="0"/>
              </a:rPr>
              <a:t>Sleep_Hours</a:t>
            </a:r>
            <a:r>
              <a:rPr lang="tr-TR" sz="1400" b="1" i="0" u="none" strike="noStrike" dirty="0">
                <a:effectLst/>
                <a:cs typeface="Calibri" panose="020F0502020204030204" pitchFamily="34" charset="0"/>
              </a:rPr>
              <a:t>: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 Daily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sleep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duration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in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hours</a:t>
            </a:r>
            <a:endParaRPr lang="tr-TR" sz="1400" b="0" i="0" u="none" strike="noStrike" dirty="0">
              <a:effectLst/>
              <a:cs typeface="Calibri" panose="020F0502020204030204" pitchFamily="34" charset="0"/>
            </a:endParaRPr>
          </a:p>
          <a:p>
            <a:pPr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sz="1400" b="1" i="0" u="none" strike="noStrike" dirty="0" err="1">
                <a:effectLst/>
                <a:cs typeface="Calibri" panose="020F0502020204030204" pitchFamily="34" charset="0"/>
              </a:rPr>
              <a:t>Stress_Level</a:t>
            </a:r>
            <a:r>
              <a:rPr lang="tr-TR" sz="1400" b="1" i="0" u="none" strike="noStrike" dirty="0">
                <a:effectLst/>
                <a:cs typeface="Calibri" panose="020F0502020204030204" pitchFamily="34" charset="0"/>
              </a:rPr>
              <a:t>: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 Self-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reported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(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Low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,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Medium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, High) →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converted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to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numerical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scale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(1–3)</a:t>
            </a:r>
          </a:p>
          <a:p>
            <a:pPr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sz="1400" b="1" i="0" u="none" strike="noStrike" dirty="0" err="1">
                <a:effectLst/>
                <a:cs typeface="Calibri" panose="020F0502020204030204" pitchFamily="34" charset="0"/>
              </a:rPr>
              <a:t>Mental_Health_Status</a:t>
            </a:r>
            <a:r>
              <a:rPr lang="tr-TR" sz="1400" b="1" i="0" u="none" strike="noStrike" dirty="0">
                <a:effectLst/>
                <a:cs typeface="Calibri" panose="020F0502020204030204" pitchFamily="34" charset="0"/>
              </a:rPr>
              <a:t>: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 General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mental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well-being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status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(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e.g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.,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stable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,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moderate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,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struggling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)</a:t>
            </a:r>
          </a:p>
          <a:p>
            <a:pPr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sz="1400" b="1" i="0" u="none" strike="noStrike" dirty="0" err="1">
                <a:effectLst/>
                <a:cs typeface="Calibri" panose="020F0502020204030204" pitchFamily="34" charset="0"/>
              </a:rPr>
              <a:t>Physical_Activity_Hours</a:t>
            </a:r>
            <a:r>
              <a:rPr lang="tr-TR" sz="1400" b="1" i="0" u="none" strike="noStrike" dirty="0">
                <a:effectLst/>
                <a:cs typeface="Calibri" panose="020F0502020204030204" pitchFamily="34" charset="0"/>
              </a:rPr>
              <a:t>: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 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Exercise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or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active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hours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per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day</a:t>
            </a:r>
            <a:endParaRPr lang="tr-TR" sz="1400" b="0" i="0" u="none" strike="noStrike" dirty="0">
              <a:effectLst/>
              <a:cs typeface="Calibri" panose="020F0502020204030204" pitchFamily="34" charset="0"/>
            </a:endParaRPr>
          </a:p>
          <a:p>
            <a:pPr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sz="1400" b="1" i="0" u="none" strike="noStrike" dirty="0" err="1">
                <a:effectLst/>
                <a:cs typeface="Calibri" panose="020F0502020204030204" pitchFamily="34" charset="0"/>
              </a:rPr>
              <a:t>Support_Systems_Access</a:t>
            </a:r>
            <a:r>
              <a:rPr lang="tr-TR" sz="1400" b="1" i="0" u="none" strike="noStrike" dirty="0">
                <a:effectLst/>
                <a:cs typeface="Calibri" panose="020F0502020204030204" pitchFamily="34" charset="0"/>
              </a:rPr>
              <a:t>: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 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Whether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the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individual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has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access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to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emotional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or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social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support</a:t>
            </a:r>
            <a:endParaRPr lang="tr-TR" sz="1400" b="0" i="0" u="none" strike="noStrike" dirty="0">
              <a:effectLst/>
              <a:cs typeface="Calibri" panose="020F0502020204030204" pitchFamily="34" charset="0"/>
            </a:endParaRPr>
          </a:p>
          <a:p>
            <a:pPr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sz="1400" b="1" i="0" u="none" strike="noStrike" dirty="0" err="1">
                <a:effectLst/>
                <a:cs typeface="Calibri" panose="020F0502020204030204" pitchFamily="34" charset="0"/>
              </a:rPr>
              <a:t>Work_Environment_Impact</a:t>
            </a:r>
            <a:r>
              <a:rPr lang="tr-TR" sz="1400" b="1" i="0" u="none" strike="noStrike" dirty="0">
                <a:effectLst/>
                <a:cs typeface="Calibri" panose="020F0502020204030204" pitchFamily="34" charset="0"/>
              </a:rPr>
              <a:t>: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 How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work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setting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affects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stress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(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e.g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.,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high-pressure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,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balanced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)</a:t>
            </a:r>
          </a:p>
          <a:p>
            <a:pPr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sz="1400" b="1" i="0" u="none" strike="noStrike" dirty="0" err="1">
                <a:effectLst/>
                <a:cs typeface="Calibri" panose="020F0502020204030204" pitchFamily="34" charset="0"/>
              </a:rPr>
              <a:t>Online_Support_Usage</a:t>
            </a:r>
            <a:r>
              <a:rPr lang="tr-TR" sz="1400" b="1" i="0" u="none" strike="noStrike" dirty="0">
                <a:effectLst/>
                <a:cs typeface="Calibri" panose="020F0502020204030204" pitchFamily="34" charset="0"/>
              </a:rPr>
              <a:t>: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 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Use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of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digital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tools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or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communities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for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mental</a:t>
            </a:r>
            <a:r>
              <a:rPr lang="tr-TR" sz="1400" b="0" i="0" u="none" strike="noStrike" dirty="0">
                <a:effectLst/>
                <a:cs typeface="Calibri" panose="020F0502020204030204" pitchFamily="34" charset="0"/>
              </a:rPr>
              <a:t> </a:t>
            </a:r>
            <a:r>
              <a:rPr lang="tr-TR" sz="1400" b="0" i="0" u="none" strike="noStrike" dirty="0" err="1">
                <a:effectLst/>
                <a:cs typeface="Calibri" panose="020F0502020204030204" pitchFamily="34" charset="0"/>
              </a:rPr>
              <a:t>support</a:t>
            </a:r>
            <a:endParaRPr lang="tr-TR" sz="1400" b="0" i="0" u="none" strike="noStrike" dirty="0">
              <a:effectLst/>
              <a:cs typeface="Calibri" panose="020F0502020204030204" pitchFamily="34" charset="0"/>
            </a:endParaRP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57984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45052C1-8A2E-F7BA-F02F-8353C41A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HYPOTHESIS</a:t>
            </a: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000" b="1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5D1977C-6EED-093D-0671-408208ABF2DC}"/>
              </a:ext>
            </a:extLst>
          </p:cNvPr>
          <p:cNvSpPr txBox="1"/>
          <p:nvPr/>
        </p:nvSpPr>
        <p:spPr>
          <a:xfrm>
            <a:off x="3844813" y="552091"/>
            <a:ext cx="4668251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b="1" i="0" strike="noStrike" dirty="0">
                <a:effectLst/>
              </a:rPr>
              <a:t>Null Hypothesis (H₀):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There is no </a:t>
            </a:r>
            <a:r>
              <a:rPr lang="en-US" i="0" dirty="0">
                <a:effectLst/>
              </a:rPr>
              <a:t>correlation between </a:t>
            </a:r>
            <a:r>
              <a:rPr lang="en-US" dirty="0"/>
              <a:t>screen time sleep hours.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Alternative Hypothesis (H₁):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There is a correlation between screen time and sleep hours</a:t>
            </a:r>
            <a:r>
              <a:rPr lang="en-US" dirty="0"/>
              <a:t>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913895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UNIVARIATE ANALYSIS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2F50D23-9214-B78B-4B94-D1F4B3A4852D}"/>
              </a:ext>
            </a:extLst>
          </p:cNvPr>
          <p:cNvSpPr txBox="1"/>
          <p:nvPr/>
        </p:nvSpPr>
        <p:spPr>
          <a:xfrm>
            <a:off x="473202" y="2807208"/>
            <a:ext cx="257175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Technology Usage Histogram</a:t>
            </a:r>
            <a:r>
              <a:rPr lang="en-US" b="0" i="0" u="none" strike="noStrike" dirty="0">
                <a:effectLst/>
              </a:rPr>
              <a:t> 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Screen time is fairly evenly distributed across the sample, with most individuals using screens between 2 and 14 hours daily. There is no sharp peak, suggesting a wide variety of usage habits</a:t>
            </a:r>
            <a:r>
              <a:rPr lang="en-US" sz="1900" b="0" i="0" u="none" strike="noStrike" dirty="0">
                <a:effectLst/>
              </a:rPr>
              <a:t>.</a:t>
            </a:r>
            <a:endParaRPr lang="en-US" sz="1900" dirty="0"/>
          </a:p>
        </p:txBody>
      </p:sp>
      <p:pic>
        <p:nvPicPr>
          <p:cNvPr id="5" name="Resim 4" descr="ekran görüntüsü, metin, meneviş mavisi, öykü gelişim çizgisi; kumpas; grafiğini çıkarma içeren bir resim&#10;&#10;Açıklama otomatik olarak oluşturuldu">
            <a:extLst>
              <a:ext uri="{FF2B5EF4-FFF2-40B4-BE49-F238E27FC236}">
                <a16:creationId xmlns:a16="http://schemas.microsoft.com/office/drawing/2014/main" id="{4DF3E581-275B-8C88-AC1E-4D196096D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22" y="1765635"/>
            <a:ext cx="5177790" cy="3326730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6F05ABD0-0FC3-302D-C336-9ED98A78657F}"/>
              </a:ext>
            </a:extLst>
          </p:cNvPr>
          <p:cNvSpPr txBox="1"/>
          <p:nvPr/>
        </p:nvSpPr>
        <p:spPr>
          <a:xfrm>
            <a:off x="3819646" y="5092365"/>
            <a:ext cx="3553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/>
              <a:t>Histogram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E67A16F-DFBB-E4D4-3262-91E7CF43E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346" y="638089"/>
            <a:ext cx="3614166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UNIVARIATE ANALYSIS</a:t>
            </a:r>
          </a:p>
        </p:txBody>
      </p:sp>
      <p:pic>
        <p:nvPicPr>
          <p:cNvPr id="5" name="İçerik Yer Tutucusu 5" descr="metin, ekran görüntüsü, diyagram, dikdörtgen içeren bir resim&#10;&#10;Açıklama otomatik olarak oluşturuldu">
            <a:extLst>
              <a:ext uri="{FF2B5EF4-FFF2-40B4-BE49-F238E27FC236}">
                <a16:creationId xmlns:a16="http://schemas.microsoft.com/office/drawing/2014/main" id="{E2A404AD-E907-6AB9-9BC1-A80CE7A8C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202" y="2123965"/>
            <a:ext cx="4094226" cy="2610069"/>
          </a:xfrm>
          <a:prstGeom prst="rect">
            <a:avLst/>
          </a:prstGeom>
        </p:spPr>
      </p:pic>
      <p:sp>
        <p:nvSpPr>
          <p:cNvPr id="19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346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D222976-F56E-B1DB-07FC-A1A033492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54346" y="2664886"/>
            <a:ext cx="3614166" cy="35507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tr-TR" sz="1800" dirty="0" err="1">
                <a:solidFill>
                  <a:srgbClr val="000000"/>
                </a:solidFill>
              </a:rPr>
              <a:t>Mental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health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status</a:t>
            </a:r>
            <a:r>
              <a:rPr lang="tr-TR" sz="1800" dirty="0">
                <a:solidFill>
                  <a:srgbClr val="000000"/>
                </a:solidFill>
              </a:rPr>
              <a:t> is </a:t>
            </a:r>
            <a:r>
              <a:rPr lang="tr-TR" sz="1800" dirty="0" err="1">
                <a:solidFill>
                  <a:srgbClr val="000000"/>
                </a:solidFill>
              </a:rPr>
              <a:t>evenly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distributed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across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all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categories</a:t>
            </a:r>
            <a:r>
              <a:rPr lang="tr-TR" sz="1800" dirty="0">
                <a:solidFill>
                  <a:srgbClr val="000000"/>
                </a:solidFill>
              </a:rPr>
              <a:t>, </a:t>
            </a:r>
            <a:r>
              <a:rPr lang="tr-TR" sz="1800" dirty="0" err="1">
                <a:solidFill>
                  <a:srgbClr val="000000"/>
                </a:solidFill>
              </a:rPr>
              <a:t>indicating</a:t>
            </a:r>
            <a:r>
              <a:rPr lang="tr-TR" sz="1800" dirty="0">
                <a:solidFill>
                  <a:srgbClr val="000000"/>
                </a:solidFill>
              </a:rPr>
              <a:t> a </a:t>
            </a:r>
            <a:r>
              <a:rPr lang="tr-TR" sz="1800" dirty="0" err="1">
                <a:solidFill>
                  <a:srgbClr val="000000"/>
                </a:solidFill>
              </a:rPr>
              <a:t>balanced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dataset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with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similar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representation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for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Excellent</a:t>
            </a:r>
            <a:r>
              <a:rPr lang="tr-TR" sz="1800" dirty="0">
                <a:solidFill>
                  <a:srgbClr val="000000"/>
                </a:solidFill>
              </a:rPr>
              <a:t>, </a:t>
            </a:r>
            <a:r>
              <a:rPr lang="tr-TR" sz="1800" dirty="0" err="1">
                <a:solidFill>
                  <a:srgbClr val="000000"/>
                </a:solidFill>
              </a:rPr>
              <a:t>Good</a:t>
            </a:r>
            <a:r>
              <a:rPr lang="tr-TR" sz="1800" dirty="0">
                <a:solidFill>
                  <a:srgbClr val="000000"/>
                </a:solidFill>
              </a:rPr>
              <a:t>, </a:t>
            </a:r>
            <a:r>
              <a:rPr lang="tr-TR" sz="1800" dirty="0" err="1">
                <a:solidFill>
                  <a:srgbClr val="000000"/>
                </a:solidFill>
              </a:rPr>
              <a:t>Fair</a:t>
            </a:r>
            <a:r>
              <a:rPr lang="tr-TR" sz="1800" dirty="0">
                <a:solidFill>
                  <a:srgbClr val="000000"/>
                </a:solidFill>
              </a:rPr>
              <a:t>, </a:t>
            </a:r>
            <a:r>
              <a:rPr lang="tr-TR" sz="1800" dirty="0" err="1">
                <a:solidFill>
                  <a:srgbClr val="000000"/>
                </a:solidFill>
              </a:rPr>
              <a:t>and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Poor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mental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health</a:t>
            </a:r>
            <a:r>
              <a:rPr lang="tr-TR" sz="1800" dirty="0">
                <a:solidFill>
                  <a:srgbClr val="000000"/>
                </a:solidFill>
              </a:rPr>
              <a:t> </a:t>
            </a:r>
            <a:r>
              <a:rPr lang="tr-TR" sz="1800" dirty="0" err="1">
                <a:solidFill>
                  <a:srgbClr val="000000"/>
                </a:solidFill>
              </a:rPr>
              <a:t>groups</a:t>
            </a:r>
            <a:r>
              <a:rPr lang="tr-TR" sz="1800" dirty="0">
                <a:solidFill>
                  <a:srgbClr val="000000"/>
                </a:solidFill>
              </a:rPr>
              <a:t>.</a:t>
            </a: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7D9438CC-ECD3-8F59-E1F1-0392AC216515}"/>
              </a:ext>
            </a:extLst>
          </p:cNvPr>
          <p:cNvSpPr txBox="1"/>
          <p:nvPr/>
        </p:nvSpPr>
        <p:spPr>
          <a:xfrm>
            <a:off x="750459" y="4734034"/>
            <a:ext cx="3553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/>
              <a:t>Histogram</a:t>
            </a:r>
          </a:p>
        </p:txBody>
      </p:sp>
    </p:spTree>
    <p:extLst>
      <p:ext uri="{BB962C8B-B14F-4D97-AF65-F5344CB8AC3E}">
        <p14:creationId xmlns:p14="http://schemas.microsoft.com/office/powerpoint/2010/main" val="3922129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EE92896-DC65-2E98-9787-69E66537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40080"/>
            <a:ext cx="3614166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UNIVARIATE ANALYSIS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2D9C98F-5EF9-E446-DD25-1E0F70D98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3202" y="2660904"/>
            <a:ext cx="3614166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</a:rPr>
              <a:t>Stress levels are almost evenly distributed across low, medium, and high categories, indicating a well-balanced sample for stress-related analysis.</a:t>
            </a:r>
            <a:endParaRPr lang="en-US" sz="1800" dirty="0"/>
          </a:p>
        </p:txBody>
      </p:sp>
      <p:pic>
        <p:nvPicPr>
          <p:cNvPr id="6" name="İçerik Yer Tutucusu 5" descr="metin, ekran görüntüsü, diyagram, dikdörtgen içeren bir resim&#10;&#10;Açıklama otomatik olarak oluşturuldu">
            <a:extLst>
              <a:ext uri="{FF2B5EF4-FFF2-40B4-BE49-F238E27FC236}">
                <a16:creationId xmlns:a16="http://schemas.microsoft.com/office/drawing/2014/main" id="{A09773C4-A183-88A9-53F3-487FD786A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4286" y="2123965"/>
            <a:ext cx="4094226" cy="2610069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534EC343-0942-F809-43A5-F3D163C82326}"/>
              </a:ext>
            </a:extLst>
          </p:cNvPr>
          <p:cNvSpPr txBox="1"/>
          <p:nvPr/>
        </p:nvSpPr>
        <p:spPr>
          <a:xfrm>
            <a:off x="4838970" y="4734034"/>
            <a:ext cx="3553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/>
              <a:t>Histogram</a:t>
            </a:r>
          </a:p>
        </p:txBody>
      </p:sp>
    </p:spTree>
    <p:extLst>
      <p:ext uri="{BB962C8B-B14F-4D97-AF65-F5344CB8AC3E}">
        <p14:creationId xmlns:p14="http://schemas.microsoft.com/office/powerpoint/2010/main" val="1925099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UNIVARIATE ANALYSIS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8ADD2C82-C0E7-5D0D-0922-C86B8C1815EF}"/>
              </a:ext>
            </a:extLst>
          </p:cNvPr>
          <p:cNvSpPr txBox="1"/>
          <p:nvPr/>
        </p:nvSpPr>
        <p:spPr>
          <a:xfrm>
            <a:off x="473201" y="2807208"/>
            <a:ext cx="3101887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900" b="0" i="0" u="none" strike="noStrike" dirty="0">
                <a:effectLst/>
              </a:rPr>
              <a:t> </a:t>
            </a:r>
            <a:r>
              <a:rPr lang="en-US" dirty="0"/>
              <a:t>Average Tech Usage by Stress Level</a:t>
            </a:r>
            <a:endParaRPr lang="en-US" b="0" i="0" u="none" strike="noStrike" dirty="0">
              <a:effectLst/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Average technology usage is nearly identical across all stress levels, suggesting no strong relationship between stress and overall tech use in this dataset.</a:t>
            </a:r>
            <a:endParaRPr lang="en-US" dirty="0"/>
          </a:p>
        </p:txBody>
      </p:sp>
      <p:pic>
        <p:nvPicPr>
          <p:cNvPr id="5" name="Resim 4" descr="metin, ekran görüntüsü, diyagram, çizgi içeren bir resim&#10;&#10;Açıklama otomatik olarak oluşturuldu">
            <a:extLst>
              <a:ext uri="{FF2B5EF4-FFF2-40B4-BE49-F238E27FC236}">
                <a16:creationId xmlns:a16="http://schemas.microsoft.com/office/drawing/2014/main" id="{795E0855-869E-51FD-4460-FE2C94F57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682" y="1220495"/>
            <a:ext cx="5182705" cy="4503006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BF6DCD5B-6B28-B099-94C0-9F515C4C8F12}"/>
              </a:ext>
            </a:extLst>
          </p:cNvPr>
          <p:cNvSpPr txBox="1"/>
          <p:nvPr/>
        </p:nvSpPr>
        <p:spPr>
          <a:xfrm>
            <a:off x="4200143" y="5637505"/>
            <a:ext cx="3553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/>
              <a:t>Histogram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4346" y="638089"/>
            <a:ext cx="3962332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BIVARIATE ANALYSIS</a:t>
            </a:r>
            <a:br>
              <a:rPr 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346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8E25AB9-02F4-CBA2-020A-30D7D2AAE49C}"/>
              </a:ext>
            </a:extLst>
          </p:cNvPr>
          <p:cNvSpPr txBox="1"/>
          <p:nvPr/>
        </p:nvSpPr>
        <p:spPr>
          <a:xfrm>
            <a:off x="5128991" y="2646598"/>
            <a:ext cx="3614166" cy="35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Physical Activity by Stress Level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Individuals with lower stress levels tend to report higher levels of physical activity, while highly stressed individuals show lower activity ranges.</a:t>
            </a:r>
            <a:endParaRPr lang="en-US" dirty="0"/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endParaRPr lang="en-US" b="0" i="0" u="none" strike="noStrike" dirty="0">
              <a:effectLst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5286B9A-EE4F-E7B7-E8D8-20BEE346C1E9}"/>
              </a:ext>
            </a:extLst>
          </p:cNvPr>
          <p:cNvSpPr txBox="1"/>
          <p:nvPr/>
        </p:nvSpPr>
        <p:spPr>
          <a:xfrm>
            <a:off x="276931" y="4847626"/>
            <a:ext cx="3553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/>
              <a:t>Boxplot</a:t>
            </a:r>
          </a:p>
        </p:txBody>
      </p:sp>
      <p:pic>
        <p:nvPicPr>
          <p:cNvPr id="9" name="Resim 8" descr="ekran görüntüsü, diyagram, dikdörtgen, kare içeren bir resim&#10;&#10;Açıklama otomatik olarak oluşturuldu">
            <a:extLst>
              <a:ext uri="{FF2B5EF4-FFF2-40B4-BE49-F238E27FC236}">
                <a16:creationId xmlns:a16="http://schemas.microsoft.com/office/drawing/2014/main" id="{398C0065-B866-C0C4-88BB-AF69C5F87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8608"/>
            <a:ext cx="5001669" cy="324901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A353871-27ED-F303-8744-A0A82AAF4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anchor="b">
            <a:normAutofit/>
          </a:bodyPr>
          <a:lstStyle/>
          <a:p>
            <a:r>
              <a:rPr lang="en-US" sz="3600" dirty="0"/>
              <a:t>BIVARIATE ANALYSIS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FE87E01-5CEB-9608-4463-992FDDACB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02" y="2807208"/>
            <a:ext cx="2571750" cy="3410712"/>
          </a:xfrm>
        </p:spPr>
        <p:txBody>
          <a:bodyPr anchor="t">
            <a:normAutofit/>
          </a:bodyPr>
          <a:lstStyle/>
          <a:p>
            <a:pPr>
              <a:buClr>
                <a:schemeClr val="accent1"/>
              </a:buClr>
              <a:buSzPct val="80000"/>
            </a:pPr>
            <a:r>
              <a:rPr lang="en-US" sz="1800" dirty="0"/>
              <a:t>Screen time by stress level</a:t>
            </a:r>
            <a:endParaRPr lang="tr-TR" sz="1800" dirty="0"/>
          </a:p>
          <a:p>
            <a:pPr>
              <a:buClr>
                <a:schemeClr val="accent1"/>
              </a:buClr>
              <a:buSzPct val="80000"/>
            </a:pPr>
            <a:r>
              <a:rPr lang="tr-TR" sz="1800" b="0" i="0" u="none" strike="noStrike" dirty="0" err="1">
                <a:effectLst/>
              </a:rPr>
              <a:t>Screen</a:t>
            </a:r>
            <a:r>
              <a:rPr lang="tr-TR" sz="1800" b="0" i="0" u="none" strike="noStrike" dirty="0">
                <a:effectLst/>
              </a:rPr>
              <a:t> time </a:t>
            </a:r>
            <a:r>
              <a:rPr lang="tr-TR" sz="1800" b="0" i="0" u="none" strike="noStrike" dirty="0" err="1">
                <a:effectLst/>
              </a:rPr>
              <a:t>appears</a:t>
            </a:r>
            <a:r>
              <a:rPr lang="tr-TR" sz="1800" b="0" i="0" u="none" strike="noStrike" dirty="0">
                <a:effectLst/>
              </a:rPr>
              <a:t> </a:t>
            </a:r>
            <a:r>
              <a:rPr lang="tr-TR" sz="1800" b="0" i="0" u="none" strike="noStrike" dirty="0" err="1">
                <a:effectLst/>
              </a:rPr>
              <a:t>similar</a:t>
            </a:r>
            <a:r>
              <a:rPr lang="tr-TR" sz="1800" b="0" i="0" u="none" strike="noStrike" dirty="0">
                <a:effectLst/>
              </a:rPr>
              <a:t> </a:t>
            </a:r>
            <a:r>
              <a:rPr lang="tr-TR" sz="1800" b="0" i="0" u="none" strike="noStrike" dirty="0" err="1">
                <a:effectLst/>
              </a:rPr>
              <a:t>across</a:t>
            </a:r>
            <a:r>
              <a:rPr lang="tr-TR" sz="1800" b="0" i="0" u="none" strike="noStrike" dirty="0">
                <a:effectLst/>
              </a:rPr>
              <a:t> </a:t>
            </a:r>
            <a:r>
              <a:rPr lang="tr-TR" sz="1800" b="0" i="0" u="none" strike="noStrike" dirty="0" err="1">
                <a:effectLst/>
              </a:rPr>
              <a:t>all</a:t>
            </a:r>
            <a:r>
              <a:rPr lang="tr-TR" sz="1800" b="0" i="0" u="none" strike="noStrike" dirty="0">
                <a:effectLst/>
              </a:rPr>
              <a:t> </a:t>
            </a:r>
            <a:r>
              <a:rPr lang="tr-TR" sz="1800" b="0" i="0" u="none" strike="noStrike" dirty="0" err="1">
                <a:effectLst/>
              </a:rPr>
              <a:t>stress</a:t>
            </a:r>
            <a:r>
              <a:rPr lang="tr-TR" sz="1800" b="0" i="0" u="none" strike="noStrike" dirty="0">
                <a:effectLst/>
              </a:rPr>
              <a:t> </a:t>
            </a:r>
            <a:r>
              <a:rPr lang="tr-TR" sz="1800" b="0" i="0" u="none" strike="noStrike" dirty="0" err="1">
                <a:effectLst/>
              </a:rPr>
              <a:t>levels</a:t>
            </a:r>
            <a:r>
              <a:rPr lang="tr-TR" sz="1800" b="0" i="0" u="none" strike="noStrike" dirty="0">
                <a:effectLst/>
              </a:rPr>
              <a:t>, </a:t>
            </a:r>
            <a:r>
              <a:rPr lang="tr-TR" sz="1800" b="0" i="0" u="none" strike="noStrike" dirty="0" err="1">
                <a:effectLst/>
              </a:rPr>
              <a:t>with</a:t>
            </a:r>
            <a:r>
              <a:rPr lang="tr-TR" sz="1800" b="0" i="0" u="none" strike="noStrike" dirty="0">
                <a:effectLst/>
              </a:rPr>
              <a:t> </a:t>
            </a:r>
            <a:r>
              <a:rPr lang="tr-TR" sz="1800" b="0" i="0" u="none" strike="noStrike" dirty="0" err="1">
                <a:effectLst/>
              </a:rPr>
              <a:t>slightly</a:t>
            </a:r>
            <a:r>
              <a:rPr lang="tr-TR" sz="1800" b="0" i="0" u="none" strike="noStrike" dirty="0">
                <a:effectLst/>
              </a:rPr>
              <a:t> </a:t>
            </a:r>
            <a:r>
              <a:rPr lang="tr-TR" sz="1800" b="0" i="0" u="none" strike="noStrike" dirty="0" err="1">
                <a:effectLst/>
              </a:rPr>
              <a:t>higher</a:t>
            </a:r>
            <a:r>
              <a:rPr lang="tr-TR" sz="1800" b="0" i="0" u="none" strike="noStrike" dirty="0">
                <a:effectLst/>
              </a:rPr>
              <a:t> </a:t>
            </a:r>
            <a:r>
              <a:rPr lang="tr-TR" sz="1800" b="0" i="0" u="none" strike="noStrike" dirty="0" err="1">
                <a:effectLst/>
              </a:rPr>
              <a:t>medians</a:t>
            </a:r>
            <a:r>
              <a:rPr lang="tr-TR" sz="1800" b="0" i="0" u="none" strike="noStrike" dirty="0">
                <a:effectLst/>
              </a:rPr>
              <a:t> </a:t>
            </a:r>
            <a:r>
              <a:rPr lang="tr-TR" sz="1800" b="0" i="0" u="none" strike="noStrike" dirty="0" err="1">
                <a:effectLst/>
              </a:rPr>
              <a:t>for</a:t>
            </a:r>
            <a:r>
              <a:rPr lang="tr-TR" sz="1800" b="0" i="0" u="none" strike="noStrike" dirty="0">
                <a:effectLst/>
              </a:rPr>
              <a:t> </a:t>
            </a:r>
            <a:r>
              <a:rPr lang="tr-TR" sz="1800" b="0" i="0" u="none" strike="noStrike" dirty="0" err="1">
                <a:effectLst/>
              </a:rPr>
              <a:t>low</a:t>
            </a:r>
            <a:r>
              <a:rPr lang="tr-TR" sz="1800" b="0" i="0" u="none" strike="noStrike" dirty="0">
                <a:effectLst/>
              </a:rPr>
              <a:t> </a:t>
            </a:r>
            <a:r>
              <a:rPr lang="tr-TR" sz="1800" b="0" i="0" u="none" strike="noStrike" dirty="0" err="1">
                <a:effectLst/>
              </a:rPr>
              <a:t>stress</a:t>
            </a:r>
            <a:r>
              <a:rPr lang="tr-TR" sz="1800" b="0" i="0" u="none" strike="noStrike" dirty="0">
                <a:effectLst/>
              </a:rPr>
              <a:t>. </a:t>
            </a:r>
            <a:r>
              <a:rPr lang="tr-TR" sz="1800" b="0" i="0" u="none" strike="noStrike" dirty="0" err="1">
                <a:effectLst/>
              </a:rPr>
              <a:t>This</a:t>
            </a:r>
            <a:r>
              <a:rPr lang="tr-TR" sz="1800" b="0" i="0" u="none" strike="noStrike" dirty="0">
                <a:effectLst/>
              </a:rPr>
              <a:t> </a:t>
            </a:r>
            <a:r>
              <a:rPr lang="tr-TR" sz="1800" b="0" i="0" u="none" strike="noStrike" dirty="0" err="1">
                <a:effectLst/>
              </a:rPr>
              <a:t>suggests</a:t>
            </a:r>
            <a:r>
              <a:rPr lang="tr-TR" sz="1800" b="0" i="0" u="none" strike="noStrike" dirty="0">
                <a:effectLst/>
              </a:rPr>
              <a:t> </a:t>
            </a:r>
            <a:r>
              <a:rPr lang="tr-TR" sz="1800" b="0" i="0" u="none" strike="noStrike" dirty="0" err="1">
                <a:effectLst/>
              </a:rPr>
              <a:t>that</a:t>
            </a:r>
            <a:r>
              <a:rPr lang="tr-TR" sz="1800" b="0" i="0" u="none" strike="noStrike" dirty="0">
                <a:effectLst/>
              </a:rPr>
              <a:t> </a:t>
            </a:r>
            <a:r>
              <a:rPr lang="tr-TR" sz="1800" b="0" i="0" u="none" strike="noStrike" dirty="0" err="1">
                <a:effectLst/>
              </a:rPr>
              <a:t>screen</a:t>
            </a:r>
            <a:r>
              <a:rPr lang="tr-TR" sz="1800" b="0" i="0" u="none" strike="noStrike" dirty="0">
                <a:effectLst/>
              </a:rPr>
              <a:t> time </a:t>
            </a:r>
            <a:r>
              <a:rPr lang="tr-TR" sz="1800" b="0" i="0" u="none" strike="noStrike" dirty="0" err="1">
                <a:effectLst/>
              </a:rPr>
              <a:t>alone</a:t>
            </a:r>
            <a:r>
              <a:rPr lang="tr-TR" sz="1800" b="0" i="0" u="none" strike="noStrike" dirty="0">
                <a:effectLst/>
              </a:rPr>
              <a:t> </a:t>
            </a:r>
            <a:r>
              <a:rPr lang="tr-TR" sz="1800" b="0" i="0" u="none" strike="noStrike" dirty="0" err="1">
                <a:effectLst/>
              </a:rPr>
              <a:t>may</a:t>
            </a:r>
            <a:r>
              <a:rPr lang="tr-TR" sz="1800" b="0" i="0" u="none" strike="noStrike" dirty="0">
                <a:effectLst/>
              </a:rPr>
              <a:t> not </a:t>
            </a:r>
            <a:r>
              <a:rPr lang="tr-TR" sz="1800" b="0" i="0" u="none" strike="noStrike" dirty="0" err="1">
                <a:effectLst/>
              </a:rPr>
              <a:t>strongly</a:t>
            </a:r>
            <a:r>
              <a:rPr lang="tr-TR" sz="1800" b="0" i="0" u="none" strike="noStrike" dirty="0">
                <a:effectLst/>
              </a:rPr>
              <a:t> </a:t>
            </a:r>
            <a:r>
              <a:rPr lang="tr-TR" sz="1800" b="0" i="0" u="none" strike="noStrike" dirty="0" err="1">
                <a:effectLst/>
              </a:rPr>
              <a:t>differentiate</a:t>
            </a:r>
            <a:r>
              <a:rPr lang="tr-TR" sz="1800" b="0" i="0" u="none" strike="noStrike" dirty="0">
                <a:effectLst/>
              </a:rPr>
              <a:t> </a:t>
            </a:r>
            <a:r>
              <a:rPr lang="tr-TR" sz="1800" b="0" i="0" u="none" strike="noStrike" dirty="0" err="1">
                <a:effectLst/>
              </a:rPr>
              <a:t>between</a:t>
            </a:r>
            <a:r>
              <a:rPr lang="tr-TR" sz="1800" b="0" i="0" u="none" strike="noStrike" dirty="0">
                <a:effectLst/>
              </a:rPr>
              <a:t> </a:t>
            </a:r>
            <a:r>
              <a:rPr lang="tr-TR" sz="1800" b="0" i="0" u="none" strike="noStrike" dirty="0" err="1">
                <a:effectLst/>
              </a:rPr>
              <a:t>stress</a:t>
            </a:r>
            <a:r>
              <a:rPr lang="tr-TR" sz="1800" b="0" i="0" u="none" strike="noStrike" dirty="0">
                <a:effectLst/>
              </a:rPr>
              <a:t> </a:t>
            </a:r>
            <a:r>
              <a:rPr lang="tr-TR" sz="1800" b="0" i="0" u="none" strike="noStrike" dirty="0" err="1">
                <a:effectLst/>
              </a:rPr>
              <a:t>categories</a:t>
            </a:r>
            <a:r>
              <a:rPr lang="tr-TR" sz="1800" b="0" i="0" u="none" strike="noStrike" dirty="0">
                <a:effectLst/>
              </a:rPr>
              <a:t>.</a:t>
            </a:r>
          </a:p>
          <a:p>
            <a:pPr marL="0" indent="0">
              <a:buClr>
                <a:schemeClr val="accent1"/>
              </a:buClr>
              <a:buSzPct val="80000"/>
              <a:buNone/>
            </a:pPr>
            <a:endParaRPr lang="tr-TR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İçerik Yer Tutucusu 4" descr="diyagram, ekran görüntüsü, dikdörtgen, kare içeren bir resim&#10;&#10;Açıklama otomatik olarak oluşturuldu">
            <a:extLst>
              <a:ext uri="{FF2B5EF4-FFF2-40B4-BE49-F238E27FC236}">
                <a16:creationId xmlns:a16="http://schemas.microsoft.com/office/drawing/2014/main" id="{61D1D818-CFC7-DE4B-26C9-23DD20EE3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22" y="1746218"/>
            <a:ext cx="5177790" cy="3365564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565D7DAA-D0DB-B2A8-2F2D-B0DE956D7C37}"/>
              </a:ext>
            </a:extLst>
          </p:cNvPr>
          <p:cNvSpPr txBox="1"/>
          <p:nvPr/>
        </p:nvSpPr>
        <p:spPr>
          <a:xfrm>
            <a:off x="3838556" y="5107554"/>
            <a:ext cx="3553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/>
              <a:t>Boxplot</a:t>
            </a:r>
          </a:p>
        </p:txBody>
      </p:sp>
    </p:spTree>
    <p:extLst>
      <p:ext uri="{BB962C8B-B14F-4D97-AF65-F5344CB8AC3E}">
        <p14:creationId xmlns:p14="http://schemas.microsoft.com/office/powerpoint/2010/main" val="765503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Mavi Yeşi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313</TotalTime>
  <Words>722</Words>
  <Application>Microsoft Macintosh PowerPoint</Application>
  <PresentationFormat>Ekran Gösterisi (4:3)</PresentationFormat>
  <Paragraphs>75</Paragraphs>
  <Slides>17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Teması</vt:lpstr>
      <vt:lpstr>Technology, Screen Time, and Their Effects on Mental Health </vt:lpstr>
      <vt:lpstr>MY DATASET</vt:lpstr>
      <vt:lpstr>HYPOTHESIS  </vt:lpstr>
      <vt:lpstr>UNIVARIATE ANALYSIS </vt:lpstr>
      <vt:lpstr>UNIVARIATE ANALYSIS</vt:lpstr>
      <vt:lpstr>UNIVARIATE ANALYSIS</vt:lpstr>
      <vt:lpstr>UNIVARIATE ANALYSIS</vt:lpstr>
      <vt:lpstr>BIVARIATE ANALYSIS </vt:lpstr>
      <vt:lpstr>BIVARIATE ANALYSIS</vt:lpstr>
      <vt:lpstr>BIVARIATE ANALYSIS</vt:lpstr>
      <vt:lpstr>BIVARIATE ANALYSIS</vt:lpstr>
      <vt:lpstr>BIVARIATE ANALYSIS</vt:lpstr>
      <vt:lpstr>MULTIVARIATE ANALYSIS </vt:lpstr>
      <vt:lpstr>MULTIVARIATE ANALYSIS</vt:lpstr>
      <vt:lpstr>REGRESSION ANALYSIS</vt:lpstr>
      <vt:lpstr>CONFUSION MATRIX FOR BINNED SLEEP HOURS</vt:lpstr>
      <vt:lpstr>CONCLUSION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Technology, Screen Time, and Their Effects on Mental Health </dc:title>
  <dc:subject/>
  <dc:creator/>
  <cp:keywords/>
  <dc:description>generated using python-pptx</dc:description>
  <cp:lastModifiedBy>Nisa Kan</cp:lastModifiedBy>
  <cp:revision>7</cp:revision>
  <dcterms:created xsi:type="dcterms:W3CDTF">2013-01-27T09:14:16Z</dcterms:created>
  <dcterms:modified xsi:type="dcterms:W3CDTF">2025-05-23T22:00:52Z</dcterms:modified>
  <cp:category/>
</cp:coreProperties>
</file>