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318" r:id="rId3"/>
    <p:sldId id="319" r:id="rId4"/>
    <p:sldId id="320" r:id="rId5"/>
    <p:sldId id="321" r:id="rId6"/>
    <p:sldId id="322" r:id="rId7"/>
    <p:sldId id="350" r:id="rId8"/>
    <p:sldId id="343" r:id="rId9"/>
    <p:sldId id="344" r:id="rId10"/>
    <p:sldId id="345" r:id="rId11"/>
    <p:sldId id="346" r:id="rId12"/>
    <p:sldId id="351" r:id="rId13"/>
    <p:sldId id="335" r:id="rId14"/>
    <p:sldId id="336" r:id="rId15"/>
    <p:sldId id="337" r:id="rId16"/>
    <p:sldId id="338" r:id="rId17"/>
    <p:sldId id="339" r:id="rId18"/>
    <p:sldId id="340" r:id="rId19"/>
    <p:sldId id="341" r:id="rId20"/>
    <p:sldId id="342" r:id="rId21"/>
    <p:sldId id="352" r:id="rId22"/>
    <p:sldId id="326" r:id="rId23"/>
    <p:sldId id="327" r:id="rId24"/>
    <p:sldId id="328" r:id="rId25"/>
    <p:sldId id="329" r:id="rId26"/>
    <p:sldId id="330" r:id="rId27"/>
    <p:sldId id="307" r:id="rId28"/>
    <p:sldId id="349" r:id="rId29"/>
    <p:sldId id="347" r:id="rId30"/>
    <p:sldId id="348" r:id="rId31"/>
    <p:sldId id="353" r:id="rId32"/>
    <p:sldId id="354" r:id="rId33"/>
    <p:sldId id="355" r:id="rId34"/>
    <p:sldId id="356" r:id="rId35"/>
    <p:sldId id="357" r:id="rId36"/>
    <p:sldId id="365" r:id="rId37"/>
    <p:sldId id="366" r:id="rId38"/>
    <p:sldId id="367" r:id="rId39"/>
    <p:sldId id="368" r:id="rId40"/>
    <p:sldId id="369" r:id="rId41"/>
    <p:sldId id="370" r:id="rId42"/>
    <p:sldId id="371" r:id="rId43"/>
    <p:sldId id="372" r:id="rId44"/>
    <p:sldId id="373" r:id="rId45"/>
    <p:sldId id="389" r:id="rId46"/>
    <p:sldId id="390"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000" autoAdjust="0"/>
  </p:normalViewPr>
  <p:slideViewPr>
    <p:cSldViewPr>
      <p:cViewPr>
        <p:scale>
          <a:sx n="112" d="100"/>
          <a:sy n="112" d="100"/>
        </p:scale>
        <p:origin x="-1572"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D7927C-D216-1C40-ABD2-36ADC10FDAD9}" type="datetimeFigureOut">
              <a:rPr lang="en-US" smtClean="0"/>
              <a:pPr/>
              <a:t>4/7/2015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F7722E-5A8E-C640-BE6C-ADCC3E69DBE6}" type="slidenum">
              <a:rPr lang="en-US" smtClean="0"/>
              <a:pPr/>
              <a:t>‹#›</a:t>
            </a:fld>
            <a:endParaRPr lang="en-US"/>
          </a:p>
        </p:txBody>
      </p:sp>
    </p:spTree>
    <p:extLst>
      <p:ext uri="{BB962C8B-B14F-4D97-AF65-F5344CB8AC3E}">
        <p14:creationId xmlns="" xmlns:p14="http://schemas.microsoft.com/office/powerpoint/2010/main" val="384262814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Jquery </a:t>
            </a:r>
            <a:r>
              <a:rPr lang="en-US" dirty="0" err="1" smtClean="0"/>
              <a:t>JqueryUI</a:t>
            </a:r>
            <a:endParaRPr lang="en-US" dirty="0" smtClean="0"/>
          </a:p>
          <a:p>
            <a:endParaRPr lang="en-US" dirty="0" smtClean="0"/>
          </a:p>
          <a:p>
            <a:r>
              <a:rPr lang="en-US" dirty="0" smtClean="0"/>
              <a:t>Use passport framework which provides seamless authentication to number of back-ends like twitter, </a:t>
            </a:r>
            <a:r>
              <a:rPr lang="en-US" dirty="0" err="1" smtClean="0"/>
              <a:t>facebook</a:t>
            </a:r>
            <a:r>
              <a:rPr lang="en-US" dirty="0" smtClean="0"/>
              <a:t>, LDAP, local database. Additionally to passport, I used passport-local, which is passport implementation for local database as a back and and passport-local-mongoose which is the plugin which use </a:t>
            </a:r>
            <a:r>
              <a:rPr lang="en-US" dirty="0" err="1" smtClean="0"/>
              <a:t>mongodb</a:t>
            </a:r>
            <a:r>
              <a:rPr lang="en-US" dirty="0" smtClean="0"/>
              <a:t> as the local </a:t>
            </a:r>
            <a:r>
              <a:rPr lang="en-US" dirty="0" err="1" smtClean="0"/>
              <a:t>mongodb</a:t>
            </a:r>
            <a:r>
              <a:rPr lang="en-US" dirty="0" smtClean="0"/>
              <a:t> database as credentials and roles storage.</a:t>
            </a:r>
            <a:endParaRPr lang="en-US" dirty="0"/>
          </a:p>
        </p:txBody>
      </p:sp>
      <p:sp>
        <p:nvSpPr>
          <p:cNvPr id="4" name="Slide Number Placeholder 3"/>
          <p:cNvSpPr>
            <a:spLocks noGrp="1"/>
          </p:cNvSpPr>
          <p:nvPr>
            <p:ph type="sldNum" sz="quarter" idx="10"/>
          </p:nvPr>
        </p:nvSpPr>
        <p:spPr/>
        <p:txBody>
          <a:bodyPr/>
          <a:lstStyle/>
          <a:p>
            <a:fld id="{8AF7722E-5A8E-C640-BE6C-ADCC3E69DBE6}" type="slidenum">
              <a:rPr lang="en-US" smtClean="0"/>
              <a:pPr/>
              <a:t>27</a:t>
            </a:fld>
            <a:endParaRPr lang="en-US"/>
          </a:p>
        </p:txBody>
      </p:sp>
    </p:spTree>
    <p:extLst>
      <p:ext uri="{BB962C8B-B14F-4D97-AF65-F5344CB8AC3E}">
        <p14:creationId xmlns="" xmlns:p14="http://schemas.microsoft.com/office/powerpoint/2010/main" val="28811685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4/7/2015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4/7/2015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4/7/2015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4/7/2015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4/7/2015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4/7/2015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4/7/2015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4/7/2015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Electronic Informed Consent Management System</a:t>
            </a:r>
            <a:endParaRPr lang="en-US" dirty="0"/>
          </a:p>
        </p:txBody>
      </p:sp>
      <p:sp>
        <p:nvSpPr>
          <p:cNvPr id="3" name="Subtitle 2"/>
          <p:cNvSpPr>
            <a:spLocks noGrp="1"/>
          </p:cNvSpPr>
          <p:nvPr>
            <p:ph type="subTitle" idx="1"/>
          </p:nvPr>
        </p:nvSpPr>
        <p:spPr/>
        <p:txBody>
          <a:bodyPr/>
          <a:lstStyle/>
          <a:p>
            <a:r>
              <a:rPr lang="en-US" dirty="0" smtClean="0"/>
              <a:t>Anna </a:t>
            </a:r>
            <a:r>
              <a:rPr lang="en-US" dirty="0" err="1" smtClean="0"/>
              <a:t>Poluektova</a:t>
            </a:r>
            <a:endParaRPr lang="en-US" dirty="0" smtClean="0"/>
          </a:p>
          <a:p>
            <a:r>
              <a:rPr lang="en-US" dirty="0" smtClean="0"/>
              <a:t>Natallia </a:t>
            </a:r>
            <a:r>
              <a:rPr lang="en-US" dirty="0" err="1" smtClean="0"/>
              <a:t>Isayenka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23368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dirty="0" smtClean="0"/>
                        <a:t>Activity</a:t>
                      </a:r>
                      <a:endParaRPr lang="en-US" dirty="0"/>
                    </a:p>
                  </a:txBody>
                  <a:tcPr/>
                </a:tc>
                <a:tc>
                  <a:txBody>
                    <a:bodyPr/>
                    <a:lstStyle/>
                    <a:p>
                      <a:pPr algn="ctr"/>
                      <a:r>
                        <a:rPr lang="en-US" dirty="0" smtClean="0"/>
                        <a:t>Date</a:t>
                      </a:r>
                      <a:endParaRPr lang="en-US" dirty="0"/>
                    </a:p>
                  </a:txBody>
                  <a:tcPr/>
                </a:tc>
              </a:tr>
              <a:tr h="370840">
                <a:tc>
                  <a:txBody>
                    <a:bodyPr/>
                    <a:lstStyle/>
                    <a:p>
                      <a:pPr marL="0" marR="0" algn="just">
                        <a:spcBef>
                          <a:spcPts val="0"/>
                        </a:spcBef>
                        <a:spcAft>
                          <a:spcPts val="0"/>
                        </a:spcAft>
                        <a:tabLst>
                          <a:tab pos="635000" algn="l"/>
                        </a:tabLst>
                      </a:pPr>
                      <a:r>
                        <a:rPr lang="en-US" sz="1400" u="none" dirty="0" smtClean="0">
                          <a:solidFill>
                            <a:srgbClr val="000000"/>
                          </a:solidFill>
                          <a:latin typeface="Calibri" pitchFamily="34" charset="0"/>
                          <a:ea typeface="ヒラギノ角ゴ Pro W3"/>
                          <a:cs typeface="Lucida Sans Unicode"/>
                        </a:rPr>
                        <a:t>Implement </a:t>
                      </a:r>
                      <a:r>
                        <a:rPr lang="en-US" sz="1400" u="none" dirty="0">
                          <a:solidFill>
                            <a:srgbClr val="000000"/>
                          </a:solidFill>
                          <a:latin typeface="Calibri" pitchFamily="34" charset="0"/>
                          <a:ea typeface="ヒラギノ角ゴ Pro W3"/>
                          <a:cs typeface="Lucida Sans Unicode"/>
                        </a:rPr>
                        <a:t>patients server side loopback which returns sent of hardcoded JSON objects for testing purposes</a:t>
                      </a:r>
                      <a:endParaRPr lang="en-US" sz="1400" u="none" dirty="0">
                        <a:solidFill>
                          <a:srgbClr val="000000"/>
                        </a:solidFill>
                        <a:latin typeface="Calibri" pitchFamily="34" charset="0"/>
                        <a:ea typeface="ヒラギノ角ゴ Pro W3"/>
                        <a:cs typeface="Times New Roman"/>
                      </a:endParaRPr>
                    </a:p>
                  </a:txBody>
                  <a:tcPr marL="0" marR="0" marT="0" marB="0"/>
                </a:tc>
                <a:tc rowSpan="5">
                  <a:txBody>
                    <a:bodyPr/>
                    <a:lstStyle/>
                    <a:p>
                      <a:r>
                        <a:rPr lang="en-US" sz="1600" dirty="0" smtClean="0">
                          <a:latin typeface="Calibri" pitchFamily="34" charset="0"/>
                        </a:rPr>
                        <a:t>February 03, 2015 –</a:t>
                      </a:r>
                      <a:r>
                        <a:rPr lang="en-US" sz="1600" baseline="0" dirty="0" smtClean="0">
                          <a:latin typeface="Calibri" pitchFamily="34" charset="0"/>
                        </a:rPr>
                        <a:t> March 02, 2015</a:t>
                      </a:r>
                      <a:endParaRPr lang="en-US" sz="1600" dirty="0">
                        <a:latin typeface="Calibri" pitchFamily="34" charset="0"/>
                      </a:endParaRPr>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dirty="0">
                          <a:solidFill>
                            <a:srgbClr val="000000"/>
                          </a:solidFill>
                          <a:latin typeface="Calibri" pitchFamily="34" charset="0"/>
                          <a:ea typeface="ヒラギノ角ゴ Pro W3"/>
                          <a:cs typeface="Lucida Sans Unicode"/>
                        </a:rPr>
                        <a:t>Migrate tabs from angular to </a:t>
                      </a:r>
                      <a:r>
                        <a:rPr lang="en-GB" sz="1400" b="0" u="none" dirty="0" smtClean="0">
                          <a:solidFill>
                            <a:srgbClr val="000000"/>
                          </a:solidFill>
                          <a:latin typeface="Calibri" pitchFamily="34" charset="0"/>
                          <a:ea typeface="ヒラギノ角ゴ Pro W3"/>
                          <a:cs typeface="Lucida Sans Unicode"/>
                        </a:rPr>
                        <a:t>JQuery</a:t>
                      </a:r>
                      <a:endParaRPr lang="en-US" sz="1400" b="1" u="none" dirty="0">
                        <a:solidFill>
                          <a:srgbClr val="000000"/>
                        </a:solidFill>
                        <a:latin typeface="Calibri" pitchFamily="34" charset="0"/>
                        <a:ea typeface="ヒラギノ角ゴ Pro W3"/>
                        <a:cs typeface="Times New Roman"/>
                      </a:endParaRPr>
                    </a:p>
                    <a:p>
                      <a:pPr marL="0" marR="0">
                        <a:spcBef>
                          <a:spcPts val="0"/>
                        </a:spcBef>
                        <a:spcAft>
                          <a:spcPts val="0"/>
                        </a:spcAft>
                      </a:pPr>
                      <a:r>
                        <a:rPr lang="en-US" sz="1400" u="none" dirty="0">
                          <a:solidFill>
                            <a:srgbClr val="000000"/>
                          </a:solidFill>
                          <a:latin typeface="Calibri" pitchFamily="34" charset="0"/>
                          <a:ea typeface="ヒラギノ角ゴ Pro W3"/>
                          <a:cs typeface="Times New Roman"/>
                        </a:rPr>
                        <a:t>Implement syntax highlighter integration</a:t>
                      </a:r>
                    </a:p>
                  </a:txBody>
                  <a:tcPr marL="0" marR="0" marT="0" marB="0"/>
                </a:tc>
                <a:tc vMerge="1">
                  <a:txBody>
                    <a:bodyPr/>
                    <a:lstStyle/>
                    <a:p>
                      <a:endParaRPr lang="en-US" dirty="0"/>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a:solidFill>
                            <a:srgbClr val="000000"/>
                          </a:solidFill>
                          <a:latin typeface="Calibri" pitchFamily="34" charset="0"/>
                          <a:ea typeface="ヒラギノ角ゴ Pro W3"/>
                          <a:cs typeface="Times New Roman"/>
                        </a:rPr>
                        <a:t>Organize dependencies and remove angular</a:t>
                      </a:r>
                      <a:endParaRPr lang="en-US" sz="1400" b="1" u="none">
                        <a:solidFill>
                          <a:srgbClr val="000000"/>
                        </a:solidFill>
                        <a:latin typeface="Calibri" pitchFamily="34" charset="0"/>
                        <a:ea typeface="ヒラギノ角ゴ Pro W3"/>
                        <a:cs typeface="Times New Roman"/>
                      </a:endParaRPr>
                    </a:p>
                  </a:txBody>
                  <a:tcPr marL="0" marR="0" marT="0" marB="0"/>
                </a:tc>
                <a:tc vMerge="1">
                  <a:txBody>
                    <a:bodyPr/>
                    <a:lstStyle/>
                    <a:p>
                      <a:endParaRPr lang="en-US" dirty="0"/>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a:solidFill>
                            <a:srgbClr val="000000"/>
                          </a:solidFill>
                          <a:latin typeface="Calibri" pitchFamily="34" charset="0"/>
                          <a:ea typeface="ヒラギノ角ゴ Pro W3"/>
                          <a:cs typeface="Times New Roman"/>
                        </a:rPr>
                        <a:t>Implement Consent Templates Editor</a:t>
                      </a:r>
                      <a:endParaRPr lang="en-US" sz="1400" b="1" u="none">
                        <a:solidFill>
                          <a:srgbClr val="000000"/>
                        </a:solidFill>
                        <a:latin typeface="Calibri" pitchFamily="34" charset="0"/>
                        <a:ea typeface="ヒラギノ角ゴ Pro W3"/>
                        <a:cs typeface="Times New Roman"/>
                      </a:endParaRPr>
                    </a:p>
                  </a:txBody>
                  <a:tcPr marL="0" marR="0" marT="0" marB="0"/>
                </a:tc>
                <a:tc vMerge="1">
                  <a:txBody>
                    <a:bodyPr/>
                    <a:lstStyle/>
                    <a:p>
                      <a:endParaRPr lang="en-US" dirty="0"/>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dirty="0">
                          <a:solidFill>
                            <a:srgbClr val="000000"/>
                          </a:solidFill>
                          <a:latin typeface="Calibri" pitchFamily="34" charset="0"/>
                          <a:ea typeface="ヒラギノ角ゴ Pro W3"/>
                          <a:cs typeface="Times New Roman"/>
                        </a:rPr>
                        <a:t>Implement Consent Templates search</a:t>
                      </a:r>
                      <a:endParaRPr lang="en-US" sz="1400" b="1" u="none" dirty="0">
                        <a:solidFill>
                          <a:srgbClr val="000000"/>
                        </a:solidFill>
                        <a:latin typeface="Calibri" pitchFamily="34" charset="0"/>
                        <a:ea typeface="ヒラギノ角ゴ Pro W3"/>
                        <a:cs typeface="Times New Roman"/>
                      </a:endParaRPr>
                    </a:p>
                  </a:txBody>
                  <a:tcPr marL="0" marR="0" marT="0" marB="0"/>
                </a:tc>
                <a:tc vMerge="1">
                  <a:txBody>
                    <a:bodyPr/>
                    <a:lstStyle/>
                    <a:p>
                      <a:endParaRPr lang="en-US" dirty="0"/>
                    </a:p>
                  </a:txBody>
                  <a:tcPr/>
                </a:tc>
              </a:tr>
            </a:tbl>
          </a:graphicData>
        </a:graphic>
      </p:graphicFrame>
      <p:sp>
        <p:nvSpPr>
          <p:cNvPr id="3" name="Title 2"/>
          <p:cNvSpPr>
            <a:spLocks noGrp="1"/>
          </p:cNvSpPr>
          <p:nvPr>
            <p:ph type="title"/>
          </p:nvPr>
        </p:nvSpPr>
        <p:spPr/>
        <p:txBody>
          <a:bodyPr/>
          <a:lstStyle/>
          <a:p>
            <a:r>
              <a:rPr lang="en-US" dirty="0" smtClean="0"/>
              <a:t>Tasks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222504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dirty="0" smtClean="0"/>
                        <a:t>Activity</a:t>
                      </a:r>
                      <a:endParaRPr lang="en-US" dirty="0"/>
                    </a:p>
                  </a:txBody>
                  <a:tcPr/>
                </a:tc>
                <a:tc>
                  <a:txBody>
                    <a:bodyPr/>
                    <a:lstStyle/>
                    <a:p>
                      <a:pPr algn="ctr"/>
                      <a:r>
                        <a:rPr lang="en-US" dirty="0" smtClean="0"/>
                        <a:t>Date</a:t>
                      </a:r>
                      <a:endParaRPr lang="en-US" dirty="0"/>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strike="noStrike" dirty="0">
                          <a:solidFill>
                            <a:srgbClr val="000000"/>
                          </a:solidFill>
                          <a:latin typeface="Calibri"/>
                          <a:ea typeface="ヒラギノ角ゴ Pro W3"/>
                          <a:cs typeface="Times New Roman"/>
                        </a:rPr>
                        <a:t>Implement Consent Editor</a:t>
                      </a:r>
                      <a:endParaRPr lang="en-US" sz="1100" b="1" u="sng" dirty="0">
                        <a:solidFill>
                          <a:srgbClr val="000000"/>
                        </a:solidFill>
                        <a:latin typeface="Book Antiqua"/>
                        <a:ea typeface="ヒラギノ角ゴ Pro W3"/>
                        <a:cs typeface="Times New Roman"/>
                      </a:endParaRPr>
                    </a:p>
                  </a:txBody>
                  <a:tcPr marL="0" marR="0" marT="0" marB="0"/>
                </a:tc>
                <a:tc rowSpan="5">
                  <a:txBody>
                    <a:bodyPr/>
                    <a:lstStyle/>
                    <a:p>
                      <a:r>
                        <a:rPr lang="en-US" sz="1600" dirty="0" smtClean="0">
                          <a:latin typeface="Calibri" pitchFamily="34" charset="0"/>
                        </a:rPr>
                        <a:t>March 03, 2015 – March 15,</a:t>
                      </a:r>
                      <a:r>
                        <a:rPr lang="en-US" sz="1600" baseline="0" dirty="0" smtClean="0">
                          <a:latin typeface="Calibri" pitchFamily="34" charset="0"/>
                        </a:rPr>
                        <a:t> 2015</a:t>
                      </a:r>
                      <a:endParaRPr lang="en-US" sz="1600" dirty="0">
                        <a:latin typeface="Calibri" pitchFamily="34" charset="0"/>
                      </a:endParaRPr>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strike="noStrike" dirty="0">
                          <a:solidFill>
                            <a:srgbClr val="000000"/>
                          </a:solidFill>
                          <a:latin typeface="Calibri"/>
                          <a:ea typeface="ヒラギノ角ゴ Pro W3"/>
                          <a:cs typeface="Times New Roman"/>
                        </a:rPr>
                        <a:t>Implement Consent search</a:t>
                      </a:r>
                      <a:endParaRPr lang="en-US" sz="1100" b="1" u="sng" dirty="0">
                        <a:solidFill>
                          <a:srgbClr val="000000"/>
                        </a:solidFill>
                        <a:latin typeface="Book Antiqua"/>
                        <a:ea typeface="ヒラギノ角ゴ Pro W3"/>
                        <a:cs typeface="Times New Roman"/>
                      </a:endParaRPr>
                    </a:p>
                  </a:txBody>
                  <a:tcPr marL="0" marR="0" marT="0" marB="0"/>
                </a:tc>
                <a:tc vMerge="1">
                  <a:txBody>
                    <a:bodyPr/>
                    <a:lstStyle/>
                    <a:p>
                      <a:endParaRPr lang="en-US" dirty="0"/>
                    </a:p>
                  </a:txBody>
                  <a:tcPr/>
                </a:tc>
              </a:tr>
              <a:tr h="370840">
                <a:tc>
                  <a:txBody>
                    <a:bodyPr/>
                    <a:lstStyle/>
                    <a:p>
                      <a:pPr marL="0" marR="0">
                        <a:spcBef>
                          <a:spcPts val="0"/>
                        </a:spcBef>
                        <a:spcAft>
                          <a:spcPts val="0"/>
                        </a:spcAft>
                      </a:pPr>
                      <a:r>
                        <a:rPr lang="en-US" sz="1400">
                          <a:latin typeface="Calibri"/>
                          <a:ea typeface="Times New Roman"/>
                          <a:cs typeface="Lucida Sans Unicode"/>
                        </a:rPr>
                        <a:t>Implements Consent Grid</a:t>
                      </a:r>
                      <a:endParaRPr lang="en-US" sz="1200">
                        <a:latin typeface="Comic Sans MS"/>
                        <a:ea typeface="Times New Roman"/>
                        <a:cs typeface="Times New Roman"/>
                      </a:endParaRPr>
                    </a:p>
                  </a:txBody>
                  <a:tcPr marL="0" marR="0" marT="0" marB="0"/>
                </a:tc>
                <a:tc vMerge="1">
                  <a:txBody>
                    <a:bodyPr/>
                    <a:lstStyle/>
                    <a:p>
                      <a:endParaRPr lang="en-US" dirty="0"/>
                    </a:p>
                  </a:txBody>
                  <a:tcPr/>
                </a:tc>
              </a:tr>
              <a:tr h="370840">
                <a:tc>
                  <a:txBody>
                    <a:bodyPr/>
                    <a:lstStyle/>
                    <a:p>
                      <a:pPr marL="0" marR="0">
                        <a:spcBef>
                          <a:spcPts val="0"/>
                        </a:spcBef>
                        <a:spcAft>
                          <a:spcPts val="0"/>
                        </a:spcAft>
                      </a:pPr>
                      <a:r>
                        <a:rPr lang="en-US" sz="1400">
                          <a:solidFill>
                            <a:srgbClr val="000000"/>
                          </a:solidFill>
                          <a:latin typeface="Calibri"/>
                          <a:ea typeface="ヒラギノ角ゴ Pro W3"/>
                          <a:cs typeface="Times New Roman"/>
                        </a:rPr>
                        <a:t>Use JSON to send data from a server to a web page</a:t>
                      </a:r>
                      <a:endParaRPr lang="en-US" sz="1100">
                        <a:solidFill>
                          <a:srgbClr val="000000"/>
                        </a:solidFill>
                        <a:latin typeface="Book Antiqua"/>
                        <a:ea typeface="ヒラギノ角ゴ Pro W3"/>
                        <a:cs typeface="Times New Roman"/>
                      </a:endParaRPr>
                    </a:p>
                  </a:txBody>
                  <a:tcPr marL="0" marR="0" marT="0" marB="0"/>
                </a:tc>
                <a:tc vMerge="1">
                  <a:txBody>
                    <a:bodyPr/>
                    <a:lstStyle/>
                    <a:p>
                      <a:endParaRPr lang="en-US" dirty="0"/>
                    </a:p>
                  </a:txBody>
                  <a:tcPr/>
                </a:tc>
              </a:tr>
              <a:tr h="370840">
                <a:tc>
                  <a:txBody>
                    <a:bodyPr/>
                    <a:lstStyle/>
                    <a:p>
                      <a:pPr marL="0" marR="0">
                        <a:spcBef>
                          <a:spcPts val="0"/>
                        </a:spcBef>
                        <a:spcAft>
                          <a:spcPts val="0"/>
                        </a:spcAft>
                      </a:pPr>
                      <a:r>
                        <a:rPr lang="en-US" sz="1400" dirty="0">
                          <a:solidFill>
                            <a:srgbClr val="000000"/>
                          </a:solidFill>
                          <a:latin typeface="Calibri"/>
                          <a:ea typeface="ヒラギノ角ゴ Pro W3"/>
                          <a:cs typeface="Times New Roman"/>
                        </a:rPr>
                        <a:t>Testing System</a:t>
                      </a:r>
                      <a:endParaRPr lang="en-US" sz="1100" dirty="0">
                        <a:solidFill>
                          <a:srgbClr val="000000"/>
                        </a:solidFill>
                        <a:latin typeface="Book Antiqua"/>
                        <a:ea typeface="ヒラギノ角ゴ Pro W3"/>
                        <a:cs typeface="Times New Roman"/>
                      </a:endParaRPr>
                    </a:p>
                  </a:txBody>
                  <a:tcPr marL="0" marR="0" marT="0" marB="0"/>
                </a:tc>
                <a:tc vMerge="1">
                  <a:txBody>
                    <a:bodyPr/>
                    <a:lstStyle/>
                    <a:p>
                      <a:endParaRPr lang="en-US" dirty="0"/>
                    </a:p>
                  </a:txBody>
                  <a:tcPr/>
                </a:tc>
              </a:tr>
            </a:tbl>
          </a:graphicData>
        </a:graphic>
      </p:graphicFrame>
      <p:sp>
        <p:nvSpPr>
          <p:cNvPr id="3" name="Title 2"/>
          <p:cNvSpPr>
            <a:spLocks noGrp="1"/>
          </p:cNvSpPr>
          <p:nvPr>
            <p:ph type="title"/>
          </p:nvPr>
        </p:nvSpPr>
        <p:spPr/>
        <p:txBody>
          <a:bodyPr/>
          <a:lstStyle/>
          <a:p>
            <a:r>
              <a:rPr lang="en-US" dirty="0" smtClean="0"/>
              <a:t>Tasks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FEATURES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33400" y="1219200"/>
          <a:ext cx="8229600" cy="5401056"/>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r>
                        <a:rPr lang="en-US" dirty="0" smtClean="0"/>
                        <a:t>ID</a:t>
                      </a:r>
                      <a:endParaRPr lang="en-US" dirty="0"/>
                    </a:p>
                  </a:txBody>
                  <a:tcPr/>
                </a:tc>
                <a:tc>
                  <a:txBody>
                    <a:bodyPr/>
                    <a:lstStyle/>
                    <a:p>
                      <a:pPr algn="ctr"/>
                      <a:r>
                        <a:rPr lang="en-US" dirty="0" smtClean="0"/>
                        <a:t>Feature</a:t>
                      </a:r>
                      <a:endParaRPr lang="en-US" dirty="0"/>
                    </a:p>
                  </a:txBody>
                  <a:tcPr/>
                </a:tc>
                <a:tc>
                  <a:txBody>
                    <a:bodyPr/>
                    <a:lstStyle/>
                    <a:p>
                      <a:pPr algn="ctr"/>
                      <a:r>
                        <a:rPr lang="en-US" dirty="0" smtClean="0"/>
                        <a:t>Stakeholder Requirement ID</a:t>
                      </a:r>
                      <a:endParaRPr lang="en-US" dirty="0"/>
                    </a:p>
                  </a:txBody>
                  <a:tcPr/>
                </a:tc>
              </a:tr>
              <a:tr h="370840">
                <a:tc>
                  <a:txBody>
                    <a:bodyPr/>
                    <a:lstStyle/>
                    <a:p>
                      <a:pPr marL="0" marR="0" algn="l">
                        <a:lnSpc>
                          <a:spcPct val="115000"/>
                        </a:lnSpc>
                        <a:spcBef>
                          <a:spcPts val="0"/>
                        </a:spcBef>
                        <a:spcAft>
                          <a:spcPts val="0"/>
                        </a:spcAft>
                      </a:pPr>
                      <a:r>
                        <a:rPr lang="en-US" sz="1100" b="0" dirty="0">
                          <a:latin typeface="Arial"/>
                          <a:ea typeface="Times New Roman"/>
                          <a:cs typeface="Times New Roman"/>
                        </a:rPr>
                        <a:t>1_FR_01</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System must have online form for password-based authentication. It shall have at least following UI components:</a:t>
                      </a:r>
                      <a:endParaRPr lang="en-US" sz="1100" b="0" dirty="0">
                        <a:latin typeface="Calibri"/>
                        <a:ea typeface="Times New Roman"/>
                        <a:cs typeface="Times New Roman"/>
                      </a:endParaRPr>
                    </a:p>
                    <a:p>
                      <a:pPr marL="342900" marR="0" lvl="0" indent="-342900" algn="l">
                        <a:spcBef>
                          <a:spcPts val="0"/>
                        </a:spcBef>
                        <a:spcAft>
                          <a:spcPts val="0"/>
                        </a:spcAft>
                        <a:buFont typeface="+mj-lt"/>
                        <a:buAutoNum type="arabicPeriod"/>
                      </a:pPr>
                      <a:r>
                        <a:rPr lang="en-US" sz="1100" b="0" dirty="0">
                          <a:latin typeface="Arial"/>
                          <a:ea typeface="Times New Roman"/>
                          <a:cs typeface="Times New Roman"/>
                        </a:rPr>
                        <a:t>User name;</a:t>
                      </a:r>
                      <a:endParaRPr lang="en-US" sz="1200" b="0" dirty="0">
                        <a:latin typeface="Arial"/>
                        <a:ea typeface="Times New Roman"/>
                        <a:cs typeface="Times New Roman"/>
                      </a:endParaRPr>
                    </a:p>
                    <a:p>
                      <a:pPr marL="342900" marR="0" lvl="0" indent="-342900" algn="l">
                        <a:spcBef>
                          <a:spcPts val="0"/>
                        </a:spcBef>
                        <a:spcAft>
                          <a:spcPts val="0"/>
                        </a:spcAft>
                        <a:buFont typeface="+mj-lt"/>
                        <a:buAutoNum type="arabicPeriod"/>
                      </a:pPr>
                      <a:r>
                        <a:rPr lang="en-US" sz="1100" b="0" dirty="0">
                          <a:latin typeface="Arial"/>
                          <a:ea typeface="Times New Roman"/>
                          <a:cs typeface="Times New Roman"/>
                        </a:rPr>
                        <a:t>User password</a:t>
                      </a:r>
                      <a:endParaRPr lang="en-US" sz="1200" b="0" dirty="0">
                        <a:latin typeface="Arial"/>
                        <a:ea typeface="Times New Roman"/>
                        <a:cs typeface="Times New Roman"/>
                      </a:endParaRPr>
                    </a:p>
                    <a:p>
                      <a:pPr marL="342900" marR="0" lvl="0" indent="-342900" algn="l">
                        <a:spcBef>
                          <a:spcPts val="0"/>
                        </a:spcBef>
                        <a:spcAft>
                          <a:spcPts val="0"/>
                        </a:spcAft>
                        <a:buFont typeface="+mj-lt"/>
                        <a:buAutoNum type="arabicPeriod"/>
                      </a:pPr>
                      <a:r>
                        <a:rPr lang="en-US" sz="1100" b="0" dirty="0">
                          <a:latin typeface="Arial"/>
                          <a:ea typeface="Times New Roman"/>
                          <a:cs typeface="Times New Roman"/>
                        </a:rPr>
                        <a:t>Log in button</a:t>
                      </a:r>
                      <a:endParaRPr lang="en-US" sz="1200" b="0" dirty="0">
                        <a:latin typeface="Arial"/>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System Administrator,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Clinical Research Coordinator,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Study Director,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Project Sponsor</a:t>
                      </a:r>
                      <a:endParaRPr lang="en-US" sz="1100" b="0" dirty="0">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100">
                          <a:latin typeface="Arial"/>
                          <a:ea typeface="Times New Roman"/>
                          <a:cs typeface="Times New Roman"/>
                        </a:rPr>
                        <a:t>1_FR_02</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User password text field control shall mask entered symbols on the fly.</a:t>
                      </a:r>
                      <a:endParaRPr lang="en-US" sz="11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System Administrator,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Study Director,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Project Sponsor</a:t>
                      </a:r>
                      <a:endParaRPr lang="en-US" sz="110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1100">
                          <a:latin typeface="Arial"/>
                          <a:ea typeface="Times New Roman"/>
                          <a:cs typeface="Times New Roman"/>
                        </a:rPr>
                        <a:t>2_FR_01</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System shall have role based security feature and maintain at least two roles:</a:t>
                      </a:r>
                      <a:endParaRPr lang="en-US" sz="1100">
                        <a:latin typeface="Calibri"/>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Clinical Research Coordinator</a:t>
                      </a:r>
                      <a:endParaRPr lang="en-US" sz="1200">
                        <a:latin typeface="Arial"/>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System Administrator</a:t>
                      </a:r>
                      <a:endParaRPr lang="en-US" sz="1200">
                        <a:latin typeface="Arial"/>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System Administrator,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Study Director,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Project Sponsor</a:t>
                      </a:r>
                      <a:endParaRPr lang="en-US" sz="110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1100">
                          <a:latin typeface="Arial"/>
                          <a:ea typeface="Times New Roman"/>
                          <a:cs typeface="Times New Roman"/>
                        </a:rPr>
                        <a:t>3_FR_01</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System shall have audit log feature</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Study Director,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Project Sponsor</a:t>
                      </a:r>
                      <a:endParaRPr lang="en-US" sz="110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1100">
                          <a:latin typeface="Arial"/>
                          <a:ea typeface="Times New Roman"/>
                          <a:cs typeface="Times New Roman"/>
                        </a:rPr>
                        <a:t>3_FR_02</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Audit log shall reflects all changes in the database </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Study Director,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Project Sponsor</a:t>
                      </a:r>
                      <a:endParaRPr lang="en-US" sz="110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1100">
                          <a:latin typeface="Arial"/>
                          <a:ea typeface="Times New Roman"/>
                          <a:cs typeface="Times New Roman"/>
                        </a:rPr>
                        <a:t>3_FR_03</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Audit log must be maintained in the database</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Study Director,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Project Sponsor</a:t>
                      </a:r>
                      <a:endParaRPr lang="en-US" sz="1100" dirty="0">
                        <a:latin typeface="Calibri"/>
                        <a:ea typeface="Times New Roman"/>
                        <a:cs typeface="Times New Roman"/>
                      </a:endParaRPr>
                    </a:p>
                  </a:txBody>
                  <a:tcPr marL="68580" marR="68580" marT="0" marB="0"/>
                </a:tc>
              </a:tr>
              <a:tr h="370840">
                <a:tc>
                  <a:txBody>
                    <a:bodyPr/>
                    <a:lstStyle/>
                    <a:p>
                      <a:pPr marL="0" marR="0" algn="l">
                        <a:lnSpc>
                          <a:spcPct val="115000"/>
                        </a:lnSpc>
                        <a:spcBef>
                          <a:spcPts val="0"/>
                        </a:spcBef>
                        <a:spcAft>
                          <a:spcPts val="0"/>
                        </a:spcAft>
                      </a:pPr>
                      <a:r>
                        <a:rPr lang="en-US" sz="1100" b="0" dirty="0">
                          <a:latin typeface="Arial"/>
                          <a:ea typeface="Times New Roman"/>
                          <a:cs typeface="Times New Roman"/>
                        </a:rPr>
                        <a:t>3_FR_04</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a:latin typeface="Arial"/>
                          <a:ea typeface="Times New Roman"/>
                          <a:cs typeface="Times New Roman"/>
                        </a:rPr>
                        <a:t>Audit log entity record shall retain at least following information:</a:t>
                      </a:r>
                      <a:endParaRPr lang="en-US" sz="1100" b="0">
                        <a:latin typeface="Calibri"/>
                        <a:ea typeface="Times New Roman"/>
                        <a:cs typeface="Times New Roman"/>
                      </a:endParaRPr>
                    </a:p>
                    <a:p>
                      <a:pPr marL="342900" marR="0" lvl="0" indent="-342900" algn="l">
                        <a:spcBef>
                          <a:spcPts val="0"/>
                        </a:spcBef>
                        <a:spcAft>
                          <a:spcPts val="0"/>
                        </a:spcAft>
                        <a:buFont typeface="+mj-lt"/>
                        <a:buAutoNum type="arabicPeriod"/>
                      </a:pPr>
                      <a:r>
                        <a:rPr lang="en-US" sz="1100" b="0">
                          <a:latin typeface="Arial"/>
                          <a:ea typeface="Times New Roman"/>
                          <a:cs typeface="Times New Roman"/>
                        </a:rPr>
                        <a:t>Entity or table name</a:t>
                      </a:r>
                      <a:endParaRPr lang="en-US" sz="1200" b="0">
                        <a:latin typeface="Arial"/>
                        <a:ea typeface="Times New Roman"/>
                        <a:cs typeface="Times New Roman"/>
                      </a:endParaRPr>
                    </a:p>
                    <a:p>
                      <a:pPr marL="342900" marR="0" lvl="0" indent="-342900" algn="l">
                        <a:spcBef>
                          <a:spcPts val="0"/>
                        </a:spcBef>
                        <a:spcAft>
                          <a:spcPts val="0"/>
                        </a:spcAft>
                        <a:buFont typeface="+mj-lt"/>
                        <a:buAutoNum type="arabicPeriod"/>
                      </a:pPr>
                      <a:r>
                        <a:rPr lang="en-US" sz="1100" b="0">
                          <a:latin typeface="Arial"/>
                          <a:ea typeface="Times New Roman"/>
                          <a:cs typeface="Times New Roman"/>
                        </a:rPr>
                        <a:t>User name who made this change</a:t>
                      </a:r>
                      <a:endParaRPr lang="en-US" sz="1200" b="0">
                        <a:latin typeface="Arial"/>
                        <a:ea typeface="Times New Roman"/>
                        <a:cs typeface="Times New Roman"/>
                      </a:endParaRPr>
                    </a:p>
                    <a:p>
                      <a:pPr marL="342900" marR="0" lvl="0" indent="-342900" algn="l">
                        <a:spcBef>
                          <a:spcPts val="0"/>
                        </a:spcBef>
                        <a:spcAft>
                          <a:spcPts val="0"/>
                        </a:spcAft>
                        <a:buFont typeface="+mj-lt"/>
                        <a:buAutoNum type="arabicPeriod"/>
                      </a:pPr>
                      <a:r>
                        <a:rPr lang="en-US" sz="1100" b="0">
                          <a:latin typeface="Arial"/>
                          <a:ea typeface="Times New Roman"/>
                          <a:cs typeface="Times New Roman"/>
                        </a:rPr>
                        <a:t>Old value if available</a:t>
                      </a:r>
                      <a:endParaRPr lang="en-US" sz="1200" b="0">
                        <a:latin typeface="Arial"/>
                        <a:ea typeface="Times New Roman"/>
                        <a:cs typeface="Times New Roman"/>
                      </a:endParaRPr>
                    </a:p>
                    <a:p>
                      <a:pPr marL="342900" marR="0" lvl="0" indent="-342900" algn="l">
                        <a:spcBef>
                          <a:spcPts val="0"/>
                        </a:spcBef>
                        <a:spcAft>
                          <a:spcPts val="0"/>
                        </a:spcAft>
                        <a:buFont typeface="+mj-lt"/>
                        <a:buAutoNum type="arabicPeriod"/>
                      </a:pPr>
                      <a:r>
                        <a:rPr lang="en-US" sz="1100" b="0">
                          <a:latin typeface="Arial"/>
                          <a:ea typeface="Times New Roman"/>
                          <a:cs typeface="Times New Roman"/>
                        </a:rPr>
                        <a:t>New value</a:t>
                      </a:r>
                      <a:endParaRPr lang="en-US" sz="1200" b="0">
                        <a:latin typeface="Arial"/>
                        <a:ea typeface="Times New Roman"/>
                        <a:cs typeface="Times New Roman"/>
                      </a:endParaRPr>
                    </a:p>
                    <a:p>
                      <a:pPr marL="342900" marR="0" lvl="0" indent="-342900" algn="l">
                        <a:spcBef>
                          <a:spcPts val="0"/>
                        </a:spcBef>
                        <a:spcAft>
                          <a:spcPts val="0"/>
                        </a:spcAft>
                        <a:buFont typeface="+mj-lt"/>
                        <a:buAutoNum type="arabicPeriod"/>
                      </a:pPr>
                      <a:r>
                        <a:rPr lang="en-US" sz="1100" b="0">
                          <a:latin typeface="Arial"/>
                          <a:ea typeface="Times New Roman"/>
                          <a:cs typeface="Times New Roman"/>
                        </a:rPr>
                        <a:t>Time stamp(date and time)</a:t>
                      </a:r>
                      <a:endParaRPr lang="en-US" sz="1200" b="0">
                        <a:latin typeface="Arial"/>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Study Director,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Project Sponsor</a:t>
                      </a:r>
                      <a:endParaRPr lang="en-US" sz="1100" b="0" dirty="0">
                        <a:latin typeface="Calibri"/>
                        <a:ea typeface="Times New Roman"/>
                        <a:cs typeface="Times New Roman"/>
                      </a:endParaRPr>
                    </a:p>
                  </a:txBody>
                  <a:tcPr marL="68580" marR="68580" marT="0" marB="0" anchor="ctr"/>
                </a:tc>
              </a:tr>
            </a:tbl>
          </a:graphicData>
        </a:graphic>
      </p:graphicFrame>
      <p:sp>
        <p:nvSpPr>
          <p:cNvPr id="3" name="Title 2"/>
          <p:cNvSpPr>
            <a:spLocks noGrp="1"/>
          </p:cNvSpPr>
          <p:nvPr>
            <p:ph type="title"/>
          </p:nvPr>
        </p:nvSpPr>
        <p:spPr>
          <a:xfrm>
            <a:off x="457200" y="228600"/>
            <a:ext cx="8229600" cy="1143000"/>
          </a:xfrm>
        </p:spPr>
        <p:txBody>
          <a:bodyPr/>
          <a:lstStyle/>
          <a:p>
            <a:r>
              <a:rPr lang="en-US" dirty="0" smtClean="0"/>
              <a:t>System Features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143000"/>
          <a:ext cx="8229600" cy="646557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r>
                        <a:rPr lang="en-US" dirty="0" smtClean="0"/>
                        <a:t>ID</a:t>
                      </a:r>
                      <a:endParaRPr lang="en-US" dirty="0"/>
                    </a:p>
                  </a:txBody>
                  <a:tcPr/>
                </a:tc>
                <a:tc>
                  <a:txBody>
                    <a:bodyPr/>
                    <a:lstStyle/>
                    <a:p>
                      <a:pPr algn="ctr"/>
                      <a:r>
                        <a:rPr lang="en-US" dirty="0" smtClean="0"/>
                        <a:t>Feature</a:t>
                      </a:r>
                      <a:endParaRPr lang="en-US" dirty="0"/>
                    </a:p>
                  </a:txBody>
                  <a:tcPr/>
                </a:tc>
                <a:tc>
                  <a:txBody>
                    <a:bodyPr/>
                    <a:lstStyle/>
                    <a:p>
                      <a:pPr algn="ctr"/>
                      <a:r>
                        <a:rPr lang="en-US" dirty="0" smtClean="0"/>
                        <a:t>Stakeholder Requirement ID</a:t>
                      </a:r>
                      <a:endParaRPr lang="en-US" dirty="0"/>
                    </a:p>
                  </a:txBody>
                  <a:tcPr/>
                </a:tc>
              </a:tr>
              <a:tr h="370840">
                <a:tc>
                  <a:txBody>
                    <a:bodyPr/>
                    <a:lstStyle/>
                    <a:p>
                      <a:pPr marL="0" marR="0" algn="l">
                        <a:lnSpc>
                          <a:spcPct val="115000"/>
                        </a:lnSpc>
                        <a:spcBef>
                          <a:spcPts val="0"/>
                        </a:spcBef>
                        <a:spcAft>
                          <a:spcPts val="0"/>
                        </a:spcAft>
                      </a:pPr>
                      <a:r>
                        <a:rPr lang="en-US" sz="1100" b="0" dirty="0">
                          <a:latin typeface="Arial"/>
                          <a:ea typeface="Times New Roman"/>
                          <a:cs typeface="Times New Roman"/>
                        </a:rPr>
                        <a:t>4_FR_01</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System shall have encryption feature. All interactions between users and application server shall go trough secure HTTP over SSL connection.</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System Administrator,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Study Director,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Project Sponsor</a:t>
                      </a:r>
                      <a:endParaRPr lang="en-US" sz="1100" b="0" dirty="0">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100">
                          <a:latin typeface="Arial"/>
                          <a:ea typeface="Times New Roman"/>
                          <a:cs typeface="Times New Roman"/>
                        </a:rPr>
                        <a:t>5_FR_01</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System shall have patient registry feature</a:t>
                      </a:r>
                      <a:endParaRPr lang="en-US" sz="11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Clinical Research Coordinator,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Study Director,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Project Sponsor</a:t>
                      </a:r>
                      <a:endParaRPr lang="en-US" sz="110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1100">
                          <a:latin typeface="Arial"/>
                          <a:ea typeface="Times New Roman"/>
                          <a:cs typeface="Times New Roman"/>
                        </a:rPr>
                        <a:t>5_FR_02</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System shall have at least two forms:</a:t>
                      </a:r>
                      <a:endParaRPr lang="en-US" sz="1100" dirty="0">
                        <a:latin typeface="Calibri"/>
                        <a:ea typeface="Times New Roman"/>
                        <a:cs typeface="Times New Roman"/>
                      </a:endParaRPr>
                    </a:p>
                    <a:p>
                      <a:pPr marL="342900" marR="0" lvl="0" indent="-342900">
                        <a:spcBef>
                          <a:spcPts val="0"/>
                        </a:spcBef>
                        <a:spcAft>
                          <a:spcPts val="0"/>
                        </a:spcAft>
                        <a:buFont typeface="+mj-lt"/>
                        <a:buAutoNum type="arabicPeriod"/>
                      </a:pPr>
                      <a:r>
                        <a:rPr lang="en-US" sz="1100" dirty="0">
                          <a:latin typeface="Arial"/>
                          <a:ea typeface="Times New Roman"/>
                          <a:cs typeface="Times New Roman"/>
                        </a:rPr>
                        <a:t>Patient/subject grid;</a:t>
                      </a:r>
                      <a:endParaRPr lang="en-US" sz="1200" dirty="0">
                        <a:latin typeface="Arial"/>
                        <a:ea typeface="Times New Roman"/>
                        <a:cs typeface="Times New Roman"/>
                      </a:endParaRPr>
                    </a:p>
                    <a:p>
                      <a:pPr marL="342900" marR="0" lvl="0" indent="-342900">
                        <a:spcBef>
                          <a:spcPts val="0"/>
                        </a:spcBef>
                        <a:spcAft>
                          <a:spcPts val="0"/>
                        </a:spcAft>
                        <a:buFont typeface="+mj-lt"/>
                        <a:buAutoNum type="arabicPeriod"/>
                      </a:pPr>
                      <a:r>
                        <a:rPr lang="en-US" sz="1100" dirty="0">
                          <a:latin typeface="Arial"/>
                          <a:ea typeface="Times New Roman"/>
                          <a:cs typeface="Times New Roman"/>
                        </a:rPr>
                        <a:t>Patient Add/Edit patient details form</a:t>
                      </a:r>
                      <a:endParaRPr lang="en-US" sz="1200" dirty="0">
                        <a:latin typeface="Arial"/>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Clinical Research Coordinator,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Study Director,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Project Sponsor</a:t>
                      </a:r>
                      <a:endParaRPr lang="en-US" sz="110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1100">
                          <a:latin typeface="Arial"/>
                          <a:ea typeface="Times New Roman"/>
                          <a:cs typeface="Times New Roman"/>
                        </a:rPr>
                        <a:t>5_FR_03</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Patient/subject grid feature shall allow users to filter patients by:</a:t>
                      </a:r>
                      <a:endParaRPr lang="en-US" sz="1100">
                        <a:latin typeface="Calibri"/>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First Name</a:t>
                      </a:r>
                      <a:endParaRPr lang="en-US" sz="1200">
                        <a:latin typeface="Arial"/>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Middle Name</a:t>
                      </a:r>
                      <a:endParaRPr lang="en-US" sz="1200">
                        <a:latin typeface="Arial"/>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Last Name</a:t>
                      </a:r>
                      <a:endParaRPr lang="en-US" sz="1200">
                        <a:latin typeface="Arial"/>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Date of Birth</a:t>
                      </a:r>
                      <a:endParaRPr lang="en-US" sz="1200">
                        <a:latin typeface="Arial"/>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Registration Date</a:t>
                      </a:r>
                      <a:endParaRPr lang="en-US" sz="1200">
                        <a:latin typeface="Arial"/>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Address</a:t>
                      </a:r>
                      <a:endParaRPr lang="en-US" sz="1200">
                        <a:latin typeface="Arial"/>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Clinical Research Coordinator,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Study Director,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Project Sponsor</a:t>
                      </a:r>
                      <a:endParaRPr lang="en-US" sz="110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1100">
                          <a:latin typeface="Arial"/>
                          <a:ea typeface="Times New Roman"/>
                          <a:cs typeface="Times New Roman"/>
                        </a:rPr>
                        <a:t>5_FR_04</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System shall have patient delete feature. There must be possible to check more than one patient and perform delete operation on all checked patients at once.</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There must be confirmation pop-up before actual patient removal.</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This removal must not delete physically patient record from the system to preserve integrity. This must be “soft-delete”, user must not be visible for search and modification once deleted but all historical information including audit log must be retained in the database.</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Clinical Research Coordinator,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Study Director,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Project Sponsor</a:t>
                      </a:r>
                      <a:endParaRPr lang="en-US" sz="1100" dirty="0">
                        <a:latin typeface="Calibri"/>
                        <a:ea typeface="Times New Roman"/>
                        <a:cs typeface="Times New Roman"/>
                      </a:endParaRPr>
                    </a:p>
                  </a:txBody>
                  <a:tcPr marL="68580" marR="68580" marT="0" marB="0"/>
                </a:tc>
              </a:tr>
            </a:tbl>
          </a:graphicData>
        </a:graphic>
      </p:graphicFrame>
      <p:sp>
        <p:nvSpPr>
          <p:cNvPr id="3" name="Title 2"/>
          <p:cNvSpPr>
            <a:spLocks noGrp="1"/>
          </p:cNvSpPr>
          <p:nvPr>
            <p:ph type="title"/>
          </p:nvPr>
        </p:nvSpPr>
        <p:spPr/>
        <p:txBody>
          <a:bodyPr/>
          <a:lstStyle/>
          <a:p>
            <a:r>
              <a:rPr lang="en-US" dirty="0" smtClean="0"/>
              <a:t>System Features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219200"/>
          <a:ext cx="8229600" cy="42595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r>
                        <a:rPr lang="en-US" dirty="0" smtClean="0"/>
                        <a:t>ID</a:t>
                      </a:r>
                      <a:endParaRPr lang="en-US" dirty="0"/>
                    </a:p>
                  </a:txBody>
                  <a:tcPr/>
                </a:tc>
                <a:tc>
                  <a:txBody>
                    <a:bodyPr/>
                    <a:lstStyle/>
                    <a:p>
                      <a:pPr algn="ctr"/>
                      <a:r>
                        <a:rPr lang="en-US" dirty="0" smtClean="0"/>
                        <a:t>Feature</a:t>
                      </a:r>
                      <a:endParaRPr lang="en-US" dirty="0"/>
                    </a:p>
                  </a:txBody>
                  <a:tcPr/>
                </a:tc>
                <a:tc>
                  <a:txBody>
                    <a:bodyPr/>
                    <a:lstStyle/>
                    <a:p>
                      <a:pPr algn="ctr"/>
                      <a:r>
                        <a:rPr lang="en-US" dirty="0" smtClean="0"/>
                        <a:t>Stakeholder Requirement ID</a:t>
                      </a:r>
                      <a:endParaRPr lang="en-US" dirty="0"/>
                    </a:p>
                  </a:txBody>
                  <a:tcPr/>
                </a:tc>
              </a:tr>
              <a:tr h="370840">
                <a:tc>
                  <a:txBody>
                    <a:bodyPr/>
                    <a:lstStyle/>
                    <a:p>
                      <a:pPr marL="0" marR="0" algn="l">
                        <a:lnSpc>
                          <a:spcPct val="115000"/>
                        </a:lnSpc>
                        <a:spcBef>
                          <a:spcPts val="0"/>
                        </a:spcBef>
                        <a:spcAft>
                          <a:spcPts val="0"/>
                        </a:spcAft>
                      </a:pPr>
                      <a:r>
                        <a:rPr lang="en-US" sz="1100" b="0" dirty="0">
                          <a:latin typeface="Arial"/>
                          <a:ea typeface="Times New Roman"/>
                          <a:cs typeface="Times New Roman"/>
                        </a:rPr>
                        <a:t>5_FR_05</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Patient grid must have check all button or checkbox to allow user to check all patients</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Clinical Research Coordinator,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Study Director,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Project Sponsor</a:t>
                      </a:r>
                      <a:endParaRPr lang="en-US" sz="1100" b="0" dirty="0">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100">
                          <a:latin typeface="Arial"/>
                          <a:ea typeface="Times New Roman"/>
                          <a:cs typeface="Times New Roman"/>
                        </a:rPr>
                        <a:t>5_FR_06</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System must allow Clinical Research Coordinator to perform following actions for specific subject/patient from patient/subject grid from:</a:t>
                      </a:r>
                      <a:endParaRPr lang="en-US" sz="1100" dirty="0">
                        <a:latin typeface="Calibri"/>
                        <a:ea typeface="Times New Roman"/>
                        <a:cs typeface="Times New Roman"/>
                      </a:endParaRPr>
                    </a:p>
                    <a:p>
                      <a:pPr marL="342900" marR="0" lvl="0" indent="-342900">
                        <a:spcBef>
                          <a:spcPts val="0"/>
                        </a:spcBef>
                        <a:spcAft>
                          <a:spcPts val="0"/>
                        </a:spcAft>
                        <a:buFont typeface="+mj-lt"/>
                        <a:buAutoNum type="arabicPeriod"/>
                      </a:pPr>
                      <a:r>
                        <a:rPr lang="en-US" sz="1100" dirty="0">
                          <a:latin typeface="Arial"/>
                          <a:ea typeface="Times New Roman"/>
                          <a:cs typeface="Times New Roman"/>
                        </a:rPr>
                        <a:t>Add subject/patient</a:t>
                      </a:r>
                      <a:endParaRPr lang="en-US" sz="1200" dirty="0">
                        <a:latin typeface="Arial"/>
                        <a:ea typeface="Times New Roman"/>
                        <a:cs typeface="Times New Roman"/>
                      </a:endParaRPr>
                    </a:p>
                    <a:p>
                      <a:pPr marL="342900" marR="0" lvl="0" indent="-342900">
                        <a:spcBef>
                          <a:spcPts val="0"/>
                        </a:spcBef>
                        <a:spcAft>
                          <a:spcPts val="0"/>
                        </a:spcAft>
                        <a:buFont typeface="+mj-lt"/>
                        <a:buAutoNum type="arabicPeriod"/>
                      </a:pPr>
                      <a:r>
                        <a:rPr lang="en-US" sz="1100" dirty="0">
                          <a:latin typeface="Arial"/>
                          <a:ea typeface="Times New Roman"/>
                          <a:cs typeface="Times New Roman"/>
                        </a:rPr>
                        <a:t>Update subject/patient</a:t>
                      </a:r>
                      <a:endParaRPr lang="en-US" sz="1200" dirty="0">
                        <a:latin typeface="Arial"/>
                        <a:ea typeface="Times New Roman"/>
                        <a:cs typeface="Times New Roman"/>
                      </a:endParaRPr>
                    </a:p>
                    <a:p>
                      <a:pPr marL="342900" marR="0" lvl="0" indent="-342900">
                        <a:spcBef>
                          <a:spcPts val="0"/>
                        </a:spcBef>
                        <a:spcAft>
                          <a:spcPts val="0"/>
                        </a:spcAft>
                        <a:buFont typeface="+mj-lt"/>
                        <a:buAutoNum type="arabicPeriod"/>
                      </a:pPr>
                      <a:r>
                        <a:rPr lang="en-US" sz="1100" dirty="0">
                          <a:latin typeface="Arial"/>
                          <a:ea typeface="Times New Roman"/>
                          <a:cs typeface="Times New Roman"/>
                        </a:rPr>
                        <a:t>Add consent</a:t>
                      </a:r>
                      <a:endParaRPr lang="en-US" sz="1200" dirty="0">
                        <a:latin typeface="Arial"/>
                        <a:ea typeface="Times New Roman"/>
                        <a:cs typeface="Times New Roman"/>
                      </a:endParaRPr>
                    </a:p>
                    <a:p>
                      <a:pPr marL="342900" marR="0" lvl="0" indent="-342900">
                        <a:spcBef>
                          <a:spcPts val="0"/>
                        </a:spcBef>
                        <a:spcAft>
                          <a:spcPts val="0"/>
                        </a:spcAft>
                        <a:buFont typeface="+mj-lt"/>
                        <a:buAutoNum type="arabicPeriod"/>
                      </a:pPr>
                      <a:r>
                        <a:rPr lang="en-US" sz="1100" dirty="0">
                          <a:latin typeface="Arial"/>
                          <a:ea typeface="Times New Roman"/>
                          <a:cs typeface="Times New Roman"/>
                        </a:rPr>
                        <a:t>Revoke consent</a:t>
                      </a:r>
                      <a:endParaRPr lang="en-US" sz="1200" dirty="0">
                        <a:latin typeface="Arial"/>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Clinical Research Coordinator,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Study Director,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Project Sponsor</a:t>
                      </a:r>
                      <a:endParaRPr lang="en-US" sz="1100" dirty="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1100" dirty="0">
                          <a:latin typeface="Arial"/>
                          <a:ea typeface="Times New Roman"/>
                          <a:cs typeface="Times New Roman"/>
                        </a:rPr>
                        <a:t>5_FR_07</a:t>
                      </a:r>
                      <a:endParaRPr lang="en-US" sz="11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Patient Add/Edit patient details form shall capture and store following patient information:</a:t>
                      </a:r>
                      <a:endParaRPr lang="en-US" sz="1100">
                        <a:latin typeface="Calibri"/>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First Name</a:t>
                      </a:r>
                      <a:endParaRPr lang="en-US" sz="1200">
                        <a:latin typeface="Arial"/>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Middle Name</a:t>
                      </a:r>
                      <a:endParaRPr lang="en-US" sz="1200">
                        <a:latin typeface="Arial"/>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Last Name</a:t>
                      </a:r>
                      <a:endParaRPr lang="en-US" sz="1200">
                        <a:latin typeface="Arial"/>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Date of Birth</a:t>
                      </a:r>
                      <a:endParaRPr lang="en-US" sz="1200">
                        <a:latin typeface="Arial"/>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Registration Date</a:t>
                      </a:r>
                      <a:endParaRPr lang="en-US" sz="1200">
                        <a:latin typeface="Arial"/>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Address</a:t>
                      </a:r>
                      <a:r>
                        <a:rPr lang="en-US" sz="1200">
                          <a:latin typeface="Arial"/>
                          <a:ea typeface="Times New Roman"/>
                          <a:cs typeface="Times New Roman"/>
                        </a:rPr>
                        <a:t> </a:t>
                      </a: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Clinical Research Coordinator,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Study Director,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Project Sponsor</a:t>
                      </a:r>
                      <a:endParaRPr lang="en-US" sz="1100" dirty="0">
                        <a:latin typeface="Calibri"/>
                        <a:ea typeface="Times New Roman"/>
                        <a:cs typeface="Times New Roman"/>
                      </a:endParaRPr>
                    </a:p>
                  </a:txBody>
                  <a:tcPr marL="68580" marR="68580" marT="0" marB="0"/>
                </a:tc>
              </a:tr>
            </a:tbl>
          </a:graphicData>
        </a:graphic>
      </p:graphicFrame>
      <p:sp>
        <p:nvSpPr>
          <p:cNvPr id="3" name="Title 2"/>
          <p:cNvSpPr>
            <a:spLocks noGrp="1"/>
          </p:cNvSpPr>
          <p:nvPr>
            <p:ph type="title"/>
          </p:nvPr>
        </p:nvSpPr>
        <p:spPr/>
        <p:txBody>
          <a:bodyPr/>
          <a:lstStyle/>
          <a:p>
            <a:r>
              <a:rPr lang="en-US" dirty="0" smtClean="0"/>
              <a:t>System Features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395097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r>
                        <a:rPr lang="en-US" dirty="0" smtClean="0"/>
                        <a:t>ID</a:t>
                      </a:r>
                      <a:endParaRPr lang="en-US" dirty="0"/>
                    </a:p>
                  </a:txBody>
                  <a:tcPr/>
                </a:tc>
                <a:tc>
                  <a:txBody>
                    <a:bodyPr/>
                    <a:lstStyle/>
                    <a:p>
                      <a:pPr algn="ctr"/>
                      <a:r>
                        <a:rPr lang="en-US" dirty="0" smtClean="0"/>
                        <a:t>Feature</a:t>
                      </a:r>
                      <a:endParaRPr lang="en-US" dirty="0"/>
                    </a:p>
                  </a:txBody>
                  <a:tcPr/>
                </a:tc>
                <a:tc>
                  <a:txBody>
                    <a:bodyPr/>
                    <a:lstStyle/>
                    <a:p>
                      <a:pPr algn="ctr"/>
                      <a:r>
                        <a:rPr lang="en-US" dirty="0" smtClean="0"/>
                        <a:t>Stakeholder Requirement</a:t>
                      </a:r>
                      <a:r>
                        <a:rPr lang="en-US" baseline="0" dirty="0" smtClean="0"/>
                        <a:t> ID</a:t>
                      </a:r>
                      <a:endParaRPr lang="en-US" dirty="0"/>
                    </a:p>
                  </a:txBody>
                  <a:tcPr/>
                </a:tc>
              </a:tr>
              <a:tr h="370840">
                <a:tc>
                  <a:txBody>
                    <a:bodyPr/>
                    <a:lstStyle/>
                    <a:p>
                      <a:pPr marL="0" marR="0" algn="l">
                        <a:lnSpc>
                          <a:spcPct val="115000"/>
                        </a:lnSpc>
                        <a:spcBef>
                          <a:spcPts val="0"/>
                        </a:spcBef>
                        <a:spcAft>
                          <a:spcPts val="0"/>
                        </a:spcAft>
                      </a:pPr>
                      <a:r>
                        <a:rPr lang="en-US" sz="1100" b="0" dirty="0">
                          <a:latin typeface="Arial"/>
                          <a:ea typeface="Times New Roman"/>
                          <a:cs typeface="Times New Roman"/>
                        </a:rPr>
                        <a:t>5_FR_08</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Patient Add/Edit patient details form shall have two buttons:</a:t>
                      </a:r>
                      <a:endParaRPr lang="en-US" sz="1100" b="0" dirty="0">
                        <a:latin typeface="Calibri"/>
                        <a:ea typeface="Times New Roman"/>
                        <a:cs typeface="Times New Roman"/>
                      </a:endParaRPr>
                    </a:p>
                    <a:p>
                      <a:pPr marL="342900" marR="0" lvl="0" indent="-342900" algn="l">
                        <a:spcBef>
                          <a:spcPts val="0"/>
                        </a:spcBef>
                        <a:spcAft>
                          <a:spcPts val="0"/>
                        </a:spcAft>
                        <a:buFont typeface="+mj-lt"/>
                        <a:buAutoNum type="arabicPeriod"/>
                      </a:pPr>
                      <a:r>
                        <a:rPr lang="en-US" sz="1100" b="0" dirty="0">
                          <a:latin typeface="Arial"/>
                          <a:ea typeface="Times New Roman"/>
                          <a:cs typeface="Times New Roman"/>
                        </a:rPr>
                        <a:t>Save</a:t>
                      </a:r>
                      <a:endParaRPr lang="en-US" sz="1200" b="0" dirty="0">
                        <a:latin typeface="Arial"/>
                        <a:ea typeface="Times New Roman"/>
                        <a:cs typeface="Times New Roman"/>
                      </a:endParaRPr>
                    </a:p>
                    <a:p>
                      <a:pPr marL="342900" marR="0" lvl="0" indent="-342900" algn="l">
                        <a:spcBef>
                          <a:spcPts val="0"/>
                        </a:spcBef>
                        <a:spcAft>
                          <a:spcPts val="0"/>
                        </a:spcAft>
                        <a:buFont typeface="+mj-lt"/>
                        <a:buAutoNum type="arabicPeriod"/>
                      </a:pPr>
                      <a:r>
                        <a:rPr lang="en-US" sz="1100" b="0" dirty="0">
                          <a:latin typeface="Arial"/>
                          <a:ea typeface="Times New Roman"/>
                          <a:cs typeface="Times New Roman"/>
                        </a:rPr>
                        <a:t>Cancel</a:t>
                      </a:r>
                      <a:endParaRPr lang="en-US" sz="1200" b="0" dirty="0">
                        <a:latin typeface="Arial"/>
                        <a:ea typeface="Times New Roman"/>
                        <a:cs typeface="Times New Roman"/>
                      </a:endParaRPr>
                    </a:p>
                    <a:p>
                      <a:pPr marL="457200" marR="0" algn="l">
                        <a:spcBef>
                          <a:spcPts val="0"/>
                        </a:spcBef>
                        <a:spcAft>
                          <a:spcPts val="0"/>
                        </a:spcAft>
                      </a:pPr>
                      <a:r>
                        <a:rPr lang="en-US" sz="1100" b="0" dirty="0">
                          <a:latin typeface="Arial"/>
                          <a:ea typeface="Times New Roman"/>
                          <a:cs typeface="Times New Roman"/>
                        </a:rPr>
                        <a:t>“Save” button shall store all information updated by user.</a:t>
                      </a:r>
                      <a:endParaRPr lang="en-US" sz="1200" b="0" dirty="0">
                        <a:latin typeface="Arial"/>
                        <a:ea typeface="Times New Roman"/>
                        <a:cs typeface="Times New Roman"/>
                      </a:endParaRPr>
                    </a:p>
                    <a:p>
                      <a:pPr marL="457200" marR="0" algn="l">
                        <a:spcBef>
                          <a:spcPts val="0"/>
                        </a:spcBef>
                        <a:spcAft>
                          <a:spcPts val="0"/>
                        </a:spcAft>
                      </a:pPr>
                      <a:r>
                        <a:rPr lang="en-US" sz="1100" b="0" dirty="0">
                          <a:latin typeface="Arial"/>
                          <a:ea typeface="Times New Roman"/>
                          <a:cs typeface="Times New Roman"/>
                        </a:rPr>
                        <a:t>“Cancel” button action must dismiss all changes made. If “Cancel” button pressed during new patient entry, then new patient shall not be added to the database.</a:t>
                      </a:r>
                      <a:endParaRPr lang="en-US" sz="1200" b="0" dirty="0">
                        <a:latin typeface="Arial"/>
                        <a:ea typeface="Times New Roman"/>
                        <a:cs typeface="Times New Roman"/>
                      </a:endParaRPr>
                    </a:p>
                    <a:p>
                      <a:pPr marL="457200" marR="0" algn="l">
                        <a:spcBef>
                          <a:spcPts val="0"/>
                        </a:spcBef>
                        <a:spcAft>
                          <a:spcPts val="0"/>
                        </a:spcAft>
                      </a:pPr>
                      <a:r>
                        <a:rPr lang="en-US" sz="1100" b="0" dirty="0">
                          <a:latin typeface="Arial"/>
                          <a:ea typeface="Times New Roman"/>
                          <a:cs typeface="Times New Roman"/>
                        </a:rPr>
                        <a:t>In any case, regardless which button has been pressed, system must bring user back to patient/subject grid form.</a:t>
                      </a:r>
                      <a:endParaRPr lang="en-US" sz="1200" b="0" dirty="0">
                        <a:latin typeface="Arial"/>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Clinical Research Coordinator,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Study Director,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Project Sponsor</a:t>
                      </a:r>
                      <a:endParaRPr lang="en-US" sz="1100" b="0" dirty="0">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100">
                          <a:latin typeface="Arial"/>
                          <a:ea typeface="Times New Roman"/>
                          <a:cs typeface="Times New Roman"/>
                        </a:rPr>
                        <a:t>5_FR_09</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Patient/subject grid shall have button to update (grant or revoke) patient consent</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Clinical Research Coordinator,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Study Director,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Project Sponsor</a:t>
                      </a:r>
                      <a:endParaRPr lang="en-US" sz="1100" dirty="0">
                        <a:latin typeface="Calibri"/>
                        <a:ea typeface="Times New Roman"/>
                        <a:cs typeface="Times New Roman"/>
                      </a:endParaRPr>
                    </a:p>
                  </a:txBody>
                  <a:tcPr marL="68580" marR="68580" marT="0" marB="0"/>
                </a:tc>
              </a:tr>
            </a:tbl>
          </a:graphicData>
        </a:graphic>
      </p:graphicFrame>
      <p:sp>
        <p:nvSpPr>
          <p:cNvPr id="3" name="Title 2"/>
          <p:cNvSpPr>
            <a:spLocks noGrp="1"/>
          </p:cNvSpPr>
          <p:nvPr>
            <p:ph type="title"/>
          </p:nvPr>
        </p:nvSpPr>
        <p:spPr/>
        <p:txBody>
          <a:bodyPr/>
          <a:lstStyle/>
          <a:p>
            <a:r>
              <a:rPr lang="en-US" dirty="0" smtClean="0"/>
              <a:t>System Features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143000"/>
          <a:ext cx="8229600" cy="6347206"/>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pPr marL="0" marR="0" algn="l">
                        <a:lnSpc>
                          <a:spcPct val="115000"/>
                        </a:lnSpc>
                        <a:spcBef>
                          <a:spcPts val="0"/>
                        </a:spcBef>
                        <a:spcAft>
                          <a:spcPts val="0"/>
                        </a:spcAft>
                      </a:pPr>
                      <a:r>
                        <a:rPr lang="en-US" sz="1100" b="0" dirty="0">
                          <a:latin typeface="Arial"/>
                          <a:ea typeface="Times New Roman"/>
                          <a:cs typeface="Times New Roman"/>
                        </a:rPr>
                        <a:t>6_FR_01</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System must provide consent form templates registry feature</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Clinical Research Coordinator,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Study Director,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Project Sponsor,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System Administrator</a:t>
                      </a:r>
                      <a:endParaRPr lang="en-US" sz="1100" b="0" dirty="0">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100">
                          <a:latin typeface="Arial"/>
                          <a:ea typeface="Times New Roman"/>
                          <a:cs typeface="Times New Roman"/>
                        </a:rPr>
                        <a:t>6_FR_02</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System must have feature that maintain have unique name and version ID for each consent form template </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Clinical Research Coordinator,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Study Director,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Project Sponsor,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System Administrator</a:t>
                      </a:r>
                      <a:endParaRPr lang="en-US" sz="110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1100">
                          <a:latin typeface="Arial"/>
                          <a:ea typeface="Times New Roman"/>
                          <a:cs typeface="Times New Roman"/>
                        </a:rPr>
                        <a:t>6_FR_03</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System shall have adding new consent form template feature.</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Clinical Research Coordinator,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Study Director,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Project Sponsor,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System Administrator</a:t>
                      </a:r>
                      <a:endParaRPr lang="en-US" sz="1100" dirty="0">
                        <a:latin typeface="Calibri"/>
                        <a:ea typeface="Times New Roman"/>
                        <a:cs typeface="Times New Roman"/>
                      </a:endParaRPr>
                    </a:p>
                  </a:txBody>
                  <a:tcPr marL="68580" marR="68580" marT="0" marB="0"/>
                </a:tc>
              </a:tr>
              <a:tr h="370840">
                <a:tc>
                  <a:txBody>
                    <a:bodyPr/>
                    <a:lstStyle/>
                    <a:p>
                      <a:pPr marL="0" marR="0" algn="l">
                        <a:lnSpc>
                          <a:spcPct val="115000"/>
                        </a:lnSpc>
                        <a:spcBef>
                          <a:spcPts val="0"/>
                        </a:spcBef>
                        <a:spcAft>
                          <a:spcPts val="0"/>
                        </a:spcAft>
                      </a:pPr>
                      <a:r>
                        <a:rPr lang="en-US" sz="1100" b="0" dirty="0">
                          <a:latin typeface="Arial"/>
                          <a:ea typeface="Times New Roman"/>
                          <a:cs typeface="Times New Roman"/>
                        </a:rPr>
                        <a:t>6_FR_04</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System shall have updating consent form template feature.</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This feature must mark each consent form modification as the new version of specific consent form template.</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Clinical Research Coordinator,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Study Director,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Project Sponsor,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System Administrator</a:t>
                      </a:r>
                      <a:endParaRPr lang="en-US" sz="1100" b="0" dirty="0">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100">
                          <a:latin typeface="Arial"/>
                          <a:ea typeface="Times New Roman"/>
                          <a:cs typeface="Times New Roman"/>
                        </a:rPr>
                        <a:t>6_FR_05</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System shall have automatic incremental consent form template versioning feature. </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Nobody shall modify consent form template version ID. This is accessible in read-only mode for all type of users.</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Clinical Research Coordinator,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Study Director,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Project Sponsor,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System Administrator</a:t>
                      </a:r>
                      <a:endParaRPr lang="en-US" sz="110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1100">
                          <a:latin typeface="Arial"/>
                          <a:ea typeface="Times New Roman"/>
                          <a:cs typeface="Times New Roman"/>
                        </a:rPr>
                        <a:t>6_FR_06</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System shall have consent form deletion feature. This feature shall allow deleting consent form template version only in case if there are no even single patient/subject who signed off this </a:t>
                      </a:r>
                      <a:r>
                        <a:rPr lang="en-US" sz="1100" dirty="0" smtClean="0">
                          <a:latin typeface="Arial"/>
                          <a:ea typeface="Times New Roman"/>
                          <a:cs typeface="Times New Roman"/>
                        </a:rPr>
                        <a:t>specific </a:t>
                      </a:r>
                      <a:r>
                        <a:rPr lang="en-US" sz="1100" dirty="0">
                          <a:latin typeface="Arial"/>
                          <a:ea typeface="Times New Roman"/>
                          <a:cs typeface="Times New Roman"/>
                        </a:rPr>
                        <a:t>version of the consent template.</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Otherwise consent template cannot be removed to preserve data integrity and audit trial.</a:t>
                      </a:r>
                      <a:endParaRPr lang="en-US" sz="11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Clinical Research Coordinator,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Study Director,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Project Sponsor,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System Administrator</a:t>
                      </a:r>
                      <a:endParaRPr lang="en-US" sz="1100" dirty="0">
                        <a:latin typeface="Calibri"/>
                        <a:ea typeface="Times New Roman"/>
                        <a:cs typeface="Times New Roman"/>
                      </a:endParaRPr>
                    </a:p>
                  </a:txBody>
                  <a:tcPr marL="68580" marR="68580" marT="0" marB="0"/>
                </a:tc>
              </a:tr>
            </a:tbl>
          </a:graphicData>
        </a:graphic>
      </p:graphicFrame>
      <p:sp>
        <p:nvSpPr>
          <p:cNvPr id="3" name="Title 2"/>
          <p:cNvSpPr>
            <a:spLocks noGrp="1"/>
          </p:cNvSpPr>
          <p:nvPr>
            <p:ph type="title"/>
          </p:nvPr>
        </p:nvSpPr>
        <p:spPr/>
        <p:txBody>
          <a:bodyPr/>
          <a:lstStyle/>
          <a:p>
            <a:r>
              <a:rPr lang="en-US" dirty="0" smtClean="0"/>
              <a:t>System Features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481138"/>
          <a:ext cx="8229600" cy="4804918"/>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pPr marL="0" marR="0" algn="l">
                        <a:lnSpc>
                          <a:spcPct val="115000"/>
                        </a:lnSpc>
                        <a:spcBef>
                          <a:spcPts val="0"/>
                        </a:spcBef>
                        <a:spcAft>
                          <a:spcPts val="0"/>
                        </a:spcAft>
                      </a:pPr>
                      <a:r>
                        <a:rPr lang="en-US" sz="1100" b="0" dirty="0">
                          <a:latin typeface="Arial"/>
                          <a:ea typeface="Times New Roman"/>
                          <a:cs typeface="Times New Roman"/>
                        </a:rPr>
                        <a:t>7_FR_01</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System shall have Consent tracking feature</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Clinical Research Coordinator,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Study Director,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Project Sponsor</a:t>
                      </a:r>
                      <a:endParaRPr lang="en-US" sz="1100" b="0" dirty="0">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100">
                          <a:latin typeface="Arial"/>
                          <a:ea typeface="Times New Roman"/>
                          <a:cs typeface="Times New Roman"/>
                        </a:rPr>
                        <a:t>7_FR_02</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System shall have full electronic signature capture feature.</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This feature must use mouse, touch screen or other type of cursor manipulator supported by browser or client device host operation system to obtain picture of the full electronic signature.</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Clinical Research Coordinator,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Study Director,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Project Sponsor</a:t>
                      </a:r>
                      <a:endParaRPr lang="en-US" sz="1100" dirty="0">
                        <a:latin typeface="Calibri"/>
                        <a:ea typeface="Times New Roman"/>
                        <a:cs typeface="Times New Roman"/>
                      </a:endParaRPr>
                    </a:p>
                  </a:txBody>
                  <a:tcPr marL="68580" marR="68580" marT="0" marB="0"/>
                </a:tc>
              </a:tr>
              <a:tr h="370840">
                <a:tc>
                  <a:txBody>
                    <a:bodyPr/>
                    <a:lstStyle/>
                    <a:p>
                      <a:pPr marL="0" marR="0" algn="l">
                        <a:lnSpc>
                          <a:spcPct val="115000"/>
                        </a:lnSpc>
                        <a:spcBef>
                          <a:spcPts val="0"/>
                        </a:spcBef>
                        <a:spcAft>
                          <a:spcPts val="0"/>
                        </a:spcAft>
                      </a:pPr>
                      <a:r>
                        <a:rPr lang="en-US" sz="1100" b="0" dirty="0">
                          <a:latin typeface="Arial"/>
                          <a:ea typeface="Times New Roman"/>
                          <a:cs typeface="Times New Roman"/>
                        </a:rPr>
                        <a:t>7_FR_03</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Full electronic signature shall be stored in the database.</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Clinical Research Coordinator,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Study Director,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Project Sponsor</a:t>
                      </a:r>
                      <a:endParaRPr lang="en-US" sz="1100" b="0" dirty="0">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100">
                          <a:latin typeface="Arial"/>
                          <a:ea typeface="Times New Roman"/>
                          <a:cs typeface="Times New Roman"/>
                        </a:rPr>
                        <a:t>7_FR_04</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This full electronic signature capture feature shall not allow modifying the picture once signature is taken.</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Clinical Research Coordinator,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Study Director,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Project Sponsor</a:t>
                      </a:r>
                      <a:endParaRPr lang="en-US" sz="110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1100">
                          <a:latin typeface="Arial"/>
                          <a:ea typeface="Times New Roman"/>
                          <a:cs typeface="Times New Roman"/>
                        </a:rPr>
                        <a:t>7_FR_05</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The full electronic signature capture feature shall allow rendering the picture of signature in read-only mode.</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Clinical Research Coordinator,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Study Director,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Project Sponsor</a:t>
                      </a:r>
                      <a:endParaRPr lang="en-US" sz="110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1100">
                          <a:latin typeface="Arial"/>
                          <a:ea typeface="Times New Roman"/>
                          <a:cs typeface="Times New Roman"/>
                        </a:rPr>
                        <a:t>7_FR_06</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Consent tracking feature shall be able to capture full electronic signatures of both Clinical Research Coordinator and patient/subject.</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Clinical Research Coordinator,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Study Director,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Project Sponsor</a:t>
                      </a:r>
                      <a:endParaRPr lang="en-US" sz="1100" dirty="0">
                        <a:latin typeface="Calibri"/>
                        <a:ea typeface="Times New Roman"/>
                        <a:cs typeface="Times New Roman"/>
                      </a:endParaRPr>
                    </a:p>
                  </a:txBody>
                  <a:tcPr marL="68580" marR="68580" marT="0" marB="0"/>
                </a:tc>
              </a:tr>
            </a:tbl>
          </a:graphicData>
        </a:graphic>
      </p:graphicFrame>
      <p:sp>
        <p:nvSpPr>
          <p:cNvPr id="3" name="Title 2"/>
          <p:cNvSpPr>
            <a:spLocks noGrp="1"/>
          </p:cNvSpPr>
          <p:nvPr>
            <p:ph type="title"/>
          </p:nvPr>
        </p:nvSpPr>
        <p:spPr/>
        <p:txBody>
          <a:bodyPr/>
          <a:lstStyle/>
          <a:p>
            <a:r>
              <a:rPr lang="en-US" dirty="0" smtClean="0"/>
              <a:t>System Features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3840988"/>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pPr marL="0" marR="0" algn="l">
                        <a:lnSpc>
                          <a:spcPct val="115000"/>
                        </a:lnSpc>
                        <a:spcBef>
                          <a:spcPts val="0"/>
                        </a:spcBef>
                        <a:spcAft>
                          <a:spcPts val="0"/>
                        </a:spcAft>
                      </a:pPr>
                      <a:r>
                        <a:rPr lang="en-US" sz="1100" b="0" dirty="0">
                          <a:latin typeface="Arial"/>
                          <a:ea typeface="Times New Roman"/>
                          <a:cs typeface="Times New Roman"/>
                        </a:rPr>
                        <a:t>7_FR_07</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Consent tracking feature shall be able to capture date and time (timestamp) of the moment of time when patients/subject-full electronic signature obtained.</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This timestamp shall not be modified in any mean and must be available in read-only mode.</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Clinical Research Coordinator,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Study Director,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Project Sponsor</a:t>
                      </a:r>
                      <a:endParaRPr lang="en-US" sz="1100" b="0" dirty="0">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100">
                          <a:latin typeface="Arial"/>
                          <a:ea typeface="Times New Roman"/>
                          <a:cs typeface="Times New Roman"/>
                        </a:rPr>
                        <a:t>7_FR_08</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Consent tracking module shall have consent revoke feature. Using this feature by patient request, Clinical Research coordinator shall be able to document consent revoke of any previously signed specific consent or all consents at one time. </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Consent revoke form must be available as a part of consent form registry and must be versioned as other consent form templates</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Clinical Research Coordinator,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Study Director,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Project Sponsor</a:t>
                      </a:r>
                      <a:endParaRPr lang="en-US" sz="1100" dirty="0">
                        <a:latin typeface="Calibri"/>
                        <a:ea typeface="Times New Roman"/>
                        <a:cs typeface="Times New Roman"/>
                      </a:endParaRPr>
                    </a:p>
                  </a:txBody>
                  <a:tcPr marL="68580" marR="68580" marT="0" marB="0"/>
                </a:tc>
              </a:tr>
            </a:tbl>
          </a:graphicData>
        </a:graphic>
      </p:graphicFrame>
      <p:sp>
        <p:nvSpPr>
          <p:cNvPr id="3" name="Title 2"/>
          <p:cNvSpPr>
            <a:spLocks noGrp="1"/>
          </p:cNvSpPr>
          <p:nvPr>
            <p:ph type="title"/>
          </p:nvPr>
        </p:nvSpPr>
        <p:spPr/>
        <p:txBody>
          <a:bodyPr/>
          <a:lstStyle/>
          <a:p>
            <a:r>
              <a:rPr lang="en-US" dirty="0" smtClean="0"/>
              <a:t>System Features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150000"/>
              </a:lnSpc>
              <a:spcBef>
                <a:spcPts val="1200"/>
              </a:spcBef>
              <a:buNone/>
            </a:pPr>
            <a:r>
              <a:rPr lang="en-CA" smtClean="0"/>
              <a:t>	</a:t>
            </a:r>
            <a:r>
              <a:rPr lang="en-CA" smtClean="0"/>
              <a:t>Is </a:t>
            </a:r>
            <a:r>
              <a:rPr lang="en-CA" dirty="0" smtClean="0"/>
              <a:t>to build a web application that would implement all consent management workflows including:</a:t>
            </a:r>
          </a:p>
          <a:p>
            <a:pPr lvl="0">
              <a:lnSpc>
                <a:spcPct val="150000"/>
              </a:lnSpc>
            </a:pPr>
            <a:r>
              <a:rPr lang="en-US" dirty="0"/>
              <a:t>Patient management module;</a:t>
            </a:r>
          </a:p>
          <a:p>
            <a:pPr lvl="0">
              <a:lnSpc>
                <a:spcPct val="150000"/>
              </a:lnSpc>
            </a:pPr>
            <a:r>
              <a:rPr lang="en-US" dirty="0"/>
              <a:t>Consent form template management module;</a:t>
            </a:r>
          </a:p>
          <a:p>
            <a:pPr lvl="0">
              <a:lnSpc>
                <a:spcPct val="150000"/>
              </a:lnSpc>
            </a:pPr>
            <a:r>
              <a:rPr lang="en-US" dirty="0"/>
              <a:t>Informed Consent tracking module;</a:t>
            </a:r>
          </a:p>
          <a:p>
            <a:pPr>
              <a:lnSpc>
                <a:spcPct val="150000"/>
              </a:lnSpc>
            </a:pPr>
            <a:r>
              <a:rPr lang="en-US" dirty="0"/>
              <a:t>Search and reporting capabilities </a:t>
            </a:r>
          </a:p>
        </p:txBody>
      </p:sp>
      <p:sp>
        <p:nvSpPr>
          <p:cNvPr id="3" name="Title 2"/>
          <p:cNvSpPr>
            <a:spLocks noGrp="1"/>
          </p:cNvSpPr>
          <p:nvPr>
            <p:ph type="title"/>
          </p:nvPr>
        </p:nvSpPr>
        <p:spPr/>
        <p:txBody>
          <a:bodyPr/>
          <a:lstStyle/>
          <a:p>
            <a:r>
              <a:rPr lang="en-US" dirty="0" smtClean="0"/>
              <a:t>Main Objective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4796536"/>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pPr marL="0" marR="0" algn="l">
                        <a:lnSpc>
                          <a:spcPct val="115000"/>
                        </a:lnSpc>
                        <a:spcBef>
                          <a:spcPts val="0"/>
                        </a:spcBef>
                        <a:spcAft>
                          <a:spcPts val="0"/>
                        </a:spcAft>
                      </a:pPr>
                      <a:r>
                        <a:rPr lang="en-US" sz="1100" b="0" dirty="0">
                          <a:latin typeface="Arial"/>
                          <a:ea typeface="Times New Roman"/>
                          <a:cs typeface="Times New Roman"/>
                        </a:rPr>
                        <a:t>8_FR_01</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System shall provide patient/subject search feature</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Clinical Research Coordinator,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Study Director,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Project Sponsor</a:t>
                      </a:r>
                      <a:endParaRPr lang="en-US" sz="1100" b="0" dirty="0">
                        <a:latin typeface="Calibri"/>
                        <a:ea typeface="Times New Roman"/>
                        <a:cs typeface="Times New Roman"/>
                      </a:endParaRPr>
                    </a:p>
                  </a:txBody>
                  <a:tcPr marL="68580" marR="68580" marT="0" marB="0" anchor="ctr"/>
                </a:tc>
              </a:tr>
              <a:tr h="370840">
                <a:tc>
                  <a:txBody>
                    <a:bodyPr/>
                    <a:lstStyle/>
                    <a:p>
                      <a:pPr marL="0" marR="0" algn="l">
                        <a:lnSpc>
                          <a:spcPct val="115000"/>
                        </a:lnSpc>
                        <a:spcBef>
                          <a:spcPts val="0"/>
                        </a:spcBef>
                        <a:spcAft>
                          <a:spcPts val="0"/>
                        </a:spcAft>
                      </a:pPr>
                      <a:r>
                        <a:rPr lang="en-US" sz="1100" b="0" dirty="0">
                          <a:latin typeface="Arial"/>
                          <a:ea typeface="Times New Roman"/>
                          <a:cs typeface="Times New Roman"/>
                        </a:rPr>
                        <a:t>8_FR_02</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Patients/subject feature shall allow user to search by:</a:t>
                      </a:r>
                      <a:endParaRPr lang="en-US" sz="1100" b="0" dirty="0">
                        <a:latin typeface="Calibri"/>
                        <a:ea typeface="Times New Roman"/>
                        <a:cs typeface="Times New Roman"/>
                      </a:endParaRPr>
                    </a:p>
                    <a:p>
                      <a:pPr marL="342900" marR="0" lvl="0" indent="-342900" algn="l">
                        <a:spcBef>
                          <a:spcPts val="0"/>
                        </a:spcBef>
                        <a:spcAft>
                          <a:spcPts val="0"/>
                        </a:spcAft>
                        <a:buFont typeface="+mj-lt"/>
                        <a:buAutoNum type="arabicPeriod"/>
                      </a:pPr>
                      <a:r>
                        <a:rPr lang="en-US" sz="1100" b="0" dirty="0">
                          <a:latin typeface="Arial"/>
                          <a:ea typeface="Times New Roman"/>
                          <a:cs typeface="Times New Roman"/>
                        </a:rPr>
                        <a:t>First Name</a:t>
                      </a:r>
                      <a:endParaRPr lang="en-US" sz="1200" b="0" dirty="0">
                        <a:latin typeface="Arial"/>
                        <a:ea typeface="Times New Roman"/>
                        <a:cs typeface="Times New Roman"/>
                      </a:endParaRPr>
                    </a:p>
                    <a:p>
                      <a:pPr marL="342900" marR="0" lvl="0" indent="-342900" algn="l">
                        <a:spcBef>
                          <a:spcPts val="0"/>
                        </a:spcBef>
                        <a:spcAft>
                          <a:spcPts val="0"/>
                        </a:spcAft>
                        <a:buFont typeface="+mj-lt"/>
                        <a:buAutoNum type="arabicPeriod"/>
                      </a:pPr>
                      <a:r>
                        <a:rPr lang="en-US" sz="1100" b="0" dirty="0">
                          <a:latin typeface="Arial"/>
                          <a:ea typeface="Times New Roman"/>
                          <a:cs typeface="Times New Roman"/>
                        </a:rPr>
                        <a:t>Middle Name</a:t>
                      </a:r>
                      <a:endParaRPr lang="en-US" sz="1200" b="0" dirty="0">
                        <a:latin typeface="Arial"/>
                        <a:ea typeface="Times New Roman"/>
                        <a:cs typeface="Times New Roman"/>
                      </a:endParaRPr>
                    </a:p>
                    <a:p>
                      <a:pPr marL="342900" marR="0" lvl="0" indent="-342900" algn="l">
                        <a:spcBef>
                          <a:spcPts val="0"/>
                        </a:spcBef>
                        <a:spcAft>
                          <a:spcPts val="0"/>
                        </a:spcAft>
                        <a:buFont typeface="+mj-lt"/>
                        <a:buAutoNum type="arabicPeriod"/>
                      </a:pPr>
                      <a:r>
                        <a:rPr lang="en-US" sz="1100" b="0" dirty="0">
                          <a:latin typeface="Arial"/>
                          <a:ea typeface="Times New Roman"/>
                          <a:cs typeface="Times New Roman"/>
                        </a:rPr>
                        <a:t>Last Name</a:t>
                      </a:r>
                      <a:endParaRPr lang="en-US" sz="1200" b="0" dirty="0">
                        <a:latin typeface="Arial"/>
                        <a:ea typeface="Times New Roman"/>
                        <a:cs typeface="Times New Roman"/>
                      </a:endParaRPr>
                    </a:p>
                    <a:p>
                      <a:pPr marL="342900" marR="0" lvl="0" indent="-342900" algn="l">
                        <a:spcBef>
                          <a:spcPts val="0"/>
                        </a:spcBef>
                        <a:spcAft>
                          <a:spcPts val="0"/>
                        </a:spcAft>
                        <a:buFont typeface="+mj-lt"/>
                        <a:buAutoNum type="arabicPeriod"/>
                      </a:pPr>
                      <a:r>
                        <a:rPr lang="en-US" sz="1100" b="0" dirty="0">
                          <a:latin typeface="Arial"/>
                          <a:ea typeface="Times New Roman"/>
                          <a:cs typeface="Times New Roman"/>
                        </a:rPr>
                        <a:t>Date of Birth</a:t>
                      </a:r>
                      <a:endParaRPr lang="en-US" sz="1200" b="0" dirty="0">
                        <a:latin typeface="Arial"/>
                        <a:ea typeface="Times New Roman"/>
                        <a:cs typeface="Times New Roman"/>
                      </a:endParaRPr>
                    </a:p>
                    <a:p>
                      <a:pPr marL="342900" marR="0" lvl="0" indent="-342900" algn="l">
                        <a:spcBef>
                          <a:spcPts val="0"/>
                        </a:spcBef>
                        <a:spcAft>
                          <a:spcPts val="0"/>
                        </a:spcAft>
                        <a:buFont typeface="+mj-lt"/>
                        <a:buAutoNum type="arabicPeriod"/>
                      </a:pPr>
                      <a:r>
                        <a:rPr lang="en-US" sz="1100" b="0" dirty="0">
                          <a:latin typeface="Arial"/>
                          <a:ea typeface="Times New Roman"/>
                          <a:cs typeface="Times New Roman"/>
                        </a:rPr>
                        <a:t>Registration Date</a:t>
                      </a:r>
                      <a:endParaRPr lang="en-US" sz="1200" b="0" dirty="0">
                        <a:latin typeface="Arial"/>
                        <a:ea typeface="Times New Roman"/>
                        <a:cs typeface="Times New Roman"/>
                      </a:endParaRPr>
                    </a:p>
                    <a:p>
                      <a:pPr marL="342900" marR="0" lvl="0" indent="-342900" algn="l">
                        <a:spcBef>
                          <a:spcPts val="0"/>
                        </a:spcBef>
                        <a:spcAft>
                          <a:spcPts val="0"/>
                        </a:spcAft>
                        <a:buFont typeface="+mj-lt"/>
                        <a:buAutoNum type="arabicPeriod"/>
                      </a:pPr>
                      <a:r>
                        <a:rPr lang="en-US" sz="1100" b="0" dirty="0">
                          <a:latin typeface="Arial"/>
                          <a:ea typeface="Times New Roman"/>
                          <a:cs typeface="Times New Roman"/>
                        </a:rPr>
                        <a:t>Address</a:t>
                      </a:r>
                      <a:endParaRPr lang="en-US" sz="1200" b="0" dirty="0">
                        <a:latin typeface="Arial"/>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Clinical Research Coordinator,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Study Director,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Project Sponsor</a:t>
                      </a:r>
                      <a:endParaRPr lang="en-US" sz="1100" b="0" dirty="0">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100">
                          <a:latin typeface="Arial"/>
                          <a:ea typeface="Times New Roman"/>
                          <a:cs typeface="Times New Roman"/>
                        </a:rPr>
                        <a:t>8_FR_03</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System shall provide Consent form template search feature</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Clinical Research Coordinator,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Study Director,</a:t>
                      </a:r>
                      <a:endParaRPr lang="en-US" sz="1100">
                        <a:latin typeface="Calibri"/>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Project Sponsor</a:t>
                      </a:r>
                      <a:endParaRPr lang="en-US" sz="1100">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1100">
                          <a:latin typeface="Arial"/>
                          <a:ea typeface="Times New Roman"/>
                          <a:cs typeface="Times New Roman"/>
                        </a:rPr>
                        <a:t>8_FR_04</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a:latin typeface="Arial"/>
                          <a:ea typeface="Times New Roman"/>
                          <a:cs typeface="Times New Roman"/>
                        </a:rPr>
                        <a:t>Consent form template search feature shall allow user to search by:</a:t>
                      </a:r>
                      <a:endParaRPr lang="en-US" sz="1100">
                        <a:latin typeface="Calibri"/>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Consent form template name</a:t>
                      </a:r>
                      <a:endParaRPr lang="en-US" sz="1200">
                        <a:latin typeface="Arial"/>
                        <a:ea typeface="Times New Roman"/>
                        <a:cs typeface="Times New Roman"/>
                      </a:endParaRPr>
                    </a:p>
                    <a:p>
                      <a:pPr marL="342900" marR="0" lvl="0" indent="-342900">
                        <a:spcBef>
                          <a:spcPts val="0"/>
                        </a:spcBef>
                        <a:spcAft>
                          <a:spcPts val="0"/>
                        </a:spcAft>
                        <a:buFont typeface="+mj-lt"/>
                        <a:buAutoNum type="arabicPeriod"/>
                      </a:pPr>
                      <a:r>
                        <a:rPr lang="en-US" sz="1100">
                          <a:latin typeface="Arial"/>
                          <a:ea typeface="Times New Roman"/>
                          <a:cs typeface="Times New Roman"/>
                        </a:rPr>
                        <a:t>Consent form template version</a:t>
                      </a:r>
                      <a:endParaRPr lang="en-US" sz="1200">
                        <a:latin typeface="Arial"/>
                        <a:ea typeface="Times New Roman"/>
                        <a:cs typeface="Times New Roman"/>
                      </a:endParaRPr>
                    </a:p>
                    <a:p>
                      <a:pPr marL="0" marR="0">
                        <a:lnSpc>
                          <a:spcPct val="115000"/>
                        </a:lnSpc>
                        <a:spcBef>
                          <a:spcPts val="0"/>
                        </a:spcBef>
                        <a:spcAft>
                          <a:spcPts val="0"/>
                        </a:spcAft>
                      </a:pPr>
                      <a:r>
                        <a:rPr lang="en-US" sz="1100">
                          <a:latin typeface="Arial"/>
                          <a:ea typeface="Times New Roman"/>
                          <a:cs typeface="Times New Roman"/>
                        </a:rPr>
                        <a:t>Full text search by consent form content is optional.</a:t>
                      </a:r>
                      <a:endParaRPr lang="en-US" sz="11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latin typeface="Arial"/>
                          <a:ea typeface="Times New Roman"/>
                          <a:cs typeface="Times New Roman"/>
                        </a:rPr>
                        <a:t>Clinical Research Coordinator,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Study Director,</a:t>
                      </a:r>
                      <a:endParaRPr lang="en-US" sz="1100" dirty="0">
                        <a:latin typeface="Calibri"/>
                        <a:ea typeface="Times New Roman"/>
                        <a:cs typeface="Times New Roman"/>
                      </a:endParaRPr>
                    </a:p>
                    <a:p>
                      <a:pPr marL="0" marR="0">
                        <a:lnSpc>
                          <a:spcPct val="115000"/>
                        </a:lnSpc>
                        <a:spcBef>
                          <a:spcPts val="0"/>
                        </a:spcBef>
                        <a:spcAft>
                          <a:spcPts val="0"/>
                        </a:spcAft>
                      </a:pPr>
                      <a:r>
                        <a:rPr lang="en-US" sz="1100" dirty="0">
                          <a:latin typeface="Arial"/>
                          <a:ea typeface="Times New Roman"/>
                          <a:cs typeface="Times New Roman"/>
                        </a:rPr>
                        <a:t>Project Sponsor</a:t>
                      </a:r>
                      <a:endParaRPr lang="en-US" sz="1100" dirty="0">
                        <a:latin typeface="Calibri"/>
                        <a:ea typeface="Times New Roman"/>
                        <a:cs typeface="Times New Roman"/>
                      </a:endParaRPr>
                    </a:p>
                  </a:txBody>
                  <a:tcPr marL="68580" marR="68580" marT="0" marB="0"/>
                </a:tc>
              </a:tr>
              <a:tr h="370840">
                <a:tc>
                  <a:txBody>
                    <a:bodyPr/>
                    <a:lstStyle/>
                    <a:p>
                      <a:pPr marL="0" marR="0" algn="l">
                        <a:lnSpc>
                          <a:spcPct val="115000"/>
                        </a:lnSpc>
                        <a:spcBef>
                          <a:spcPts val="0"/>
                        </a:spcBef>
                        <a:spcAft>
                          <a:spcPts val="0"/>
                        </a:spcAft>
                      </a:pPr>
                      <a:r>
                        <a:rPr lang="en-US" sz="1100" b="0" dirty="0">
                          <a:latin typeface="Arial"/>
                          <a:ea typeface="Times New Roman"/>
                          <a:cs typeface="Times New Roman"/>
                        </a:rPr>
                        <a:t>8_FR_05</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System shall provide option to search patients who signed specific consent form templates feature i.e. “Search patient by consent”</a:t>
                      </a:r>
                      <a:endParaRPr lang="en-US" sz="1100" b="0" dirty="0">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100" b="0" dirty="0">
                          <a:latin typeface="Arial"/>
                          <a:ea typeface="Times New Roman"/>
                          <a:cs typeface="Times New Roman"/>
                        </a:rPr>
                        <a:t>Clinical Research Coordinator,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Study Director,</a:t>
                      </a:r>
                      <a:endParaRPr lang="en-US" sz="1100" b="0" dirty="0">
                        <a:latin typeface="Calibri"/>
                        <a:ea typeface="Times New Roman"/>
                        <a:cs typeface="Times New Roman"/>
                      </a:endParaRPr>
                    </a:p>
                    <a:p>
                      <a:pPr marL="0" marR="0" algn="l">
                        <a:lnSpc>
                          <a:spcPct val="115000"/>
                        </a:lnSpc>
                        <a:spcBef>
                          <a:spcPts val="0"/>
                        </a:spcBef>
                        <a:spcAft>
                          <a:spcPts val="0"/>
                        </a:spcAft>
                      </a:pPr>
                      <a:r>
                        <a:rPr lang="en-US" sz="1100" b="0" dirty="0">
                          <a:latin typeface="Arial"/>
                          <a:ea typeface="Times New Roman"/>
                          <a:cs typeface="Times New Roman"/>
                        </a:rPr>
                        <a:t>Project Sponsor</a:t>
                      </a:r>
                      <a:endParaRPr lang="en-US" sz="1100" b="0" dirty="0">
                        <a:latin typeface="Calibri"/>
                        <a:ea typeface="Times New Roman"/>
                        <a:cs typeface="Times New Roman"/>
                      </a:endParaRPr>
                    </a:p>
                  </a:txBody>
                  <a:tcPr marL="68580" marR="68580" marT="0" marB="0" anchor="ctr"/>
                </a:tc>
              </a:tr>
            </a:tbl>
          </a:graphicData>
        </a:graphic>
      </p:graphicFrame>
      <p:sp>
        <p:nvSpPr>
          <p:cNvPr id="3" name="Title 2"/>
          <p:cNvSpPr>
            <a:spLocks noGrp="1"/>
          </p:cNvSpPr>
          <p:nvPr>
            <p:ph type="title"/>
          </p:nvPr>
        </p:nvSpPr>
        <p:spPr/>
        <p:txBody>
          <a:bodyPr/>
          <a:lstStyle/>
          <a:p>
            <a:r>
              <a:rPr lang="en-US" dirty="0" smtClean="0"/>
              <a:t>System Features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DEVELOPMENT ENVIRONMENT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lang="en-US" b="1" dirty="0" err="1" smtClean="0"/>
              <a:t>JetBrains</a:t>
            </a:r>
            <a:r>
              <a:rPr lang="en-US" b="1" dirty="0" smtClean="0"/>
              <a:t> WebStorm</a:t>
            </a:r>
            <a:r>
              <a:rPr lang="en-US" dirty="0" smtClean="0"/>
              <a:t> is a commercial IDE for JavaScript, CSS &amp; HTML built on </a:t>
            </a:r>
            <a:r>
              <a:rPr lang="en-US" dirty="0" err="1" smtClean="0"/>
              <a:t>JetBrains</a:t>
            </a:r>
            <a:r>
              <a:rPr lang="en-US" dirty="0" smtClean="0"/>
              <a:t>' </a:t>
            </a:r>
            <a:r>
              <a:rPr lang="en-US" dirty="0" err="1" smtClean="0"/>
              <a:t>IntelliJ</a:t>
            </a:r>
            <a:r>
              <a:rPr lang="en-US" dirty="0" smtClean="0"/>
              <a:t> IDEA platform</a:t>
            </a:r>
          </a:p>
          <a:p>
            <a:pPr>
              <a:lnSpc>
                <a:spcPct val="150000"/>
              </a:lnSpc>
            </a:pPr>
            <a:r>
              <a:rPr lang="en-US" dirty="0" smtClean="0"/>
              <a:t>It is a specialized version of </a:t>
            </a:r>
            <a:r>
              <a:rPr lang="en-US" dirty="0" err="1" smtClean="0"/>
              <a:t>PhpStorm</a:t>
            </a:r>
            <a:r>
              <a:rPr lang="en-US" dirty="0" smtClean="0"/>
              <a:t>, offering a subset of its features</a:t>
            </a:r>
          </a:p>
          <a:p>
            <a:pPr>
              <a:lnSpc>
                <a:spcPct val="150000"/>
              </a:lnSpc>
            </a:pPr>
            <a:r>
              <a:rPr lang="en-US" dirty="0" smtClean="0"/>
              <a:t>It ships with pre-installed JavaScript plugins (such as for Node.js)</a:t>
            </a:r>
          </a:p>
        </p:txBody>
      </p:sp>
      <p:sp>
        <p:nvSpPr>
          <p:cNvPr id="3" name="Title 2"/>
          <p:cNvSpPr>
            <a:spLocks noGrp="1"/>
          </p:cNvSpPr>
          <p:nvPr>
            <p:ph type="title"/>
          </p:nvPr>
        </p:nvSpPr>
        <p:spPr/>
        <p:txBody>
          <a:bodyPr>
            <a:normAutofit fontScale="90000"/>
          </a:bodyPr>
          <a:lstStyle/>
          <a:p>
            <a:r>
              <a:rPr lang="en-GB" dirty="0">
                <a:effectLst/>
              </a:rPr>
              <a:t>Development environment </a:t>
            </a:r>
            <a:r>
              <a:rPr lang="en-GB" dirty="0" smtClean="0">
                <a:effectLst/>
              </a:rPr>
              <a:t>setup</a:t>
            </a:r>
            <a:endParaRPr lang="en-US" dirty="0"/>
          </a:p>
        </p:txBody>
      </p:sp>
    </p:spTree>
    <p:extLst>
      <p:ext uri="{BB962C8B-B14F-4D97-AF65-F5344CB8AC3E}">
        <p14:creationId xmlns:p14="http://schemas.microsoft.com/office/powerpoint/2010/main" xmlns="" val="2452191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b="1" dirty="0" smtClean="0"/>
              <a:t>Firebug</a:t>
            </a:r>
            <a:r>
              <a:rPr lang="en-US" dirty="0" smtClean="0"/>
              <a:t> is a free and open-source web browser extension for Mozilla Firefox</a:t>
            </a:r>
            <a:r>
              <a:rPr lang="en-US" baseline="30000" dirty="0" smtClean="0"/>
              <a:t> </a:t>
            </a:r>
            <a:r>
              <a:rPr lang="en-US" dirty="0" smtClean="0"/>
              <a:t>that facilitates the live debugging, editing, and monitoring of any website's CSS, HTML, DOM, and JavaScript</a:t>
            </a:r>
          </a:p>
          <a:p>
            <a:pPr>
              <a:lnSpc>
                <a:spcPct val="150000"/>
              </a:lnSpc>
            </a:pPr>
            <a:r>
              <a:rPr lang="en-US" dirty="0" smtClean="0"/>
              <a:t>It is a useful tool for web security testing</a:t>
            </a:r>
            <a:r>
              <a:rPr lang="en-US" baseline="30000" dirty="0" smtClean="0"/>
              <a:t> </a:t>
            </a:r>
            <a:r>
              <a:rPr lang="en-US" dirty="0" smtClean="0"/>
              <a:t>and web page performance analysis</a:t>
            </a:r>
          </a:p>
          <a:p>
            <a:pPr>
              <a:buNone/>
            </a:pPr>
            <a:endParaRPr lang="en-US" dirty="0"/>
          </a:p>
        </p:txBody>
      </p:sp>
      <p:sp>
        <p:nvSpPr>
          <p:cNvPr id="3" name="Title 2"/>
          <p:cNvSpPr>
            <a:spLocks noGrp="1"/>
          </p:cNvSpPr>
          <p:nvPr>
            <p:ph type="title"/>
          </p:nvPr>
        </p:nvSpPr>
        <p:spPr/>
        <p:txBody>
          <a:bodyPr>
            <a:normAutofit fontScale="90000"/>
          </a:bodyPr>
          <a:lstStyle/>
          <a:p>
            <a:r>
              <a:rPr lang="en-GB" dirty="0" smtClean="0">
                <a:effectLst/>
              </a:rPr>
              <a:t>Development environment setup</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nSpc>
                <a:spcPct val="160000"/>
              </a:lnSpc>
            </a:pPr>
            <a:r>
              <a:rPr lang="en-US" b="1" dirty="0" smtClean="0"/>
              <a:t>MongoDB</a:t>
            </a:r>
            <a:r>
              <a:rPr lang="en-US" dirty="0" smtClean="0"/>
              <a:t> is a cross-platform document-oriented database</a:t>
            </a:r>
          </a:p>
          <a:p>
            <a:pPr>
              <a:lnSpc>
                <a:spcPct val="160000"/>
              </a:lnSpc>
            </a:pPr>
            <a:r>
              <a:rPr lang="en-US" dirty="0" smtClean="0"/>
              <a:t>It is classified as a </a:t>
            </a:r>
            <a:r>
              <a:rPr lang="en-US" dirty="0" err="1" smtClean="0"/>
              <a:t>NoSQL</a:t>
            </a:r>
            <a:r>
              <a:rPr lang="en-US" dirty="0" smtClean="0"/>
              <a:t> database</a:t>
            </a:r>
          </a:p>
          <a:p>
            <a:pPr>
              <a:lnSpc>
                <a:spcPct val="160000"/>
              </a:lnSpc>
            </a:pPr>
            <a:r>
              <a:rPr lang="en-US" dirty="0" smtClean="0"/>
              <a:t>It eschews the traditional table-based relational database structure in favor of JSON-like documents with dynamic schemas</a:t>
            </a:r>
          </a:p>
          <a:p>
            <a:pPr>
              <a:lnSpc>
                <a:spcPct val="160000"/>
              </a:lnSpc>
            </a:pPr>
            <a:r>
              <a:rPr lang="en-US" dirty="0" smtClean="0"/>
              <a:t>It makes the integration of data in certain types of applications easier and faster</a:t>
            </a:r>
            <a:endParaRPr lang="en-US" dirty="0"/>
          </a:p>
        </p:txBody>
      </p:sp>
      <p:sp>
        <p:nvSpPr>
          <p:cNvPr id="3" name="Title 2"/>
          <p:cNvSpPr>
            <a:spLocks noGrp="1"/>
          </p:cNvSpPr>
          <p:nvPr>
            <p:ph type="title"/>
          </p:nvPr>
        </p:nvSpPr>
        <p:spPr/>
        <p:txBody>
          <a:bodyPr>
            <a:normAutofit fontScale="90000"/>
          </a:bodyPr>
          <a:lstStyle/>
          <a:p>
            <a:r>
              <a:rPr lang="en-GB" dirty="0">
                <a:effectLst/>
              </a:rPr>
              <a:t>Database setup and </a:t>
            </a:r>
            <a:r>
              <a:rPr lang="en-GB" dirty="0" smtClean="0">
                <a:effectLst/>
              </a:rPr>
              <a:t>configuration</a:t>
            </a:r>
            <a:endParaRPr lang="en-US" dirty="0"/>
          </a:p>
        </p:txBody>
      </p:sp>
    </p:spTree>
    <p:extLst>
      <p:ext uri="{BB962C8B-B14F-4D97-AF65-F5344CB8AC3E}">
        <p14:creationId xmlns:p14="http://schemas.microsoft.com/office/powerpoint/2010/main" xmlns="" val="3039744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nSpc>
                <a:spcPct val="150000"/>
              </a:lnSpc>
            </a:pPr>
            <a:r>
              <a:rPr lang="en-US" sz="2400" b="1" dirty="0" smtClean="0"/>
              <a:t>Node.js</a:t>
            </a:r>
            <a:r>
              <a:rPr lang="en-US" sz="2400" dirty="0" smtClean="0"/>
              <a:t> is an open source, cross-platform runtime environment for server-side and networking applications</a:t>
            </a:r>
          </a:p>
          <a:p>
            <a:pPr>
              <a:lnSpc>
                <a:spcPct val="150000"/>
              </a:lnSpc>
            </a:pPr>
            <a:r>
              <a:rPr lang="en-US" sz="2400" dirty="0" smtClean="0"/>
              <a:t>Node.js applications are written in JavaScript, and can be run within the Node.js runtime on OS X, Microsoft Windows and Linux</a:t>
            </a:r>
          </a:p>
          <a:p>
            <a:pPr>
              <a:lnSpc>
                <a:spcPct val="150000"/>
              </a:lnSpc>
            </a:pPr>
            <a:r>
              <a:rPr lang="en-US" sz="2400" dirty="0" smtClean="0"/>
              <a:t>It uses the Google V8 JavaScript engine to execute code, and a large percentage of the basic modules are written in JavaScript.</a:t>
            </a:r>
            <a:endParaRPr lang="en-US" sz="2400" dirty="0"/>
          </a:p>
        </p:txBody>
      </p:sp>
      <p:sp>
        <p:nvSpPr>
          <p:cNvPr id="3" name="Title 2"/>
          <p:cNvSpPr>
            <a:spLocks noGrp="1"/>
          </p:cNvSpPr>
          <p:nvPr>
            <p:ph type="title"/>
          </p:nvPr>
        </p:nvSpPr>
        <p:spPr/>
        <p:txBody>
          <a:bodyPr/>
          <a:lstStyle/>
          <a:p>
            <a:r>
              <a:rPr lang="en-US" sz="4000" dirty="0" err="1" smtClean="0">
                <a:effectLst/>
              </a:rPr>
              <a:t>NodeJS</a:t>
            </a:r>
            <a:r>
              <a:rPr lang="en-US" sz="4000" dirty="0" smtClean="0">
                <a:effectLst/>
              </a:rPr>
              <a:t> setup and configuration</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nSpc>
                <a:spcPct val="160000"/>
              </a:lnSpc>
            </a:pPr>
            <a:r>
              <a:rPr lang="en-US" b="1" dirty="0" smtClean="0"/>
              <a:t>Express</a:t>
            </a:r>
            <a:r>
              <a:rPr lang="en-US" dirty="0" smtClean="0"/>
              <a:t> is a minimal and flexible Node.js web application framework that provides a robust set of features for web and mobile applications</a:t>
            </a:r>
          </a:p>
          <a:p>
            <a:pPr>
              <a:lnSpc>
                <a:spcPct val="160000"/>
              </a:lnSpc>
              <a:buNone/>
            </a:pPr>
            <a:endParaRPr lang="en-US" dirty="0" smtClean="0"/>
          </a:p>
          <a:p>
            <a:pPr>
              <a:lnSpc>
                <a:spcPct val="160000"/>
              </a:lnSpc>
            </a:pPr>
            <a:r>
              <a:rPr lang="en-US" b="1" dirty="0" smtClean="0"/>
              <a:t>Bower</a:t>
            </a:r>
            <a:r>
              <a:rPr lang="en-US" dirty="0" smtClean="0"/>
              <a:t> is a package manager for the web. Web sites are made of lots of things - frameworks, libraries, assets, utilities, and rainbows. IT manages all these things for you</a:t>
            </a:r>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sz="4400" dirty="0" err="1" smtClean="0">
                <a:effectLst/>
              </a:rPr>
              <a:t>NodeJS</a:t>
            </a:r>
            <a:r>
              <a:rPr lang="en-US" sz="4400" dirty="0" smtClean="0">
                <a:effectLst/>
              </a:rPr>
              <a:t> setup and configuration</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lnSpc>
                <a:spcPct val="160000"/>
              </a:lnSpc>
            </a:pPr>
            <a:r>
              <a:rPr lang="en-US" dirty="0" smtClean="0"/>
              <a:t>Use </a:t>
            </a:r>
            <a:r>
              <a:rPr lang="en-US" dirty="0" smtClean="0">
                <a:solidFill>
                  <a:srgbClr val="3366FF"/>
                </a:solidFill>
              </a:rPr>
              <a:t>passport</a:t>
            </a:r>
            <a:r>
              <a:rPr lang="en-US" dirty="0" smtClean="0"/>
              <a:t> framework which provides seamless authentication to number of back-end</a:t>
            </a:r>
          </a:p>
          <a:p>
            <a:pPr>
              <a:lnSpc>
                <a:spcPct val="160000"/>
              </a:lnSpc>
            </a:pPr>
            <a:r>
              <a:rPr lang="en-US" dirty="0"/>
              <a:t>L</a:t>
            </a:r>
            <a:r>
              <a:rPr lang="en-US" dirty="0" smtClean="0"/>
              <a:t>ike twitter, Facebook, LDAP, local database. Additionally used passport-local, which is passport implementation for local database as a back</a:t>
            </a:r>
          </a:p>
          <a:p>
            <a:pPr>
              <a:lnSpc>
                <a:spcPct val="160000"/>
              </a:lnSpc>
            </a:pPr>
            <a:r>
              <a:rPr lang="en-US" dirty="0" smtClean="0"/>
              <a:t> and passport-local-mongoose which is the plugin which use MongoDb as the local MongoDb database as credentials and roles storage</a:t>
            </a:r>
            <a:endParaRPr lang="en-US" dirty="0"/>
          </a:p>
        </p:txBody>
      </p:sp>
      <p:sp>
        <p:nvSpPr>
          <p:cNvPr id="3" name="Title 2"/>
          <p:cNvSpPr>
            <a:spLocks noGrp="1"/>
          </p:cNvSpPr>
          <p:nvPr>
            <p:ph type="title"/>
          </p:nvPr>
        </p:nvSpPr>
        <p:spPr/>
        <p:txBody>
          <a:bodyPr/>
          <a:lstStyle/>
          <a:p>
            <a:r>
              <a:rPr lang="en-US" dirty="0" smtClean="0"/>
              <a:t>Security</a:t>
            </a:r>
            <a:endParaRPr lang="en-US" dirty="0"/>
          </a:p>
        </p:txBody>
      </p:sp>
    </p:spTree>
    <p:extLst>
      <p:ext uri="{BB962C8B-B14F-4D97-AF65-F5344CB8AC3E}">
        <p14:creationId xmlns="" xmlns:p14="http://schemas.microsoft.com/office/powerpoint/2010/main" val="183040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0.50.36 PM.png"/>
          <p:cNvPicPr>
            <a:picLocks noGrp="1" noChangeAspect="1"/>
          </p:cNvPicPr>
          <p:nvPr>
            <p:ph idx="1"/>
          </p:nvPr>
        </p:nvPicPr>
        <p:blipFill>
          <a:blip r:embed="rId2"/>
          <a:stretch>
            <a:fillRect/>
          </a:stretch>
        </p:blipFill>
        <p:spPr>
          <a:xfrm>
            <a:off x="2881312" y="2434431"/>
            <a:ext cx="3381375" cy="2619375"/>
          </a:xfrm>
        </p:spPr>
      </p:pic>
      <p:sp>
        <p:nvSpPr>
          <p:cNvPr id="3" name="Title 2"/>
          <p:cNvSpPr>
            <a:spLocks noGrp="1"/>
          </p:cNvSpPr>
          <p:nvPr>
            <p:ph type="title"/>
          </p:nvPr>
        </p:nvSpPr>
        <p:spPr/>
        <p:txBody>
          <a:bodyPr/>
          <a:lstStyle/>
          <a:p>
            <a:r>
              <a:rPr lang="en-US" dirty="0" smtClean="0"/>
              <a:t>Nobody Logged In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lnSpc>
                <a:spcPct val="150000"/>
              </a:lnSpc>
              <a:spcBef>
                <a:spcPts val="1200"/>
              </a:spcBef>
            </a:pPr>
            <a:r>
              <a:rPr lang="en-US" dirty="0" smtClean="0"/>
              <a:t>Patient demographic information management</a:t>
            </a:r>
          </a:p>
          <a:p>
            <a:pPr lvl="0">
              <a:lnSpc>
                <a:spcPct val="150000"/>
              </a:lnSpc>
              <a:spcBef>
                <a:spcPts val="1200"/>
              </a:spcBef>
            </a:pPr>
            <a:r>
              <a:rPr lang="en-US" dirty="0" smtClean="0"/>
              <a:t>Consent form management</a:t>
            </a:r>
          </a:p>
          <a:p>
            <a:pPr lvl="0">
              <a:lnSpc>
                <a:spcPct val="150000"/>
              </a:lnSpc>
              <a:spcBef>
                <a:spcPts val="1200"/>
              </a:spcBef>
            </a:pPr>
            <a:r>
              <a:rPr lang="en-US" dirty="0" smtClean="0"/>
              <a:t>Fast and secure access to patient and consent information through search and reporting capabilities</a:t>
            </a:r>
          </a:p>
          <a:p>
            <a:endParaRPr lang="en-US" dirty="0"/>
          </a:p>
        </p:txBody>
      </p:sp>
      <p:sp>
        <p:nvSpPr>
          <p:cNvPr id="3" name="Title 2"/>
          <p:cNvSpPr>
            <a:spLocks noGrp="1"/>
          </p:cNvSpPr>
          <p:nvPr>
            <p:ph type="title"/>
          </p:nvPr>
        </p:nvSpPr>
        <p:spPr/>
        <p:txBody>
          <a:bodyPr/>
          <a:lstStyle/>
          <a:p>
            <a:r>
              <a:rPr lang="en-US" dirty="0" smtClean="0"/>
              <a:t>Corporate Goals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0.51.34 PM.png"/>
          <p:cNvPicPr>
            <a:picLocks noGrp="1" noChangeAspect="1"/>
          </p:cNvPicPr>
          <p:nvPr>
            <p:ph idx="1"/>
          </p:nvPr>
        </p:nvPicPr>
        <p:blipFill>
          <a:blip r:embed="rId2"/>
          <a:stretch>
            <a:fillRect/>
          </a:stretch>
        </p:blipFill>
        <p:spPr>
          <a:xfrm>
            <a:off x="457200" y="2308558"/>
            <a:ext cx="8229600" cy="2871121"/>
          </a:xfrm>
        </p:spPr>
      </p:pic>
      <p:sp>
        <p:nvSpPr>
          <p:cNvPr id="3" name="Title 2"/>
          <p:cNvSpPr>
            <a:spLocks noGrp="1"/>
          </p:cNvSpPr>
          <p:nvPr>
            <p:ph type="title"/>
          </p:nvPr>
        </p:nvSpPr>
        <p:spPr/>
        <p:txBody>
          <a:bodyPr/>
          <a:lstStyle/>
          <a:p>
            <a:r>
              <a:rPr lang="en-US" dirty="0" smtClean="0"/>
              <a:t>Log In Page</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0.53.05 PM.png"/>
          <p:cNvPicPr>
            <a:picLocks noGrp="1" noChangeAspect="1"/>
          </p:cNvPicPr>
          <p:nvPr>
            <p:ph idx="1"/>
          </p:nvPr>
        </p:nvPicPr>
        <p:blipFill>
          <a:blip r:embed="rId2"/>
          <a:stretch>
            <a:fillRect/>
          </a:stretch>
        </p:blipFill>
        <p:spPr>
          <a:xfrm>
            <a:off x="457200" y="2014373"/>
            <a:ext cx="8229600" cy="3459492"/>
          </a:xfrm>
        </p:spPr>
      </p:pic>
      <p:sp>
        <p:nvSpPr>
          <p:cNvPr id="3" name="Title 2"/>
          <p:cNvSpPr>
            <a:spLocks noGrp="1"/>
          </p:cNvSpPr>
          <p:nvPr>
            <p:ph type="title"/>
          </p:nvPr>
        </p:nvSpPr>
        <p:spPr/>
        <p:txBody>
          <a:bodyPr/>
          <a:lstStyle/>
          <a:p>
            <a:r>
              <a:rPr lang="en-US" dirty="0" smtClean="0"/>
              <a:t>Admin Page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0.53.33 PM.png"/>
          <p:cNvPicPr>
            <a:picLocks noGrp="1" noChangeAspect="1"/>
          </p:cNvPicPr>
          <p:nvPr>
            <p:ph idx="1"/>
          </p:nvPr>
        </p:nvPicPr>
        <p:blipFill>
          <a:blip r:embed="rId2"/>
          <a:stretch>
            <a:fillRect/>
          </a:stretch>
        </p:blipFill>
        <p:spPr>
          <a:xfrm>
            <a:off x="457200" y="1953736"/>
            <a:ext cx="8229600" cy="3580766"/>
          </a:xfrm>
        </p:spPr>
      </p:pic>
      <p:sp>
        <p:nvSpPr>
          <p:cNvPr id="3" name="Title 2"/>
          <p:cNvSpPr>
            <a:spLocks noGrp="1"/>
          </p:cNvSpPr>
          <p:nvPr>
            <p:ph type="title"/>
          </p:nvPr>
        </p:nvSpPr>
        <p:spPr/>
        <p:txBody>
          <a:bodyPr/>
          <a:lstStyle/>
          <a:p>
            <a:r>
              <a:rPr lang="en-US" dirty="0" smtClean="0"/>
              <a:t>Add User Account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0.54.06 PM.png"/>
          <p:cNvPicPr>
            <a:picLocks noGrp="1" noChangeAspect="1"/>
          </p:cNvPicPr>
          <p:nvPr>
            <p:ph idx="1"/>
          </p:nvPr>
        </p:nvPicPr>
        <p:blipFill>
          <a:blip r:embed="rId2"/>
          <a:stretch>
            <a:fillRect/>
          </a:stretch>
        </p:blipFill>
        <p:spPr>
          <a:xfrm>
            <a:off x="457200" y="1956403"/>
            <a:ext cx="8229600" cy="3575432"/>
          </a:xfrm>
        </p:spPr>
      </p:pic>
      <p:sp>
        <p:nvSpPr>
          <p:cNvPr id="3" name="Title 2"/>
          <p:cNvSpPr>
            <a:spLocks noGrp="1"/>
          </p:cNvSpPr>
          <p:nvPr>
            <p:ph type="title"/>
          </p:nvPr>
        </p:nvSpPr>
        <p:spPr/>
        <p:txBody>
          <a:bodyPr/>
          <a:lstStyle/>
          <a:p>
            <a:r>
              <a:rPr lang="en-US" dirty="0" smtClean="0"/>
              <a:t>Edit User Account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0.54.38 PM.png"/>
          <p:cNvPicPr>
            <a:picLocks noGrp="1" noChangeAspect="1"/>
          </p:cNvPicPr>
          <p:nvPr>
            <p:ph idx="1"/>
          </p:nvPr>
        </p:nvPicPr>
        <p:blipFill>
          <a:blip r:embed="rId2"/>
          <a:stretch>
            <a:fillRect/>
          </a:stretch>
        </p:blipFill>
        <p:spPr>
          <a:xfrm>
            <a:off x="457200" y="1933204"/>
            <a:ext cx="8229600" cy="3621829"/>
          </a:xfrm>
        </p:spPr>
      </p:pic>
      <p:sp>
        <p:nvSpPr>
          <p:cNvPr id="3" name="Title 2"/>
          <p:cNvSpPr>
            <a:spLocks noGrp="1"/>
          </p:cNvSpPr>
          <p:nvPr>
            <p:ph type="title"/>
          </p:nvPr>
        </p:nvSpPr>
        <p:spPr/>
        <p:txBody>
          <a:bodyPr/>
          <a:lstStyle/>
          <a:p>
            <a:r>
              <a:rPr lang="en-US" dirty="0" smtClean="0"/>
              <a:t>Delete User Account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0.55.02 PM.png"/>
          <p:cNvPicPr>
            <a:picLocks noGrp="1" noChangeAspect="1"/>
          </p:cNvPicPr>
          <p:nvPr>
            <p:ph idx="1"/>
          </p:nvPr>
        </p:nvPicPr>
        <p:blipFill>
          <a:blip r:embed="rId2"/>
          <a:stretch>
            <a:fillRect/>
          </a:stretch>
        </p:blipFill>
        <p:spPr>
          <a:xfrm>
            <a:off x="457200" y="1846012"/>
            <a:ext cx="8229600" cy="3796213"/>
          </a:xfrm>
        </p:spPr>
      </p:pic>
      <p:sp>
        <p:nvSpPr>
          <p:cNvPr id="3" name="Title 2"/>
          <p:cNvSpPr>
            <a:spLocks noGrp="1"/>
          </p:cNvSpPr>
          <p:nvPr>
            <p:ph type="title"/>
          </p:nvPr>
        </p:nvSpPr>
        <p:spPr/>
        <p:txBody>
          <a:bodyPr/>
          <a:lstStyle/>
          <a:p>
            <a:r>
              <a:rPr lang="en-US" dirty="0" smtClean="0"/>
              <a:t>Export To</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1.06.24 PM.png"/>
          <p:cNvPicPr>
            <a:picLocks noGrp="1" noChangeAspect="1"/>
          </p:cNvPicPr>
          <p:nvPr>
            <p:ph idx="1"/>
          </p:nvPr>
        </p:nvPicPr>
        <p:blipFill>
          <a:blip r:embed="rId2"/>
          <a:stretch>
            <a:fillRect/>
          </a:stretch>
        </p:blipFill>
        <p:spPr>
          <a:xfrm>
            <a:off x="457200" y="1708624"/>
            <a:ext cx="8229600" cy="4070990"/>
          </a:xfrm>
        </p:spPr>
      </p:pic>
      <p:sp>
        <p:nvSpPr>
          <p:cNvPr id="3" name="Title 2"/>
          <p:cNvSpPr>
            <a:spLocks noGrp="1"/>
          </p:cNvSpPr>
          <p:nvPr>
            <p:ph type="title"/>
          </p:nvPr>
        </p:nvSpPr>
        <p:spPr/>
        <p:txBody>
          <a:bodyPr>
            <a:normAutofit/>
          </a:bodyPr>
          <a:lstStyle/>
          <a:p>
            <a:r>
              <a:rPr lang="en-US" dirty="0" smtClean="0"/>
              <a:t>Patient Page</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1.07.21 PM.png"/>
          <p:cNvPicPr>
            <a:picLocks noGrp="1" noChangeAspect="1"/>
          </p:cNvPicPr>
          <p:nvPr>
            <p:ph idx="1"/>
          </p:nvPr>
        </p:nvPicPr>
        <p:blipFill>
          <a:blip r:embed="rId2"/>
          <a:stretch>
            <a:fillRect/>
          </a:stretch>
        </p:blipFill>
        <p:spPr>
          <a:xfrm>
            <a:off x="457200" y="1934432"/>
            <a:ext cx="8229600" cy="3619373"/>
          </a:xfrm>
        </p:spPr>
      </p:pic>
      <p:sp>
        <p:nvSpPr>
          <p:cNvPr id="3" name="Title 2"/>
          <p:cNvSpPr>
            <a:spLocks noGrp="1"/>
          </p:cNvSpPr>
          <p:nvPr>
            <p:ph type="title"/>
          </p:nvPr>
        </p:nvSpPr>
        <p:spPr/>
        <p:txBody>
          <a:bodyPr/>
          <a:lstStyle/>
          <a:p>
            <a:r>
              <a:rPr lang="en-US" dirty="0" smtClean="0"/>
              <a:t>Add New Patient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1.07.46 PM.png"/>
          <p:cNvPicPr>
            <a:picLocks noGrp="1" noChangeAspect="1"/>
          </p:cNvPicPr>
          <p:nvPr>
            <p:ph idx="1"/>
          </p:nvPr>
        </p:nvPicPr>
        <p:blipFill>
          <a:blip r:embed="rId2"/>
          <a:stretch>
            <a:fillRect/>
          </a:stretch>
        </p:blipFill>
        <p:spPr>
          <a:xfrm>
            <a:off x="457200" y="1857203"/>
            <a:ext cx="8229600" cy="3773831"/>
          </a:xfrm>
        </p:spPr>
      </p:pic>
      <p:sp>
        <p:nvSpPr>
          <p:cNvPr id="3" name="Title 2"/>
          <p:cNvSpPr>
            <a:spLocks noGrp="1"/>
          </p:cNvSpPr>
          <p:nvPr>
            <p:ph type="title"/>
          </p:nvPr>
        </p:nvSpPr>
        <p:spPr/>
        <p:txBody>
          <a:bodyPr/>
          <a:lstStyle/>
          <a:p>
            <a:r>
              <a:rPr lang="en-US" dirty="0" smtClean="0"/>
              <a:t>Edit Patient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1.08.05 PM.png"/>
          <p:cNvPicPr>
            <a:picLocks noGrp="1" noChangeAspect="1"/>
          </p:cNvPicPr>
          <p:nvPr>
            <p:ph idx="1"/>
          </p:nvPr>
        </p:nvPicPr>
        <p:blipFill>
          <a:blip r:embed="rId2"/>
          <a:stretch>
            <a:fillRect/>
          </a:stretch>
        </p:blipFill>
        <p:spPr>
          <a:xfrm>
            <a:off x="457200" y="2105449"/>
            <a:ext cx="8229600" cy="3277339"/>
          </a:xfrm>
        </p:spPr>
      </p:pic>
      <p:sp>
        <p:nvSpPr>
          <p:cNvPr id="3" name="Title 2"/>
          <p:cNvSpPr>
            <a:spLocks noGrp="1"/>
          </p:cNvSpPr>
          <p:nvPr>
            <p:ph type="title"/>
          </p:nvPr>
        </p:nvSpPr>
        <p:spPr/>
        <p:txBody>
          <a:bodyPr/>
          <a:lstStyle/>
          <a:p>
            <a:r>
              <a:rPr lang="en-US" dirty="0" smtClean="0"/>
              <a:t>Delete Patient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lnSpc>
                <a:spcPct val="150000"/>
              </a:lnSpc>
              <a:spcBef>
                <a:spcPts val="1200"/>
              </a:spcBef>
            </a:pPr>
            <a:r>
              <a:rPr lang="en-US" dirty="0" smtClean="0"/>
              <a:t>Electronic Consent management is vital part of the patient enrolment process</a:t>
            </a:r>
          </a:p>
          <a:p>
            <a:pPr>
              <a:lnSpc>
                <a:spcPct val="150000"/>
              </a:lnSpc>
              <a:spcBef>
                <a:spcPts val="1200"/>
              </a:spcBef>
            </a:pPr>
            <a:r>
              <a:rPr lang="en-US" dirty="0" smtClean="0"/>
              <a:t>Most of modern Clinical Trial Management System have Electronic Consent Management feature as the part of the system</a:t>
            </a:r>
          </a:p>
          <a:p>
            <a:pPr>
              <a:lnSpc>
                <a:spcPct val="150000"/>
              </a:lnSpc>
              <a:spcBef>
                <a:spcPts val="1200"/>
              </a:spcBef>
            </a:pPr>
            <a:r>
              <a:rPr lang="en-US" dirty="0" smtClean="0"/>
              <a:t>Systems like that are intended to be used in regulated clinical trials and it significantly increase the license cost and total cost of the ownership</a:t>
            </a:r>
          </a:p>
        </p:txBody>
      </p:sp>
      <p:sp>
        <p:nvSpPr>
          <p:cNvPr id="3" name="Title 2"/>
          <p:cNvSpPr>
            <a:spLocks noGrp="1"/>
          </p:cNvSpPr>
          <p:nvPr>
            <p:ph type="title"/>
          </p:nvPr>
        </p:nvSpPr>
        <p:spPr/>
        <p:txBody>
          <a:bodyPr/>
          <a:lstStyle/>
          <a:p>
            <a:r>
              <a:rPr lang="en-US" dirty="0" smtClean="0"/>
              <a:t>Business Opportunity</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1.08.17 PM.png"/>
          <p:cNvPicPr>
            <a:picLocks noGrp="1" noChangeAspect="1"/>
          </p:cNvPicPr>
          <p:nvPr>
            <p:ph idx="1"/>
          </p:nvPr>
        </p:nvPicPr>
        <p:blipFill>
          <a:blip r:embed="rId2"/>
          <a:stretch>
            <a:fillRect/>
          </a:stretch>
        </p:blipFill>
        <p:spPr>
          <a:xfrm>
            <a:off x="1496228" y="1481138"/>
            <a:ext cx="6151544" cy="4525962"/>
          </a:xfrm>
        </p:spPr>
      </p:pic>
      <p:sp>
        <p:nvSpPr>
          <p:cNvPr id="3" name="Title 2"/>
          <p:cNvSpPr>
            <a:spLocks noGrp="1"/>
          </p:cNvSpPr>
          <p:nvPr>
            <p:ph type="title"/>
          </p:nvPr>
        </p:nvSpPr>
        <p:spPr/>
        <p:txBody>
          <a:bodyPr/>
          <a:lstStyle/>
          <a:p>
            <a:r>
              <a:rPr lang="en-US" dirty="0" smtClean="0"/>
              <a:t>Export To</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1.08.32 PM.png"/>
          <p:cNvPicPr>
            <a:picLocks noGrp="1" noChangeAspect="1"/>
          </p:cNvPicPr>
          <p:nvPr>
            <p:ph idx="1"/>
          </p:nvPr>
        </p:nvPicPr>
        <p:blipFill>
          <a:blip r:embed="rId2"/>
          <a:stretch>
            <a:fillRect/>
          </a:stretch>
        </p:blipFill>
        <p:spPr>
          <a:xfrm>
            <a:off x="457200" y="1798587"/>
            <a:ext cx="8229600" cy="3891064"/>
          </a:xfrm>
        </p:spPr>
      </p:pic>
      <p:sp>
        <p:nvSpPr>
          <p:cNvPr id="3" name="Title 2"/>
          <p:cNvSpPr>
            <a:spLocks noGrp="1"/>
          </p:cNvSpPr>
          <p:nvPr>
            <p:ph type="title"/>
          </p:nvPr>
        </p:nvSpPr>
        <p:spPr/>
        <p:txBody>
          <a:bodyPr/>
          <a:lstStyle/>
          <a:p>
            <a:r>
              <a:rPr lang="en-US" dirty="0" smtClean="0"/>
              <a:t>List of Patients</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1.13.20 PM.png"/>
          <p:cNvPicPr>
            <a:picLocks noGrp="1" noChangeAspect="1"/>
          </p:cNvPicPr>
          <p:nvPr>
            <p:ph idx="1"/>
          </p:nvPr>
        </p:nvPicPr>
        <p:blipFill>
          <a:blip r:embed="rId2"/>
          <a:stretch>
            <a:fillRect/>
          </a:stretch>
        </p:blipFill>
        <p:spPr>
          <a:xfrm>
            <a:off x="457200" y="2430397"/>
            <a:ext cx="8229600" cy="2627444"/>
          </a:xfrm>
        </p:spPr>
      </p:pic>
      <p:sp>
        <p:nvSpPr>
          <p:cNvPr id="3" name="Title 2"/>
          <p:cNvSpPr>
            <a:spLocks noGrp="1"/>
          </p:cNvSpPr>
          <p:nvPr>
            <p:ph type="title"/>
          </p:nvPr>
        </p:nvSpPr>
        <p:spPr/>
        <p:txBody>
          <a:bodyPr>
            <a:normAutofit/>
          </a:bodyPr>
          <a:lstStyle/>
          <a:p>
            <a:r>
              <a:rPr lang="en-US" dirty="0" smtClean="0"/>
              <a:t>Main Template</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1.13.38 PM.png"/>
          <p:cNvPicPr>
            <a:picLocks noGrp="1" noChangeAspect="1"/>
          </p:cNvPicPr>
          <p:nvPr>
            <p:ph idx="1"/>
          </p:nvPr>
        </p:nvPicPr>
        <p:blipFill>
          <a:blip r:embed="rId2"/>
          <a:stretch>
            <a:fillRect/>
          </a:stretch>
        </p:blipFill>
        <p:spPr>
          <a:xfrm>
            <a:off x="457200" y="1863256"/>
            <a:ext cx="8229600" cy="3761726"/>
          </a:xfrm>
        </p:spPr>
      </p:pic>
      <p:sp>
        <p:nvSpPr>
          <p:cNvPr id="3" name="Title 2"/>
          <p:cNvSpPr>
            <a:spLocks noGrp="1"/>
          </p:cNvSpPr>
          <p:nvPr>
            <p:ph type="title"/>
          </p:nvPr>
        </p:nvSpPr>
        <p:spPr/>
        <p:txBody>
          <a:bodyPr/>
          <a:lstStyle/>
          <a:p>
            <a:r>
              <a:rPr lang="en-US" dirty="0" smtClean="0"/>
              <a:t>Edit Consent Template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1.14.27 PM.png"/>
          <p:cNvPicPr>
            <a:picLocks noGrp="1" noChangeAspect="1"/>
          </p:cNvPicPr>
          <p:nvPr>
            <p:ph idx="1"/>
          </p:nvPr>
        </p:nvPicPr>
        <p:blipFill>
          <a:blip r:embed="rId2"/>
          <a:stretch>
            <a:fillRect/>
          </a:stretch>
        </p:blipFill>
        <p:spPr>
          <a:xfrm>
            <a:off x="457200" y="2293820"/>
            <a:ext cx="8229600" cy="2900597"/>
          </a:xfrm>
        </p:spPr>
      </p:pic>
      <p:sp>
        <p:nvSpPr>
          <p:cNvPr id="3" name="Title 2"/>
          <p:cNvSpPr>
            <a:spLocks noGrp="1"/>
          </p:cNvSpPr>
          <p:nvPr>
            <p:ph type="title"/>
          </p:nvPr>
        </p:nvSpPr>
        <p:spPr/>
        <p:txBody>
          <a:bodyPr/>
          <a:lstStyle/>
          <a:p>
            <a:r>
              <a:rPr lang="en-US" dirty="0" smtClean="0"/>
              <a:t>Delete Consent Template</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1.24.18 PM.png"/>
          <p:cNvPicPr>
            <a:picLocks noGrp="1" noChangeAspect="1"/>
          </p:cNvPicPr>
          <p:nvPr>
            <p:ph idx="1"/>
          </p:nvPr>
        </p:nvPicPr>
        <p:blipFill>
          <a:blip r:embed="rId2"/>
          <a:stretch>
            <a:fillRect/>
          </a:stretch>
        </p:blipFill>
        <p:spPr>
          <a:xfrm>
            <a:off x="457200" y="1645749"/>
            <a:ext cx="8229600" cy="4196740"/>
          </a:xfrm>
        </p:spPr>
      </p:pic>
      <p:sp>
        <p:nvSpPr>
          <p:cNvPr id="3" name="Title 2"/>
          <p:cNvSpPr>
            <a:spLocks noGrp="1"/>
          </p:cNvSpPr>
          <p:nvPr>
            <p:ph type="title"/>
          </p:nvPr>
        </p:nvSpPr>
        <p:spPr/>
        <p:txBody>
          <a:bodyPr/>
          <a:lstStyle/>
          <a:p>
            <a:r>
              <a:rPr lang="en-US" dirty="0" smtClean="0"/>
              <a:t>Add New Consent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3-27 at 11.24.48 PM.png"/>
          <p:cNvPicPr>
            <a:picLocks noGrp="1" noChangeAspect="1"/>
          </p:cNvPicPr>
          <p:nvPr>
            <p:ph idx="1"/>
          </p:nvPr>
        </p:nvPicPr>
        <p:blipFill>
          <a:blip r:embed="rId2"/>
          <a:stretch>
            <a:fillRect/>
          </a:stretch>
        </p:blipFill>
        <p:spPr>
          <a:xfrm>
            <a:off x="457200" y="2337462"/>
            <a:ext cx="8229600" cy="2813314"/>
          </a:xfrm>
        </p:spPr>
      </p:pic>
      <p:sp>
        <p:nvSpPr>
          <p:cNvPr id="3" name="Title 2"/>
          <p:cNvSpPr>
            <a:spLocks noGrp="1"/>
          </p:cNvSpPr>
          <p:nvPr>
            <p:ph type="title"/>
          </p:nvPr>
        </p:nvSpPr>
        <p:spPr/>
        <p:txBody>
          <a:bodyPr/>
          <a:lstStyle/>
          <a:p>
            <a:r>
              <a:rPr lang="en-US" smtClean="0"/>
              <a:t>Delete Consent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150000"/>
              </a:lnSpc>
              <a:spcBef>
                <a:spcPts val="1200"/>
              </a:spcBef>
            </a:pPr>
            <a:r>
              <a:rPr lang="en-US" dirty="0" smtClean="0"/>
              <a:t>Non-commercial institutions such as university research teams who are conducting non-regulated trials and have limited budgets may not be able to afford those systems</a:t>
            </a:r>
          </a:p>
          <a:p>
            <a:pPr>
              <a:lnSpc>
                <a:spcPct val="150000"/>
              </a:lnSpc>
              <a:spcBef>
                <a:spcPts val="1200"/>
              </a:spcBef>
            </a:pPr>
            <a:r>
              <a:rPr lang="en-US" dirty="0" smtClean="0"/>
              <a:t>This system is intended to fill that gap and provide robust cost effective solution to manage patients/subjects consents</a:t>
            </a:r>
          </a:p>
        </p:txBody>
      </p:sp>
      <p:sp>
        <p:nvSpPr>
          <p:cNvPr id="3" name="Title 2"/>
          <p:cNvSpPr>
            <a:spLocks noGrp="1"/>
          </p:cNvSpPr>
          <p:nvPr>
            <p:ph type="title"/>
          </p:nvPr>
        </p:nvSpPr>
        <p:spPr/>
        <p:txBody>
          <a:bodyPr/>
          <a:lstStyle/>
          <a:p>
            <a:r>
              <a:rPr lang="en-US" dirty="0" smtClean="0"/>
              <a:t>Business Opportunity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nSpc>
                <a:spcPct val="150000"/>
              </a:lnSpc>
              <a:spcBef>
                <a:spcPts val="1200"/>
              </a:spcBef>
              <a:buNone/>
            </a:pPr>
            <a:r>
              <a:rPr lang="en-US" dirty="0" smtClean="0"/>
              <a:t>	Electronic Informed Consent Management System aims to improve and organize the process of:</a:t>
            </a:r>
          </a:p>
          <a:p>
            <a:pPr>
              <a:lnSpc>
                <a:spcPct val="150000"/>
              </a:lnSpc>
              <a:spcBef>
                <a:spcPts val="1200"/>
              </a:spcBef>
            </a:pPr>
            <a:r>
              <a:rPr lang="en-US" dirty="0" smtClean="0"/>
              <a:t>capturing</a:t>
            </a:r>
          </a:p>
          <a:p>
            <a:pPr>
              <a:lnSpc>
                <a:spcPct val="150000"/>
              </a:lnSpc>
              <a:spcBef>
                <a:spcPts val="1200"/>
              </a:spcBef>
            </a:pPr>
            <a:r>
              <a:rPr lang="en-US" dirty="0" smtClean="0"/>
              <a:t>reasoning</a:t>
            </a:r>
          </a:p>
          <a:p>
            <a:pPr>
              <a:lnSpc>
                <a:spcPct val="150000"/>
              </a:lnSpc>
              <a:spcBef>
                <a:spcPts val="1200"/>
              </a:spcBef>
            </a:pPr>
            <a:r>
              <a:rPr lang="en-US" dirty="0" smtClean="0"/>
              <a:t>sharing consent permissions provided by patients for reusing clinical data and samples for research</a:t>
            </a:r>
          </a:p>
          <a:p>
            <a:pPr>
              <a:lnSpc>
                <a:spcPct val="150000"/>
              </a:lnSpc>
              <a:spcBef>
                <a:spcPts val="1200"/>
              </a:spcBef>
              <a:buNone/>
            </a:pPr>
            <a:endParaRPr lang="en-US" dirty="0" smtClean="0"/>
          </a:p>
          <a:p>
            <a:endParaRPr lang="en-US" dirty="0"/>
          </a:p>
        </p:txBody>
      </p:sp>
      <p:sp>
        <p:nvSpPr>
          <p:cNvPr id="3" name="Title 2"/>
          <p:cNvSpPr>
            <a:spLocks noGrp="1"/>
          </p:cNvSpPr>
          <p:nvPr>
            <p:ph type="title"/>
          </p:nvPr>
        </p:nvSpPr>
        <p:spPr/>
        <p:txBody>
          <a:bodyPr/>
          <a:lstStyle/>
          <a:p>
            <a:r>
              <a:rPr lang="en-US" dirty="0" smtClean="0"/>
              <a:t>Problem Statement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TASKS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481138"/>
          <a:ext cx="8229600" cy="383032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dirty="0" smtClean="0"/>
                        <a:t>Activity</a:t>
                      </a:r>
                      <a:endParaRPr lang="en-US" dirty="0"/>
                    </a:p>
                  </a:txBody>
                  <a:tcPr/>
                </a:tc>
                <a:tc>
                  <a:txBody>
                    <a:bodyPr/>
                    <a:lstStyle/>
                    <a:p>
                      <a:pPr algn="ctr"/>
                      <a:r>
                        <a:rPr lang="en-US" dirty="0" smtClean="0"/>
                        <a:t>Date</a:t>
                      </a:r>
                      <a:endParaRPr lang="en-US" dirty="0"/>
                    </a:p>
                  </a:txBody>
                  <a:tcPr/>
                </a:tc>
              </a:tr>
              <a:tr h="370840">
                <a:tc>
                  <a:txBody>
                    <a:bodyPr/>
                    <a:lstStyle/>
                    <a:p>
                      <a:pPr marL="0" marR="0">
                        <a:spcBef>
                          <a:spcPts val="0"/>
                        </a:spcBef>
                        <a:spcAft>
                          <a:spcPts val="0"/>
                        </a:spcAft>
                      </a:pPr>
                      <a:r>
                        <a:rPr lang="en-GB" sz="1400" dirty="0" smtClean="0">
                          <a:solidFill>
                            <a:srgbClr val="000000"/>
                          </a:solidFill>
                          <a:latin typeface="Calibri"/>
                          <a:ea typeface="ヒラギノ角ゴ Pro W3"/>
                          <a:cs typeface="Times New Roman"/>
                        </a:rPr>
                        <a:t>Development </a:t>
                      </a:r>
                      <a:r>
                        <a:rPr lang="en-GB" sz="1400" dirty="0">
                          <a:solidFill>
                            <a:srgbClr val="000000"/>
                          </a:solidFill>
                          <a:latin typeface="Calibri"/>
                          <a:ea typeface="ヒラギノ角ゴ Pro W3"/>
                          <a:cs typeface="Times New Roman"/>
                        </a:rPr>
                        <a:t>environment </a:t>
                      </a:r>
                      <a:r>
                        <a:rPr lang="en-GB" sz="1400" dirty="0" smtClean="0">
                          <a:solidFill>
                            <a:srgbClr val="000000"/>
                          </a:solidFill>
                          <a:latin typeface="Calibri"/>
                          <a:ea typeface="ヒラギノ角ゴ Pro W3"/>
                          <a:cs typeface="Times New Roman"/>
                        </a:rPr>
                        <a:t>setup (</a:t>
                      </a:r>
                      <a:r>
                        <a:rPr lang="en-US" sz="1400" dirty="0">
                          <a:solidFill>
                            <a:srgbClr val="000000"/>
                          </a:solidFill>
                          <a:latin typeface="Calibri"/>
                          <a:ea typeface="ヒラギノ角ゴ Pro W3"/>
                          <a:cs typeface="Times New Roman"/>
                        </a:rPr>
                        <a:t>WebStorm, Firebug</a:t>
                      </a:r>
                      <a:r>
                        <a:rPr lang="en-GB" sz="1400" dirty="0">
                          <a:solidFill>
                            <a:srgbClr val="000000"/>
                          </a:solidFill>
                          <a:latin typeface="Calibri"/>
                          <a:ea typeface="ヒラギノ角ゴ Pro W3"/>
                          <a:cs typeface="Times New Roman"/>
                        </a:rPr>
                        <a:t>)</a:t>
                      </a:r>
                      <a:endParaRPr lang="en-US" sz="1400" dirty="0">
                        <a:solidFill>
                          <a:srgbClr val="000000"/>
                        </a:solidFill>
                        <a:latin typeface="Book Antiqua"/>
                        <a:ea typeface="ヒラギノ角ゴ Pro W3"/>
                        <a:cs typeface="Times New Roman"/>
                      </a:endParaRPr>
                    </a:p>
                  </a:txBody>
                  <a:tcPr marL="0" marR="0" marT="0" marB="0"/>
                </a:tc>
                <a:tc rowSpan="7">
                  <a:txBody>
                    <a:bodyPr/>
                    <a:lstStyle/>
                    <a:p>
                      <a:pPr algn="l"/>
                      <a:r>
                        <a:rPr lang="en-US" sz="1600" dirty="0" smtClean="0">
                          <a:latin typeface="Calibri" pitchFamily="34" charset="0"/>
                        </a:rPr>
                        <a:t>January 6, 2015 – January 19, 2015</a:t>
                      </a:r>
                      <a:endParaRPr lang="en-US" sz="1600" dirty="0">
                        <a:latin typeface="Calibri" pitchFamily="34" charset="0"/>
                      </a:endParaRPr>
                    </a:p>
                  </a:txBody>
                  <a:tcPr/>
                </a:tc>
              </a:tr>
              <a:tr h="370840">
                <a:tc>
                  <a:txBody>
                    <a:bodyPr/>
                    <a:lstStyle/>
                    <a:p>
                      <a:pPr marL="0" marR="0">
                        <a:spcBef>
                          <a:spcPts val="0"/>
                        </a:spcBef>
                        <a:spcAft>
                          <a:spcPts val="0"/>
                        </a:spcAft>
                      </a:pPr>
                      <a:r>
                        <a:rPr lang="en-GB" sz="1400" dirty="0" smtClean="0">
                          <a:solidFill>
                            <a:srgbClr val="000000"/>
                          </a:solidFill>
                          <a:latin typeface="Calibri"/>
                          <a:ea typeface="ヒラギノ角ゴ Pro W3"/>
                          <a:cs typeface="Times New Roman"/>
                        </a:rPr>
                        <a:t>Database </a:t>
                      </a:r>
                      <a:r>
                        <a:rPr lang="en-GB" sz="1400" dirty="0">
                          <a:solidFill>
                            <a:srgbClr val="000000"/>
                          </a:solidFill>
                          <a:latin typeface="Calibri"/>
                          <a:ea typeface="ヒラギノ角ゴ Pro W3"/>
                          <a:cs typeface="Times New Roman"/>
                        </a:rPr>
                        <a:t>setup and configuration (MongoDB)</a:t>
                      </a:r>
                      <a:endParaRPr lang="en-US" sz="1400" dirty="0">
                        <a:solidFill>
                          <a:srgbClr val="000000"/>
                        </a:solidFill>
                        <a:latin typeface="Book Antiqua"/>
                        <a:ea typeface="ヒラギノ角ゴ Pro W3"/>
                        <a:cs typeface="Times New Roman"/>
                      </a:endParaRPr>
                    </a:p>
                  </a:txBody>
                  <a:tcPr marL="0" marR="0" marT="0" marB="0"/>
                </a:tc>
                <a:tc vMerge="1">
                  <a:txBody>
                    <a:bodyPr/>
                    <a:lstStyle/>
                    <a:p>
                      <a:endParaRPr lang="en-US" dirty="0"/>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strike="noStrike" dirty="0" smtClean="0">
                          <a:solidFill>
                            <a:srgbClr val="000000"/>
                          </a:solidFill>
                          <a:latin typeface="Calibri"/>
                          <a:ea typeface="ヒラギノ角ゴ Pro W3"/>
                          <a:cs typeface="Times New Roman"/>
                        </a:rPr>
                        <a:t>Node JS </a:t>
                      </a:r>
                      <a:r>
                        <a:rPr lang="en-GB" sz="1400" b="0" u="none" strike="noStrike" dirty="0">
                          <a:solidFill>
                            <a:srgbClr val="000000"/>
                          </a:solidFill>
                          <a:latin typeface="Calibri"/>
                          <a:ea typeface="ヒラギノ角ゴ Pro W3"/>
                          <a:cs typeface="Times New Roman"/>
                        </a:rPr>
                        <a:t>setup and configuration (</a:t>
                      </a:r>
                      <a:r>
                        <a:rPr lang="en-US" sz="1400" b="0" u="none" strike="noStrike" dirty="0">
                          <a:solidFill>
                            <a:srgbClr val="000000"/>
                          </a:solidFill>
                          <a:latin typeface="Calibri"/>
                          <a:ea typeface="ヒラギノ角ゴ Pro W3"/>
                          <a:cs typeface="Times New Roman"/>
                        </a:rPr>
                        <a:t>Express, bower, protractor, karma, </a:t>
                      </a:r>
                      <a:r>
                        <a:rPr lang="en-US" sz="1400" b="0" u="none" strike="noStrike" dirty="0" smtClean="0">
                          <a:solidFill>
                            <a:srgbClr val="000000"/>
                          </a:solidFill>
                          <a:latin typeface="Calibri"/>
                          <a:ea typeface="ヒラギノ角ゴ Pro W3"/>
                          <a:cs typeface="Times New Roman"/>
                        </a:rPr>
                        <a:t>Mongoose </a:t>
                      </a:r>
                      <a:r>
                        <a:rPr lang="en-US" sz="1400" b="0" u="none" strike="noStrike" dirty="0">
                          <a:solidFill>
                            <a:srgbClr val="000000"/>
                          </a:solidFill>
                          <a:latin typeface="Calibri"/>
                          <a:ea typeface="ヒラギノ角ゴ Pro W3"/>
                          <a:cs typeface="Times New Roman"/>
                        </a:rPr>
                        <a:t>modules deployment and configuration</a:t>
                      </a:r>
                      <a:r>
                        <a:rPr lang="en-GB" sz="1400" b="0" u="none" strike="noStrike" dirty="0">
                          <a:solidFill>
                            <a:srgbClr val="000000"/>
                          </a:solidFill>
                          <a:latin typeface="Calibri"/>
                          <a:ea typeface="ヒラギノ角ゴ Pro W3"/>
                          <a:cs typeface="Times New Roman"/>
                        </a:rPr>
                        <a:t>)</a:t>
                      </a:r>
                      <a:endParaRPr lang="en-US" sz="1400" b="1" u="sng" dirty="0">
                        <a:solidFill>
                          <a:srgbClr val="000000"/>
                        </a:solidFill>
                        <a:latin typeface="Book Antiqua"/>
                        <a:ea typeface="ヒラギノ角ゴ Pro W3"/>
                        <a:cs typeface="Times New Roman"/>
                      </a:endParaRPr>
                    </a:p>
                  </a:txBody>
                  <a:tcPr marL="0" marR="0" marT="0" marB="0"/>
                </a:tc>
                <a:tc vMerge="1">
                  <a:txBody>
                    <a:bodyPr/>
                    <a:lstStyle/>
                    <a:p>
                      <a:endParaRPr lang="en-US" dirty="0"/>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strike="noStrike" dirty="0">
                          <a:solidFill>
                            <a:srgbClr val="000000"/>
                          </a:solidFill>
                          <a:latin typeface="Calibri"/>
                          <a:ea typeface="ヒラギノ角ゴ Pro W3"/>
                          <a:cs typeface="Times New Roman"/>
                        </a:rPr>
                        <a:t>Static resources request/response controller implementation</a:t>
                      </a:r>
                      <a:endParaRPr lang="en-US" sz="1400" b="1" u="sng" dirty="0">
                        <a:solidFill>
                          <a:srgbClr val="000000"/>
                        </a:solidFill>
                        <a:latin typeface="Book Antiqua"/>
                        <a:ea typeface="ヒラギノ角ゴ Pro W3"/>
                        <a:cs typeface="Times New Roman"/>
                      </a:endParaRPr>
                    </a:p>
                  </a:txBody>
                  <a:tcPr marL="0" marR="0" marT="0" marB="0"/>
                </a:tc>
                <a:tc vMerge="1">
                  <a:txBody>
                    <a:bodyPr/>
                    <a:lstStyle/>
                    <a:p>
                      <a:endParaRPr lang="en-US" dirty="0"/>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strike="noStrike" dirty="0">
                          <a:solidFill>
                            <a:srgbClr val="000000"/>
                          </a:solidFill>
                          <a:latin typeface="Calibri"/>
                          <a:ea typeface="ヒラギノ角ゴ Pro W3"/>
                          <a:cs typeface="Times New Roman"/>
                        </a:rPr>
                        <a:t>Server side default controller implementation</a:t>
                      </a:r>
                      <a:endParaRPr lang="en-US" sz="1400" b="1" u="sng" dirty="0">
                        <a:solidFill>
                          <a:srgbClr val="000000"/>
                        </a:solidFill>
                        <a:latin typeface="Book Antiqua"/>
                        <a:ea typeface="ヒラギノ角ゴ Pro W3"/>
                        <a:cs typeface="Times New Roman"/>
                      </a:endParaRPr>
                    </a:p>
                  </a:txBody>
                  <a:tcPr marL="0" marR="0" marT="0" marB="0"/>
                </a:tc>
                <a:tc vMerge="1">
                  <a:txBody>
                    <a:bodyPr/>
                    <a:lstStyle/>
                    <a:p>
                      <a:endParaRPr lang="en-US" dirty="0"/>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strike="noStrike" dirty="0">
                          <a:solidFill>
                            <a:srgbClr val="000000"/>
                          </a:solidFill>
                          <a:latin typeface="Calibri"/>
                          <a:ea typeface="ヒラギノ角ゴ Pro W3"/>
                          <a:cs typeface="Times New Roman"/>
                        </a:rPr>
                        <a:t>Server side /patients controller implementation. Temporary loopback returns hardcoded JSON object collection for </a:t>
                      </a:r>
                      <a:r>
                        <a:rPr lang="en-GB" sz="1400" b="0" u="none" strike="noStrike" dirty="0" smtClean="0">
                          <a:solidFill>
                            <a:srgbClr val="000000"/>
                          </a:solidFill>
                          <a:latin typeface="Calibri"/>
                          <a:ea typeface="ヒラギノ角ゴ Pro W3"/>
                          <a:cs typeface="Times New Roman"/>
                        </a:rPr>
                        <a:t>data grid </a:t>
                      </a:r>
                      <a:r>
                        <a:rPr lang="en-GB" sz="1400" b="0" u="none" strike="noStrike" dirty="0">
                          <a:solidFill>
                            <a:srgbClr val="000000"/>
                          </a:solidFill>
                          <a:latin typeface="Calibri"/>
                          <a:ea typeface="ヒラギノ角ゴ Pro W3"/>
                          <a:cs typeface="Times New Roman"/>
                        </a:rPr>
                        <a:t>until interface to database is implemented.</a:t>
                      </a:r>
                      <a:endParaRPr lang="en-US" sz="1400" b="1" u="sng" dirty="0">
                        <a:solidFill>
                          <a:srgbClr val="000000"/>
                        </a:solidFill>
                        <a:latin typeface="Book Antiqua"/>
                        <a:ea typeface="ヒラギノ角ゴ Pro W3"/>
                        <a:cs typeface="Times New Roman"/>
                      </a:endParaRPr>
                    </a:p>
                  </a:txBody>
                  <a:tcPr marL="0" marR="0" marT="0" marB="0"/>
                </a:tc>
                <a:tc vMerge="1">
                  <a:txBody>
                    <a:bodyPr/>
                    <a:lstStyle/>
                    <a:p>
                      <a:endParaRPr lang="en-US" dirty="0"/>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strike="noStrike" dirty="0">
                          <a:solidFill>
                            <a:srgbClr val="000000"/>
                          </a:solidFill>
                          <a:latin typeface="Calibri"/>
                          <a:ea typeface="ヒラギノ角ゴ Pro W3"/>
                          <a:cs typeface="Times New Roman"/>
                        </a:rPr>
                        <a:t>Bower client side dependency management integration implemented</a:t>
                      </a:r>
                      <a:endParaRPr lang="en-US" sz="1400" b="1" u="sng" dirty="0">
                        <a:solidFill>
                          <a:srgbClr val="000000"/>
                        </a:solidFill>
                        <a:latin typeface="Book Antiqua"/>
                        <a:ea typeface="ヒラギノ角ゴ Pro W3"/>
                        <a:cs typeface="Times New Roman"/>
                      </a:endParaRPr>
                    </a:p>
                  </a:txBody>
                  <a:tcPr marL="0" marR="0" marT="0" marB="0"/>
                </a:tc>
                <a:tc vMerge="1">
                  <a:txBody>
                    <a:bodyPr/>
                    <a:lstStyle/>
                    <a:p>
                      <a:endParaRPr lang="en-US" dirty="0"/>
                    </a:p>
                  </a:txBody>
                  <a:tcPr/>
                </a:tc>
              </a:tr>
            </a:tbl>
          </a:graphicData>
        </a:graphic>
      </p:graphicFrame>
      <p:sp>
        <p:nvSpPr>
          <p:cNvPr id="3" name="Title 2"/>
          <p:cNvSpPr>
            <a:spLocks noGrp="1"/>
          </p:cNvSpPr>
          <p:nvPr>
            <p:ph type="title"/>
          </p:nvPr>
        </p:nvSpPr>
        <p:spPr/>
        <p:txBody>
          <a:bodyPr/>
          <a:lstStyle/>
          <a:p>
            <a:r>
              <a:rPr lang="en-US" dirty="0" smtClean="0"/>
              <a:t>Tasks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481138"/>
          <a:ext cx="8229600" cy="265176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dirty="0" smtClean="0"/>
                        <a:t>Activity</a:t>
                      </a:r>
                      <a:endParaRPr lang="en-US" dirty="0"/>
                    </a:p>
                  </a:txBody>
                  <a:tcPr/>
                </a:tc>
                <a:tc>
                  <a:txBody>
                    <a:bodyPr/>
                    <a:lstStyle/>
                    <a:p>
                      <a:pPr algn="ctr"/>
                      <a:r>
                        <a:rPr lang="en-US" dirty="0" smtClean="0"/>
                        <a:t>Date</a:t>
                      </a:r>
                      <a:endParaRPr lang="en-US" dirty="0"/>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strike="noStrike" dirty="0">
                          <a:solidFill>
                            <a:schemeClr val="tx1"/>
                          </a:solidFill>
                          <a:latin typeface="Calibri"/>
                          <a:ea typeface="ヒラギノ角ゴ Pro W3"/>
                          <a:cs typeface="Times New Roman"/>
                        </a:rPr>
                        <a:t>Full bootstrap support has been added to main page</a:t>
                      </a:r>
                      <a:endParaRPr lang="en-US" sz="1400" b="1" u="sng" dirty="0">
                        <a:solidFill>
                          <a:schemeClr val="tx1"/>
                        </a:solidFill>
                        <a:latin typeface="Book Antiqua"/>
                        <a:ea typeface="ヒラギノ角ゴ Pro W3"/>
                        <a:cs typeface="Times New Roman"/>
                      </a:endParaRPr>
                    </a:p>
                  </a:txBody>
                  <a:tcPr marL="0" marR="0" marT="0" marB="0"/>
                </a:tc>
                <a:tc rowSpan="6">
                  <a:txBody>
                    <a:bodyPr/>
                    <a:lstStyle/>
                    <a:p>
                      <a:r>
                        <a:rPr lang="en-US" sz="1600" dirty="0" smtClean="0">
                          <a:latin typeface="Calibri" pitchFamily="34" charset="0"/>
                        </a:rPr>
                        <a:t>January</a:t>
                      </a:r>
                      <a:r>
                        <a:rPr lang="en-US" sz="1600" baseline="0" dirty="0" smtClean="0">
                          <a:latin typeface="Calibri" pitchFamily="34" charset="0"/>
                        </a:rPr>
                        <a:t> 19, 2015 – February 02, 2015</a:t>
                      </a:r>
                      <a:endParaRPr lang="en-US" sz="1600" dirty="0">
                        <a:latin typeface="Calibri" pitchFamily="34" charset="0"/>
                      </a:endParaRPr>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strike="noStrike">
                          <a:solidFill>
                            <a:schemeClr val="tx1"/>
                          </a:solidFill>
                          <a:latin typeface="Calibri"/>
                          <a:ea typeface="ヒラギノ角ゴ Pro W3"/>
                          <a:cs typeface="Times New Roman"/>
                        </a:rPr>
                        <a:t>Main tabs(patients, templates, consent) and main controller have been added to main page</a:t>
                      </a:r>
                      <a:endParaRPr lang="en-US" sz="1400" b="1" u="sng">
                        <a:solidFill>
                          <a:schemeClr val="tx1"/>
                        </a:solidFill>
                        <a:latin typeface="Book Antiqua"/>
                        <a:ea typeface="ヒラギノ角ゴ Pro W3"/>
                        <a:cs typeface="Times New Roman"/>
                      </a:endParaRPr>
                    </a:p>
                  </a:txBody>
                  <a:tcPr marL="0" marR="0" marT="0" marB="0"/>
                </a:tc>
                <a:tc vMerge="1">
                  <a:txBody>
                    <a:bodyPr/>
                    <a:lstStyle/>
                    <a:p>
                      <a:endParaRPr lang="en-US" dirty="0"/>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strike="noStrike">
                          <a:solidFill>
                            <a:schemeClr val="tx1"/>
                          </a:solidFill>
                          <a:latin typeface="Calibri"/>
                          <a:ea typeface="ヒラギノ角ゴ Pro W3"/>
                          <a:cs typeface="Times New Roman"/>
                        </a:rPr>
                        <a:t>Patients data UI grid has been added to patients tab</a:t>
                      </a:r>
                      <a:endParaRPr lang="en-US" sz="1400" b="1" u="sng">
                        <a:solidFill>
                          <a:schemeClr val="tx1"/>
                        </a:solidFill>
                        <a:latin typeface="Book Antiqua"/>
                        <a:ea typeface="ヒラギノ角ゴ Pro W3"/>
                        <a:cs typeface="Times New Roman"/>
                      </a:endParaRPr>
                    </a:p>
                  </a:txBody>
                  <a:tcPr marL="0" marR="0" marT="0" marB="0"/>
                </a:tc>
                <a:tc vMerge="1">
                  <a:txBody>
                    <a:bodyPr/>
                    <a:lstStyle/>
                    <a:p>
                      <a:endParaRPr lang="en-US" dirty="0"/>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strike="noStrike">
                          <a:solidFill>
                            <a:schemeClr val="tx1"/>
                          </a:solidFill>
                          <a:latin typeface="Calibri"/>
                          <a:ea typeface="ヒラギノ角ゴ Pro W3"/>
                          <a:cs typeface="Times New Roman"/>
                        </a:rPr>
                        <a:t>Patient grid search has been implemented</a:t>
                      </a:r>
                      <a:endParaRPr lang="en-US" sz="1400" b="1" u="sng">
                        <a:solidFill>
                          <a:schemeClr val="tx1"/>
                        </a:solidFill>
                        <a:latin typeface="Book Antiqua"/>
                        <a:ea typeface="ヒラギノ角ゴ Pro W3"/>
                        <a:cs typeface="Times New Roman"/>
                      </a:endParaRPr>
                    </a:p>
                  </a:txBody>
                  <a:tcPr marL="0" marR="0" marT="0" marB="0"/>
                </a:tc>
                <a:tc vMerge="1">
                  <a:txBody>
                    <a:bodyPr/>
                    <a:lstStyle/>
                    <a:p>
                      <a:endParaRPr lang="en-US" dirty="0"/>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strike="noStrike">
                          <a:solidFill>
                            <a:schemeClr val="tx1"/>
                          </a:solidFill>
                          <a:latin typeface="Calibri"/>
                          <a:ea typeface="ヒラギノ角ゴ Pro W3"/>
                          <a:cs typeface="Times New Roman"/>
                        </a:rPr>
                        <a:t>Redundant code and dependencies has been removed</a:t>
                      </a:r>
                      <a:endParaRPr lang="en-US" sz="1400" b="1" u="sng">
                        <a:solidFill>
                          <a:schemeClr val="tx1"/>
                        </a:solidFill>
                        <a:latin typeface="Book Antiqua"/>
                        <a:ea typeface="ヒラギノ角ゴ Pro W3"/>
                        <a:cs typeface="Times New Roman"/>
                      </a:endParaRPr>
                    </a:p>
                  </a:txBody>
                  <a:tcPr marL="0" marR="0" marT="0" marB="0"/>
                </a:tc>
                <a:tc vMerge="1">
                  <a:txBody>
                    <a:bodyPr/>
                    <a:lstStyle/>
                    <a:p>
                      <a:endParaRPr lang="en-US" dirty="0"/>
                    </a:p>
                  </a:txBody>
                  <a:tcPr/>
                </a:tc>
              </a:tr>
              <a:tr h="370840">
                <a:tc>
                  <a:txBody>
                    <a:bodyPr/>
                    <a:lstStyle/>
                    <a:p>
                      <a:pPr marL="0" marR="0">
                        <a:spcBef>
                          <a:spcPts val="0"/>
                        </a:spcBef>
                        <a:spcAft>
                          <a:spcPts val="0"/>
                        </a:spcAft>
                        <a:tabLst>
                          <a:tab pos="0" algn="l"/>
                          <a:tab pos="1371600" algn="l"/>
                          <a:tab pos="0" algn="l"/>
                          <a:tab pos="228600" algn="l"/>
                          <a:tab pos="1371600" algn="l"/>
                        </a:tabLst>
                      </a:pPr>
                      <a:r>
                        <a:rPr lang="en-GB" sz="1400" b="0" u="none" strike="noStrike" dirty="0">
                          <a:solidFill>
                            <a:schemeClr val="tx1"/>
                          </a:solidFill>
                          <a:latin typeface="Calibri"/>
                          <a:ea typeface="ヒラギノ角ゴ Pro W3"/>
                          <a:cs typeface="Helvetica"/>
                        </a:rPr>
                        <a:t>Patients data grid editor UI has been implemented</a:t>
                      </a:r>
                      <a:endParaRPr lang="en-US" sz="1400" b="1" u="sng" dirty="0">
                        <a:solidFill>
                          <a:schemeClr val="tx1"/>
                        </a:solidFill>
                        <a:latin typeface="Book Antiqua"/>
                        <a:ea typeface="ヒラギノ角ゴ Pro W3"/>
                        <a:cs typeface="Times New Roman"/>
                      </a:endParaRPr>
                    </a:p>
                  </a:txBody>
                  <a:tcPr marL="0" marR="0" marT="0" marB="0"/>
                </a:tc>
                <a:tc vMerge="1">
                  <a:txBody>
                    <a:bodyPr/>
                    <a:lstStyle/>
                    <a:p>
                      <a:endParaRPr lang="en-US" dirty="0"/>
                    </a:p>
                  </a:txBody>
                  <a:tcPr/>
                </a:tc>
              </a:tr>
            </a:tbl>
          </a:graphicData>
        </a:graphic>
      </p:graphicFrame>
      <p:sp>
        <p:nvSpPr>
          <p:cNvPr id="3" name="Title 2"/>
          <p:cNvSpPr>
            <a:spLocks noGrp="1"/>
          </p:cNvSpPr>
          <p:nvPr>
            <p:ph type="title"/>
          </p:nvPr>
        </p:nvSpPr>
        <p:spPr/>
        <p:txBody>
          <a:bodyPr/>
          <a:lstStyle/>
          <a:p>
            <a:r>
              <a:rPr lang="en-US" dirty="0" smtClean="0"/>
              <a:t>Tasks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Expo.thmx</Template>
  <TotalTime>1096</TotalTime>
  <Words>2066</Words>
  <Application>Microsoft Macintosh PowerPoint</Application>
  <PresentationFormat>On-screen Show (4:3)</PresentationFormat>
  <Paragraphs>368</Paragraphs>
  <Slides>46</Slides>
  <Notes>1</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Concourse</vt:lpstr>
      <vt:lpstr>Electronic Informed Consent Management System</vt:lpstr>
      <vt:lpstr>Main Objective</vt:lpstr>
      <vt:lpstr>Corporate Goals</vt:lpstr>
      <vt:lpstr>Business Opportunity</vt:lpstr>
      <vt:lpstr>Business Opportunity</vt:lpstr>
      <vt:lpstr>Problem Statement</vt:lpstr>
      <vt:lpstr>TASKS</vt:lpstr>
      <vt:lpstr>Tasks</vt:lpstr>
      <vt:lpstr>Tasks</vt:lpstr>
      <vt:lpstr>Tasks</vt:lpstr>
      <vt:lpstr>Tasks</vt:lpstr>
      <vt:lpstr>SYSTEM FEATURES</vt:lpstr>
      <vt:lpstr>System Features</vt:lpstr>
      <vt:lpstr>System Features</vt:lpstr>
      <vt:lpstr>System Features</vt:lpstr>
      <vt:lpstr>System Features</vt:lpstr>
      <vt:lpstr>System Features</vt:lpstr>
      <vt:lpstr>System Features</vt:lpstr>
      <vt:lpstr>System Features</vt:lpstr>
      <vt:lpstr>System Features</vt:lpstr>
      <vt:lpstr>DEVELOPMENT ENVIRONMENT</vt:lpstr>
      <vt:lpstr>Development environment setup</vt:lpstr>
      <vt:lpstr>Development environment setup</vt:lpstr>
      <vt:lpstr>Database setup and configuration</vt:lpstr>
      <vt:lpstr>NodeJS setup and configuration</vt:lpstr>
      <vt:lpstr>NodeJS setup and configuration</vt:lpstr>
      <vt:lpstr>Security</vt:lpstr>
      <vt:lpstr>DEMO</vt:lpstr>
      <vt:lpstr>Nobody Logged In</vt:lpstr>
      <vt:lpstr>Log In Page</vt:lpstr>
      <vt:lpstr>Admin Page</vt:lpstr>
      <vt:lpstr>Add User Account</vt:lpstr>
      <vt:lpstr>Edit User Account</vt:lpstr>
      <vt:lpstr>Delete User Account</vt:lpstr>
      <vt:lpstr>Export To</vt:lpstr>
      <vt:lpstr>Patient Page</vt:lpstr>
      <vt:lpstr>Add New Patient</vt:lpstr>
      <vt:lpstr>Edit Patient</vt:lpstr>
      <vt:lpstr>Delete Patient</vt:lpstr>
      <vt:lpstr>Export To</vt:lpstr>
      <vt:lpstr>List of Patients</vt:lpstr>
      <vt:lpstr>Main Template</vt:lpstr>
      <vt:lpstr>Edit Consent Template</vt:lpstr>
      <vt:lpstr>Delete Consent Template</vt:lpstr>
      <vt:lpstr>Add New Consent</vt:lpstr>
      <vt:lpstr>Delete Consent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Informed Consent Management System</dc:title>
  <dc:creator>User</dc:creator>
  <cp:lastModifiedBy>User</cp:lastModifiedBy>
  <cp:revision>145</cp:revision>
  <dcterms:created xsi:type="dcterms:W3CDTF">2006-08-16T00:00:00Z</dcterms:created>
  <dcterms:modified xsi:type="dcterms:W3CDTF">2015-04-07T18:57:47Z</dcterms:modified>
</cp:coreProperties>
</file>