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8" r:id="rId3"/>
    <p:sldId id="319" r:id="rId4"/>
    <p:sldId id="320" r:id="rId5"/>
    <p:sldId id="321" r:id="rId6"/>
    <p:sldId id="322" r:id="rId7"/>
    <p:sldId id="324" r:id="rId8"/>
    <p:sldId id="325" r:id="rId9"/>
    <p:sldId id="323" r:id="rId10"/>
    <p:sldId id="326" r:id="rId11"/>
    <p:sldId id="327" r:id="rId12"/>
    <p:sldId id="328" r:id="rId13"/>
    <p:sldId id="329" r:id="rId14"/>
    <p:sldId id="330" r:id="rId15"/>
    <p:sldId id="285" r:id="rId16"/>
    <p:sldId id="291" r:id="rId17"/>
    <p:sldId id="306" r:id="rId18"/>
    <p:sldId id="299" r:id="rId19"/>
    <p:sldId id="298" r:id="rId20"/>
    <p:sldId id="301" r:id="rId21"/>
    <p:sldId id="290" r:id="rId22"/>
    <p:sldId id="293" r:id="rId23"/>
    <p:sldId id="300" r:id="rId24"/>
    <p:sldId id="305" r:id="rId25"/>
    <p:sldId id="302" r:id="rId26"/>
    <p:sldId id="297" r:id="rId27"/>
    <p:sldId id="303" r:id="rId28"/>
    <p:sldId id="304" r:id="rId29"/>
    <p:sldId id="307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109" autoAdjust="0"/>
  </p:normalViewPr>
  <p:slideViewPr>
    <p:cSldViewPr>
      <p:cViewPr>
        <p:scale>
          <a:sx n="112" d="100"/>
          <a:sy n="112" d="100"/>
        </p:scale>
        <p:origin x="-157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%20Documents\Desktop\Capstone\Revised\Gant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bar"/>
        <c:grouping val="stacked"/>
        <c:ser>
          <c:idx val="1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cat>
          <c:val>
            <c:numRef>
              <c:f>Sheet1!$B$2:$B$23</c:f>
              <c:numCache>
                <c:formatCode>m/d/yyyy</c:formatCode>
                <c:ptCount val="22"/>
                <c:pt idx="0">
                  <c:v>41644</c:v>
                </c:pt>
                <c:pt idx="1">
                  <c:v>41646</c:v>
                </c:pt>
                <c:pt idx="2">
                  <c:v>41646</c:v>
                </c:pt>
                <c:pt idx="3">
                  <c:v>41649</c:v>
                </c:pt>
                <c:pt idx="4">
                  <c:v>41651</c:v>
                </c:pt>
                <c:pt idx="5">
                  <c:v>41653</c:v>
                </c:pt>
                <c:pt idx="6">
                  <c:v>41656</c:v>
                </c:pt>
                <c:pt idx="7">
                  <c:v>41658</c:v>
                </c:pt>
                <c:pt idx="8">
                  <c:v>41658</c:v>
                </c:pt>
                <c:pt idx="9">
                  <c:v>41661</c:v>
                </c:pt>
                <c:pt idx="10">
                  <c:v>41663</c:v>
                </c:pt>
                <c:pt idx="11">
                  <c:v>41665</c:v>
                </c:pt>
                <c:pt idx="12">
                  <c:v>41666</c:v>
                </c:pt>
                <c:pt idx="13">
                  <c:v>41666</c:v>
                </c:pt>
                <c:pt idx="14">
                  <c:v>41668</c:v>
                </c:pt>
                <c:pt idx="15">
                  <c:v>41672</c:v>
                </c:pt>
                <c:pt idx="16">
                  <c:v>41673</c:v>
                </c:pt>
                <c:pt idx="17">
                  <c:v>41673</c:v>
                </c:pt>
                <c:pt idx="18">
                  <c:v>41672</c:v>
                </c:pt>
                <c:pt idx="19">
                  <c:v>41672</c:v>
                </c:pt>
                <c:pt idx="20">
                  <c:v>41672</c:v>
                </c:pt>
                <c:pt idx="21">
                  <c:v>41672</c:v>
                </c:pt>
              </c:numCache>
            </c:numRef>
          </c: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cat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14</c:v>
                </c:pt>
                <c:pt idx="19">
                  <c:v>14</c:v>
                </c:pt>
                <c:pt idx="20">
                  <c:v>9</c:v>
                </c:pt>
                <c:pt idx="21">
                  <c:v>14</c:v>
                </c:pt>
              </c:numCache>
            </c:numRef>
          </c:val>
        </c:ser>
        <c:overlap val="100"/>
        <c:axId val="100702080"/>
        <c:axId val="100703616"/>
      </c:barChart>
      <c:catAx>
        <c:axId val="100702080"/>
        <c:scaling>
          <c:orientation val="maxMin"/>
        </c:scaling>
        <c:axPos val="l"/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tx1"/>
                </a:solidFill>
              </a:defRPr>
            </a:pPr>
            <a:endParaRPr lang="en-US"/>
          </a:p>
        </c:txPr>
        <c:crossAx val="100703616"/>
        <c:crosses val="autoZero"/>
        <c:auto val="1"/>
        <c:lblAlgn val="ctr"/>
        <c:lblOffset val="100"/>
      </c:catAx>
      <c:valAx>
        <c:axId val="100703616"/>
        <c:scaling>
          <c:orientation val="minMax"/>
          <c:min val="41644"/>
        </c:scaling>
        <c:axPos val="t"/>
        <c:numFmt formatCode="m/d/yy;@" sourceLinked="0"/>
        <c:tickLblPos val="nextTo"/>
        <c:crossAx val="100702080"/>
        <c:crosses val="autoZero"/>
        <c:crossBetween val="between"/>
        <c:majorUnit val="7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7927C-D216-1C40-ABD2-36ADC10FDAD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7722E-5A8E-C640-BE6C-ADCC3E69D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6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39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err="1" smtClean="0"/>
              <a:t>JqueryUI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passport framework which provides seamless authentication to number of back-ends like twitter, </a:t>
            </a:r>
            <a:r>
              <a:rPr lang="en-US" dirty="0" err="1" smtClean="0"/>
              <a:t>facebook</a:t>
            </a:r>
            <a:r>
              <a:rPr lang="en-US" dirty="0" smtClean="0"/>
              <a:t>, LDAP, local database. Additionally to passport, I used passport-local, which is passport implementation for local database as a back and and passport-local-mongoose which is the plugin which use </a:t>
            </a:r>
            <a:r>
              <a:rPr lang="en-US" dirty="0" err="1" smtClean="0"/>
              <a:t>mongodb</a:t>
            </a:r>
            <a:r>
              <a:rPr lang="en-US" dirty="0" smtClean="0"/>
              <a:t> as the local </a:t>
            </a:r>
            <a:r>
              <a:rPr lang="en-US" dirty="0" err="1" smtClean="0"/>
              <a:t>mongodb</a:t>
            </a:r>
            <a:r>
              <a:rPr lang="en-US" dirty="0" smtClean="0"/>
              <a:t> database as credentials and roles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16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39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629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214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293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53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074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783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7722E-5A8E-C640-BE6C-ADCC3E69D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02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Informed Consent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Anna </a:t>
            </a:r>
            <a:r>
              <a:rPr lang="en-US" dirty="0" err="1" smtClean="0"/>
              <a:t>Poluektova</a:t>
            </a:r>
            <a:endParaRPr lang="en-US" dirty="0" smtClean="0"/>
          </a:p>
          <a:p>
            <a:r>
              <a:rPr lang="en-US" dirty="0" smtClean="0"/>
              <a:t>Natallia </a:t>
            </a:r>
            <a:r>
              <a:rPr lang="en-US" dirty="0" err="1" smtClean="0"/>
              <a:t>Isayenka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JetBrains</a:t>
            </a:r>
            <a:r>
              <a:rPr lang="en-US" b="1" dirty="0" smtClean="0"/>
              <a:t> </a:t>
            </a:r>
            <a:r>
              <a:rPr lang="en-US" b="1" dirty="0" err="1" smtClean="0"/>
              <a:t>WebStorm</a:t>
            </a:r>
            <a:r>
              <a:rPr lang="en-US" dirty="0" smtClean="0"/>
              <a:t> is a commercial IDE for JavaScript, CSS &amp; HTML built on </a:t>
            </a:r>
            <a:r>
              <a:rPr lang="en-US" dirty="0" err="1" smtClean="0"/>
              <a:t>JetBrains</a:t>
            </a:r>
            <a:r>
              <a:rPr lang="en-US" dirty="0" smtClean="0"/>
              <a:t>' </a:t>
            </a:r>
            <a:r>
              <a:rPr lang="en-US" dirty="0" err="1" smtClean="0"/>
              <a:t>IntelliJ</a:t>
            </a:r>
            <a:r>
              <a:rPr lang="en-US" dirty="0" smtClean="0"/>
              <a:t> IDEA platform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specialized version of </a:t>
            </a:r>
            <a:r>
              <a:rPr lang="en-US" dirty="0" err="1" smtClean="0"/>
              <a:t>PhpStorm</a:t>
            </a:r>
            <a:r>
              <a:rPr lang="en-US" dirty="0" smtClean="0"/>
              <a:t>, offering a subset of its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ships with pre-installed JavaScript plugins (such as for Node.js)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Development environment </a:t>
            </a:r>
            <a:r>
              <a:rPr lang="en-GB" dirty="0" smtClean="0">
                <a:effectLst/>
              </a:rPr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19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Firebug</a:t>
            </a:r>
            <a:r>
              <a:rPr lang="en-US" dirty="0" smtClean="0"/>
              <a:t> is a free and open-source web browser extension for Mozilla Firefox</a:t>
            </a:r>
            <a:r>
              <a:rPr lang="en-US" baseline="30000" dirty="0" smtClean="0"/>
              <a:t> </a:t>
            </a:r>
            <a:r>
              <a:rPr lang="en-US" dirty="0" smtClean="0"/>
              <a:t>that facilitates the live debugging, editing, and monitoring of any website's CSS, HTML, DOM, and 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useful tool for web security testing</a:t>
            </a:r>
            <a:r>
              <a:rPr lang="en-US" baseline="30000" dirty="0" smtClean="0"/>
              <a:t> </a:t>
            </a:r>
            <a:r>
              <a:rPr lang="en-US" dirty="0" smtClean="0"/>
              <a:t>and web page performance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effectLst/>
              </a:rPr>
              <a:t>Development environment setup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/>
              <a:t>MongoDB</a:t>
            </a:r>
            <a:r>
              <a:rPr lang="en-US" dirty="0" smtClean="0"/>
              <a:t> is a cross-platform document-oriented database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It is classified as a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It eschews the traditional table-based relational database structure in favor of JSON-like documents with dynamic schemas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It makes the integration of data in certain types of applications easier and faster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Database setup and </a:t>
            </a:r>
            <a:r>
              <a:rPr lang="en-GB" dirty="0" smtClean="0">
                <a:effectLst/>
              </a:rPr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974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Node.js</a:t>
            </a:r>
            <a:r>
              <a:rPr lang="en-US" sz="2400" dirty="0" smtClean="0"/>
              <a:t> is an open source, cross-platform runtime environment for server-side and networking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Node.js applications are written in JavaScript, and can be run within the Node.js runtime on OS X, Microsoft Windows and Linux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uses the Google V8 JavaScript engine to execute code, and a large percentage of the basic modules are written in JavaScript.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effectLst/>
              </a:rPr>
              <a:t>NodeJS</a:t>
            </a:r>
            <a:r>
              <a:rPr lang="en-US" sz="4000" dirty="0" smtClean="0">
                <a:effectLst/>
              </a:rPr>
              <a:t> setup and configuration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smtClean="0"/>
              <a:t>Express</a:t>
            </a:r>
            <a:r>
              <a:rPr lang="en-US" dirty="0" smtClean="0"/>
              <a:t> is a minimal and flexible Node.js web application framework that provides a robust set of features for web and mobile applications</a:t>
            </a:r>
          </a:p>
          <a:p>
            <a:pPr>
              <a:lnSpc>
                <a:spcPct val="160000"/>
              </a:lnSpc>
              <a:buNone/>
            </a:pP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dirty="0" smtClean="0"/>
              <a:t>Bower</a:t>
            </a:r>
            <a:r>
              <a:rPr lang="en-US" dirty="0" smtClean="0"/>
              <a:t> is a package manager for the web. Web sites are made of lots of things - frameworks, libraries, assets, utilities, and rainbows. IT manages all these things for you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effectLst/>
              </a:rPr>
              <a:t>NodeJS</a:t>
            </a:r>
            <a:r>
              <a:rPr lang="en-US" sz="4400" dirty="0" smtClean="0">
                <a:effectLst/>
              </a:rPr>
              <a:t> setup and configuration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dded </a:t>
            </a:r>
            <a:r>
              <a:rPr lang="en-US" dirty="0"/>
              <a:t>to main page </a:t>
            </a:r>
            <a:r>
              <a:rPr lang="en-US" dirty="0" smtClean="0"/>
              <a:t> </a:t>
            </a:r>
            <a:r>
              <a:rPr lang="en-US" dirty="0"/>
              <a:t>bootstrap CSS to implement responsive layout </a:t>
            </a:r>
            <a:r>
              <a:rPr lang="en-US" dirty="0" smtClean="0"/>
              <a:t>for: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Datagrids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tabs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other </a:t>
            </a:r>
            <a:r>
              <a:rPr lang="en-US" dirty="0"/>
              <a:t>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Full bootstrap support to be added to main page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705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tient.jpe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5233" r="-3523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Patients data UI grid to be added to patients tab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771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tient.jpe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7664" r="-47664"/>
          <a:stretch>
            <a:fillRect/>
          </a:stretch>
        </p:blipFill>
        <p:spPr>
          <a:xfrm>
            <a:off x="457200" y="1676400"/>
            <a:ext cx="8229600" cy="3581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Patients data grid editor </a:t>
            </a:r>
            <a:r>
              <a:rPr lang="en-US" dirty="0" smtClean="0">
                <a:effectLst/>
              </a:rPr>
              <a:t>UI implemented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590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ration.jpeg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9551" r="-2955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patient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646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date patient information.jpeg-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9551" r="-29551"/>
          <a:stretch/>
        </p:blipFill>
        <p:spPr>
          <a:xfrm>
            <a:off x="457200" y="1481138"/>
            <a:ext cx="82296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patient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40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CA" dirty="0" smtClean="0"/>
              <a:t>	is to build a web application that would implement all consent management workflows including: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Patient management module;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Consent form template management module;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Informed Consent tracking module;</a:t>
            </a:r>
          </a:p>
          <a:p>
            <a:pPr>
              <a:lnSpc>
                <a:spcPct val="150000"/>
              </a:lnSpc>
            </a:pPr>
            <a:r>
              <a:rPr lang="en-US" dirty="0"/>
              <a:t>Search and reporting capabilities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 patient.jpe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99" t="-309" r="-155" b="3410"/>
          <a:stretch/>
        </p:blipFill>
        <p:spPr>
          <a:xfrm>
            <a:off x="914400" y="1732770"/>
            <a:ext cx="7772400" cy="42745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06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84190"/>
            <a:ext cx="6248400" cy="44231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Patient grid search to be implemented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127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returns sent of hardcoded JSON objects for testing purposes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This loopback is temporary code, which returns predefined </a:t>
            </a:r>
            <a:r>
              <a:rPr lang="en-US" dirty="0" err="1"/>
              <a:t>json</a:t>
            </a:r>
            <a:r>
              <a:rPr lang="en-US" dirty="0"/>
              <a:t> object. It allows </a:t>
            </a:r>
            <a:r>
              <a:rPr lang="en-US" dirty="0" smtClean="0"/>
              <a:t>to </a:t>
            </a:r>
            <a:r>
              <a:rPr lang="en-US" dirty="0"/>
              <a:t>debug client side using real data </a:t>
            </a:r>
            <a:r>
              <a:rPr lang="en-US" dirty="0" smtClean="0"/>
              <a:t>set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helps </a:t>
            </a:r>
            <a:r>
              <a:rPr lang="en-US" dirty="0" smtClean="0"/>
              <a:t>to </a:t>
            </a:r>
            <a:r>
              <a:rPr lang="en-US" dirty="0"/>
              <a:t>separate server side and client do one thing at the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Implement patients server side loopback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4017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mplate.jpeg-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" t="-598" b="67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Implements Consent Templates Grid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580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Implement Consent Templates Editor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7800"/>
            <a:ext cx="3657600" cy="3938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isplayed </a:t>
            </a:r>
            <a:r>
              <a:rPr lang="en-US" dirty="0"/>
              <a:t>as three buttons on the top of consent template grid such as </a:t>
            </a:r>
            <a:r>
              <a:rPr lang="en-US" b="1" dirty="0"/>
              <a:t>New, Edit</a:t>
            </a:r>
            <a:r>
              <a:rPr lang="en-US" b="1" dirty="0" smtClean="0"/>
              <a:t>, Delete</a:t>
            </a:r>
            <a:endParaRPr lang="en-US" dirty="0"/>
          </a:p>
        </p:txBody>
      </p:sp>
      <p:pic>
        <p:nvPicPr>
          <p:cNvPr id="7" name="Content Placeholder 6" descr="Template.jpeg-2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24" r="3858"/>
          <a:stretch/>
        </p:blipFill>
        <p:spPr>
          <a:xfrm>
            <a:off x="4547195" y="1444294"/>
            <a:ext cx="4139605" cy="3941763"/>
          </a:xfrm>
        </p:spPr>
      </p:pic>
    </p:spTree>
    <p:extLst>
      <p:ext uri="{BB962C8B-B14F-4D97-AF65-F5344CB8AC3E}">
        <p14:creationId xmlns="" xmlns:p14="http://schemas.microsoft.com/office/powerpoint/2010/main" val="42951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date template.jpeg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1824" r="-31824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template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408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 template.jpeg-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1824" r="-31824"/>
          <a:stretch>
            <a:fillRect/>
          </a:stretch>
        </p:blipFill>
        <p:spPr>
          <a:xfrm>
            <a:off x="457200" y="1481138"/>
            <a:ext cx="82296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dd new templates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5609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 template.jpe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1824" r="-3182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elete template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4533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rch template.jpe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5233" r="-3523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Implement Consent Templates search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57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3366FF"/>
                </a:solidFill>
              </a:rPr>
              <a:t>passport</a:t>
            </a:r>
            <a:r>
              <a:rPr lang="en-US" dirty="0" smtClean="0"/>
              <a:t> framework which provides seamless authentication to number of back-end</a:t>
            </a:r>
          </a:p>
          <a:p>
            <a:pPr>
              <a:lnSpc>
                <a:spcPct val="160000"/>
              </a:lnSpc>
            </a:pPr>
            <a:r>
              <a:rPr lang="en-US" dirty="0"/>
              <a:t>L</a:t>
            </a:r>
            <a:r>
              <a:rPr lang="en-US" dirty="0" smtClean="0"/>
              <a:t>ike twitter, Facebook, LDAP, local database. Additionally used passport-local, which is passport implementation for local database as a back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and passport-local-mongoose which is the plugin which use MongoDb as the local MongoDb database as credentials and roles storage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04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Patient demographic information management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Consent form management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Fast and secure access to patient and consent information through search and reporting capabilities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95400"/>
          <a:ext cx="87630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2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Integration between JQuery and AngularJS is not always straightforward especially because of missing support of JQuery plugins for plugins in 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Gradually implement missing parts, use wrappers where possible and leave JQuery as is when wrappers are impractical or impossible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 have found instability and unjustified complexity when we were prototyping integration between Angular and JQuery-UI plugins especially in cases when we needed to integrate plugins for JQuery-UI plugins such as Editable plugin for Datatablejquery plugin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We decided to ride of AngularJS and implement UI based on JQuery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Electronic Consent management is vital part of the patient enrolment process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Most of modern Clinical Trial Management System have Electronic Consent Management feature as the part of the system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Systems like that are intended to be used in regulated clinical trials and it significantly increase the license cost and total cost of the ownership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Non-commercial institutions such as university research teams who are conducting non-regulated trials and have limited budgets may not be able to afford those systems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This system is intended to fill that gap and provide robust cost effective solution to manage patients/subjects consents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 smtClean="0"/>
              <a:t>	Electronic Informed Consent Management System aims to improve and organize the process of: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capturing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reasoning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integrating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sharing consent permissions provided by patients for reusing clinical data and samples for research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 smtClean="0"/>
              <a:t>	The Corporate Goals will be resolved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n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279"/>
            <a:ext cx="8229600" cy="37376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710</TotalTime>
  <Words>759</Words>
  <Application>Microsoft Macintosh PowerPoint</Application>
  <PresentationFormat>On-screen Show (4:3)</PresentationFormat>
  <Paragraphs>94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Electronic Informed Consent Management System</vt:lpstr>
      <vt:lpstr>Main Objective</vt:lpstr>
      <vt:lpstr>Corporate Goals</vt:lpstr>
      <vt:lpstr>Business Opportunity</vt:lpstr>
      <vt:lpstr>Business Opportunity</vt:lpstr>
      <vt:lpstr>Problem Statement</vt:lpstr>
      <vt:lpstr>Gantt Chart</vt:lpstr>
      <vt:lpstr>Gantt Chart</vt:lpstr>
      <vt:lpstr>Tasks</vt:lpstr>
      <vt:lpstr>Development environment setup</vt:lpstr>
      <vt:lpstr>Development environment setup</vt:lpstr>
      <vt:lpstr>Database setup and configuration</vt:lpstr>
      <vt:lpstr>NodeJS setup and configuration</vt:lpstr>
      <vt:lpstr>NodeJS setup and configuration</vt:lpstr>
      <vt:lpstr>Full bootstrap support to be added to main page </vt:lpstr>
      <vt:lpstr>Patients data UI grid to be added to patients tab </vt:lpstr>
      <vt:lpstr>Patients data grid editor UI implemented </vt:lpstr>
      <vt:lpstr>Add new patient</vt:lpstr>
      <vt:lpstr>Edit patient</vt:lpstr>
      <vt:lpstr>Delete patient</vt:lpstr>
      <vt:lpstr>Patient grid search to be implemented </vt:lpstr>
      <vt:lpstr>Implement patients server side loopback </vt:lpstr>
      <vt:lpstr>Implements Consent Templates Grid </vt:lpstr>
      <vt:lpstr>Implement Consent Templates Editor </vt:lpstr>
      <vt:lpstr>Edit template</vt:lpstr>
      <vt:lpstr>Add new templates</vt:lpstr>
      <vt:lpstr>Delete template</vt:lpstr>
      <vt:lpstr>Implement Consent Templates search </vt:lpstr>
      <vt:lpstr>Security</vt:lpstr>
      <vt:lpstr>Issues and Resolution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Informed Consent Management System</dc:title>
  <dc:creator>User</dc:creator>
  <cp:lastModifiedBy>User</cp:lastModifiedBy>
  <cp:revision>71</cp:revision>
  <dcterms:created xsi:type="dcterms:W3CDTF">2006-08-16T00:00:00Z</dcterms:created>
  <dcterms:modified xsi:type="dcterms:W3CDTF">2015-02-09T04:52:29Z</dcterms:modified>
</cp:coreProperties>
</file>