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8" r:id="rId4"/>
    <p:sldId id="279" r:id="rId5"/>
    <p:sldId id="277" r:id="rId6"/>
    <p:sldId id="258" r:id="rId7"/>
    <p:sldId id="280" r:id="rId8"/>
    <p:sldId id="281" r:id="rId9"/>
    <p:sldId id="282" r:id="rId10"/>
    <p:sldId id="283" r:id="rId11"/>
    <p:sldId id="259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87" d="100"/>
          <a:sy n="87" d="100"/>
        </p:scale>
        <p:origin x="-87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2014-10-28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2014-10-28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2014-10-28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2014-10-28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2014-10-28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2014-10-28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2014-10-28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2014-10-28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2014-10-28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2014-10-28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2014-10-28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2014-10-28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ca/download/details.aspx?id=30682" TargetMode="External"/><Relationship Id="rId4" Type="http://schemas.openxmlformats.org/officeDocument/2006/relationships/hyperlink" Target="http://msdn.microsoft.com/en-us/jj650015" TargetMode="External"/><Relationship Id="rId5" Type="http://schemas.openxmlformats.org/officeDocument/2006/relationships/hyperlink" Target="http://www.mhprofessional.com/product.php?isbn=0071759387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microsoft.com/en-ca/download/details.aspx?id=2906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965306"/>
          </a:xfrm>
        </p:spPr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Business </a:t>
            </a:r>
            <a:r>
              <a:rPr lang="en-US" b="1" dirty="0"/>
              <a:t>Intelligence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0553" y="2753120"/>
            <a:ext cx="9228201" cy="1645920"/>
          </a:xfrm>
        </p:spPr>
        <p:txBody>
          <a:bodyPr/>
          <a:lstStyle/>
          <a:p>
            <a:pPr algn="ctr"/>
            <a:r>
              <a:rPr lang="en-US" b="1" dirty="0"/>
              <a:t>SCHOOL OF COMPUTER TECHNOLOGIES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GBC_Logo_col_RGB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36" y="1436530"/>
            <a:ext cx="1913636" cy="1142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649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130" y="598920"/>
            <a:ext cx="873009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Business Intelligence and Microsoft SQL Server 2012</a:t>
            </a:r>
            <a:endParaRPr lang="en-US" sz="4000" spc="-12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dirty="0" smtClean="0"/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Tools: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 Server Integration Services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OLAP Features, BI Semantic models (BISM) and Data Mining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 Server Reporting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21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the Most of What You’ve Got – Using Business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058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605" y="408420"/>
            <a:ext cx="8730095" cy="655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can Business Intelligence do for you?</a:t>
            </a:r>
            <a:endParaRPr lang="en-US" sz="4000" spc="-12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dirty="0" smtClean="0"/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Layout-led Discovery </a:t>
            </a:r>
          </a:p>
          <a:p>
            <a:r>
              <a:rPr lang="en-US" sz="2400" dirty="0" smtClean="0"/>
              <a:t>We </a:t>
            </a:r>
            <a:r>
              <a:rPr lang="en-US" sz="2400" dirty="0"/>
              <a:t>can only learn information that the report designer thought to put in the report layout when it was first designed.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Data-led Discovery : drill-through </a:t>
            </a:r>
          </a:p>
          <a:p>
            <a:r>
              <a:rPr lang="en-US" sz="2400" dirty="0"/>
              <a:t>The information we find determines where we want to go next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sz="4000" spc="-120" dirty="0" smtClean="0">
                <a:solidFill>
                  <a:srgbClr val="50B4C8"/>
                </a:solidFill>
              </a:rPr>
              <a:t>Data Mining</a:t>
            </a:r>
            <a:endParaRPr lang="en-US" sz="4000" spc="-120" dirty="0">
              <a:solidFill>
                <a:srgbClr val="50B4C8"/>
              </a:solidFill>
            </a:endParaRP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mining uses a complex mathematical algorithm to sift through detail data to </a:t>
            </a:r>
            <a:r>
              <a:rPr lang="en-US" sz="2400" dirty="0" smtClean="0">
                <a:solidFill>
                  <a:srgbClr val="0000FF"/>
                </a:solidFill>
              </a:rPr>
              <a:t>identify patterns, correlations and clustering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within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754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0705" y="700520"/>
            <a:ext cx="873009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120" dirty="0">
                <a:solidFill>
                  <a:schemeClr val="accent1"/>
                </a:solidFill>
              </a:rPr>
              <a:t>Specific goals at each level of the organization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465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0705" y="700520"/>
            <a:ext cx="8730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spc="-120" dirty="0">
                <a:solidFill>
                  <a:srgbClr val="50B4C8"/>
                </a:solidFill>
              </a:rPr>
              <a:t>Concrete measures at each level of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3460977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0705" y="700520"/>
            <a:ext cx="87300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spc="-120" dirty="0" smtClean="0">
                <a:solidFill>
                  <a:srgbClr val="50B4C8"/>
                </a:solidFill>
              </a:rPr>
              <a:t>Timing of the foundation and feedback information at each level of the organization</a:t>
            </a:r>
            <a:endParaRPr lang="en-US" sz="3200" spc="-120" dirty="0">
              <a:solidFill>
                <a:srgbClr val="50B4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237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605" y="408420"/>
            <a:ext cx="8730095" cy="6401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>
                <a:solidFill>
                  <a:schemeClr val="accent1"/>
                </a:solidFill>
              </a:rPr>
              <a:t>Top Level - </a:t>
            </a:r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Highly summarized measures</a:t>
            </a:r>
            <a:endParaRPr lang="en-US" sz="4000" spc="-12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KPI : Key performance indicators are </a:t>
            </a:r>
            <a:r>
              <a:rPr lang="en-US" sz="2400" dirty="0" smtClean="0">
                <a:solidFill>
                  <a:srgbClr val="0000FF"/>
                </a:solidFill>
              </a:rPr>
              <a:t>highly summarized measures designed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quickly relay the status of that measure. They usually reflect the </a:t>
            </a:r>
            <a:r>
              <a:rPr lang="en-US" sz="2400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most vital aspects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of the organization.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High Latency 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latency of Business Intelligence is the </a:t>
            </a:r>
            <a:r>
              <a:rPr lang="en-US" sz="2400" dirty="0" smtClean="0">
                <a:solidFill>
                  <a:srgbClr val="0000FF"/>
                </a:solidFill>
              </a:rPr>
              <a:t>amount of time between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the occurrence of a transaction and the loading of that transaction’s information into the business intelligence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9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605" y="408420"/>
            <a:ext cx="873009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Mid Level - summarized measures with Drilldown</a:t>
            </a:r>
            <a:endParaRPr lang="en-US" sz="4000" spc="-12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Drill-Down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 Mining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Some Latency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2605" y="3304020"/>
            <a:ext cx="873009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Bottom Level - measures at the detail level</a:t>
            </a:r>
            <a:endParaRPr lang="en-US" sz="4000" spc="-12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Low Latency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098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605" y="408420"/>
            <a:ext cx="873009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Maximum Miniatures, Inc.</a:t>
            </a:r>
          </a:p>
          <a:p>
            <a:endParaRPr lang="en-US" sz="4000" spc="-12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Manufactures and sells small,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hand-painted figurines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Several product 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Dedicated stores and online store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Current systems: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Manufacturing Automation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Order 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Point of sale system (POS)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MaxMin.com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Accounting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lvl="1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797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605" y="408420"/>
            <a:ext cx="873009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Maximum Miniatures, Inc.</a:t>
            </a:r>
          </a:p>
          <a:p>
            <a:endParaRPr lang="en-US" sz="4000" spc="-12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needs?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Current state of reporting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printed reports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slow, costly and not to the point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Detailed with little summarization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Competition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39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</a:p>
          <a:p>
            <a:pPr lvl="1"/>
            <a:r>
              <a:rPr lang="en-US" dirty="0" smtClean="0"/>
              <a:t>Instructor : Frank Goortani</a:t>
            </a:r>
          </a:p>
          <a:p>
            <a:pPr lvl="1"/>
            <a:r>
              <a:rPr lang="en-US" dirty="0" smtClean="0"/>
              <a:t>Course outcome</a:t>
            </a:r>
          </a:p>
          <a:p>
            <a:pPr lvl="1"/>
            <a:r>
              <a:rPr lang="en-US" dirty="0" smtClean="0"/>
              <a:t>Course Material</a:t>
            </a:r>
          </a:p>
          <a:p>
            <a:pPr lvl="1"/>
            <a:r>
              <a:rPr lang="en-US" dirty="0" smtClean="0"/>
              <a:t>Assignments</a:t>
            </a:r>
            <a:r>
              <a:rPr lang="en-US" dirty="0"/>
              <a:t> </a:t>
            </a:r>
            <a:r>
              <a:rPr lang="en-US" dirty="0" smtClean="0"/>
              <a:t>and the Mini-Project</a:t>
            </a:r>
          </a:p>
          <a:p>
            <a:pPr lvl="1"/>
            <a:r>
              <a:rPr lang="en-US" dirty="0" smtClean="0"/>
              <a:t>Midterm and Final Exams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93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605" y="408420"/>
            <a:ext cx="873009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Maximum Miniatures, Inc.</a:t>
            </a:r>
          </a:p>
          <a:p>
            <a:endParaRPr lang="en-US" sz="4000" spc="-12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Design of a data warehouse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Population of data warehouse from it’s current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 Migration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ETL (Extract Transform and Load)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Creation of Analytical Application (Reports, Dashboards, etc.)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95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605" y="408420"/>
            <a:ext cx="87300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Maximum Miniatures, Inc.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814" y="1097740"/>
            <a:ext cx="6682586" cy="547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9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8981" y="1255991"/>
            <a:ext cx="965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Understand the basic concept of business intelligence.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Become familiar with the concept and techniques of data warehousing.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Plan the components of a complete Business Intelligence solution and infrastructure using MS SQL Server 2012.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 a data warehouse and an Extract Transform Load (ETL) solution.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 about the various Microsoft Business Intelligence tools.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Monitor and optimize a Business Intelligence Solution.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 the basics of data mining techniques and how they can be applied to extract relevant business intelligence.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familiarized with the various data mining technologies.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gain an in-depth expertise in methods of classification, prediction and association.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0240" y="548105"/>
            <a:ext cx="37294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Learning Outcome</a:t>
            </a:r>
          </a:p>
        </p:txBody>
      </p:sp>
    </p:spTree>
    <p:extLst>
      <p:ext uri="{BB962C8B-B14F-4D97-AF65-F5344CB8AC3E}">
        <p14:creationId xmlns:p14="http://schemas.microsoft.com/office/powerpoint/2010/main" val="86962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1273" y="1333189"/>
            <a:ext cx="1003992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Required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Brian Larson,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Delivering Business Intelligence with Microsoft SQL Server 2012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Third Edition, McGraw – Hill,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2012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Recommended Resources/References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Brian Knight, Devin Knight, Adam Jorgensen, Patrick LeBlanc and Mike Davis, Knight's Microsoft Business Intelligence 24-Hour Trainer,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Wrox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2010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Caryn Mason and Randal Root, Pro SQL Server 2012 BI Solutions,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Apress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2012.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Marco Russo, Alberto Ferrari, and Chris Webb, Microsoft SQL Server 2012 Analysis Services – The BISM Tabular Model, Microsoft Publications, 2012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Ross Mistry and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Stacia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Misner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Introducing Microsoft SQL Server 2012, Microsoft Publications, 2012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37236" y="625303"/>
            <a:ext cx="322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Course Material</a:t>
            </a:r>
          </a:p>
        </p:txBody>
      </p:sp>
    </p:spTree>
    <p:extLst>
      <p:ext uri="{BB962C8B-B14F-4D97-AF65-F5344CB8AC3E}">
        <p14:creationId xmlns:p14="http://schemas.microsoft.com/office/powerpoint/2010/main" val="211583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59345" y="1154545"/>
            <a:ext cx="6852453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we need to start?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 Server 2012</a:t>
            </a:r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www.microsoft.com/en-ca/download/details.aspx?id=29066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 Studio 2010-2012</a:t>
            </a:r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www.microsoft.com/en-ca/download/details.aspx?id=30682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 Server Data Tools 2012</a:t>
            </a:r>
          </a:p>
          <a:p>
            <a:r>
              <a:rPr lang="en-US" dirty="0"/>
              <a:t>	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msdn.microsoft.com/en-us/jj650015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Course Textbook material</a:t>
            </a:r>
          </a:p>
          <a:p>
            <a:r>
              <a:rPr lang="en-US" dirty="0"/>
              <a:t>	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www.mhprofessional.com/product.php?isbn=0071759387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9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Equipping the Organization for Effective Decision Making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7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6909" y="979055"/>
            <a:ext cx="879244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 all starts from Effective 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Decision Making happens in all levels and layers of a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Effective Decisions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 choices that move an organization closer to an agreed-upon set of goals in a timely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manner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 must have a Set of Specific Goals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 must measure if the chosen course is moving towards the goals or away from them – Concrete Measures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u="sng" dirty="0" smtClean="0">
                <a:solidFill>
                  <a:schemeClr val="accent2"/>
                </a:solidFill>
              </a:rPr>
              <a:t>Information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must be provided in a timely manner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31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1630" y="971550"/>
            <a:ext cx="918019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is Information?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 serves as both: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Foundation : the basis for making a </a:t>
            </a:r>
            <a:r>
              <a:rPr lang="en-US" sz="2400" dirty="0">
                <a:solidFill>
                  <a:srgbClr val="0000FF"/>
                </a:solidFill>
              </a:rPr>
              <a:t>particular decision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during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Feedback : to </a:t>
            </a:r>
            <a:r>
              <a:rPr lang="en-US" sz="2400" dirty="0">
                <a:solidFill>
                  <a:srgbClr val="0000FF"/>
                </a:solidFill>
              </a:rPr>
              <a:t>evaluate the effectiveness of the decision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after making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479" y="1466850"/>
            <a:ext cx="5089071" cy="316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96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130" y="598920"/>
            <a:ext cx="873009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is Business Intelligence?</a:t>
            </a:r>
          </a:p>
          <a:p>
            <a:endParaRPr lang="en-US" dirty="0" smtClean="0"/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Intelligence is the delivery of </a:t>
            </a:r>
            <a:r>
              <a:rPr lang="en-US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accurate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useful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sz="2400" u="sng" dirty="0">
                <a:solidFill>
                  <a:srgbClr val="0000FF"/>
                </a:solidFill>
              </a:rPr>
              <a:t>nformation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the appropriate decision makers within the necessary </a:t>
            </a:r>
            <a:r>
              <a:rPr lang="en-US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timeframe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support </a:t>
            </a:r>
            <a:r>
              <a:rPr lang="en-US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effective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168654359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16800</TotalTime>
  <Words>761</Words>
  <Application>Microsoft Macintosh PowerPoint</Application>
  <PresentationFormat>Custom</PresentationFormat>
  <Paragraphs>141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Metropolitan</vt:lpstr>
      <vt:lpstr>   Business Intelligence </vt:lpstr>
      <vt:lpstr>Student Induction</vt:lpstr>
      <vt:lpstr>PowerPoint Presentation</vt:lpstr>
      <vt:lpstr>PowerPoint Presentation</vt:lpstr>
      <vt:lpstr>PowerPoint Presentation</vt:lpstr>
      <vt:lpstr>Chapter 1</vt:lpstr>
      <vt:lpstr>PowerPoint Presentation</vt:lpstr>
      <vt:lpstr>PowerPoint Presentation</vt:lpstr>
      <vt:lpstr>PowerPoint Presentation</vt:lpstr>
      <vt:lpstr>PowerPoint Presentation</vt:lpstr>
      <vt:lpstr>Chapter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TD Bank Financial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Goortani, Frank</dc:creator>
  <cp:lastModifiedBy>zz zz</cp:lastModifiedBy>
  <cp:revision>41</cp:revision>
  <dcterms:created xsi:type="dcterms:W3CDTF">2014-08-15T19:59:59Z</dcterms:created>
  <dcterms:modified xsi:type="dcterms:W3CDTF">2014-10-28T20:16:45Z</dcterms:modified>
</cp:coreProperties>
</file>