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0" r:id="rId3"/>
    <p:sldId id="294" r:id="rId4"/>
    <p:sldId id="295" r:id="rId5"/>
    <p:sldId id="296" r:id="rId6"/>
    <p:sldId id="297" r:id="rId7"/>
    <p:sldId id="298" r:id="rId8"/>
    <p:sldId id="299" r:id="rId9"/>
    <p:sldId id="300" r:id="rId10"/>
    <p:sldId id="301" r:id="rId11"/>
    <p:sldId id="302" r:id="rId12"/>
    <p:sldId id="303" r:id="rId13"/>
    <p:sldId id="305" r:id="rId14"/>
    <p:sldId id="304" r:id="rId15"/>
    <p:sldId id="306" r:id="rId16"/>
    <p:sldId id="307" r:id="rId17"/>
    <p:sldId id="309" r:id="rId18"/>
    <p:sldId id="308" r:id="rId19"/>
    <p:sldId id="310" r:id="rId20"/>
    <p:sldId id="311" r:id="rId21"/>
    <p:sldId id="31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4660"/>
  </p:normalViewPr>
  <p:slideViewPr>
    <p:cSldViewPr snapToGrid="0">
      <p:cViewPr>
        <p:scale>
          <a:sx n="72" d="100"/>
          <a:sy n="72" d="100"/>
        </p:scale>
        <p:origin x="264" y="-3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2014-10-28</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2014-10-28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2014-10-28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2014-10-28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2014-10-28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2014-10-28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2014-10-28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2014-10-28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2014-10-28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2014-10-28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2014-10-28</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2014-10-28</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965306"/>
          </a:xfrm>
        </p:spPr>
        <p:txBody>
          <a:bodyPr/>
          <a:lstStyle/>
          <a:p>
            <a:pPr algn="ctr"/>
            <a:r>
              <a:rPr lang="en-US" b="1" dirty="0" smtClean="0"/>
              <a:t/>
            </a:r>
            <a:br>
              <a:rPr lang="en-US" b="1" dirty="0" smtClean="0"/>
            </a:br>
            <a:r>
              <a:rPr lang="en-US" b="1" dirty="0"/>
              <a:t/>
            </a:r>
            <a:br>
              <a:rPr lang="en-US" b="1" dirty="0"/>
            </a:br>
            <a:r>
              <a:rPr lang="en-US" b="1" dirty="0" smtClean="0"/>
              <a:t/>
            </a:r>
            <a:br>
              <a:rPr lang="en-US" b="1" dirty="0" smtClean="0"/>
            </a:br>
            <a:r>
              <a:rPr lang="en-US" b="1" dirty="0" smtClean="0"/>
              <a:t>Business </a:t>
            </a:r>
            <a:r>
              <a:rPr lang="en-US" b="1" dirty="0"/>
              <a:t>Intelligence </a:t>
            </a:r>
            <a:endParaRPr lang="en-US" dirty="0"/>
          </a:p>
        </p:txBody>
      </p:sp>
      <p:sp>
        <p:nvSpPr>
          <p:cNvPr id="3" name="Subtitle 2"/>
          <p:cNvSpPr>
            <a:spLocks noGrp="1"/>
          </p:cNvSpPr>
          <p:nvPr>
            <p:ph type="subTitle" idx="1"/>
          </p:nvPr>
        </p:nvSpPr>
        <p:spPr>
          <a:xfrm>
            <a:off x="1380553" y="2753120"/>
            <a:ext cx="9228201" cy="1645920"/>
          </a:xfrm>
        </p:spPr>
        <p:txBody>
          <a:bodyPr/>
          <a:lstStyle/>
          <a:p>
            <a:pPr algn="ctr"/>
            <a:r>
              <a:rPr lang="en-US" b="1" dirty="0"/>
              <a:t>SCHOOL OF COMPUTER TECHNOLOGIES</a:t>
            </a:r>
            <a:endParaRPr lang="en-US" dirty="0"/>
          </a:p>
          <a:p>
            <a:endParaRPr lang="en-US" dirty="0"/>
          </a:p>
        </p:txBody>
      </p:sp>
      <p:pic>
        <p:nvPicPr>
          <p:cNvPr id="4" name="Picture 3" descr="GBC_Logo_col_RGB"/>
          <p:cNvPicPr/>
          <p:nvPr/>
        </p:nvPicPr>
        <p:blipFill>
          <a:blip r:embed="rId2" cstate="print"/>
          <a:srcRect/>
          <a:stretch>
            <a:fillRect/>
          </a:stretch>
        </p:blipFill>
        <p:spPr bwMode="auto">
          <a:xfrm>
            <a:off x="5037836" y="1436530"/>
            <a:ext cx="1913636" cy="1142895"/>
          </a:xfrm>
          <a:prstGeom prst="rect">
            <a:avLst/>
          </a:prstGeom>
          <a:noFill/>
          <a:ln w="9525">
            <a:noFill/>
            <a:miter lim="800000"/>
            <a:headEnd/>
            <a:tailEnd/>
          </a:ln>
        </p:spPr>
      </p:pic>
    </p:spTree>
    <p:extLst>
      <p:ext uri="{BB962C8B-B14F-4D97-AF65-F5344CB8AC3E}">
        <p14:creationId xmlns:p14="http://schemas.microsoft.com/office/powerpoint/2010/main" val="3966490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2605" y="408420"/>
            <a:ext cx="8730095" cy="6678751"/>
          </a:xfrm>
          <a:prstGeom prst="rect">
            <a:avLst/>
          </a:prstGeom>
          <a:noFill/>
        </p:spPr>
        <p:txBody>
          <a:bodyPr wrap="square" rtlCol="0">
            <a:spAutoFit/>
          </a:bodyPr>
          <a:lstStyle/>
          <a:p>
            <a:r>
              <a:rPr lang="en-US" sz="4000" spc="-120" dirty="0" smtClean="0">
                <a:solidFill>
                  <a:schemeClr val="accent1"/>
                </a:solidFill>
                <a:latin typeface="+mj-lt"/>
                <a:ea typeface="+mj-ea"/>
                <a:cs typeface="+mj-cs"/>
              </a:rPr>
              <a:t>ETL</a:t>
            </a:r>
          </a:p>
          <a:p>
            <a:endParaRPr lang="en-US" sz="4000" spc="-120" dirty="0">
              <a:solidFill>
                <a:schemeClr val="accent1"/>
              </a:solidFill>
              <a:latin typeface="+mj-lt"/>
              <a:ea typeface="+mj-ea"/>
              <a:cs typeface="+mj-cs"/>
            </a:endParaRPr>
          </a:p>
          <a:p>
            <a:r>
              <a:rPr lang="en-US" sz="3200" dirty="0" smtClean="0">
                <a:solidFill>
                  <a:schemeClr val="tx1">
                    <a:lumMod val="85000"/>
                    <a:lumOff val="15000"/>
                  </a:schemeClr>
                </a:solidFill>
              </a:rPr>
              <a:t>The Extract, Transform and Load process extracts from one or more OLTP system, performs any required data cleansing to transform data into a consistent format, and loads the cleansed data by inserting it into the Data Mart</a:t>
            </a:r>
            <a:r>
              <a:rPr lang="en-US" sz="3200" dirty="0" smtClean="0">
                <a:solidFill>
                  <a:schemeClr val="tx1">
                    <a:lumMod val="85000"/>
                    <a:lumOff val="15000"/>
                  </a:schemeClr>
                </a:solidFill>
              </a:rPr>
              <a:t>.</a:t>
            </a:r>
          </a:p>
          <a:p>
            <a:r>
              <a:rPr lang="en-US" dirty="0">
                <a:solidFill>
                  <a:srgbClr val="000090"/>
                </a:solidFill>
              </a:rPr>
              <a:t>A data mart is a body of historical data in an electronic repository that does not participate in the daily operations of the organization. Instead, this data is used to create business intelligence. The data in the data mart usually applies to a specific area of the organization.</a:t>
            </a:r>
          </a:p>
          <a:p>
            <a:endParaRPr lang="en-US" sz="2800" dirty="0" smtClean="0">
              <a:solidFill>
                <a:schemeClr val="tx1">
                  <a:lumMod val="85000"/>
                  <a:lumOff val="15000"/>
                </a:schemeClr>
              </a:solidFill>
            </a:endParaRPr>
          </a:p>
          <a:p>
            <a:pPr marL="914400" lvl="1" indent="-457200">
              <a:buFont typeface="Arial" panose="020B0604020202020204" pitchFamily="34" charset="0"/>
              <a:buChar char="•"/>
            </a:pPr>
            <a:endParaRPr lang="en-US" sz="3200" dirty="0" smtClean="0">
              <a:solidFill>
                <a:schemeClr val="tx1">
                  <a:lumMod val="85000"/>
                  <a:lumOff val="15000"/>
                </a:schemeClr>
              </a:solidFill>
            </a:endParaRPr>
          </a:p>
          <a:p>
            <a:pPr marL="457200" indent="-457200">
              <a:buFont typeface="Arial" panose="020B0604020202020204" pitchFamily="34" charset="0"/>
              <a:buChar char="•"/>
            </a:pPr>
            <a:endParaRPr lang="en-US" sz="2400" dirty="0">
              <a:solidFill>
                <a:schemeClr val="tx1">
                  <a:lumMod val="85000"/>
                  <a:lumOff val="15000"/>
                </a:schemeClr>
              </a:solidFill>
            </a:endParaRPr>
          </a:p>
        </p:txBody>
      </p:sp>
    </p:spTree>
    <p:extLst>
      <p:ext uri="{BB962C8B-B14F-4D97-AF65-F5344CB8AC3E}">
        <p14:creationId xmlns:p14="http://schemas.microsoft.com/office/powerpoint/2010/main" val="2024957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2605" y="408420"/>
            <a:ext cx="8730095" cy="5139869"/>
          </a:xfrm>
          <a:prstGeom prst="rect">
            <a:avLst/>
          </a:prstGeom>
          <a:noFill/>
        </p:spPr>
        <p:txBody>
          <a:bodyPr wrap="square" rtlCol="0">
            <a:spAutoFit/>
          </a:bodyPr>
          <a:lstStyle/>
          <a:p>
            <a:r>
              <a:rPr lang="en-US" sz="4000" spc="-120" dirty="0" smtClean="0">
                <a:solidFill>
                  <a:schemeClr val="accent1"/>
                </a:solidFill>
                <a:latin typeface="+mj-lt"/>
                <a:ea typeface="+mj-ea"/>
                <a:cs typeface="+mj-cs"/>
              </a:rPr>
              <a:t>Data Mart Structure</a:t>
            </a:r>
          </a:p>
          <a:p>
            <a:endParaRPr lang="en-US" sz="4000" spc="-120" dirty="0">
              <a:solidFill>
                <a:schemeClr val="accent1"/>
              </a:solidFill>
              <a:latin typeface="+mj-lt"/>
              <a:ea typeface="+mj-ea"/>
              <a:cs typeface="+mj-cs"/>
            </a:endParaRPr>
          </a:p>
          <a:p>
            <a:r>
              <a:rPr lang="en-US" sz="3200" dirty="0" smtClean="0">
                <a:solidFill>
                  <a:srgbClr val="0000FF"/>
                </a:solidFill>
              </a:rPr>
              <a:t>Measure</a:t>
            </a:r>
            <a:r>
              <a:rPr lang="en-US" sz="3200" dirty="0" smtClean="0">
                <a:solidFill>
                  <a:schemeClr val="tx1">
                    <a:lumMod val="85000"/>
                    <a:lumOff val="15000"/>
                  </a:schemeClr>
                </a:solidFill>
              </a:rPr>
              <a:t> – a numeric quantity expressing some aspect of the organization’s performance. The information represented by this </a:t>
            </a:r>
            <a:r>
              <a:rPr lang="en-US" sz="3200" dirty="0" smtClean="0">
                <a:solidFill>
                  <a:srgbClr val="0000FF"/>
                </a:solidFill>
              </a:rPr>
              <a:t>quantity</a:t>
            </a:r>
            <a:r>
              <a:rPr lang="en-US" sz="3200" dirty="0" smtClean="0">
                <a:solidFill>
                  <a:schemeClr val="tx1">
                    <a:lumMod val="85000"/>
                    <a:lumOff val="15000"/>
                  </a:schemeClr>
                </a:solidFill>
              </a:rPr>
              <a:t> is used to support or elevate the decision making and performance of the organization. A measure can also be called a </a:t>
            </a:r>
            <a:r>
              <a:rPr lang="en-US" sz="3200" dirty="0" smtClean="0">
                <a:solidFill>
                  <a:srgbClr val="0000FF"/>
                </a:solidFill>
              </a:rPr>
              <a:t>Fact</a:t>
            </a:r>
            <a:r>
              <a:rPr lang="en-US" sz="3200" dirty="0" smtClean="0">
                <a:solidFill>
                  <a:schemeClr val="tx1">
                    <a:lumMod val="85000"/>
                    <a:lumOff val="15000"/>
                  </a:schemeClr>
                </a:solidFill>
              </a:rPr>
              <a:t>.</a:t>
            </a:r>
            <a:endParaRPr lang="en-US" sz="2800" dirty="0" smtClean="0">
              <a:solidFill>
                <a:schemeClr val="tx1">
                  <a:lumMod val="85000"/>
                  <a:lumOff val="15000"/>
                </a:schemeClr>
              </a:solidFill>
            </a:endParaRPr>
          </a:p>
          <a:p>
            <a:pPr marL="914400" lvl="1" indent="-457200">
              <a:buFont typeface="Arial" panose="020B0604020202020204" pitchFamily="34" charset="0"/>
              <a:buChar char="•"/>
            </a:pPr>
            <a:endParaRPr lang="en-US" sz="3200" dirty="0" smtClean="0">
              <a:solidFill>
                <a:schemeClr val="tx1">
                  <a:lumMod val="85000"/>
                  <a:lumOff val="15000"/>
                </a:schemeClr>
              </a:solidFill>
            </a:endParaRPr>
          </a:p>
          <a:p>
            <a:pPr marL="457200" indent="-457200">
              <a:buFont typeface="Arial" panose="020B0604020202020204" pitchFamily="34" charset="0"/>
              <a:buChar char="•"/>
            </a:pPr>
            <a:endParaRPr lang="en-US" sz="2400" dirty="0">
              <a:solidFill>
                <a:schemeClr val="tx1">
                  <a:lumMod val="85000"/>
                  <a:lumOff val="15000"/>
                </a:schemeClr>
              </a:solidFill>
            </a:endParaRPr>
          </a:p>
        </p:txBody>
      </p:sp>
    </p:spTree>
    <p:extLst>
      <p:ext uri="{BB962C8B-B14F-4D97-AF65-F5344CB8AC3E}">
        <p14:creationId xmlns:p14="http://schemas.microsoft.com/office/powerpoint/2010/main" val="3684523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2605" y="408420"/>
            <a:ext cx="8730095" cy="4401204"/>
          </a:xfrm>
          <a:prstGeom prst="rect">
            <a:avLst/>
          </a:prstGeom>
          <a:noFill/>
        </p:spPr>
        <p:txBody>
          <a:bodyPr wrap="square" rtlCol="0">
            <a:spAutoFit/>
          </a:bodyPr>
          <a:lstStyle/>
          <a:p>
            <a:r>
              <a:rPr lang="en-US" sz="4000" spc="-120" dirty="0" smtClean="0">
                <a:solidFill>
                  <a:schemeClr val="accent1"/>
                </a:solidFill>
                <a:latin typeface="+mj-lt"/>
                <a:ea typeface="+mj-ea"/>
                <a:cs typeface="+mj-cs"/>
              </a:rPr>
              <a:t>Data Mart Structure</a:t>
            </a:r>
          </a:p>
          <a:p>
            <a:endParaRPr lang="en-US" sz="4000" spc="-120" dirty="0">
              <a:solidFill>
                <a:schemeClr val="accent1"/>
              </a:solidFill>
              <a:latin typeface="+mj-lt"/>
              <a:ea typeface="+mj-ea"/>
              <a:cs typeface="+mj-cs"/>
            </a:endParaRPr>
          </a:p>
          <a:p>
            <a:r>
              <a:rPr lang="en-US" sz="3200" dirty="0" smtClean="0">
                <a:solidFill>
                  <a:srgbClr val="0000FF"/>
                </a:solidFill>
              </a:rPr>
              <a:t>Dimension : a categorization </a:t>
            </a:r>
            <a:r>
              <a:rPr lang="en-US" sz="3200" dirty="0" smtClean="0">
                <a:solidFill>
                  <a:schemeClr val="tx1">
                    <a:lumMod val="85000"/>
                    <a:lumOff val="15000"/>
                  </a:schemeClr>
                </a:solidFill>
              </a:rPr>
              <a:t>used to spread out an aggregate measure to reveal its constituent parts.</a:t>
            </a:r>
            <a:endParaRPr lang="en-US" sz="2800" dirty="0" smtClean="0">
              <a:solidFill>
                <a:schemeClr val="tx1">
                  <a:lumMod val="85000"/>
                  <a:lumOff val="15000"/>
                </a:schemeClr>
              </a:solidFill>
            </a:endParaRPr>
          </a:p>
          <a:p>
            <a:pPr marL="914400" lvl="1" indent="-457200">
              <a:buFont typeface="Arial" panose="020B0604020202020204" pitchFamily="34" charset="0"/>
              <a:buChar char="•"/>
            </a:pPr>
            <a:endParaRPr lang="en-US" sz="3200" dirty="0" smtClean="0">
              <a:solidFill>
                <a:schemeClr val="tx1">
                  <a:lumMod val="85000"/>
                  <a:lumOff val="15000"/>
                </a:schemeClr>
              </a:solidFill>
            </a:endParaRPr>
          </a:p>
          <a:p>
            <a:pPr marL="457200" indent="-457200">
              <a:buFont typeface="Arial" panose="020B0604020202020204" pitchFamily="34" charset="0"/>
              <a:buChar char="•"/>
            </a:pPr>
            <a:r>
              <a:rPr lang="en-US" sz="2400" dirty="0" smtClean="0">
                <a:solidFill>
                  <a:schemeClr val="tx1">
                    <a:lumMod val="85000"/>
                    <a:lumOff val="15000"/>
                  </a:schemeClr>
                </a:solidFill>
              </a:rPr>
              <a:t>Example:</a:t>
            </a:r>
          </a:p>
          <a:p>
            <a:pPr lvl="1"/>
            <a:r>
              <a:rPr lang="en-US" sz="2400" dirty="0" smtClean="0">
                <a:solidFill>
                  <a:schemeClr val="tx1">
                    <a:lumMod val="85000"/>
                    <a:lumOff val="15000"/>
                  </a:schemeClr>
                </a:solidFill>
              </a:rPr>
              <a:t>Total Sales vs Total Sales by time vs Total Sales by time by Product type by sales region</a:t>
            </a:r>
            <a:endParaRPr lang="en-US" sz="2400" dirty="0">
              <a:solidFill>
                <a:schemeClr val="tx1">
                  <a:lumMod val="85000"/>
                  <a:lumOff val="15000"/>
                </a:schemeClr>
              </a:solidFill>
            </a:endParaRPr>
          </a:p>
        </p:txBody>
      </p:sp>
      <p:pic>
        <p:nvPicPr>
          <p:cNvPr id="4" name="Picture 3"/>
          <p:cNvPicPr>
            <a:picLocks noChangeAspect="1"/>
          </p:cNvPicPr>
          <p:nvPr/>
        </p:nvPicPr>
        <p:blipFill>
          <a:blip r:embed="rId2"/>
          <a:stretch>
            <a:fillRect/>
          </a:stretch>
        </p:blipFill>
        <p:spPr>
          <a:xfrm>
            <a:off x="2574719" y="4608059"/>
            <a:ext cx="1172887" cy="1288812"/>
          </a:xfrm>
          <a:prstGeom prst="rect">
            <a:avLst/>
          </a:prstGeom>
        </p:spPr>
      </p:pic>
      <p:pic>
        <p:nvPicPr>
          <p:cNvPr id="5" name="Picture 4"/>
          <p:cNvPicPr>
            <a:picLocks noChangeAspect="1"/>
          </p:cNvPicPr>
          <p:nvPr/>
        </p:nvPicPr>
        <p:blipFill>
          <a:blip r:embed="rId3"/>
          <a:stretch>
            <a:fillRect/>
          </a:stretch>
        </p:blipFill>
        <p:spPr>
          <a:xfrm>
            <a:off x="5099027" y="4317182"/>
            <a:ext cx="4529918" cy="1753962"/>
          </a:xfrm>
          <a:prstGeom prst="rect">
            <a:avLst/>
          </a:prstGeom>
        </p:spPr>
      </p:pic>
    </p:spTree>
    <p:extLst>
      <p:ext uri="{BB962C8B-B14F-4D97-AF65-F5344CB8AC3E}">
        <p14:creationId xmlns:p14="http://schemas.microsoft.com/office/powerpoint/2010/main" val="991364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2605" y="408420"/>
            <a:ext cx="8730095" cy="1200329"/>
          </a:xfrm>
          <a:prstGeom prst="rect">
            <a:avLst/>
          </a:prstGeom>
          <a:noFill/>
        </p:spPr>
        <p:txBody>
          <a:bodyPr wrap="square" rtlCol="0">
            <a:spAutoFit/>
          </a:bodyPr>
          <a:lstStyle/>
          <a:p>
            <a:r>
              <a:rPr lang="en-US" sz="4000" spc="-120" dirty="0" smtClean="0">
                <a:solidFill>
                  <a:schemeClr val="accent1"/>
                </a:solidFill>
                <a:latin typeface="+mj-lt"/>
                <a:ea typeface="+mj-ea"/>
                <a:cs typeface="+mj-cs"/>
              </a:rPr>
              <a:t>Data Mart Structure</a:t>
            </a:r>
          </a:p>
          <a:p>
            <a:r>
              <a:rPr lang="en-US" sz="3200" dirty="0" smtClean="0">
                <a:solidFill>
                  <a:schemeClr val="tx1">
                    <a:lumMod val="85000"/>
                    <a:lumOff val="15000"/>
                  </a:schemeClr>
                </a:solidFill>
              </a:rPr>
              <a:t>Dimension - </a:t>
            </a:r>
            <a:r>
              <a:rPr lang="en-US" sz="2400" dirty="0" smtClean="0">
                <a:solidFill>
                  <a:schemeClr val="tx1">
                    <a:lumMod val="85000"/>
                    <a:lumOff val="15000"/>
                  </a:schemeClr>
                </a:solidFill>
              </a:rPr>
              <a:t>Example continued.</a:t>
            </a:r>
          </a:p>
        </p:txBody>
      </p:sp>
      <p:pic>
        <p:nvPicPr>
          <p:cNvPr id="6" name="Picture 5"/>
          <p:cNvPicPr>
            <a:picLocks noChangeAspect="1"/>
          </p:cNvPicPr>
          <p:nvPr/>
        </p:nvPicPr>
        <p:blipFill>
          <a:blip r:embed="rId2"/>
          <a:stretch>
            <a:fillRect/>
          </a:stretch>
        </p:blipFill>
        <p:spPr>
          <a:xfrm>
            <a:off x="1228477" y="2394858"/>
            <a:ext cx="6469332" cy="4135459"/>
          </a:xfrm>
          <a:prstGeom prst="rect">
            <a:avLst/>
          </a:prstGeom>
        </p:spPr>
      </p:pic>
      <p:pic>
        <p:nvPicPr>
          <p:cNvPr id="5" name="Picture 4"/>
          <p:cNvPicPr>
            <a:picLocks noChangeAspect="1"/>
          </p:cNvPicPr>
          <p:nvPr/>
        </p:nvPicPr>
        <p:blipFill>
          <a:blip r:embed="rId3"/>
          <a:stretch>
            <a:fillRect/>
          </a:stretch>
        </p:blipFill>
        <p:spPr>
          <a:xfrm>
            <a:off x="6574972" y="1524154"/>
            <a:ext cx="4642757" cy="1447741"/>
          </a:xfrm>
          <a:prstGeom prst="rect">
            <a:avLst/>
          </a:prstGeom>
        </p:spPr>
      </p:pic>
    </p:spTree>
    <p:extLst>
      <p:ext uri="{BB962C8B-B14F-4D97-AF65-F5344CB8AC3E}">
        <p14:creationId xmlns:p14="http://schemas.microsoft.com/office/powerpoint/2010/main" val="861008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2605" y="408420"/>
            <a:ext cx="8730095" cy="3416320"/>
          </a:xfrm>
          <a:prstGeom prst="rect">
            <a:avLst/>
          </a:prstGeom>
          <a:noFill/>
        </p:spPr>
        <p:txBody>
          <a:bodyPr wrap="square" rtlCol="0">
            <a:spAutoFit/>
          </a:bodyPr>
          <a:lstStyle/>
          <a:p>
            <a:r>
              <a:rPr lang="en-US" sz="4000" spc="-120" dirty="0" smtClean="0">
                <a:solidFill>
                  <a:schemeClr val="accent1"/>
                </a:solidFill>
                <a:latin typeface="+mj-lt"/>
                <a:ea typeface="+mj-ea"/>
                <a:cs typeface="+mj-cs"/>
              </a:rPr>
              <a:t>Data Mart Structure</a:t>
            </a:r>
          </a:p>
          <a:p>
            <a:endParaRPr lang="en-US" sz="4000" spc="-120" dirty="0">
              <a:solidFill>
                <a:schemeClr val="accent1"/>
              </a:solidFill>
              <a:latin typeface="+mj-lt"/>
              <a:ea typeface="+mj-ea"/>
              <a:cs typeface="+mj-cs"/>
            </a:endParaRPr>
          </a:p>
          <a:p>
            <a:r>
              <a:rPr lang="en-US" sz="3200" dirty="0" smtClean="0">
                <a:solidFill>
                  <a:schemeClr val="tx1">
                    <a:lumMod val="85000"/>
                    <a:lumOff val="15000"/>
                  </a:schemeClr>
                </a:solidFill>
              </a:rPr>
              <a:t>Star Schema:</a:t>
            </a:r>
          </a:p>
          <a:p>
            <a:r>
              <a:rPr lang="en-US" sz="2400" dirty="0" smtClean="0">
                <a:solidFill>
                  <a:schemeClr val="tx1">
                    <a:lumMod val="85000"/>
                    <a:lumOff val="15000"/>
                  </a:schemeClr>
                </a:solidFill>
              </a:rPr>
              <a:t>A </a:t>
            </a:r>
            <a:r>
              <a:rPr lang="en-US" sz="2400" dirty="0" smtClean="0">
                <a:solidFill>
                  <a:srgbClr val="0000FF"/>
                </a:solidFill>
              </a:rPr>
              <a:t>relational database </a:t>
            </a:r>
            <a:r>
              <a:rPr lang="en-US" sz="2400" dirty="0" smtClean="0">
                <a:solidFill>
                  <a:schemeClr val="tx1">
                    <a:lumMod val="85000"/>
                    <a:lumOff val="15000"/>
                  </a:schemeClr>
                </a:solidFill>
              </a:rPr>
              <a:t>schema used to </a:t>
            </a:r>
            <a:r>
              <a:rPr lang="en-US" sz="2400" dirty="0" smtClean="0">
                <a:solidFill>
                  <a:srgbClr val="0000FF"/>
                </a:solidFill>
              </a:rPr>
              <a:t>hold measures and dimensions in a data mart. </a:t>
            </a:r>
            <a:r>
              <a:rPr lang="en-US" sz="2400" dirty="0" smtClean="0">
                <a:solidFill>
                  <a:schemeClr val="tx1">
                    <a:lumMod val="85000"/>
                    <a:lumOff val="15000"/>
                  </a:schemeClr>
                </a:solidFill>
              </a:rPr>
              <a:t>The measures are stored in a fact table, and dimensions are stored in dimension tables.</a:t>
            </a:r>
            <a:endParaRPr lang="en-US" sz="2000" dirty="0" smtClean="0">
              <a:solidFill>
                <a:schemeClr val="tx1">
                  <a:lumMod val="85000"/>
                  <a:lumOff val="15000"/>
                </a:schemeClr>
              </a:solidFill>
            </a:endParaRPr>
          </a:p>
          <a:p>
            <a:pPr marL="914400" lvl="1" indent="-457200">
              <a:buFont typeface="Arial" panose="020B0604020202020204" pitchFamily="34" charset="0"/>
              <a:buChar char="•"/>
            </a:pPr>
            <a:endParaRPr lang="en-US" sz="3200" dirty="0" smtClean="0">
              <a:solidFill>
                <a:schemeClr val="tx1">
                  <a:lumMod val="85000"/>
                  <a:lumOff val="15000"/>
                </a:schemeClr>
              </a:solidFill>
            </a:endParaRPr>
          </a:p>
        </p:txBody>
      </p:sp>
    </p:spTree>
    <p:extLst>
      <p:ext uri="{BB962C8B-B14F-4D97-AF65-F5344CB8AC3E}">
        <p14:creationId xmlns:p14="http://schemas.microsoft.com/office/powerpoint/2010/main" val="2694721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24755" y="1620343"/>
            <a:ext cx="8047945" cy="4964153"/>
          </a:xfrm>
          <a:prstGeom prst="rect">
            <a:avLst/>
          </a:prstGeom>
        </p:spPr>
      </p:pic>
      <p:sp>
        <p:nvSpPr>
          <p:cNvPr id="3" name="TextBox 2"/>
          <p:cNvSpPr txBox="1"/>
          <p:nvPr/>
        </p:nvSpPr>
        <p:spPr>
          <a:xfrm>
            <a:off x="1442605" y="408420"/>
            <a:ext cx="8730095" cy="1569660"/>
          </a:xfrm>
          <a:prstGeom prst="rect">
            <a:avLst/>
          </a:prstGeom>
          <a:noFill/>
        </p:spPr>
        <p:txBody>
          <a:bodyPr wrap="square" rtlCol="0">
            <a:spAutoFit/>
          </a:bodyPr>
          <a:lstStyle/>
          <a:p>
            <a:r>
              <a:rPr lang="en-US" sz="4000" spc="-120" dirty="0" smtClean="0">
                <a:solidFill>
                  <a:schemeClr val="accent1"/>
                </a:solidFill>
                <a:latin typeface="+mj-lt"/>
                <a:ea typeface="+mj-ea"/>
                <a:cs typeface="+mj-cs"/>
              </a:rPr>
              <a:t>Data Mart Structure</a:t>
            </a:r>
          </a:p>
          <a:p>
            <a:r>
              <a:rPr lang="en-US" sz="3200" dirty="0" smtClean="0">
                <a:solidFill>
                  <a:schemeClr val="tx1">
                    <a:lumMod val="85000"/>
                    <a:lumOff val="15000"/>
                  </a:schemeClr>
                </a:solidFill>
              </a:rPr>
              <a:t>Star Schema:</a:t>
            </a:r>
          </a:p>
          <a:p>
            <a:endParaRPr lang="en-US" sz="2400" dirty="0" smtClean="0">
              <a:solidFill>
                <a:schemeClr val="tx1">
                  <a:lumMod val="85000"/>
                  <a:lumOff val="15000"/>
                </a:schemeClr>
              </a:solidFill>
            </a:endParaRPr>
          </a:p>
        </p:txBody>
      </p:sp>
    </p:spTree>
    <p:extLst>
      <p:ext uri="{BB962C8B-B14F-4D97-AF65-F5344CB8AC3E}">
        <p14:creationId xmlns:p14="http://schemas.microsoft.com/office/powerpoint/2010/main" val="2654257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2605" y="408420"/>
            <a:ext cx="8730095" cy="4585870"/>
          </a:xfrm>
          <a:prstGeom prst="rect">
            <a:avLst/>
          </a:prstGeom>
          <a:noFill/>
        </p:spPr>
        <p:txBody>
          <a:bodyPr wrap="square" rtlCol="0">
            <a:spAutoFit/>
          </a:bodyPr>
          <a:lstStyle/>
          <a:p>
            <a:r>
              <a:rPr lang="en-US" sz="4000" spc="-120" dirty="0" smtClean="0">
                <a:solidFill>
                  <a:schemeClr val="accent1"/>
                </a:solidFill>
                <a:latin typeface="+mj-lt"/>
                <a:ea typeface="+mj-ea"/>
                <a:cs typeface="+mj-cs"/>
              </a:rPr>
              <a:t>Data Mart Structure</a:t>
            </a:r>
          </a:p>
          <a:p>
            <a:endParaRPr lang="en-US" sz="4000" spc="-120" dirty="0">
              <a:solidFill>
                <a:schemeClr val="accent1"/>
              </a:solidFill>
              <a:latin typeface="+mj-lt"/>
              <a:ea typeface="+mj-ea"/>
              <a:cs typeface="+mj-cs"/>
            </a:endParaRPr>
          </a:p>
          <a:p>
            <a:pPr lvl="0"/>
            <a:r>
              <a:rPr lang="en-US" sz="3200" dirty="0" smtClean="0">
                <a:solidFill>
                  <a:prstClr val="black">
                    <a:lumMod val="85000"/>
                    <a:lumOff val="15000"/>
                  </a:prstClr>
                </a:solidFill>
              </a:rPr>
              <a:t>Attribute:</a:t>
            </a:r>
            <a:endParaRPr lang="en-US" sz="3200" dirty="0">
              <a:solidFill>
                <a:prstClr val="black">
                  <a:lumMod val="85000"/>
                  <a:lumOff val="15000"/>
                </a:prstClr>
              </a:solidFill>
            </a:endParaRPr>
          </a:p>
          <a:p>
            <a:pPr lvl="0"/>
            <a:r>
              <a:rPr lang="en-US" sz="3200" dirty="0" smtClean="0">
                <a:solidFill>
                  <a:srgbClr val="0000FF"/>
                </a:solidFill>
              </a:rPr>
              <a:t>An attribute is a n additional piece of information </a:t>
            </a:r>
            <a:r>
              <a:rPr lang="en-US" sz="3200" dirty="0" smtClean="0">
                <a:solidFill>
                  <a:srgbClr val="0000FF"/>
                </a:solidFill>
              </a:rPr>
              <a:t>pertaining(</a:t>
            </a:r>
            <a:r>
              <a:rPr lang="ru-RU" sz="3200" dirty="0" smtClean="0">
                <a:solidFill>
                  <a:srgbClr val="0000FF"/>
                </a:solidFill>
              </a:rPr>
              <a:t>относящиеся</a:t>
            </a:r>
            <a:r>
              <a:rPr lang="en-CA" sz="3200" dirty="0" smtClean="0">
                <a:solidFill>
                  <a:srgbClr val="0000FF"/>
                </a:solidFill>
              </a:rPr>
              <a:t>)</a:t>
            </a:r>
            <a:r>
              <a:rPr lang="en-US" sz="3200" dirty="0" smtClean="0">
                <a:solidFill>
                  <a:srgbClr val="0000FF"/>
                </a:solidFill>
              </a:rPr>
              <a:t> </a:t>
            </a:r>
            <a:r>
              <a:rPr lang="en-US" sz="3200" dirty="0" smtClean="0">
                <a:solidFill>
                  <a:prstClr val="black">
                    <a:lumMod val="85000"/>
                    <a:lumOff val="15000"/>
                  </a:prstClr>
                </a:solidFill>
              </a:rPr>
              <a:t>to a dimension member that is not the unique identifier or the description of the member.</a:t>
            </a:r>
            <a:endParaRPr lang="en-US" sz="3200" dirty="0">
              <a:solidFill>
                <a:schemeClr val="tx1">
                  <a:lumMod val="85000"/>
                  <a:lumOff val="15000"/>
                </a:schemeClr>
              </a:solidFill>
            </a:endParaRPr>
          </a:p>
          <a:p>
            <a:pPr lvl="0"/>
            <a:endParaRPr lang="en-US" sz="3200" dirty="0" smtClean="0">
              <a:solidFill>
                <a:schemeClr val="tx1">
                  <a:lumMod val="85000"/>
                  <a:lumOff val="15000"/>
                </a:schemeClr>
              </a:solidFill>
            </a:endParaRPr>
          </a:p>
          <a:p>
            <a:pPr lvl="0"/>
            <a:endParaRPr lang="en-US" sz="2000" dirty="0">
              <a:solidFill>
                <a:prstClr val="black">
                  <a:lumMod val="85000"/>
                  <a:lumOff val="15000"/>
                </a:prstClr>
              </a:solidFill>
            </a:endParaRPr>
          </a:p>
        </p:txBody>
      </p:sp>
    </p:spTree>
    <p:extLst>
      <p:ext uri="{BB962C8B-B14F-4D97-AF65-F5344CB8AC3E}">
        <p14:creationId xmlns:p14="http://schemas.microsoft.com/office/powerpoint/2010/main" val="1030370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23457" y="781050"/>
            <a:ext cx="7467600" cy="5733794"/>
          </a:xfrm>
          <a:prstGeom prst="rect">
            <a:avLst/>
          </a:prstGeom>
        </p:spPr>
      </p:pic>
      <p:sp>
        <p:nvSpPr>
          <p:cNvPr id="3" name="TextBox 2"/>
          <p:cNvSpPr txBox="1"/>
          <p:nvPr/>
        </p:nvSpPr>
        <p:spPr>
          <a:xfrm>
            <a:off x="1442605" y="408420"/>
            <a:ext cx="8730095" cy="1508105"/>
          </a:xfrm>
          <a:prstGeom prst="rect">
            <a:avLst/>
          </a:prstGeom>
          <a:noFill/>
        </p:spPr>
        <p:txBody>
          <a:bodyPr wrap="square" rtlCol="0">
            <a:spAutoFit/>
          </a:bodyPr>
          <a:lstStyle/>
          <a:p>
            <a:r>
              <a:rPr lang="en-US" sz="4000" spc="-120" dirty="0" smtClean="0">
                <a:solidFill>
                  <a:schemeClr val="accent1"/>
                </a:solidFill>
                <a:latin typeface="+mj-lt"/>
                <a:ea typeface="+mj-ea"/>
                <a:cs typeface="+mj-cs"/>
              </a:rPr>
              <a:t>Data Mart Structure</a:t>
            </a:r>
          </a:p>
          <a:p>
            <a:pPr lvl="0"/>
            <a:r>
              <a:rPr lang="en-US" sz="3200" dirty="0" smtClean="0">
                <a:solidFill>
                  <a:prstClr val="black">
                    <a:lumMod val="85000"/>
                    <a:lumOff val="15000"/>
                  </a:prstClr>
                </a:solidFill>
              </a:rPr>
              <a:t>Attribute:</a:t>
            </a:r>
            <a:endParaRPr lang="en-US" sz="3200" dirty="0">
              <a:solidFill>
                <a:prstClr val="black">
                  <a:lumMod val="85000"/>
                  <a:lumOff val="15000"/>
                </a:prstClr>
              </a:solidFill>
            </a:endParaRPr>
          </a:p>
          <a:p>
            <a:pPr lvl="0"/>
            <a:endParaRPr lang="en-US" sz="2000" dirty="0">
              <a:solidFill>
                <a:prstClr val="black">
                  <a:lumMod val="85000"/>
                  <a:lumOff val="15000"/>
                </a:prstClr>
              </a:solidFill>
            </a:endParaRPr>
          </a:p>
        </p:txBody>
      </p:sp>
    </p:spTree>
    <p:extLst>
      <p:ext uri="{BB962C8B-B14F-4D97-AF65-F5344CB8AC3E}">
        <p14:creationId xmlns:p14="http://schemas.microsoft.com/office/powerpoint/2010/main" val="4126629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2605" y="408420"/>
            <a:ext cx="8730095" cy="2862322"/>
          </a:xfrm>
          <a:prstGeom prst="rect">
            <a:avLst/>
          </a:prstGeom>
          <a:noFill/>
        </p:spPr>
        <p:txBody>
          <a:bodyPr wrap="square" rtlCol="0">
            <a:spAutoFit/>
          </a:bodyPr>
          <a:lstStyle/>
          <a:p>
            <a:r>
              <a:rPr lang="en-US" sz="4000" spc="-120" dirty="0" smtClean="0">
                <a:solidFill>
                  <a:schemeClr val="accent1"/>
                </a:solidFill>
                <a:latin typeface="+mj-lt"/>
                <a:ea typeface="+mj-ea"/>
                <a:cs typeface="+mj-cs"/>
              </a:rPr>
              <a:t>Data Mart Structure</a:t>
            </a:r>
          </a:p>
          <a:p>
            <a:endParaRPr lang="en-US" sz="4000" spc="-120" dirty="0">
              <a:solidFill>
                <a:schemeClr val="accent1"/>
              </a:solidFill>
              <a:latin typeface="+mj-lt"/>
              <a:ea typeface="+mj-ea"/>
              <a:cs typeface="+mj-cs"/>
            </a:endParaRPr>
          </a:p>
          <a:p>
            <a:pPr lvl="0"/>
            <a:r>
              <a:rPr lang="en-US" sz="3200" dirty="0" smtClean="0">
                <a:solidFill>
                  <a:prstClr val="black">
                    <a:lumMod val="85000"/>
                    <a:lumOff val="15000"/>
                  </a:prstClr>
                </a:solidFill>
              </a:rPr>
              <a:t>Hierarchy:</a:t>
            </a:r>
            <a:endParaRPr lang="en-US" sz="3200" dirty="0">
              <a:solidFill>
                <a:prstClr val="black">
                  <a:lumMod val="85000"/>
                  <a:lumOff val="15000"/>
                </a:prstClr>
              </a:solidFill>
            </a:endParaRPr>
          </a:p>
          <a:p>
            <a:pPr lvl="0"/>
            <a:r>
              <a:rPr lang="en-US" sz="2400" dirty="0" smtClean="0">
                <a:solidFill>
                  <a:prstClr val="black">
                    <a:lumMod val="85000"/>
                    <a:lumOff val="15000"/>
                  </a:prstClr>
                </a:solidFill>
              </a:rPr>
              <a:t>A hierarchy is a structure made up of two or more levels within a dimension.</a:t>
            </a:r>
            <a:endParaRPr lang="en-US" sz="2000" dirty="0">
              <a:solidFill>
                <a:prstClr val="black">
                  <a:lumMod val="85000"/>
                  <a:lumOff val="15000"/>
                </a:prstClr>
              </a:solidFill>
            </a:endParaRPr>
          </a:p>
          <a:p>
            <a:pPr lvl="0"/>
            <a:endParaRPr lang="en-US" sz="2000" dirty="0">
              <a:solidFill>
                <a:prstClr val="black">
                  <a:lumMod val="85000"/>
                  <a:lumOff val="15000"/>
                </a:prstClr>
              </a:solidFill>
            </a:endParaRPr>
          </a:p>
        </p:txBody>
      </p:sp>
    </p:spTree>
    <p:extLst>
      <p:ext uri="{BB962C8B-B14F-4D97-AF65-F5344CB8AC3E}">
        <p14:creationId xmlns:p14="http://schemas.microsoft.com/office/powerpoint/2010/main" val="2660781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73829" y="605999"/>
            <a:ext cx="6951208" cy="6090075"/>
          </a:xfrm>
          <a:prstGeom prst="rect">
            <a:avLst/>
          </a:prstGeom>
        </p:spPr>
      </p:pic>
      <p:sp>
        <p:nvSpPr>
          <p:cNvPr id="3" name="TextBox 2"/>
          <p:cNvSpPr txBox="1"/>
          <p:nvPr/>
        </p:nvSpPr>
        <p:spPr>
          <a:xfrm>
            <a:off x="1442605" y="408420"/>
            <a:ext cx="8730095" cy="1508105"/>
          </a:xfrm>
          <a:prstGeom prst="rect">
            <a:avLst/>
          </a:prstGeom>
          <a:noFill/>
        </p:spPr>
        <p:txBody>
          <a:bodyPr wrap="square" rtlCol="0">
            <a:spAutoFit/>
          </a:bodyPr>
          <a:lstStyle/>
          <a:p>
            <a:r>
              <a:rPr lang="en-US" sz="4000" spc="-120" dirty="0" smtClean="0">
                <a:solidFill>
                  <a:schemeClr val="accent1"/>
                </a:solidFill>
                <a:latin typeface="+mj-lt"/>
                <a:ea typeface="+mj-ea"/>
                <a:cs typeface="+mj-cs"/>
              </a:rPr>
              <a:t>Data Mart Structure</a:t>
            </a:r>
          </a:p>
          <a:p>
            <a:pPr lvl="0"/>
            <a:r>
              <a:rPr lang="en-US" sz="3200" dirty="0" smtClean="0">
                <a:solidFill>
                  <a:prstClr val="black">
                    <a:lumMod val="85000"/>
                    <a:lumOff val="15000"/>
                  </a:prstClr>
                </a:solidFill>
              </a:rPr>
              <a:t>Hierarchy:</a:t>
            </a:r>
            <a:endParaRPr lang="en-US" sz="3200" dirty="0">
              <a:solidFill>
                <a:prstClr val="black">
                  <a:lumMod val="85000"/>
                  <a:lumOff val="15000"/>
                </a:prstClr>
              </a:solidFill>
            </a:endParaRPr>
          </a:p>
          <a:p>
            <a:pPr lvl="0"/>
            <a:endParaRPr lang="en-US" sz="2000" dirty="0">
              <a:solidFill>
                <a:prstClr val="black">
                  <a:lumMod val="85000"/>
                  <a:lumOff val="15000"/>
                </a:prstClr>
              </a:solidFill>
            </a:endParaRPr>
          </a:p>
        </p:txBody>
      </p:sp>
    </p:spTree>
    <p:extLst>
      <p:ext uri="{BB962C8B-B14F-4D97-AF65-F5344CB8AC3E}">
        <p14:creationId xmlns:p14="http://schemas.microsoft.com/office/powerpoint/2010/main" val="3487306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3</a:t>
            </a:r>
            <a:endParaRPr lang="en-US" dirty="0"/>
          </a:p>
        </p:txBody>
      </p:sp>
      <p:sp>
        <p:nvSpPr>
          <p:cNvPr id="3" name="Content Placeholder 2"/>
          <p:cNvSpPr>
            <a:spLocks noGrp="1"/>
          </p:cNvSpPr>
          <p:nvPr>
            <p:ph idx="1"/>
          </p:nvPr>
        </p:nvSpPr>
        <p:spPr/>
        <p:txBody>
          <a:bodyPr/>
          <a:lstStyle/>
          <a:p>
            <a:r>
              <a:rPr lang="en-US" dirty="0" smtClean="0"/>
              <a:t>Seeking the Source – The Source of Business Intelligence</a:t>
            </a:r>
            <a:endParaRPr lang="en-US" dirty="0"/>
          </a:p>
        </p:txBody>
      </p:sp>
    </p:spTree>
    <p:extLst>
      <p:ext uri="{BB962C8B-B14F-4D97-AF65-F5344CB8AC3E}">
        <p14:creationId xmlns:p14="http://schemas.microsoft.com/office/powerpoint/2010/main" val="1274139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2605" y="408420"/>
            <a:ext cx="8730095" cy="2616101"/>
          </a:xfrm>
          <a:prstGeom prst="rect">
            <a:avLst/>
          </a:prstGeom>
          <a:noFill/>
        </p:spPr>
        <p:txBody>
          <a:bodyPr wrap="square" rtlCol="0">
            <a:spAutoFit/>
          </a:bodyPr>
          <a:lstStyle/>
          <a:p>
            <a:r>
              <a:rPr lang="en-US" sz="4000" spc="-120" dirty="0" smtClean="0">
                <a:solidFill>
                  <a:schemeClr val="accent1"/>
                </a:solidFill>
                <a:latin typeface="+mj-lt"/>
                <a:ea typeface="+mj-ea"/>
                <a:cs typeface="+mj-cs"/>
              </a:rPr>
              <a:t>Data Mart Structure</a:t>
            </a:r>
          </a:p>
          <a:p>
            <a:endParaRPr lang="en-US" sz="4000" spc="-120" dirty="0">
              <a:solidFill>
                <a:schemeClr val="accent1"/>
              </a:solidFill>
              <a:latin typeface="+mj-lt"/>
              <a:ea typeface="+mj-ea"/>
              <a:cs typeface="+mj-cs"/>
            </a:endParaRPr>
          </a:p>
          <a:p>
            <a:pPr lvl="0"/>
            <a:r>
              <a:rPr lang="en-US" sz="3200" dirty="0" smtClean="0">
                <a:solidFill>
                  <a:prstClr val="black">
                    <a:lumMod val="85000"/>
                    <a:lumOff val="15000"/>
                  </a:prstClr>
                </a:solidFill>
              </a:rPr>
              <a:t>Snowflake Schema:</a:t>
            </a:r>
          </a:p>
          <a:p>
            <a:pPr lvl="0"/>
            <a:r>
              <a:rPr lang="en-US" sz="3200" dirty="0" smtClean="0">
                <a:solidFill>
                  <a:prstClr val="black">
                    <a:lumMod val="85000"/>
                    <a:lumOff val="15000"/>
                  </a:prstClr>
                </a:solidFill>
              </a:rPr>
              <a:t>Main usage : Normalizing Hierarchies</a:t>
            </a:r>
            <a:endParaRPr lang="en-US" sz="3200" dirty="0">
              <a:solidFill>
                <a:prstClr val="black">
                  <a:lumMod val="85000"/>
                  <a:lumOff val="15000"/>
                </a:prstClr>
              </a:solidFill>
            </a:endParaRPr>
          </a:p>
          <a:p>
            <a:pPr lvl="0"/>
            <a:endParaRPr lang="en-US" sz="2000" dirty="0">
              <a:solidFill>
                <a:prstClr val="black">
                  <a:lumMod val="85000"/>
                  <a:lumOff val="15000"/>
                </a:prstClr>
              </a:solidFill>
            </a:endParaRPr>
          </a:p>
        </p:txBody>
      </p:sp>
    </p:spTree>
    <p:extLst>
      <p:ext uri="{BB962C8B-B14F-4D97-AF65-F5344CB8AC3E}">
        <p14:creationId xmlns:p14="http://schemas.microsoft.com/office/powerpoint/2010/main" val="2292116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69971" y="489857"/>
            <a:ext cx="6816664" cy="6013677"/>
          </a:xfrm>
          <a:prstGeom prst="rect">
            <a:avLst/>
          </a:prstGeom>
        </p:spPr>
      </p:pic>
      <p:sp>
        <p:nvSpPr>
          <p:cNvPr id="3" name="TextBox 2"/>
          <p:cNvSpPr txBox="1"/>
          <p:nvPr/>
        </p:nvSpPr>
        <p:spPr>
          <a:xfrm>
            <a:off x="898319" y="386648"/>
            <a:ext cx="8730095" cy="1508105"/>
          </a:xfrm>
          <a:prstGeom prst="rect">
            <a:avLst/>
          </a:prstGeom>
          <a:noFill/>
        </p:spPr>
        <p:txBody>
          <a:bodyPr wrap="square" rtlCol="0">
            <a:spAutoFit/>
          </a:bodyPr>
          <a:lstStyle/>
          <a:p>
            <a:r>
              <a:rPr lang="en-US" sz="4000" spc="-120" dirty="0" smtClean="0">
                <a:solidFill>
                  <a:schemeClr val="accent1"/>
                </a:solidFill>
                <a:latin typeface="+mj-lt"/>
                <a:ea typeface="+mj-ea"/>
                <a:cs typeface="+mj-cs"/>
              </a:rPr>
              <a:t>Data Mart Structure</a:t>
            </a:r>
            <a:endParaRPr lang="en-US" sz="4000" spc="-120" dirty="0">
              <a:solidFill>
                <a:schemeClr val="accent1"/>
              </a:solidFill>
              <a:latin typeface="+mj-lt"/>
              <a:ea typeface="+mj-ea"/>
              <a:cs typeface="+mj-cs"/>
            </a:endParaRPr>
          </a:p>
          <a:p>
            <a:pPr lvl="0"/>
            <a:r>
              <a:rPr lang="en-US" sz="3200" dirty="0" smtClean="0">
                <a:solidFill>
                  <a:prstClr val="black">
                    <a:lumMod val="85000"/>
                    <a:lumOff val="15000"/>
                  </a:prstClr>
                </a:solidFill>
              </a:rPr>
              <a:t>Snowflake Schema:</a:t>
            </a:r>
          </a:p>
          <a:p>
            <a:pPr lvl="0"/>
            <a:endParaRPr lang="en-US" sz="2000" dirty="0">
              <a:solidFill>
                <a:prstClr val="black">
                  <a:lumMod val="85000"/>
                  <a:lumOff val="15000"/>
                </a:prstClr>
              </a:solidFill>
            </a:endParaRPr>
          </a:p>
        </p:txBody>
      </p:sp>
    </p:spTree>
    <p:extLst>
      <p:ext uri="{BB962C8B-B14F-4D97-AF65-F5344CB8AC3E}">
        <p14:creationId xmlns:p14="http://schemas.microsoft.com/office/powerpoint/2010/main" val="2599394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2605" y="408420"/>
            <a:ext cx="8730095" cy="5139869"/>
          </a:xfrm>
          <a:prstGeom prst="rect">
            <a:avLst/>
          </a:prstGeom>
          <a:noFill/>
        </p:spPr>
        <p:txBody>
          <a:bodyPr wrap="square" rtlCol="0">
            <a:spAutoFit/>
          </a:bodyPr>
          <a:lstStyle/>
          <a:p>
            <a:r>
              <a:rPr lang="en-US" sz="4000" spc="-120" dirty="0" smtClean="0">
                <a:solidFill>
                  <a:schemeClr val="accent1"/>
                </a:solidFill>
                <a:latin typeface="+mj-lt"/>
                <a:ea typeface="+mj-ea"/>
                <a:cs typeface="+mj-cs"/>
              </a:rPr>
              <a:t>Transactional Data</a:t>
            </a:r>
          </a:p>
          <a:p>
            <a:endParaRPr lang="en-US" sz="4000" spc="-120" dirty="0">
              <a:solidFill>
                <a:schemeClr val="accent1"/>
              </a:solidFill>
              <a:latin typeface="+mj-lt"/>
              <a:ea typeface="+mj-ea"/>
              <a:cs typeface="+mj-cs"/>
            </a:endParaRPr>
          </a:p>
          <a:p>
            <a:r>
              <a:rPr lang="en-US" sz="3200" dirty="0" smtClean="0">
                <a:solidFill>
                  <a:schemeClr val="tx1">
                    <a:lumMod val="85000"/>
                    <a:lumOff val="15000"/>
                  </a:schemeClr>
                </a:solidFill>
              </a:rPr>
              <a:t>The bulk of the business intelligence for most organizations comes from the data they already have:</a:t>
            </a:r>
          </a:p>
          <a:p>
            <a:endParaRPr lang="en-US" sz="3200" dirty="0">
              <a:solidFill>
                <a:schemeClr val="tx1">
                  <a:lumMod val="85000"/>
                  <a:lumOff val="15000"/>
                </a:schemeClr>
              </a:solidFill>
            </a:endParaRPr>
          </a:p>
          <a:p>
            <a:r>
              <a:rPr lang="en-US" sz="3200" dirty="0" smtClean="0">
                <a:solidFill>
                  <a:schemeClr val="tx1">
                    <a:lumMod val="85000"/>
                    <a:lumOff val="15000"/>
                  </a:schemeClr>
                </a:solidFill>
              </a:rPr>
              <a:t>Transactional data is </a:t>
            </a:r>
            <a:r>
              <a:rPr lang="en-US" sz="3200" dirty="0" smtClean="0">
                <a:solidFill>
                  <a:srgbClr val="0000FF"/>
                </a:solidFill>
              </a:rPr>
              <a:t>the information stored to track the interactions, </a:t>
            </a:r>
            <a:r>
              <a:rPr lang="en-US" sz="3200" dirty="0" smtClean="0">
                <a:solidFill>
                  <a:schemeClr val="tx1">
                    <a:lumMod val="85000"/>
                    <a:lumOff val="15000"/>
                  </a:schemeClr>
                </a:solidFill>
              </a:rPr>
              <a:t>or business transactions, carried out by an organization</a:t>
            </a:r>
            <a:endParaRPr lang="en-US" sz="2400" dirty="0">
              <a:solidFill>
                <a:schemeClr val="tx1">
                  <a:lumMod val="85000"/>
                  <a:lumOff val="15000"/>
                </a:schemeClr>
              </a:solidFill>
            </a:endParaRPr>
          </a:p>
          <a:p>
            <a:pPr marL="342900" indent="-342900">
              <a:buFont typeface="Arial" panose="020B0604020202020204" pitchFamily="34" charset="0"/>
              <a:buChar char="•"/>
            </a:pPr>
            <a:endParaRPr lang="en-US" sz="2400" dirty="0">
              <a:solidFill>
                <a:schemeClr val="tx1">
                  <a:lumMod val="85000"/>
                  <a:lumOff val="15000"/>
                </a:schemeClr>
              </a:solidFill>
            </a:endParaRPr>
          </a:p>
        </p:txBody>
      </p:sp>
    </p:spTree>
    <p:extLst>
      <p:ext uri="{BB962C8B-B14F-4D97-AF65-F5344CB8AC3E}">
        <p14:creationId xmlns:p14="http://schemas.microsoft.com/office/powerpoint/2010/main" val="471606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2605" y="408420"/>
            <a:ext cx="8730095" cy="3662541"/>
          </a:xfrm>
          <a:prstGeom prst="rect">
            <a:avLst/>
          </a:prstGeom>
          <a:noFill/>
        </p:spPr>
        <p:txBody>
          <a:bodyPr wrap="square" rtlCol="0">
            <a:spAutoFit/>
          </a:bodyPr>
          <a:lstStyle/>
          <a:p>
            <a:r>
              <a:rPr lang="en-US" sz="4000" spc="-120" dirty="0" smtClean="0">
                <a:solidFill>
                  <a:schemeClr val="accent1"/>
                </a:solidFill>
                <a:latin typeface="+mj-lt"/>
                <a:ea typeface="+mj-ea"/>
                <a:cs typeface="+mj-cs"/>
              </a:rPr>
              <a:t>OLTP</a:t>
            </a:r>
          </a:p>
          <a:p>
            <a:endParaRPr lang="en-US" sz="4000" spc="-120" dirty="0">
              <a:solidFill>
                <a:schemeClr val="accent1"/>
              </a:solidFill>
              <a:latin typeface="+mj-lt"/>
              <a:ea typeface="+mj-ea"/>
              <a:cs typeface="+mj-cs"/>
            </a:endParaRPr>
          </a:p>
          <a:p>
            <a:r>
              <a:rPr lang="en-US" sz="3200" dirty="0" smtClean="0">
                <a:solidFill>
                  <a:schemeClr val="tx1">
                    <a:lumMod val="85000"/>
                    <a:lumOff val="15000"/>
                  </a:schemeClr>
                </a:solidFill>
              </a:rPr>
              <a:t>Online </a:t>
            </a:r>
            <a:r>
              <a:rPr lang="en-US" sz="3200" dirty="0" err="1" smtClean="0">
                <a:solidFill>
                  <a:schemeClr val="tx1">
                    <a:lumMod val="85000"/>
                    <a:lumOff val="15000"/>
                  </a:schemeClr>
                </a:solidFill>
              </a:rPr>
              <a:t>transational</a:t>
            </a:r>
            <a:r>
              <a:rPr lang="en-US" sz="3200" dirty="0" smtClean="0">
                <a:solidFill>
                  <a:schemeClr val="tx1">
                    <a:lumMod val="85000"/>
                    <a:lumOff val="15000"/>
                  </a:schemeClr>
                </a:solidFill>
              </a:rPr>
              <a:t> processing systems record business interactions as they happen. They support the </a:t>
            </a:r>
            <a:r>
              <a:rPr lang="en-US" sz="3200" dirty="0" smtClean="0">
                <a:solidFill>
                  <a:srgbClr val="0000FF"/>
                </a:solidFill>
              </a:rPr>
              <a:t>day-to-day operations </a:t>
            </a:r>
            <a:r>
              <a:rPr lang="en-US" sz="3200" dirty="0" smtClean="0">
                <a:solidFill>
                  <a:schemeClr val="tx1">
                    <a:lumMod val="85000"/>
                    <a:lumOff val="15000"/>
                  </a:schemeClr>
                </a:solidFill>
              </a:rPr>
              <a:t>of an organization.</a:t>
            </a:r>
            <a:endParaRPr lang="en-US" sz="2400" dirty="0">
              <a:solidFill>
                <a:schemeClr val="tx1">
                  <a:lumMod val="85000"/>
                  <a:lumOff val="15000"/>
                </a:schemeClr>
              </a:solidFill>
            </a:endParaRPr>
          </a:p>
          <a:p>
            <a:pPr marL="342900" indent="-342900">
              <a:buFont typeface="Arial" panose="020B0604020202020204" pitchFamily="34" charset="0"/>
              <a:buChar char="•"/>
            </a:pPr>
            <a:endParaRPr lang="en-US" sz="2400" dirty="0">
              <a:solidFill>
                <a:schemeClr val="tx1">
                  <a:lumMod val="85000"/>
                  <a:lumOff val="15000"/>
                </a:schemeClr>
              </a:solidFill>
            </a:endParaRPr>
          </a:p>
        </p:txBody>
      </p:sp>
    </p:spTree>
    <p:extLst>
      <p:ext uri="{BB962C8B-B14F-4D97-AF65-F5344CB8AC3E}">
        <p14:creationId xmlns:p14="http://schemas.microsoft.com/office/powerpoint/2010/main" val="674028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2605" y="408420"/>
            <a:ext cx="8730095" cy="5139869"/>
          </a:xfrm>
          <a:prstGeom prst="rect">
            <a:avLst/>
          </a:prstGeom>
          <a:noFill/>
        </p:spPr>
        <p:txBody>
          <a:bodyPr wrap="square" rtlCol="0">
            <a:spAutoFit/>
          </a:bodyPr>
          <a:lstStyle/>
          <a:p>
            <a:r>
              <a:rPr lang="en-US" sz="4000" spc="-120" dirty="0" smtClean="0">
                <a:solidFill>
                  <a:schemeClr val="accent1"/>
                </a:solidFill>
                <a:latin typeface="+mj-lt"/>
                <a:ea typeface="+mj-ea"/>
                <a:cs typeface="+mj-cs"/>
              </a:rPr>
              <a:t>Why we don’t use OLTP as source of BI</a:t>
            </a:r>
          </a:p>
          <a:p>
            <a:endParaRPr lang="en-US" sz="4000" spc="-120" dirty="0">
              <a:solidFill>
                <a:schemeClr val="accent1"/>
              </a:solidFill>
              <a:latin typeface="+mj-lt"/>
              <a:ea typeface="+mj-ea"/>
              <a:cs typeface="+mj-cs"/>
            </a:endParaRPr>
          </a:p>
          <a:p>
            <a:pPr marL="457200" indent="-457200">
              <a:buFont typeface="Arial" panose="020B0604020202020204" pitchFamily="34" charset="0"/>
              <a:buChar char="•"/>
            </a:pPr>
            <a:r>
              <a:rPr lang="en-US" sz="3200" dirty="0" smtClean="0">
                <a:solidFill>
                  <a:schemeClr val="tx1">
                    <a:lumMod val="85000"/>
                    <a:lumOff val="15000"/>
                  </a:schemeClr>
                </a:solidFill>
              </a:rPr>
              <a:t>Small Transactions vs huge </a:t>
            </a:r>
            <a:r>
              <a:rPr lang="en-US" sz="3200" u="sng" dirty="0" smtClean="0">
                <a:solidFill>
                  <a:schemeClr val="tx1">
                    <a:lumMod val="85000"/>
                    <a:lumOff val="15000"/>
                  </a:schemeClr>
                </a:solidFill>
              </a:rPr>
              <a:t>Aggregates</a:t>
            </a:r>
          </a:p>
          <a:p>
            <a:pPr marL="457200" indent="-457200">
              <a:buFont typeface="Arial" panose="020B0604020202020204" pitchFamily="34" charset="0"/>
              <a:buChar char="•"/>
            </a:pPr>
            <a:r>
              <a:rPr lang="en-US" sz="3200" dirty="0" smtClean="0">
                <a:solidFill>
                  <a:schemeClr val="tx1">
                    <a:lumMod val="85000"/>
                    <a:lumOff val="15000"/>
                  </a:schemeClr>
                </a:solidFill>
              </a:rPr>
              <a:t>Interfering with </a:t>
            </a:r>
            <a:r>
              <a:rPr lang="en-US" sz="3200" b="1" dirty="0" smtClean="0">
                <a:solidFill>
                  <a:schemeClr val="tx1">
                    <a:lumMod val="85000"/>
                    <a:lumOff val="15000"/>
                  </a:schemeClr>
                </a:solidFill>
              </a:rPr>
              <a:t>Business Operations</a:t>
            </a:r>
          </a:p>
          <a:p>
            <a:pPr marL="457200" indent="-457200">
              <a:buFont typeface="Arial" panose="020B0604020202020204" pitchFamily="34" charset="0"/>
              <a:buChar char="•"/>
            </a:pPr>
            <a:r>
              <a:rPr lang="en-US" sz="3200" dirty="0" smtClean="0">
                <a:solidFill>
                  <a:schemeClr val="tx1">
                    <a:lumMod val="85000"/>
                    <a:lumOff val="15000"/>
                  </a:schemeClr>
                </a:solidFill>
              </a:rPr>
              <a:t>Archiving</a:t>
            </a:r>
          </a:p>
          <a:p>
            <a:pPr marL="457200" indent="-457200">
              <a:buFont typeface="Arial" panose="020B0604020202020204" pitchFamily="34" charset="0"/>
              <a:buChar char="•"/>
            </a:pPr>
            <a:r>
              <a:rPr lang="en-US" sz="3200" dirty="0" smtClean="0">
                <a:solidFill>
                  <a:schemeClr val="tx1">
                    <a:lumMod val="85000"/>
                    <a:lumOff val="15000"/>
                  </a:schemeClr>
                </a:solidFill>
              </a:rPr>
              <a:t>Separate sources in OLTP</a:t>
            </a:r>
          </a:p>
          <a:p>
            <a:pPr marL="457200" indent="-457200">
              <a:buFont typeface="Arial" panose="020B0604020202020204" pitchFamily="34" charset="0"/>
              <a:buChar char="•"/>
            </a:pPr>
            <a:endParaRPr lang="en-US" sz="3200" dirty="0" smtClean="0">
              <a:solidFill>
                <a:schemeClr val="tx1">
                  <a:lumMod val="85000"/>
                  <a:lumOff val="15000"/>
                </a:schemeClr>
              </a:solidFill>
            </a:endParaRPr>
          </a:p>
          <a:p>
            <a:pPr marL="457200" indent="-457200">
              <a:buFont typeface="Arial" panose="020B0604020202020204" pitchFamily="34" charset="0"/>
              <a:buChar char="•"/>
            </a:pPr>
            <a:endParaRPr lang="en-US" sz="3200" dirty="0" smtClean="0">
              <a:solidFill>
                <a:schemeClr val="tx1">
                  <a:lumMod val="85000"/>
                  <a:lumOff val="15000"/>
                </a:schemeClr>
              </a:solidFill>
            </a:endParaRPr>
          </a:p>
          <a:p>
            <a:pPr marL="457200" indent="-457200">
              <a:buFont typeface="Arial" panose="020B0604020202020204" pitchFamily="34" charset="0"/>
              <a:buChar char="•"/>
            </a:pPr>
            <a:endParaRPr lang="en-US" sz="3200" dirty="0" smtClean="0">
              <a:solidFill>
                <a:schemeClr val="tx1">
                  <a:lumMod val="85000"/>
                  <a:lumOff val="15000"/>
                </a:schemeClr>
              </a:solidFill>
            </a:endParaRPr>
          </a:p>
          <a:p>
            <a:pPr marL="457200" indent="-457200">
              <a:buFont typeface="Arial" panose="020B0604020202020204" pitchFamily="34" charset="0"/>
              <a:buChar char="•"/>
            </a:pPr>
            <a:endParaRPr lang="en-US" sz="2400" dirty="0">
              <a:solidFill>
                <a:schemeClr val="tx1">
                  <a:lumMod val="85000"/>
                  <a:lumOff val="15000"/>
                </a:schemeClr>
              </a:solidFill>
            </a:endParaRPr>
          </a:p>
        </p:txBody>
      </p:sp>
    </p:spTree>
    <p:extLst>
      <p:ext uri="{BB962C8B-B14F-4D97-AF65-F5344CB8AC3E}">
        <p14:creationId xmlns:p14="http://schemas.microsoft.com/office/powerpoint/2010/main" val="1952902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2605" y="408420"/>
            <a:ext cx="8730095" cy="5632311"/>
          </a:xfrm>
          <a:prstGeom prst="rect">
            <a:avLst/>
          </a:prstGeom>
          <a:noFill/>
        </p:spPr>
        <p:txBody>
          <a:bodyPr wrap="square" rtlCol="0">
            <a:spAutoFit/>
          </a:bodyPr>
          <a:lstStyle/>
          <a:p>
            <a:r>
              <a:rPr lang="en-US" sz="4000" spc="-120" dirty="0" smtClean="0">
                <a:solidFill>
                  <a:schemeClr val="accent1"/>
                </a:solidFill>
                <a:latin typeface="+mj-lt"/>
                <a:ea typeface="+mj-ea"/>
                <a:cs typeface="+mj-cs"/>
              </a:rPr>
              <a:t>Data Mart</a:t>
            </a:r>
          </a:p>
          <a:p>
            <a:endParaRPr lang="en-US" sz="4000" spc="-120" dirty="0">
              <a:solidFill>
                <a:schemeClr val="accent1"/>
              </a:solidFill>
              <a:latin typeface="+mj-lt"/>
              <a:ea typeface="+mj-ea"/>
              <a:cs typeface="+mj-cs"/>
            </a:endParaRPr>
          </a:p>
          <a:p>
            <a:pPr marL="457200" indent="-457200">
              <a:buFont typeface="Arial" panose="020B0604020202020204" pitchFamily="34" charset="0"/>
              <a:buChar char="•"/>
            </a:pPr>
            <a:r>
              <a:rPr lang="en-US" sz="3200" dirty="0" smtClean="0">
                <a:solidFill>
                  <a:schemeClr val="tx1">
                    <a:lumMod val="85000"/>
                    <a:lumOff val="15000"/>
                  </a:schemeClr>
                </a:solidFill>
              </a:rPr>
              <a:t>A data mart is a body of historical data in an electronic repository that does not participate in the daily operations of the organization. Instead, this data is used to create business intelligence. The data in the data mart usually applies to a specific area of the organization.</a:t>
            </a:r>
          </a:p>
          <a:p>
            <a:pPr marL="457200" indent="-457200">
              <a:buFont typeface="Arial" panose="020B0604020202020204" pitchFamily="34" charset="0"/>
              <a:buChar char="•"/>
            </a:pPr>
            <a:r>
              <a:rPr lang="en-US" sz="3200" dirty="0" smtClean="0">
                <a:solidFill>
                  <a:schemeClr val="tx1">
                    <a:lumMod val="85000"/>
                    <a:lumOff val="15000"/>
                  </a:schemeClr>
                </a:solidFill>
              </a:rPr>
              <a:t>Data Mart vs Data Warehouse</a:t>
            </a:r>
          </a:p>
          <a:p>
            <a:pPr marL="457200" indent="-457200">
              <a:buFont typeface="Arial" panose="020B0604020202020204" pitchFamily="34" charset="0"/>
              <a:buChar char="•"/>
            </a:pPr>
            <a:endParaRPr lang="en-US" sz="3200" dirty="0" smtClean="0">
              <a:solidFill>
                <a:schemeClr val="tx1">
                  <a:lumMod val="85000"/>
                  <a:lumOff val="15000"/>
                </a:schemeClr>
              </a:solidFill>
            </a:endParaRPr>
          </a:p>
          <a:p>
            <a:pPr marL="457200" indent="-457200">
              <a:buFont typeface="Arial" panose="020B0604020202020204" pitchFamily="34" charset="0"/>
              <a:buChar char="•"/>
            </a:pPr>
            <a:endParaRPr lang="en-US" sz="2400" dirty="0">
              <a:solidFill>
                <a:schemeClr val="tx1">
                  <a:lumMod val="85000"/>
                  <a:lumOff val="15000"/>
                </a:schemeClr>
              </a:solidFill>
            </a:endParaRPr>
          </a:p>
        </p:txBody>
      </p:sp>
    </p:spTree>
    <p:extLst>
      <p:ext uri="{BB962C8B-B14F-4D97-AF65-F5344CB8AC3E}">
        <p14:creationId xmlns:p14="http://schemas.microsoft.com/office/powerpoint/2010/main" val="530018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2605" y="408420"/>
            <a:ext cx="8730095" cy="5632311"/>
          </a:xfrm>
          <a:prstGeom prst="rect">
            <a:avLst/>
          </a:prstGeom>
          <a:noFill/>
        </p:spPr>
        <p:txBody>
          <a:bodyPr wrap="square" rtlCol="0">
            <a:spAutoFit/>
          </a:bodyPr>
          <a:lstStyle/>
          <a:p>
            <a:r>
              <a:rPr lang="en-US" sz="4000" spc="-120" dirty="0" smtClean="0">
                <a:solidFill>
                  <a:schemeClr val="accent1"/>
                </a:solidFill>
                <a:latin typeface="+mj-lt"/>
                <a:ea typeface="+mj-ea"/>
                <a:cs typeface="+mj-cs"/>
              </a:rPr>
              <a:t>Data Mart</a:t>
            </a:r>
          </a:p>
          <a:p>
            <a:endParaRPr lang="en-US" sz="4000" spc="-120" dirty="0">
              <a:solidFill>
                <a:schemeClr val="accent1"/>
              </a:solidFill>
              <a:latin typeface="+mj-lt"/>
              <a:ea typeface="+mj-ea"/>
              <a:cs typeface="+mj-cs"/>
            </a:endParaRPr>
          </a:p>
          <a:p>
            <a:pPr marL="457200" indent="-457200">
              <a:buFont typeface="Arial" panose="020B0604020202020204" pitchFamily="34" charset="0"/>
              <a:buChar char="•"/>
            </a:pPr>
            <a:r>
              <a:rPr lang="en-US" sz="3200" dirty="0" smtClean="0">
                <a:solidFill>
                  <a:schemeClr val="tx1">
                    <a:lumMod val="85000"/>
                    <a:lumOff val="15000"/>
                  </a:schemeClr>
                </a:solidFill>
              </a:rPr>
              <a:t>A data mart is a body of historical data in an electronic repository that does not participate in the daily operations of the organization. Instead, this data is used to create business intelligence. The data in the data mart usually applies to a specific area of the organization.</a:t>
            </a:r>
          </a:p>
          <a:p>
            <a:pPr marL="457200" indent="-457200">
              <a:buFont typeface="Arial" panose="020B0604020202020204" pitchFamily="34" charset="0"/>
              <a:buChar char="•"/>
            </a:pPr>
            <a:r>
              <a:rPr lang="en-US" sz="3200" dirty="0" smtClean="0">
                <a:solidFill>
                  <a:schemeClr val="tx1">
                    <a:lumMod val="85000"/>
                    <a:lumOff val="15000"/>
                  </a:schemeClr>
                </a:solidFill>
              </a:rPr>
              <a:t>Data Mart vs Data Warehouse</a:t>
            </a:r>
          </a:p>
          <a:p>
            <a:pPr marL="457200" indent="-457200">
              <a:buFont typeface="Arial" panose="020B0604020202020204" pitchFamily="34" charset="0"/>
              <a:buChar char="•"/>
            </a:pPr>
            <a:endParaRPr lang="en-US" sz="3200" dirty="0" smtClean="0">
              <a:solidFill>
                <a:schemeClr val="tx1">
                  <a:lumMod val="85000"/>
                  <a:lumOff val="15000"/>
                </a:schemeClr>
              </a:solidFill>
            </a:endParaRPr>
          </a:p>
          <a:p>
            <a:pPr marL="457200" indent="-457200">
              <a:buFont typeface="Arial" panose="020B0604020202020204" pitchFamily="34" charset="0"/>
              <a:buChar char="•"/>
            </a:pPr>
            <a:endParaRPr lang="en-US" sz="2400" dirty="0">
              <a:solidFill>
                <a:schemeClr val="tx1">
                  <a:lumMod val="85000"/>
                  <a:lumOff val="15000"/>
                </a:schemeClr>
              </a:solidFill>
            </a:endParaRPr>
          </a:p>
        </p:txBody>
      </p:sp>
    </p:spTree>
    <p:extLst>
      <p:ext uri="{BB962C8B-B14F-4D97-AF65-F5344CB8AC3E}">
        <p14:creationId xmlns:p14="http://schemas.microsoft.com/office/powerpoint/2010/main" val="4219684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2605" y="408420"/>
            <a:ext cx="8730095" cy="6186309"/>
          </a:xfrm>
          <a:prstGeom prst="rect">
            <a:avLst/>
          </a:prstGeom>
          <a:noFill/>
        </p:spPr>
        <p:txBody>
          <a:bodyPr wrap="square" rtlCol="0">
            <a:spAutoFit/>
          </a:bodyPr>
          <a:lstStyle/>
          <a:p>
            <a:r>
              <a:rPr lang="en-US" sz="4000" spc="-120" dirty="0" smtClean="0">
                <a:solidFill>
                  <a:schemeClr val="accent1"/>
                </a:solidFill>
                <a:latin typeface="+mj-lt"/>
                <a:ea typeface="+mj-ea"/>
                <a:cs typeface="+mj-cs"/>
              </a:rPr>
              <a:t>History of Data Warehousing </a:t>
            </a:r>
          </a:p>
          <a:p>
            <a:endParaRPr lang="en-US" sz="4000" spc="-120" dirty="0">
              <a:solidFill>
                <a:schemeClr val="accent1"/>
              </a:solidFill>
              <a:latin typeface="+mj-lt"/>
              <a:ea typeface="+mj-ea"/>
              <a:cs typeface="+mj-cs"/>
            </a:endParaRPr>
          </a:p>
          <a:p>
            <a:pPr marL="457200" indent="-457200">
              <a:buFont typeface="Arial" panose="020B0604020202020204" pitchFamily="34" charset="0"/>
              <a:buChar char="•"/>
            </a:pPr>
            <a:r>
              <a:rPr lang="en-US" sz="3200" b="1" dirty="0" smtClean="0">
                <a:solidFill>
                  <a:schemeClr val="tx1">
                    <a:lumMod val="85000"/>
                    <a:lumOff val="15000"/>
                  </a:schemeClr>
                </a:solidFill>
              </a:rPr>
              <a:t>Bill </a:t>
            </a:r>
            <a:r>
              <a:rPr lang="en-US" sz="3200" b="1" dirty="0" err="1" smtClean="0">
                <a:solidFill>
                  <a:schemeClr val="tx1">
                    <a:lumMod val="85000"/>
                    <a:lumOff val="15000"/>
                  </a:schemeClr>
                </a:solidFill>
              </a:rPr>
              <a:t>Inmon</a:t>
            </a:r>
            <a:r>
              <a:rPr lang="en-US" sz="3200" b="1" dirty="0" smtClean="0">
                <a:solidFill>
                  <a:schemeClr val="tx1">
                    <a:lumMod val="85000"/>
                    <a:lumOff val="15000"/>
                  </a:schemeClr>
                </a:solidFill>
              </a:rPr>
              <a:t> </a:t>
            </a:r>
            <a:r>
              <a:rPr lang="en-US" sz="3200" dirty="0" smtClean="0">
                <a:solidFill>
                  <a:schemeClr val="tx1">
                    <a:lumMod val="85000"/>
                    <a:lumOff val="15000"/>
                  </a:schemeClr>
                </a:solidFill>
              </a:rPr>
              <a:t>- </a:t>
            </a:r>
            <a:r>
              <a:rPr lang="en-US" sz="3200" dirty="0">
                <a:solidFill>
                  <a:schemeClr val="tx1">
                    <a:lumMod val="85000"/>
                    <a:lumOff val="15000"/>
                  </a:schemeClr>
                </a:solidFill>
              </a:rPr>
              <a:t>F</a:t>
            </a:r>
            <a:r>
              <a:rPr lang="en-US" sz="3200" dirty="0" smtClean="0">
                <a:solidFill>
                  <a:schemeClr val="tx1">
                    <a:lumMod val="85000"/>
                    <a:lumOff val="15000"/>
                  </a:schemeClr>
                </a:solidFill>
              </a:rPr>
              <a:t>ather of Data Warehousing</a:t>
            </a:r>
          </a:p>
          <a:p>
            <a:pPr marL="914400" lvl="1" indent="-457200">
              <a:buFont typeface="Arial" panose="020B0604020202020204" pitchFamily="34" charset="0"/>
              <a:buChar char="•"/>
            </a:pPr>
            <a:r>
              <a:rPr lang="en-US" sz="2800" dirty="0" smtClean="0">
                <a:solidFill>
                  <a:schemeClr val="tx1">
                    <a:lumMod val="85000"/>
                    <a:lumOff val="15000"/>
                  </a:schemeClr>
                </a:solidFill>
              </a:rPr>
              <a:t>Devised the term “Data Warehouse” in 1991</a:t>
            </a:r>
          </a:p>
          <a:p>
            <a:pPr marL="914400" lvl="1" indent="-457200">
              <a:buFont typeface="Arial" panose="020B0604020202020204" pitchFamily="34" charset="0"/>
              <a:buChar char="•"/>
            </a:pPr>
            <a:r>
              <a:rPr lang="en-US" sz="2800" dirty="0" smtClean="0">
                <a:solidFill>
                  <a:schemeClr val="tx1">
                    <a:lumMod val="85000"/>
                    <a:lumOff val="15000"/>
                  </a:schemeClr>
                </a:solidFill>
              </a:rPr>
              <a:t>Defined a model to support “Single Version of Truth”</a:t>
            </a:r>
          </a:p>
          <a:p>
            <a:pPr marL="457200" indent="-457200">
              <a:buFont typeface="Arial" panose="020B0604020202020204" pitchFamily="34" charset="0"/>
              <a:buChar char="•"/>
            </a:pPr>
            <a:r>
              <a:rPr lang="en-US" sz="3200" b="1" dirty="0" smtClean="0">
                <a:solidFill>
                  <a:schemeClr val="tx1">
                    <a:lumMod val="85000"/>
                    <a:lumOff val="15000"/>
                  </a:schemeClr>
                </a:solidFill>
              </a:rPr>
              <a:t>Ralph Kimball </a:t>
            </a:r>
            <a:r>
              <a:rPr lang="en-US" sz="3200" dirty="0" smtClean="0">
                <a:solidFill>
                  <a:schemeClr val="tx1">
                    <a:lumMod val="85000"/>
                    <a:lumOff val="15000"/>
                  </a:schemeClr>
                </a:solidFill>
              </a:rPr>
              <a:t>– Father of Business Intelligence </a:t>
            </a:r>
          </a:p>
          <a:p>
            <a:pPr marL="914400" lvl="1" indent="-457200">
              <a:buFont typeface="Arial" panose="020B0604020202020204" pitchFamily="34" charset="0"/>
              <a:buChar char="•"/>
            </a:pPr>
            <a:r>
              <a:rPr lang="en-US" sz="2800" dirty="0" smtClean="0">
                <a:solidFill>
                  <a:schemeClr val="tx1">
                    <a:lumMod val="85000"/>
                    <a:lumOff val="15000"/>
                  </a:schemeClr>
                </a:solidFill>
              </a:rPr>
              <a:t>Concept of Data Marts, Start schema and Snowflake data structure</a:t>
            </a:r>
          </a:p>
          <a:p>
            <a:pPr marL="914400" lvl="1" indent="-457200">
              <a:buFont typeface="Arial" panose="020B0604020202020204" pitchFamily="34" charset="0"/>
              <a:buChar char="•"/>
            </a:pPr>
            <a:r>
              <a:rPr lang="en-US" sz="2800" dirty="0" smtClean="0">
                <a:solidFill>
                  <a:schemeClr val="tx1">
                    <a:lumMod val="85000"/>
                    <a:lumOff val="15000"/>
                  </a:schemeClr>
                </a:solidFill>
              </a:rPr>
              <a:t>Developed techniques behind analytical tools in dimensional modelling</a:t>
            </a:r>
          </a:p>
          <a:p>
            <a:pPr marL="914400" lvl="1" indent="-457200">
              <a:buFont typeface="Arial" panose="020B0604020202020204" pitchFamily="34" charset="0"/>
              <a:buChar char="•"/>
            </a:pPr>
            <a:r>
              <a:rPr lang="en-US" sz="2800" dirty="0" smtClean="0">
                <a:solidFill>
                  <a:schemeClr val="tx1">
                    <a:lumMod val="85000"/>
                    <a:lumOff val="15000"/>
                  </a:schemeClr>
                </a:solidFill>
              </a:rPr>
              <a:t>Data Warehousing Toolkit</a:t>
            </a:r>
          </a:p>
          <a:p>
            <a:pPr marL="914400" lvl="1" indent="-457200">
              <a:buFont typeface="Arial" panose="020B0604020202020204" pitchFamily="34" charset="0"/>
              <a:buChar char="•"/>
            </a:pPr>
            <a:endParaRPr lang="en-US" sz="3200" dirty="0" smtClean="0">
              <a:solidFill>
                <a:schemeClr val="tx1">
                  <a:lumMod val="85000"/>
                  <a:lumOff val="15000"/>
                </a:schemeClr>
              </a:solidFill>
            </a:endParaRPr>
          </a:p>
          <a:p>
            <a:pPr marL="457200" indent="-457200">
              <a:buFont typeface="Arial" panose="020B0604020202020204" pitchFamily="34" charset="0"/>
              <a:buChar char="•"/>
            </a:pPr>
            <a:endParaRPr lang="en-US" sz="2400" dirty="0">
              <a:solidFill>
                <a:schemeClr val="tx1">
                  <a:lumMod val="85000"/>
                  <a:lumOff val="15000"/>
                </a:schemeClr>
              </a:solidFill>
            </a:endParaRPr>
          </a:p>
        </p:txBody>
      </p:sp>
    </p:spTree>
    <p:extLst>
      <p:ext uri="{BB962C8B-B14F-4D97-AF65-F5344CB8AC3E}">
        <p14:creationId xmlns:p14="http://schemas.microsoft.com/office/powerpoint/2010/main" val="3317470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42605" y="408420"/>
            <a:ext cx="8730095" cy="6924973"/>
          </a:xfrm>
          <a:prstGeom prst="rect">
            <a:avLst/>
          </a:prstGeom>
          <a:noFill/>
        </p:spPr>
        <p:txBody>
          <a:bodyPr wrap="square" rtlCol="0">
            <a:spAutoFit/>
          </a:bodyPr>
          <a:lstStyle/>
          <a:p>
            <a:r>
              <a:rPr lang="en-US" sz="4000" spc="-120" dirty="0" smtClean="0">
                <a:solidFill>
                  <a:schemeClr val="accent1"/>
                </a:solidFill>
                <a:latin typeface="+mj-lt"/>
                <a:ea typeface="+mj-ea"/>
                <a:cs typeface="+mj-cs"/>
              </a:rPr>
              <a:t>Features of a Data Mart</a:t>
            </a:r>
          </a:p>
          <a:p>
            <a:endParaRPr lang="en-US" sz="4000" spc="-120" dirty="0">
              <a:solidFill>
                <a:schemeClr val="accent1"/>
              </a:solidFill>
              <a:latin typeface="+mj-lt"/>
              <a:ea typeface="+mj-ea"/>
              <a:cs typeface="+mj-cs"/>
            </a:endParaRPr>
          </a:p>
          <a:p>
            <a:pPr marL="457200" indent="-457200">
              <a:buFont typeface="Arial" panose="020B0604020202020204" pitchFamily="34" charset="0"/>
              <a:buChar char="•"/>
            </a:pPr>
            <a:r>
              <a:rPr lang="en-US" sz="3200" dirty="0" smtClean="0">
                <a:solidFill>
                  <a:schemeClr val="tx1">
                    <a:lumMod val="85000"/>
                    <a:lumOff val="15000"/>
                  </a:schemeClr>
                </a:solidFill>
              </a:rPr>
              <a:t>De-normalized</a:t>
            </a:r>
            <a:endParaRPr lang="en-US" sz="2800" dirty="0" smtClean="0">
              <a:solidFill>
                <a:schemeClr val="tx1">
                  <a:lumMod val="85000"/>
                  <a:lumOff val="15000"/>
                </a:schemeClr>
              </a:solidFill>
            </a:endParaRPr>
          </a:p>
          <a:p>
            <a:pPr marL="457200" indent="-457200">
              <a:buFont typeface="Arial" panose="020B0604020202020204" pitchFamily="34" charset="0"/>
              <a:buChar char="•"/>
            </a:pPr>
            <a:r>
              <a:rPr lang="en-US" sz="3200" dirty="0" smtClean="0">
                <a:solidFill>
                  <a:schemeClr val="tx1">
                    <a:lumMod val="85000"/>
                    <a:lumOff val="15000"/>
                  </a:schemeClr>
                </a:solidFill>
              </a:rPr>
              <a:t>No Real-Time Data</a:t>
            </a:r>
          </a:p>
          <a:p>
            <a:pPr marL="457200" indent="-457200">
              <a:buFont typeface="Arial" panose="020B0604020202020204" pitchFamily="34" charset="0"/>
              <a:buChar char="•"/>
            </a:pPr>
            <a:r>
              <a:rPr lang="en-US" sz="3200" dirty="0" smtClean="0">
                <a:solidFill>
                  <a:schemeClr val="tx1">
                    <a:lumMod val="85000"/>
                    <a:lumOff val="15000"/>
                  </a:schemeClr>
                </a:solidFill>
              </a:rPr>
              <a:t>Consolidation and Cleansing</a:t>
            </a:r>
          </a:p>
          <a:p>
            <a:pPr marL="914400" lvl="1" indent="-457200">
              <a:buFont typeface="Arial" panose="020B0604020202020204" pitchFamily="34" charset="0"/>
              <a:buChar char="•"/>
            </a:pPr>
            <a:r>
              <a:rPr lang="en-US" sz="2800" dirty="0" smtClean="0">
                <a:solidFill>
                  <a:schemeClr val="tx1">
                    <a:lumMod val="85000"/>
                    <a:lumOff val="15000"/>
                  </a:schemeClr>
                </a:solidFill>
              </a:rPr>
              <a:t>Data Cleansing removes inconsistencies and errors from transactional data so it has the consistency necessary for use in a data mart</a:t>
            </a:r>
          </a:p>
          <a:p>
            <a:pPr marL="914400" lvl="1" indent="-457200">
              <a:buFont typeface="Arial" panose="020B0604020202020204" pitchFamily="34" charset="0"/>
              <a:buChar char="•"/>
            </a:pPr>
            <a:r>
              <a:rPr lang="en-US" sz="3200" dirty="0">
                <a:solidFill>
                  <a:schemeClr val="tx1">
                    <a:lumMod val="85000"/>
                    <a:lumOff val="15000"/>
                  </a:schemeClr>
                </a:solidFill>
              </a:rPr>
              <a:t>Transactional data is </a:t>
            </a:r>
            <a:r>
              <a:rPr lang="en-US" sz="3200" dirty="0">
                <a:solidFill>
                  <a:srgbClr val="0000FF"/>
                </a:solidFill>
              </a:rPr>
              <a:t>the information stored to track the interactions, </a:t>
            </a:r>
            <a:r>
              <a:rPr lang="en-US" sz="3200" dirty="0">
                <a:solidFill>
                  <a:schemeClr val="tx1">
                    <a:lumMod val="85000"/>
                    <a:lumOff val="15000"/>
                  </a:schemeClr>
                </a:solidFill>
              </a:rPr>
              <a:t>or business transactions, carried out by an organization</a:t>
            </a:r>
            <a:endParaRPr lang="en-US" sz="2400" dirty="0">
              <a:solidFill>
                <a:schemeClr val="tx1">
                  <a:lumMod val="85000"/>
                  <a:lumOff val="15000"/>
                </a:schemeClr>
              </a:solidFill>
            </a:endParaRPr>
          </a:p>
          <a:p>
            <a:pPr marL="914400" lvl="1" indent="-457200">
              <a:buFont typeface="Arial" panose="020B0604020202020204" pitchFamily="34" charset="0"/>
              <a:buChar char="•"/>
            </a:pPr>
            <a:endParaRPr lang="en-US" sz="3200" dirty="0" smtClean="0">
              <a:solidFill>
                <a:schemeClr val="tx1">
                  <a:lumMod val="85000"/>
                  <a:lumOff val="15000"/>
                </a:schemeClr>
              </a:solidFill>
            </a:endParaRPr>
          </a:p>
          <a:p>
            <a:pPr marL="457200" indent="-457200">
              <a:buFont typeface="Arial" panose="020B0604020202020204" pitchFamily="34" charset="0"/>
              <a:buChar char="•"/>
            </a:pPr>
            <a:endParaRPr lang="en-US" sz="2400" dirty="0">
              <a:solidFill>
                <a:schemeClr val="tx1">
                  <a:lumMod val="85000"/>
                  <a:lumOff val="15000"/>
                </a:schemeClr>
              </a:solidFill>
            </a:endParaRPr>
          </a:p>
        </p:txBody>
      </p:sp>
    </p:spTree>
    <p:extLst>
      <p:ext uri="{BB962C8B-B14F-4D97-AF65-F5344CB8AC3E}">
        <p14:creationId xmlns:p14="http://schemas.microsoft.com/office/powerpoint/2010/main" val="61895506"/>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xmlns=""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TC103457491[[fn=Metropolitan]]</Template>
  <TotalTime>17051</TotalTime>
  <Words>652</Words>
  <Application>Microsoft Macintosh PowerPoint</Application>
  <PresentationFormat>Custom</PresentationFormat>
  <Paragraphs>84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Metropolitan</vt:lpstr>
      <vt:lpstr>   Business Intelligence </vt:lpstr>
      <vt:lpstr>Chapter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TD Bank Financial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Goortani, Frank</dc:creator>
  <cp:lastModifiedBy>zz zz</cp:lastModifiedBy>
  <cp:revision>50</cp:revision>
  <dcterms:created xsi:type="dcterms:W3CDTF">2014-08-15T19:59:59Z</dcterms:created>
  <dcterms:modified xsi:type="dcterms:W3CDTF">2014-10-29T01:09:23Z</dcterms:modified>
</cp:coreProperties>
</file>