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1" r:id="rId3"/>
    <p:sldId id="313" r:id="rId4"/>
    <p:sldId id="314" r:id="rId5"/>
    <p:sldId id="315" r:id="rId6"/>
    <p:sldId id="317" r:id="rId7"/>
    <p:sldId id="316" r:id="rId8"/>
    <p:sldId id="319" r:id="rId9"/>
    <p:sldId id="320" r:id="rId10"/>
    <p:sldId id="321" r:id="rId11"/>
    <p:sldId id="322" r:id="rId12"/>
    <p:sldId id="318" r:id="rId13"/>
    <p:sldId id="323" r:id="rId14"/>
    <p:sldId id="324" r:id="rId15"/>
    <p:sldId id="262" r:id="rId16"/>
    <p:sldId id="325" r:id="rId17"/>
    <p:sldId id="326" r:id="rId18"/>
    <p:sldId id="32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4660"/>
  </p:normalViewPr>
  <p:slideViewPr>
    <p:cSldViewPr snapToGrid="0">
      <p:cViewPr varScale="1">
        <p:scale>
          <a:sx n="81" d="100"/>
          <a:sy n="81" d="100"/>
        </p:scale>
        <p:origin x="-992" y="-1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2014-10-29</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2014-10-29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2014-10-29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2014-10-29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2014-10-29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2014-10-29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2014-10-29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2014-10-29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2014-10-29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2014-10-29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2014-10-29</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2014-10-29</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slideLayout" Target="../slideLayouts/slideLayout7.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965306"/>
          </a:xfrm>
        </p:spPr>
        <p:txBody>
          <a:bodyPr/>
          <a:lstStyle/>
          <a:p>
            <a:pPr algn="ctr"/>
            <a:r>
              <a:rPr lang="en-US" b="1" dirty="0" smtClean="0"/>
              <a:t/>
            </a:r>
            <a:br>
              <a:rPr lang="en-US" b="1" dirty="0" smtClean="0"/>
            </a:br>
            <a:r>
              <a:rPr lang="en-US" b="1" dirty="0"/>
              <a:t/>
            </a:r>
            <a:br>
              <a:rPr lang="en-US" b="1" dirty="0"/>
            </a:br>
            <a:r>
              <a:rPr lang="en-US" b="1" dirty="0" smtClean="0"/>
              <a:t/>
            </a:r>
            <a:br>
              <a:rPr lang="en-US" b="1" dirty="0" smtClean="0"/>
            </a:br>
            <a:r>
              <a:rPr lang="en-US" b="1" dirty="0" smtClean="0"/>
              <a:t>Business </a:t>
            </a:r>
            <a:r>
              <a:rPr lang="en-US" b="1" dirty="0"/>
              <a:t>Intelligence </a:t>
            </a:r>
            <a:endParaRPr lang="en-US" dirty="0"/>
          </a:p>
        </p:txBody>
      </p:sp>
      <p:sp>
        <p:nvSpPr>
          <p:cNvPr id="3" name="Subtitle 2"/>
          <p:cNvSpPr>
            <a:spLocks noGrp="1"/>
          </p:cNvSpPr>
          <p:nvPr>
            <p:ph type="subTitle" idx="1"/>
          </p:nvPr>
        </p:nvSpPr>
        <p:spPr>
          <a:xfrm>
            <a:off x="1380553" y="2753120"/>
            <a:ext cx="9228201" cy="1645920"/>
          </a:xfrm>
        </p:spPr>
        <p:txBody>
          <a:bodyPr/>
          <a:lstStyle/>
          <a:p>
            <a:pPr algn="ctr"/>
            <a:r>
              <a:rPr lang="en-US" b="1" dirty="0"/>
              <a:t>SCHOOL OF COMPUTER TECHNOLOGIES</a:t>
            </a:r>
            <a:endParaRPr lang="en-US" dirty="0"/>
          </a:p>
          <a:p>
            <a:endParaRPr lang="en-US" dirty="0"/>
          </a:p>
        </p:txBody>
      </p:sp>
      <p:pic>
        <p:nvPicPr>
          <p:cNvPr id="4" name="Picture 3" descr="GBC_Logo_col_RGB"/>
          <p:cNvPicPr/>
          <p:nvPr/>
        </p:nvPicPr>
        <p:blipFill>
          <a:blip r:embed="rId2" cstate="print"/>
          <a:srcRect/>
          <a:stretch>
            <a:fillRect/>
          </a:stretch>
        </p:blipFill>
        <p:spPr bwMode="auto">
          <a:xfrm>
            <a:off x="5037836" y="1436530"/>
            <a:ext cx="1913636" cy="1142895"/>
          </a:xfrm>
          <a:prstGeom prst="rect">
            <a:avLst/>
          </a:prstGeom>
          <a:noFill/>
          <a:ln w="9525">
            <a:noFill/>
            <a:miter lim="800000"/>
            <a:headEnd/>
            <a:tailEnd/>
          </a:ln>
        </p:spPr>
      </p:pic>
    </p:spTree>
    <p:extLst>
      <p:ext uri="{BB962C8B-B14F-4D97-AF65-F5344CB8AC3E}">
        <p14:creationId xmlns:p14="http://schemas.microsoft.com/office/powerpoint/2010/main" val="3966490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2"/>
          <p:cNvSpPr txBox="1"/>
          <p:nvPr/>
        </p:nvSpPr>
        <p:spPr>
          <a:xfrm>
            <a:off x="1442605" y="408420"/>
            <a:ext cx="8730095" cy="1631216"/>
          </a:xfrm>
          <a:prstGeom prst="rect">
            <a:avLst/>
          </a:prstGeom>
          <a:noFill/>
        </p:spPr>
        <p:txBody>
          <a:bodyPr wrap="square" rtlCol="0">
            <a:spAutoFit/>
          </a:bodyPr>
          <a:lstStyle/>
          <a:p>
            <a:r>
              <a:rPr lang="en-US" sz="4000" spc="-120" dirty="0" smtClean="0">
                <a:solidFill>
                  <a:schemeClr val="accent1"/>
                </a:solidFill>
                <a:latin typeface="+mj-lt"/>
                <a:ea typeface="+mj-ea"/>
                <a:cs typeface="+mj-cs"/>
              </a:rPr>
              <a:t>OLAP Architecture</a:t>
            </a:r>
          </a:p>
          <a:p>
            <a:endParaRPr lang="en-US" sz="4000" spc="-120" dirty="0" smtClean="0">
              <a:solidFill>
                <a:schemeClr val="accent1"/>
              </a:solidFill>
              <a:latin typeface="+mj-lt"/>
              <a:ea typeface="+mj-ea"/>
              <a:cs typeface="+mj-cs"/>
            </a:endParaRPr>
          </a:p>
          <a:p>
            <a:pPr lvl="0"/>
            <a:endParaRPr lang="en-US" sz="2000" dirty="0">
              <a:solidFill>
                <a:prstClr val="black">
                  <a:lumMod val="85000"/>
                  <a:lumOff val="15000"/>
                </a:prstClr>
              </a:solidFill>
            </a:endParaRPr>
          </a:p>
        </p:txBody>
      </p:sp>
      <p:pic>
        <p:nvPicPr>
          <p:cNvPr id="4" name="Picture 3"/>
          <p:cNvPicPr>
            <a:picLocks noChangeAspect="1"/>
          </p:cNvPicPr>
          <p:nvPr/>
        </p:nvPicPr>
        <p:blipFill>
          <a:blip r:embed="rId3"/>
          <a:stretch>
            <a:fillRect/>
          </a:stretch>
        </p:blipFill>
        <p:spPr>
          <a:xfrm>
            <a:off x="2028825" y="971550"/>
            <a:ext cx="8134350" cy="4914900"/>
          </a:xfrm>
          <a:prstGeom prst="rect">
            <a:avLst/>
          </a:prstGeom>
        </p:spPr>
      </p:pic>
    </p:spTree>
    <p:extLst>
      <p:ext uri="{BB962C8B-B14F-4D97-AF65-F5344CB8AC3E}">
        <p14:creationId xmlns:p14="http://schemas.microsoft.com/office/powerpoint/2010/main" val="257673995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2605" y="408420"/>
            <a:ext cx="8730095" cy="5201424"/>
          </a:xfrm>
          <a:prstGeom prst="rect">
            <a:avLst/>
          </a:prstGeom>
          <a:noFill/>
        </p:spPr>
        <p:txBody>
          <a:bodyPr wrap="square" rtlCol="0">
            <a:spAutoFit/>
          </a:bodyPr>
          <a:lstStyle/>
          <a:p>
            <a:r>
              <a:rPr lang="en-US" sz="4000" spc="-120" dirty="0" smtClean="0">
                <a:solidFill>
                  <a:schemeClr val="accent1"/>
                </a:solidFill>
                <a:latin typeface="+mj-lt"/>
                <a:ea typeface="+mj-ea"/>
                <a:cs typeface="+mj-cs"/>
              </a:rPr>
              <a:t>Parts of multidimensional Model Implementation</a:t>
            </a:r>
          </a:p>
          <a:p>
            <a:endParaRPr lang="en-US" sz="4000" spc="-120" dirty="0" smtClean="0">
              <a:solidFill>
                <a:schemeClr val="accent1"/>
              </a:solidFill>
              <a:latin typeface="+mj-lt"/>
              <a:ea typeface="+mj-ea"/>
              <a:cs typeface="+mj-cs"/>
            </a:endParaRPr>
          </a:p>
          <a:p>
            <a:pPr marL="457200" indent="-457200">
              <a:buFont typeface="Arial" panose="020B0604020202020204" pitchFamily="34" charset="0"/>
              <a:buChar char="•"/>
            </a:pPr>
            <a:r>
              <a:rPr lang="en-US" sz="3200" dirty="0" smtClean="0">
                <a:solidFill>
                  <a:prstClr val="black">
                    <a:lumMod val="85000"/>
                    <a:lumOff val="15000"/>
                  </a:prstClr>
                </a:solidFill>
              </a:rPr>
              <a:t>Data Source: a connection</a:t>
            </a:r>
          </a:p>
          <a:p>
            <a:pPr marL="457200" indent="-457200">
              <a:buFont typeface="Arial" panose="020B0604020202020204" pitchFamily="34" charset="0"/>
              <a:buChar char="•"/>
            </a:pPr>
            <a:r>
              <a:rPr lang="en-US" sz="3200" dirty="0" smtClean="0">
                <a:solidFill>
                  <a:prstClr val="black">
                    <a:lumMod val="85000"/>
                    <a:lumOff val="15000"/>
                  </a:prstClr>
                </a:solidFill>
              </a:rPr>
              <a:t>Data Source View: how we look at data from cube perspective</a:t>
            </a:r>
          </a:p>
          <a:p>
            <a:pPr marL="457200" indent="-457200">
              <a:buFont typeface="Arial" panose="020B0604020202020204" pitchFamily="34" charset="0"/>
              <a:buChar char="•"/>
            </a:pPr>
            <a:r>
              <a:rPr lang="en-US" sz="3200" dirty="0" smtClean="0">
                <a:solidFill>
                  <a:prstClr val="black">
                    <a:lumMod val="85000"/>
                    <a:lumOff val="15000"/>
                  </a:prstClr>
                </a:solidFill>
              </a:rPr>
              <a:t>Pre-processed aggregates stored in Proactive Cache </a:t>
            </a:r>
          </a:p>
          <a:p>
            <a:pPr marL="457200" indent="-457200">
              <a:buFont typeface="Arial" panose="020B0604020202020204" pitchFamily="34" charset="0"/>
              <a:buChar char="•"/>
            </a:pPr>
            <a:r>
              <a:rPr lang="en-US" sz="3200" dirty="0" smtClean="0">
                <a:solidFill>
                  <a:prstClr val="black">
                    <a:lumMod val="85000"/>
                    <a:lumOff val="15000"/>
                  </a:prstClr>
                </a:solidFill>
              </a:rPr>
              <a:t>XML Definitions</a:t>
            </a:r>
            <a:endParaRPr lang="en-US" sz="3200" dirty="0">
              <a:solidFill>
                <a:prstClr val="black">
                  <a:lumMod val="85000"/>
                  <a:lumOff val="15000"/>
                </a:prstClr>
              </a:solidFill>
            </a:endParaRPr>
          </a:p>
          <a:p>
            <a:pPr lvl="0"/>
            <a:endParaRPr lang="en-US" sz="2000" dirty="0">
              <a:solidFill>
                <a:prstClr val="black">
                  <a:lumMod val="85000"/>
                  <a:lumOff val="15000"/>
                </a:prstClr>
              </a:solidFill>
            </a:endParaRPr>
          </a:p>
        </p:txBody>
      </p:sp>
    </p:spTree>
    <p:extLst>
      <p:ext uri="{BB962C8B-B14F-4D97-AF65-F5344CB8AC3E}">
        <p14:creationId xmlns:p14="http://schemas.microsoft.com/office/powerpoint/2010/main" val="1855503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2605" y="408420"/>
            <a:ext cx="8730095" cy="1508105"/>
          </a:xfrm>
          <a:prstGeom prst="rect">
            <a:avLst/>
          </a:prstGeom>
          <a:noFill/>
        </p:spPr>
        <p:txBody>
          <a:bodyPr wrap="square" rtlCol="0">
            <a:spAutoFit/>
          </a:bodyPr>
          <a:lstStyle/>
          <a:p>
            <a:r>
              <a:rPr lang="en-US" sz="4000" spc="-120" dirty="0" smtClean="0">
                <a:solidFill>
                  <a:schemeClr val="accent1"/>
                </a:solidFill>
                <a:latin typeface="+mj-lt"/>
                <a:ea typeface="+mj-ea"/>
                <a:cs typeface="+mj-cs"/>
              </a:rPr>
              <a:t>Proactive cache</a:t>
            </a:r>
          </a:p>
          <a:p>
            <a:r>
              <a:rPr lang="en-US" sz="3200" dirty="0" smtClean="0">
                <a:solidFill>
                  <a:prstClr val="black">
                    <a:lumMod val="85000"/>
                    <a:lumOff val="15000"/>
                  </a:prstClr>
                </a:solidFill>
              </a:rPr>
              <a:t> </a:t>
            </a:r>
            <a:endParaRPr lang="en-US" sz="3200" dirty="0">
              <a:solidFill>
                <a:prstClr val="black">
                  <a:lumMod val="85000"/>
                  <a:lumOff val="15000"/>
                </a:prstClr>
              </a:solidFill>
            </a:endParaRPr>
          </a:p>
          <a:p>
            <a:pPr lvl="0"/>
            <a:endParaRPr lang="en-US" sz="2000" dirty="0">
              <a:solidFill>
                <a:prstClr val="black">
                  <a:lumMod val="85000"/>
                  <a:lumOff val="15000"/>
                </a:prstClr>
              </a:solidFill>
            </a:endParaRPr>
          </a:p>
        </p:txBody>
      </p:sp>
      <p:pic>
        <p:nvPicPr>
          <p:cNvPr id="4" name="Picture 3"/>
          <p:cNvPicPr>
            <a:picLocks noChangeAspect="1"/>
          </p:cNvPicPr>
          <p:nvPr/>
        </p:nvPicPr>
        <p:blipFill>
          <a:blip r:embed="rId2"/>
          <a:stretch>
            <a:fillRect/>
          </a:stretch>
        </p:blipFill>
        <p:spPr>
          <a:xfrm>
            <a:off x="1745239" y="1251176"/>
            <a:ext cx="8124825" cy="4943475"/>
          </a:xfrm>
          <a:prstGeom prst="rect">
            <a:avLst/>
          </a:prstGeom>
        </p:spPr>
      </p:pic>
    </p:spTree>
    <p:extLst>
      <p:ext uri="{BB962C8B-B14F-4D97-AF65-F5344CB8AC3E}">
        <p14:creationId xmlns:p14="http://schemas.microsoft.com/office/powerpoint/2010/main" val="1291635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2605" y="408420"/>
            <a:ext cx="8730095" cy="4585871"/>
          </a:xfrm>
          <a:prstGeom prst="rect">
            <a:avLst/>
          </a:prstGeom>
          <a:noFill/>
        </p:spPr>
        <p:txBody>
          <a:bodyPr wrap="square" rtlCol="0">
            <a:spAutoFit/>
          </a:bodyPr>
          <a:lstStyle/>
          <a:p>
            <a:r>
              <a:rPr lang="en-US" sz="4000" spc="-120" dirty="0" smtClean="0">
                <a:solidFill>
                  <a:schemeClr val="accent1"/>
                </a:solidFill>
                <a:latin typeface="+mj-lt"/>
                <a:ea typeface="+mj-ea"/>
                <a:cs typeface="+mj-cs"/>
              </a:rPr>
              <a:t>Tabular Model</a:t>
            </a:r>
          </a:p>
          <a:p>
            <a:endParaRPr lang="en-US" sz="4000" spc="-120" dirty="0" smtClean="0">
              <a:solidFill>
                <a:schemeClr val="accent1"/>
              </a:solidFill>
              <a:latin typeface="+mj-lt"/>
              <a:ea typeface="+mj-ea"/>
              <a:cs typeface="+mj-cs"/>
            </a:endParaRPr>
          </a:p>
          <a:p>
            <a:pPr marL="457200" indent="-457200">
              <a:buFont typeface="Arial" panose="020B0604020202020204" pitchFamily="34" charset="0"/>
              <a:buChar char="•"/>
            </a:pPr>
            <a:r>
              <a:rPr lang="en-US" sz="3200" dirty="0" smtClean="0">
                <a:solidFill>
                  <a:prstClr val="black">
                    <a:lumMod val="85000"/>
                    <a:lumOff val="15000"/>
                  </a:prstClr>
                </a:solidFill>
              </a:rPr>
              <a:t>Available since 2012 version</a:t>
            </a:r>
          </a:p>
          <a:p>
            <a:pPr marL="457200" indent="-457200">
              <a:buFont typeface="Arial" panose="020B0604020202020204" pitchFamily="34" charset="0"/>
              <a:buChar char="•"/>
            </a:pPr>
            <a:r>
              <a:rPr lang="en-US" sz="3200" dirty="0" smtClean="0">
                <a:solidFill>
                  <a:prstClr val="black">
                    <a:lumMod val="85000"/>
                    <a:lumOff val="15000"/>
                  </a:prstClr>
                </a:solidFill>
              </a:rPr>
              <a:t>Less complex</a:t>
            </a:r>
          </a:p>
          <a:p>
            <a:pPr marL="457200" indent="-457200">
              <a:buFont typeface="Arial" panose="020B0604020202020204" pitchFamily="34" charset="0"/>
              <a:buChar char="•"/>
            </a:pPr>
            <a:r>
              <a:rPr lang="en-US" sz="3200" dirty="0" smtClean="0">
                <a:solidFill>
                  <a:prstClr val="black">
                    <a:lumMod val="85000"/>
                    <a:lumOff val="15000"/>
                  </a:prstClr>
                </a:solidFill>
              </a:rPr>
              <a:t>Less features</a:t>
            </a:r>
          </a:p>
          <a:p>
            <a:pPr marL="457200" indent="-457200">
              <a:buFont typeface="Arial" panose="020B0604020202020204" pitchFamily="34" charset="0"/>
              <a:buChar char="•"/>
            </a:pPr>
            <a:r>
              <a:rPr lang="en-US" sz="3200" dirty="0" smtClean="0">
                <a:solidFill>
                  <a:prstClr val="black">
                    <a:lumMod val="85000"/>
                    <a:lumOff val="15000"/>
                  </a:prstClr>
                </a:solidFill>
              </a:rPr>
              <a:t>No measure, dimension attribute or hierarchy</a:t>
            </a:r>
          </a:p>
          <a:p>
            <a:pPr marL="457200" indent="-457200">
              <a:buFont typeface="Arial" panose="020B0604020202020204" pitchFamily="34" charset="0"/>
              <a:buChar char="•"/>
            </a:pPr>
            <a:r>
              <a:rPr lang="en-US" sz="3200" dirty="0" smtClean="0">
                <a:solidFill>
                  <a:prstClr val="black">
                    <a:lumMod val="85000"/>
                    <a:lumOff val="15000"/>
                  </a:prstClr>
                </a:solidFill>
              </a:rPr>
              <a:t>Related tables with fields just as in Relational databases</a:t>
            </a:r>
            <a:endParaRPr lang="en-US" sz="3200" dirty="0">
              <a:solidFill>
                <a:prstClr val="black">
                  <a:lumMod val="85000"/>
                  <a:lumOff val="15000"/>
                </a:prstClr>
              </a:solidFill>
            </a:endParaRPr>
          </a:p>
          <a:p>
            <a:pPr lvl="0"/>
            <a:endParaRPr lang="en-US" sz="2000" dirty="0">
              <a:solidFill>
                <a:prstClr val="black">
                  <a:lumMod val="85000"/>
                  <a:lumOff val="15000"/>
                </a:prstClr>
              </a:solidFill>
            </a:endParaRPr>
          </a:p>
        </p:txBody>
      </p:sp>
    </p:spTree>
    <p:extLst>
      <p:ext uri="{BB962C8B-B14F-4D97-AF65-F5344CB8AC3E}">
        <p14:creationId xmlns:p14="http://schemas.microsoft.com/office/powerpoint/2010/main" val="2268593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2605" y="408420"/>
            <a:ext cx="8730095" cy="2616101"/>
          </a:xfrm>
          <a:prstGeom prst="rect">
            <a:avLst/>
          </a:prstGeom>
          <a:noFill/>
        </p:spPr>
        <p:txBody>
          <a:bodyPr wrap="square" rtlCol="0">
            <a:spAutoFit/>
          </a:bodyPr>
          <a:lstStyle/>
          <a:p>
            <a:r>
              <a:rPr lang="en-US" sz="4000" spc="-120" dirty="0" smtClean="0">
                <a:solidFill>
                  <a:schemeClr val="accent1"/>
                </a:solidFill>
                <a:latin typeface="+mj-lt"/>
                <a:ea typeface="+mj-ea"/>
                <a:cs typeface="+mj-cs"/>
              </a:rPr>
              <a:t>Tabular Model Architecture</a:t>
            </a:r>
          </a:p>
          <a:p>
            <a:endParaRPr lang="en-US" sz="4000" spc="-120" dirty="0" smtClean="0">
              <a:solidFill>
                <a:schemeClr val="accent1"/>
              </a:solidFill>
              <a:latin typeface="+mj-lt"/>
              <a:ea typeface="+mj-ea"/>
              <a:cs typeface="+mj-cs"/>
            </a:endParaRPr>
          </a:p>
          <a:p>
            <a:pPr marL="457200" indent="-457200">
              <a:buFont typeface="Arial" panose="020B0604020202020204" pitchFamily="34" charset="0"/>
              <a:buChar char="•"/>
            </a:pPr>
            <a:r>
              <a:rPr lang="en-US" sz="3200" dirty="0" smtClean="0">
                <a:solidFill>
                  <a:prstClr val="black">
                    <a:lumMod val="85000"/>
                    <a:lumOff val="15000"/>
                  </a:prstClr>
                </a:solidFill>
              </a:rPr>
              <a:t>Cached Mode</a:t>
            </a:r>
          </a:p>
          <a:p>
            <a:pPr marL="457200" indent="-457200">
              <a:buFont typeface="Arial" panose="020B0604020202020204" pitchFamily="34" charset="0"/>
              <a:buChar char="•"/>
            </a:pPr>
            <a:r>
              <a:rPr lang="en-US" sz="3200" dirty="0" smtClean="0">
                <a:solidFill>
                  <a:prstClr val="black">
                    <a:lumMod val="85000"/>
                    <a:lumOff val="15000"/>
                  </a:prstClr>
                </a:solidFill>
              </a:rPr>
              <a:t>Direct Query Mode</a:t>
            </a:r>
            <a:endParaRPr lang="en-US" sz="3200" dirty="0">
              <a:solidFill>
                <a:prstClr val="black">
                  <a:lumMod val="85000"/>
                  <a:lumOff val="15000"/>
                </a:prstClr>
              </a:solidFill>
            </a:endParaRPr>
          </a:p>
          <a:p>
            <a:pPr lvl="0"/>
            <a:endParaRPr lang="en-US" sz="2000" dirty="0">
              <a:solidFill>
                <a:prstClr val="black">
                  <a:lumMod val="85000"/>
                  <a:lumOff val="15000"/>
                </a:prstClr>
              </a:solidFill>
            </a:endParaRPr>
          </a:p>
        </p:txBody>
      </p:sp>
    </p:spTree>
    <p:extLst>
      <p:ext uri="{BB962C8B-B14F-4D97-AF65-F5344CB8AC3E}">
        <p14:creationId xmlns:p14="http://schemas.microsoft.com/office/powerpoint/2010/main" val="623716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5</a:t>
            </a:r>
            <a:endParaRPr lang="en-US" dirty="0"/>
          </a:p>
        </p:txBody>
      </p:sp>
      <p:sp>
        <p:nvSpPr>
          <p:cNvPr id="3" name="Content Placeholder 2"/>
          <p:cNvSpPr>
            <a:spLocks noGrp="1"/>
          </p:cNvSpPr>
          <p:nvPr>
            <p:ph idx="1"/>
          </p:nvPr>
        </p:nvSpPr>
        <p:spPr/>
        <p:txBody>
          <a:bodyPr/>
          <a:lstStyle/>
          <a:p>
            <a:r>
              <a:rPr lang="en-US" dirty="0" smtClean="0"/>
              <a:t>First Steps – Beginning the Development of Business Intelligence</a:t>
            </a:r>
            <a:endParaRPr lang="en-US" dirty="0"/>
          </a:p>
        </p:txBody>
      </p:sp>
    </p:spTree>
    <p:extLst>
      <p:ext uri="{BB962C8B-B14F-4D97-AF65-F5344CB8AC3E}">
        <p14:creationId xmlns:p14="http://schemas.microsoft.com/office/powerpoint/2010/main" val="2188711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2605" y="408420"/>
            <a:ext cx="8730095" cy="3600986"/>
          </a:xfrm>
          <a:prstGeom prst="rect">
            <a:avLst/>
          </a:prstGeom>
          <a:noFill/>
        </p:spPr>
        <p:txBody>
          <a:bodyPr wrap="square" rtlCol="0">
            <a:spAutoFit/>
          </a:bodyPr>
          <a:lstStyle/>
          <a:p>
            <a:r>
              <a:rPr lang="en-US" sz="4000" spc="-120" dirty="0" smtClean="0">
                <a:solidFill>
                  <a:schemeClr val="accent1"/>
                </a:solidFill>
                <a:latin typeface="+mj-lt"/>
                <a:ea typeface="+mj-ea"/>
                <a:cs typeface="+mj-cs"/>
              </a:rPr>
              <a:t>Querying the OLAD system</a:t>
            </a:r>
          </a:p>
          <a:p>
            <a:endParaRPr lang="en-US" sz="4000" spc="-120" dirty="0" smtClean="0">
              <a:solidFill>
                <a:schemeClr val="accent1"/>
              </a:solidFill>
              <a:latin typeface="+mj-lt"/>
              <a:ea typeface="+mj-ea"/>
              <a:cs typeface="+mj-cs"/>
            </a:endParaRPr>
          </a:p>
          <a:p>
            <a:pPr marL="457200" indent="-457200">
              <a:buFont typeface="Arial" panose="020B0604020202020204" pitchFamily="34" charset="0"/>
              <a:buChar char="•"/>
            </a:pPr>
            <a:r>
              <a:rPr lang="en-US" sz="3200" dirty="0" smtClean="0">
                <a:solidFill>
                  <a:prstClr val="black">
                    <a:lumMod val="85000"/>
                    <a:lumOff val="15000"/>
                  </a:prstClr>
                </a:solidFill>
              </a:rPr>
              <a:t>MDX</a:t>
            </a:r>
          </a:p>
          <a:p>
            <a:r>
              <a:rPr lang="en-US" sz="3200" dirty="0" smtClean="0">
                <a:solidFill>
                  <a:prstClr val="black">
                    <a:lumMod val="85000"/>
                    <a:lumOff val="15000"/>
                  </a:prstClr>
                </a:solidFill>
              </a:rPr>
              <a:t>Multidimensional expression language provides the programming language for BISM multidimensional navigation.</a:t>
            </a:r>
          </a:p>
          <a:p>
            <a:pPr lvl="0"/>
            <a:endParaRPr lang="en-US" sz="2000" dirty="0">
              <a:solidFill>
                <a:prstClr val="black">
                  <a:lumMod val="85000"/>
                  <a:lumOff val="15000"/>
                </a:prstClr>
              </a:solidFill>
            </a:endParaRPr>
          </a:p>
        </p:txBody>
      </p:sp>
    </p:spTree>
    <p:extLst>
      <p:ext uri="{BB962C8B-B14F-4D97-AF65-F5344CB8AC3E}">
        <p14:creationId xmlns:p14="http://schemas.microsoft.com/office/powerpoint/2010/main" val="1494540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2605" y="408420"/>
            <a:ext cx="8730095" cy="3600986"/>
          </a:xfrm>
          <a:prstGeom prst="rect">
            <a:avLst/>
          </a:prstGeom>
          <a:noFill/>
        </p:spPr>
        <p:txBody>
          <a:bodyPr wrap="square" rtlCol="0">
            <a:spAutoFit/>
          </a:bodyPr>
          <a:lstStyle/>
          <a:p>
            <a:r>
              <a:rPr lang="en-US" sz="4000" spc="-120" dirty="0" smtClean="0">
                <a:solidFill>
                  <a:schemeClr val="accent1"/>
                </a:solidFill>
                <a:latin typeface="+mj-lt"/>
                <a:ea typeface="+mj-ea"/>
                <a:cs typeface="+mj-cs"/>
              </a:rPr>
              <a:t>Querying the OLAD system</a:t>
            </a:r>
          </a:p>
          <a:p>
            <a:endParaRPr lang="en-US" sz="4000" spc="-120" dirty="0" smtClean="0">
              <a:solidFill>
                <a:schemeClr val="accent1"/>
              </a:solidFill>
              <a:latin typeface="+mj-lt"/>
              <a:ea typeface="+mj-ea"/>
              <a:cs typeface="+mj-cs"/>
            </a:endParaRPr>
          </a:p>
          <a:p>
            <a:pPr marL="457200" indent="-457200">
              <a:buFont typeface="Arial" panose="020B0604020202020204" pitchFamily="34" charset="0"/>
              <a:buChar char="•"/>
            </a:pPr>
            <a:r>
              <a:rPr lang="en-US" sz="3200" dirty="0" smtClean="0">
                <a:solidFill>
                  <a:prstClr val="black">
                    <a:lumMod val="85000"/>
                    <a:lumOff val="15000"/>
                  </a:prstClr>
                </a:solidFill>
              </a:rPr>
              <a:t>DMX</a:t>
            </a:r>
          </a:p>
          <a:p>
            <a:r>
              <a:rPr lang="en-US" sz="3200" dirty="0" smtClean="0">
                <a:solidFill>
                  <a:prstClr val="black">
                    <a:lumMod val="85000"/>
                    <a:lumOff val="15000"/>
                  </a:prstClr>
                </a:solidFill>
              </a:rPr>
              <a:t>Data Mining Expression language provides the commands to easily setup and analyze data mining structures.</a:t>
            </a:r>
          </a:p>
          <a:p>
            <a:pPr lvl="0"/>
            <a:endParaRPr lang="en-US" sz="2000" dirty="0">
              <a:solidFill>
                <a:prstClr val="black">
                  <a:lumMod val="85000"/>
                  <a:lumOff val="15000"/>
                </a:prstClr>
              </a:solidFill>
            </a:endParaRPr>
          </a:p>
        </p:txBody>
      </p:sp>
    </p:spTree>
    <p:extLst>
      <p:ext uri="{BB962C8B-B14F-4D97-AF65-F5344CB8AC3E}">
        <p14:creationId xmlns:p14="http://schemas.microsoft.com/office/powerpoint/2010/main" val="81497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2605" y="408420"/>
            <a:ext cx="8730095" cy="6063198"/>
          </a:xfrm>
          <a:prstGeom prst="rect">
            <a:avLst/>
          </a:prstGeom>
          <a:noFill/>
        </p:spPr>
        <p:txBody>
          <a:bodyPr wrap="square" rtlCol="0">
            <a:spAutoFit/>
          </a:bodyPr>
          <a:lstStyle/>
          <a:p>
            <a:r>
              <a:rPr lang="en-US" sz="4000" spc="-120" dirty="0" smtClean="0">
                <a:solidFill>
                  <a:schemeClr val="accent1"/>
                </a:solidFill>
                <a:latin typeface="+mj-lt"/>
                <a:ea typeface="+mj-ea"/>
                <a:cs typeface="+mj-cs"/>
              </a:rPr>
              <a:t>Querying the OLAD system</a:t>
            </a:r>
          </a:p>
          <a:p>
            <a:endParaRPr lang="en-US" sz="4000" spc="-120" dirty="0" smtClean="0">
              <a:solidFill>
                <a:schemeClr val="accent1"/>
              </a:solidFill>
              <a:latin typeface="+mj-lt"/>
              <a:ea typeface="+mj-ea"/>
              <a:cs typeface="+mj-cs"/>
            </a:endParaRPr>
          </a:p>
          <a:p>
            <a:pPr marL="457200" indent="-457200">
              <a:buFont typeface="Arial" panose="020B0604020202020204" pitchFamily="34" charset="0"/>
              <a:buChar char="•"/>
            </a:pPr>
            <a:r>
              <a:rPr lang="en-US" sz="3200" dirty="0" smtClean="0">
                <a:solidFill>
                  <a:prstClr val="black">
                    <a:lumMod val="85000"/>
                    <a:lumOff val="15000"/>
                  </a:prstClr>
                </a:solidFill>
              </a:rPr>
              <a:t>XMLA</a:t>
            </a:r>
          </a:p>
          <a:p>
            <a:r>
              <a:rPr lang="en-US" sz="3200" dirty="0" smtClean="0">
                <a:solidFill>
                  <a:prstClr val="black">
                    <a:lumMod val="85000"/>
                    <a:lumOff val="15000"/>
                  </a:prstClr>
                </a:solidFill>
              </a:rPr>
              <a:t>XML for analytical services is an open, XML-based standard protocol for interacting with Microsoft SQL Server 2012 Analysis Services data over a Hypertext Transfer Protocol (HTTP) connection, such as an intranet or the Internet. XMLA uses the Simple Object Access Protocol (SOAP) – Being an open standard, XMLA is used by other vendors OLAP tools as well.</a:t>
            </a:r>
          </a:p>
          <a:p>
            <a:pPr lvl="0"/>
            <a:endParaRPr lang="en-US" sz="2000" dirty="0">
              <a:solidFill>
                <a:prstClr val="black">
                  <a:lumMod val="85000"/>
                  <a:lumOff val="15000"/>
                </a:prstClr>
              </a:solidFill>
            </a:endParaRPr>
          </a:p>
        </p:txBody>
      </p:sp>
    </p:spTree>
    <p:extLst>
      <p:ext uri="{BB962C8B-B14F-4D97-AF65-F5344CB8AC3E}">
        <p14:creationId xmlns:p14="http://schemas.microsoft.com/office/powerpoint/2010/main" val="3958450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4</a:t>
            </a:r>
            <a:endParaRPr lang="en-US" dirty="0"/>
          </a:p>
        </p:txBody>
      </p:sp>
      <p:sp>
        <p:nvSpPr>
          <p:cNvPr id="3" name="Content Placeholder 2"/>
          <p:cNvSpPr>
            <a:spLocks noGrp="1"/>
          </p:cNvSpPr>
          <p:nvPr>
            <p:ph idx="1"/>
          </p:nvPr>
        </p:nvSpPr>
        <p:spPr/>
        <p:txBody>
          <a:bodyPr/>
          <a:lstStyle/>
          <a:p>
            <a:r>
              <a:rPr lang="en-US" dirty="0" smtClean="0"/>
              <a:t>Two, Two, Two Models in One – The BI Semantic Model</a:t>
            </a:r>
            <a:endParaRPr lang="en-US" dirty="0"/>
          </a:p>
        </p:txBody>
      </p:sp>
    </p:spTree>
    <p:extLst>
      <p:ext uri="{BB962C8B-B14F-4D97-AF65-F5344CB8AC3E}">
        <p14:creationId xmlns:p14="http://schemas.microsoft.com/office/powerpoint/2010/main" val="1779858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2605" y="408420"/>
            <a:ext cx="8730095" cy="5909309"/>
          </a:xfrm>
          <a:prstGeom prst="rect">
            <a:avLst/>
          </a:prstGeom>
          <a:noFill/>
        </p:spPr>
        <p:txBody>
          <a:bodyPr wrap="square" rtlCol="0">
            <a:spAutoFit/>
          </a:bodyPr>
          <a:lstStyle/>
          <a:p>
            <a:r>
              <a:rPr lang="en-US" sz="4000" spc="-120" dirty="0" smtClean="0">
                <a:solidFill>
                  <a:schemeClr val="accent1"/>
                </a:solidFill>
                <a:latin typeface="+mj-lt"/>
                <a:ea typeface="+mj-ea"/>
                <a:cs typeface="+mj-cs"/>
              </a:rPr>
              <a:t>OLAP</a:t>
            </a:r>
          </a:p>
          <a:p>
            <a:endParaRPr lang="en-US" sz="4000" spc="-120" dirty="0">
              <a:solidFill>
                <a:schemeClr val="accent1"/>
              </a:solidFill>
              <a:latin typeface="+mj-lt"/>
              <a:ea typeface="+mj-ea"/>
              <a:cs typeface="+mj-cs"/>
            </a:endParaRPr>
          </a:p>
          <a:p>
            <a:pPr lvl="0"/>
            <a:r>
              <a:rPr lang="en-US" sz="3200" dirty="0" smtClean="0">
                <a:solidFill>
                  <a:prstClr val="black">
                    <a:lumMod val="85000"/>
                    <a:lumOff val="15000"/>
                  </a:prstClr>
                </a:solidFill>
              </a:rPr>
              <a:t>Online Analytical Processing Systems enable users to quickly and easily retrieve information from data, usually in a data mart, for analysis. OLAP systems present data using measures, dimensions, hierarchies and cubes.</a:t>
            </a:r>
          </a:p>
          <a:p>
            <a:r>
              <a:rPr lang="en-US" dirty="0">
                <a:solidFill>
                  <a:srgbClr val="0000FF"/>
                </a:solidFill>
              </a:rPr>
              <a:t>A data mart is a body of historical data in an electronic repository that does not participate in the daily operations of the organization. Instead, this data is used to create business intelligence. The data in the data mart usually applies to a specific area of the organization</a:t>
            </a:r>
            <a:r>
              <a:rPr lang="en-US" sz="3200" dirty="0" smtClean="0">
                <a:solidFill>
                  <a:schemeClr val="tx1">
                    <a:lumMod val="85000"/>
                    <a:lumOff val="15000"/>
                  </a:schemeClr>
                </a:solidFill>
              </a:rPr>
              <a:t>.</a:t>
            </a:r>
            <a:endParaRPr lang="en-US" sz="3200" dirty="0" smtClean="0">
              <a:solidFill>
                <a:prstClr val="black">
                  <a:lumMod val="85000"/>
                  <a:lumOff val="15000"/>
                </a:prstClr>
              </a:solidFill>
            </a:endParaRPr>
          </a:p>
          <a:p>
            <a:pPr lvl="0"/>
            <a:endParaRPr lang="en-US" sz="3200" dirty="0">
              <a:solidFill>
                <a:prstClr val="black">
                  <a:lumMod val="85000"/>
                  <a:lumOff val="15000"/>
                </a:prstClr>
              </a:solidFill>
            </a:endParaRPr>
          </a:p>
          <a:p>
            <a:pPr lvl="0"/>
            <a:endParaRPr lang="en-US" sz="2000" dirty="0">
              <a:solidFill>
                <a:prstClr val="black">
                  <a:lumMod val="85000"/>
                  <a:lumOff val="15000"/>
                </a:prstClr>
              </a:solidFill>
            </a:endParaRPr>
          </a:p>
        </p:txBody>
      </p:sp>
    </p:spTree>
    <p:extLst>
      <p:ext uri="{BB962C8B-B14F-4D97-AF65-F5344CB8AC3E}">
        <p14:creationId xmlns:p14="http://schemas.microsoft.com/office/powerpoint/2010/main" val="4048219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2605" y="408420"/>
            <a:ext cx="8730095" cy="4093428"/>
          </a:xfrm>
          <a:prstGeom prst="rect">
            <a:avLst/>
          </a:prstGeom>
          <a:noFill/>
        </p:spPr>
        <p:txBody>
          <a:bodyPr wrap="square" rtlCol="0">
            <a:spAutoFit/>
          </a:bodyPr>
          <a:lstStyle/>
          <a:p>
            <a:r>
              <a:rPr lang="en-US" sz="4000" spc="-120" dirty="0" smtClean="0">
                <a:solidFill>
                  <a:schemeClr val="accent1"/>
                </a:solidFill>
                <a:latin typeface="+mj-lt"/>
                <a:ea typeface="+mj-ea"/>
                <a:cs typeface="+mj-cs"/>
              </a:rPr>
              <a:t>BISM</a:t>
            </a:r>
          </a:p>
          <a:p>
            <a:endParaRPr lang="en-US" sz="4000" spc="-120" dirty="0">
              <a:solidFill>
                <a:schemeClr val="accent1"/>
              </a:solidFill>
              <a:latin typeface="+mj-lt"/>
              <a:ea typeface="+mj-ea"/>
              <a:cs typeface="+mj-cs"/>
            </a:endParaRPr>
          </a:p>
          <a:p>
            <a:pPr lvl="0"/>
            <a:r>
              <a:rPr lang="en-US" sz="3200" dirty="0" smtClean="0">
                <a:solidFill>
                  <a:srgbClr val="0000FF"/>
                </a:solidFill>
              </a:rPr>
              <a:t>To facilitate interactive data explorations</a:t>
            </a:r>
            <a:r>
              <a:rPr lang="en-US" sz="3200" dirty="0" smtClean="0">
                <a:solidFill>
                  <a:prstClr val="black">
                    <a:lumMod val="85000"/>
                    <a:lumOff val="15000"/>
                  </a:prstClr>
                </a:solidFill>
              </a:rPr>
              <a:t>, SSAS creates a model of underlying data. The BI </a:t>
            </a:r>
            <a:r>
              <a:rPr lang="en-US" sz="3200" dirty="0" smtClean="0">
                <a:solidFill>
                  <a:srgbClr val="0000FF"/>
                </a:solidFill>
              </a:rPr>
              <a:t>Semantic Model</a:t>
            </a:r>
            <a:r>
              <a:rPr lang="en-US" sz="3200" dirty="0" smtClean="0">
                <a:solidFill>
                  <a:prstClr val="black">
                    <a:lumMod val="85000"/>
                    <a:lumOff val="15000"/>
                  </a:prstClr>
                </a:solidFill>
              </a:rPr>
              <a:t> can be either </a:t>
            </a:r>
          </a:p>
          <a:p>
            <a:pPr marL="457200" lvl="0" indent="-457200">
              <a:buFont typeface="Arial" panose="020B0604020202020204" pitchFamily="34" charset="0"/>
              <a:buChar char="•"/>
            </a:pPr>
            <a:r>
              <a:rPr lang="en-US" sz="3200" dirty="0" smtClean="0">
                <a:solidFill>
                  <a:prstClr val="black">
                    <a:lumMod val="85000"/>
                    <a:lumOff val="15000"/>
                  </a:prstClr>
                </a:solidFill>
              </a:rPr>
              <a:t>Multidimensional or </a:t>
            </a:r>
          </a:p>
          <a:p>
            <a:pPr marL="457200" lvl="0" indent="-457200">
              <a:buFont typeface="Arial" panose="020B0604020202020204" pitchFamily="34" charset="0"/>
              <a:buChar char="•"/>
            </a:pPr>
            <a:r>
              <a:rPr lang="en-US" sz="3200" dirty="0" smtClean="0">
                <a:solidFill>
                  <a:prstClr val="black">
                    <a:lumMod val="85000"/>
                    <a:lumOff val="15000"/>
                  </a:prstClr>
                </a:solidFill>
              </a:rPr>
              <a:t>Tabular Model</a:t>
            </a:r>
            <a:endParaRPr lang="en-US" sz="3200" dirty="0">
              <a:solidFill>
                <a:prstClr val="black">
                  <a:lumMod val="85000"/>
                  <a:lumOff val="15000"/>
                </a:prstClr>
              </a:solidFill>
            </a:endParaRPr>
          </a:p>
          <a:p>
            <a:pPr lvl="0"/>
            <a:endParaRPr lang="en-US" sz="2000" dirty="0">
              <a:solidFill>
                <a:prstClr val="black">
                  <a:lumMod val="85000"/>
                  <a:lumOff val="15000"/>
                </a:prstClr>
              </a:solidFill>
            </a:endParaRPr>
          </a:p>
        </p:txBody>
      </p:sp>
    </p:spTree>
    <p:extLst>
      <p:ext uri="{BB962C8B-B14F-4D97-AF65-F5344CB8AC3E}">
        <p14:creationId xmlns:p14="http://schemas.microsoft.com/office/powerpoint/2010/main" val="1501426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2605" y="408420"/>
            <a:ext cx="8730095" cy="5570755"/>
          </a:xfrm>
          <a:prstGeom prst="rect">
            <a:avLst/>
          </a:prstGeom>
          <a:noFill/>
        </p:spPr>
        <p:txBody>
          <a:bodyPr wrap="square" rtlCol="0">
            <a:spAutoFit/>
          </a:bodyPr>
          <a:lstStyle/>
          <a:p>
            <a:r>
              <a:rPr lang="en-US" sz="4000" spc="-120" dirty="0" smtClean="0">
                <a:solidFill>
                  <a:schemeClr val="accent1"/>
                </a:solidFill>
                <a:latin typeface="+mj-lt"/>
                <a:ea typeface="+mj-ea"/>
                <a:cs typeface="+mj-cs"/>
              </a:rPr>
              <a:t>Cube</a:t>
            </a:r>
          </a:p>
          <a:p>
            <a:endParaRPr lang="en-US" sz="4000" spc="-120" dirty="0">
              <a:solidFill>
                <a:schemeClr val="accent1"/>
              </a:solidFill>
              <a:latin typeface="+mj-lt"/>
              <a:ea typeface="+mj-ea"/>
              <a:cs typeface="+mj-cs"/>
            </a:endParaRPr>
          </a:p>
          <a:p>
            <a:pPr lvl="0"/>
            <a:r>
              <a:rPr lang="en-US" sz="3200" dirty="0" smtClean="0">
                <a:solidFill>
                  <a:prstClr val="black">
                    <a:lumMod val="85000"/>
                    <a:lumOff val="15000"/>
                  </a:prstClr>
                </a:solidFill>
              </a:rPr>
              <a:t>A Cube is a structure that contains a value for one or more measures for each unique combination of the members of all it’s dimensions. These are </a:t>
            </a:r>
            <a:r>
              <a:rPr lang="en-US" sz="3200" dirty="0" smtClean="0">
                <a:solidFill>
                  <a:srgbClr val="0000FF"/>
                </a:solidFill>
              </a:rPr>
              <a:t>detail, or leaf-level, values</a:t>
            </a:r>
            <a:r>
              <a:rPr lang="en-US" sz="3200" dirty="0" smtClean="0">
                <a:solidFill>
                  <a:prstClr val="black">
                    <a:lumMod val="85000"/>
                    <a:lumOff val="15000"/>
                  </a:prstClr>
                </a:solidFill>
              </a:rPr>
              <a:t>. </a:t>
            </a:r>
            <a:r>
              <a:rPr lang="en-US" sz="3200" dirty="0" smtClean="0">
                <a:solidFill>
                  <a:srgbClr val="0000FF"/>
                </a:solidFill>
              </a:rPr>
              <a:t>The cube also contains aggregated values formed by the dimension hierarchies </a:t>
            </a:r>
            <a:r>
              <a:rPr lang="en-US" sz="3200" dirty="0" smtClean="0">
                <a:solidFill>
                  <a:prstClr val="black">
                    <a:lumMod val="85000"/>
                    <a:lumOff val="15000"/>
                  </a:prstClr>
                </a:solidFill>
              </a:rPr>
              <a:t>or when one or more of the dimensions is left out of the hierarchy. </a:t>
            </a:r>
            <a:endParaRPr lang="en-US" sz="3200" dirty="0">
              <a:solidFill>
                <a:prstClr val="black">
                  <a:lumMod val="85000"/>
                  <a:lumOff val="15000"/>
                </a:prstClr>
              </a:solidFill>
            </a:endParaRPr>
          </a:p>
          <a:p>
            <a:pPr lvl="0"/>
            <a:endParaRPr lang="en-US" sz="2000" dirty="0">
              <a:solidFill>
                <a:prstClr val="black">
                  <a:lumMod val="85000"/>
                  <a:lumOff val="15000"/>
                </a:prstClr>
              </a:solidFill>
            </a:endParaRPr>
          </a:p>
        </p:txBody>
      </p:sp>
    </p:spTree>
    <p:extLst>
      <p:ext uri="{BB962C8B-B14F-4D97-AF65-F5344CB8AC3E}">
        <p14:creationId xmlns:p14="http://schemas.microsoft.com/office/powerpoint/2010/main" val="3260481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2605" y="408420"/>
            <a:ext cx="8730095" cy="707886"/>
          </a:xfrm>
          <a:prstGeom prst="rect">
            <a:avLst/>
          </a:prstGeom>
          <a:noFill/>
        </p:spPr>
        <p:txBody>
          <a:bodyPr wrap="square" rtlCol="0">
            <a:spAutoFit/>
          </a:bodyPr>
          <a:lstStyle/>
          <a:p>
            <a:r>
              <a:rPr lang="en-US" sz="4000" spc="-120" dirty="0" smtClean="0">
                <a:solidFill>
                  <a:schemeClr val="accent1"/>
                </a:solidFill>
                <a:latin typeface="+mj-lt"/>
                <a:ea typeface="+mj-ea"/>
                <a:cs typeface="+mj-cs"/>
              </a:rPr>
              <a:t>Cube</a:t>
            </a:r>
          </a:p>
        </p:txBody>
      </p:sp>
      <p:pic>
        <p:nvPicPr>
          <p:cNvPr id="2" name="Picture 1"/>
          <p:cNvPicPr>
            <a:picLocks noChangeAspect="1"/>
          </p:cNvPicPr>
          <p:nvPr/>
        </p:nvPicPr>
        <p:blipFill>
          <a:blip r:embed="rId2"/>
          <a:stretch>
            <a:fillRect/>
          </a:stretch>
        </p:blipFill>
        <p:spPr>
          <a:xfrm>
            <a:off x="2002466" y="1085327"/>
            <a:ext cx="7796213" cy="5058192"/>
          </a:xfrm>
          <a:prstGeom prst="rect">
            <a:avLst/>
          </a:prstGeom>
        </p:spPr>
      </p:pic>
    </p:spTree>
    <p:extLst>
      <p:ext uri="{BB962C8B-B14F-4D97-AF65-F5344CB8AC3E}">
        <p14:creationId xmlns:p14="http://schemas.microsoft.com/office/powerpoint/2010/main" val="2833885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2605" y="408420"/>
            <a:ext cx="8730095" cy="5078313"/>
          </a:xfrm>
          <a:prstGeom prst="rect">
            <a:avLst/>
          </a:prstGeom>
          <a:noFill/>
        </p:spPr>
        <p:txBody>
          <a:bodyPr wrap="square" rtlCol="0">
            <a:spAutoFit/>
          </a:bodyPr>
          <a:lstStyle/>
          <a:p>
            <a:r>
              <a:rPr lang="en-US" sz="4000" spc="-120" dirty="0" smtClean="0">
                <a:solidFill>
                  <a:schemeClr val="accent1"/>
                </a:solidFill>
                <a:latin typeface="+mj-lt"/>
                <a:ea typeface="+mj-ea"/>
                <a:cs typeface="+mj-cs"/>
              </a:rPr>
              <a:t>Aggregation</a:t>
            </a:r>
          </a:p>
          <a:p>
            <a:endParaRPr lang="en-US" sz="4000" spc="-120" dirty="0">
              <a:solidFill>
                <a:schemeClr val="accent1"/>
              </a:solidFill>
              <a:latin typeface="+mj-lt"/>
              <a:ea typeface="+mj-ea"/>
              <a:cs typeface="+mj-cs"/>
            </a:endParaRPr>
          </a:p>
          <a:p>
            <a:pPr lvl="0"/>
            <a:r>
              <a:rPr lang="en-US" sz="3200" dirty="0" smtClean="0">
                <a:solidFill>
                  <a:prstClr val="black">
                    <a:lumMod val="85000"/>
                    <a:lumOff val="15000"/>
                  </a:prstClr>
                </a:solidFill>
              </a:rPr>
              <a:t>An aggregation is a </a:t>
            </a:r>
            <a:r>
              <a:rPr lang="en-US" sz="3200" dirty="0" smtClean="0">
                <a:solidFill>
                  <a:srgbClr val="0000FF"/>
                </a:solidFill>
              </a:rPr>
              <a:t>value</a:t>
            </a:r>
            <a:r>
              <a:rPr lang="en-US" sz="3200" dirty="0" smtClean="0">
                <a:solidFill>
                  <a:prstClr val="black">
                    <a:lumMod val="85000"/>
                    <a:lumOff val="15000"/>
                  </a:prstClr>
                </a:solidFill>
              </a:rPr>
              <a:t> formed by combining values </a:t>
            </a:r>
            <a:r>
              <a:rPr lang="en-US" sz="3200" dirty="0" smtClean="0">
                <a:solidFill>
                  <a:srgbClr val="0000FF"/>
                </a:solidFill>
              </a:rPr>
              <a:t>from a given dimension </a:t>
            </a:r>
            <a:r>
              <a:rPr lang="en-US" sz="3200" dirty="0" smtClean="0">
                <a:solidFill>
                  <a:prstClr val="black">
                    <a:lumMod val="85000"/>
                    <a:lumOff val="15000"/>
                  </a:prstClr>
                </a:solidFill>
              </a:rPr>
              <a:t>or set of dimensions to create a single value. This is often done by adding the values together using the sum aggregate, but other aggregation calculations can also be used.</a:t>
            </a:r>
          </a:p>
          <a:p>
            <a:pPr lvl="0"/>
            <a:endParaRPr lang="en-US" sz="3200" dirty="0" smtClean="0">
              <a:solidFill>
                <a:prstClr val="black">
                  <a:lumMod val="85000"/>
                  <a:lumOff val="15000"/>
                </a:prstClr>
              </a:solidFill>
            </a:endParaRPr>
          </a:p>
          <a:p>
            <a:pPr lvl="0"/>
            <a:endParaRPr lang="en-US" sz="2000" dirty="0">
              <a:solidFill>
                <a:prstClr val="black">
                  <a:lumMod val="85000"/>
                  <a:lumOff val="15000"/>
                </a:prstClr>
              </a:solidFill>
            </a:endParaRPr>
          </a:p>
        </p:txBody>
      </p:sp>
    </p:spTree>
    <p:extLst>
      <p:ext uri="{BB962C8B-B14F-4D97-AF65-F5344CB8AC3E}">
        <p14:creationId xmlns:p14="http://schemas.microsoft.com/office/powerpoint/2010/main" val="2913465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2605" y="408420"/>
            <a:ext cx="8730095" cy="2246769"/>
          </a:xfrm>
          <a:prstGeom prst="rect">
            <a:avLst/>
          </a:prstGeom>
          <a:noFill/>
        </p:spPr>
        <p:txBody>
          <a:bodyPr wrap="square" rtlCol="0">
            <a:spAutoFit/>
          </a:bodyPr>
          <a:lstStyle/>
          <a:p>
            <a:r>
              <a:rPr lang="en-US" sz="4000" spc="-120" dirty="0" smtClean="0">
                <a:solidFill>
                  <a:schemeClr val="accent1"/>
                </a:solidFill>
                <a:latin typeface="+mj-lt"/>
                <a:ea typeface="+mj-ea"/>
                <a:cs typeface="+mj-cs"/>
              </a:rPr>
              <a:t>Aggregation</a:t>
            </a:r>
          </a:p>
          <a:p>
            <a:endParaRPr lang="en-US" sz="4000" spc="-120" dirty="0" smtClean="0">
              <a:solidFill>
                <a:schemeClr val="accent1"/>
              </a:solidFill>
              <a:latin typeface="+mj-lt"/>
              <a:ea typeface="+mj-ea"/>
              <a:cs typeface="+mj-cs"/>
            </a:endParaRPr>
          </a:p>
          <a:p>
            <a:endParaRPr lang="en-US" sz="4000" spc="-120" dirty="0">
              <a:solidFill>
                <a:schemeClr val="accent1"/>
              </a:solidFill>
              <a:latin typeface="+mj-lt"/>
              <a:ea typeface="+mj-ea"/>
              <a:cs typeface="+mj-cs"/>
            </a:endParaRPr>
          </a:p>
          <a:p>
            <a:pPr lvl="0"/>
            <a:endParaRPr lang="en-US" sz="2000" dirty="0">
              <a:solidFill>
                <a:prstClr val="black">
                  <a:lumMod val="85000"/>
                  <a:lumOff val="15000"/>
                </a:prstClr>
              </a:solidFill>
            </a:endParaRPr>
          </a:p>
        </p:txBody>
      </p:sp>
      <p:pic>
        <p:nvPicPr>
          <p:cNvPr id="2" name="Picture 1"/>
          <p:cNvPicPr>
            <a:picLocks noChangeAspect="1"/>
          </p:cNvPicPr>
          <p:nvPr/>
        </p:nvPicPr>
        <p:blipFill>
          <a:blip r:embed="rId2"/>
          <a:stretch>
            <a:fillRect/>
          </a:stretch>
        </p:blipFill>
        <p:spPr>
          <a:xfrm>
            <a:off x="1740477" y="1051151"/>
            <a:ext cx="8134350" cy="5343525"/>
          </a:xfrm>
          <a:prstGeom prst="rect">
            <a:avLst/>
          </a:prstGeom>
        </p:spPr>
      </p:pic>
    </p:spTree>
    <p:extLst>
      <p:ext uri="{BB962C8B-B14F-4D97-AF65-F5344CB8AC3E}">
        <p14:creationId xmlns:p14="http://schemas.microsoft.com/office/powerpoint/2010/main" val="3963482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2"/>
          <p:cNvSpPr txBox="1"/>
          <p:nvPr/>
        </p:nvSpPr>
        <p:spPr>
          <a:xfrm>
            <a:off x="1442605" y="408420"/>
            <a:ext cx="8730095" cy="4585870"/>
          </a:xfrm>
          <a:prstGeom prst="rect">
            <a:avLst/>
          </a:prstGeom>
          <a:noFill/>
        </p:spPr>
        <p:txBody>
          <a:bodyPr wrap="square" rtlCol="0">
            <a:spAutoFit/>
          </a:bodyPr>
          <a:lstStyle/>
          <a:p>
            <a:r>
              <a:rPr lang="en-US" sz="4000" spc="-120" dirty="0" smtClean="0">
                <a:solidFill>
                  <a:schemeClr val="accent1"/>
                </a:solidFill>
                <a:latin typeface="+mj-lt"/>
                <a:ea typeface="+mj-ea"/>
                <a:cs typeface="+mj-cs"/>
              </a:rPr>
              <a:t>Multi-Dimensional Database</a:t>
            </a:r>
          </a:p>
          <a:p>
            <a:endParaRPr lang="en-US" sz="4000" spc="-120" dirty="0" smtClean="0">
              <a:solidFill>
                <a:schemeClr val="accent1"/>
              </a:solidFill>
              <a:latin typeface="+mj-lt"/>
              <a:ea typeface="+mj-ea"/>
              <a:cs typeface="+mj-cs"/>
            </a:endParaRPr>
          </a:p>
          <a:p>
            <a:r>
              <a:rPr lang="en-US" sz="3200" dirty="0">
                <a:solidFill>
                  <a:prstClr val="black">
                    <a:lumMod val="85000"/>
                    <a:lumOff val="15000"/>
                  </a:prstClr>
                </a:solidFill>
              </a:rPr>
              <a:t>A multidimensional database is structured around measures, dimensions, hierarchies and cubes rather than tables, rows, columns, and relations</a:t>
            </a:r>
            <a:r>
              <a:rPr lang="en-US" sz="3200" dirty="0" smtClean="0">
                <a:solidFill>
                  <a:prstClr val="black">
                    <a:lumMod val="85000"/>
                    <a:lumOff val="15000"/>
                  </a:prstClr>
                </a:solidFill>
              </a:rPr>
              <a:t>.</a:t>
            </a:r>
          </a:p>
          <a:p>
            <a:endParaRPr lang="en-US" sz="3200" dirty="0">
              <a:solidFill>
                <a:prstClr val="black">
                  <a:lumMod val="85000"/>
                  <a:lumOff val="15000"/>
                </a:prstClr>
              </a:solidFill>
            </a:endParaRPr>
          </a:p>
          <a:p>
            <a:endParaRPr lang="en-US" sz="3200" dirty="0">
              <a:solidFill>
                <a:prstClr val="black">
                  <a:lumMod val="85000"/>
                  <a:lumOff val="15000"/>
                </a:prstClr>
              </a:solidFill>
            </a:endParaRPr>
          </a:p>
          <a:p>
            <a:pPr lvl="0"/>
            <a:endParaRPr lang="en-US" sz="2000" dirty="0">
              <a:solidFill>
                <a:prstClr val="black">
                  <a:lumMod val="85000"/>
                  <a:lumOff val="15000"/>
                </a:prstClr>
              </a:solidFill>
            </a:endParaRPr>
          </a:p>
        </p:txBody>
      </p:sp>
    </p:spTree>
    <p:extLst>
      <p:ext uri="{BB962C8B-B14F-4D97-AF65-F5344CB8AC3E}">
        <p14:creationId xmlns:p14="http://schemas.microsoft.com/office/powerpoint/2010/main" val="236879401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 xmlns:thm15="http://schemas.microsoft.com/office/thememl/2012/main" name="Metropolitan" id="{4C5440D6-04D2-4954-96CF-F251137069B2}" vid="{79CFCA13-9412-4290-BB4B-85112F88857B}"/>
    </a:ext>
  </a:extLst>
</a:theme>
</file>

<file path=ppt/theme/themeOverride1.xml><?xml version="1.0" encoding="utf-8"?>
<a:themeOverride xmlns:a="http://schemas.openxmlformats.org/drawingml/2006/main">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themeOverride>
</file>

<file path=ppt/theme/themeOverride2.xml><?xml version="1.0" encoding="utf-8"?>
<a:themeOverride xmlns:a="http://schemas.openxmlformats.org/drawingml/2006/main">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themeOverride>
</file>

<file path=docProps/app.xml><?xml version="1.0" encoding="utf-8"?>
<Properties xmlns="http://schemas.openxmlformats.org/officeDocument/2006/extended-properties" xmlns:vt="http://schemas.openxmlformats.org/officeDocument/2006/docPropsVTypes">
  <Template/>
  <TotalTime>18934</TotalTime>
  <Words>469</Words>
  <Application>Microsoft Macintosh PowerPoint</Application>
  <PresentationFormat>Custom</PresentationFormat>
  <Paragraphs>60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Metropolitan</vt:lpstr>
      <vt:lpstr>   Business Intelligence </vt:lpstr>
      <vt:lpstr>Chapter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5</vt:lpstr>
      <vt:lpstr>PowerPoint Presentation</vt:lpstr>
      <vt:lpstr>PowerPoint Presentation</vt:lpstr>
      <vt:lpstr>PowerPoint Presentation</vt:lpstr>
    </vt:vector>
  </TitlesOfParts>
  <Company>TD Bank Financial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Goortani, Frank</dc:creator>
  <cp:lastModifiedBy>zz zz</cp:lastModifiedBy>
  <cp:revision>58</cp:revision>
  <dcterms:created xsi:type="dcterms:W3CDTF">2014-08-15T19:59:59Z</dcterms:created>
  <dcterms:modified xsi:type="dcterms:W3CDTF">2014-10-30T21:39:21Z</dcterms:modified>
</cp:coreProperties>
</file>