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92745-30E9-4611-AB14-2C922E9807B9}" type="datetimeFigureOut">
              <a:rPr lang="en-CA" smtClean="0"/>
              <a:t>03/10/2013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6607-A5A5-41DC-BEB2-9C893D7C41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33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8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3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3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1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8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FB72-B07B-4F2F-AB12-B2F9C70041C8}" type="datetimeFigureOut">
              <a:rPr lang="en-US" smtClean="0"/>
              <a:t>10/3/2013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2CB4-8AE1-4CED-8FE0-1E82E01F5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5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147002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Activity Diagrams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7239000" cy="25146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Resources</a:t>
            </a:r>
          </a:p>
          <a:p>
            <a:pPr algn="l"/>
            <a:r>
              <a:rPr lang="en-US" sz="1800" dirty="0" smtClean="0"/>
              <a:t>http</a:t>
            </a:r>
            <a:r>
              <a:rPr lang="en-US" sz="1800" dirty="0"/>
              <a:t>://www.uml-diagrams.org/activity-diagrams-examples.html</a:t>
            </a:r>
          </a:p>
        </p:txBody>
      </p:sp>
    </p:spTree>
    <p:extLst>
      <p:ext uri="{BB962C8B-B14F-4D97-AF65-F5344CB8AC3E}">
        <p14:creationId xmlns:p14="http://schemas.microsoft.com/office/powerpoint/2010/main" val="170677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6062"/>
            <a:ext cx="8229600" cy="5468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partial activity diagram, showing two decision points</a:t>
            </a:r>
          </a:p>
          <a:p>
            <a:pPr marL="0" indent="0">
              <a:buNone/>
            </a:pPr>
            <a:r>
              <a:rPr lang="en-US" sz="2400" dirty="0"/>
              <a:t>("Drink is alcoholic" and "Customer's age &lt; 21")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and </a:t>
            </a:r>
            <a:r>
              <a:rPr lang="en-US" sz="2400" dirty="0"/>
              <a:t>one </a:t>
            </a:r>
            <a:r>
              <a:rPr lang="en-US" sz="2400" dirty="0" smtClean="0"/>
              <a:t>merge ("</a:t>
            </a:r>
            <a:r>
              <a:rPr lang="en-US" sz="2400" dirty="0"/>
              <a:t>else" and "Customer's age &gt;= 21")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5974"/>
            <a:ext cx="7386941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75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second approach to modeling decisions is to have multiple </a:t>
            </a:r>
            <a:r>
              <a:rPr lang="en-US" sz="2400" dirty="0" smtClean="0"/>
              <a:t>transition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7" y="1905000"/>
            <a:ext cx="8272021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937" y="4876800"/>
            <a:ext cx="8356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transition line coming out of the action must have a guard </a:t>
            </a:r>
            <a:r>
              <a:rPr lang="en-US" dirty="0" smtClean="0"/>
              <a:t>label above </a:t>
            </a:r>
            <a:r>
              <a:rPr lang="en-US" dirty="0"/>
              <a:t>it,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decisions (i.e., the diamond symbols) in the </a:t>
            </a:r>
            <a:r>
              <a:rPr lang="en-US" dirty="0" smtClean="0"/>
              <a:t>first approach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rules that apply to the decision symbol apply to </a:t>
            </a:r>
            <a:r>
              <a:rPr lang="en-US" dirty="0" smtClean="0"/>
              <a:t>decisions that </a:t>
            </a:r>
            <a:r>
              <a:rPr lang="en-US" dirty="0"/>
              <a:t>are modeled out of an action</a:t>
            </a:r>
          </a:p>
        </p:txBody>
      </p:sp>
    </p:spTree>
    <p:extLst>
      <p:ext uri="{BB962C8B-B14F-4D97-AF65-F5344CB8AC3E}">
        <p14:creationId xmlns:p14="http://schemas.microsoft.com/office/powerpoint/2010/main" val="410601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5257308" cy="57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24600"/>
            <a:ext cx="5562600" cy="365125"/>
          </a:xfrm>
        </p:spPr>
        <p:txBody>
          <a:bodyPr/>
          <a:lstStyle/>
          <a:p>
            <a:r>
              <a:rPr lang="en-CA" dirty="0" smtClean="0"/>
              <a:t>Reference: Object-Oriented Analysis and Design with the Unified Process-</a:t>
            </a:r>
            <a:r>
              <a:rPr lang="en-CA" dirty="0" err="1" smtClean="0"/>
              <a:t>Satzinger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838200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Activity Diagram to document the workflow for 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Insurance Quote Generation:</a:t>
            </a:r>
          </a:p>
          <a:p>
            <a:endParaRPr lang="en-CA" dirty="0"/>
          </a:p>
          <a:p>
            <a:pPr marL="342900" indent="-342900">
              <a:buAutoNum type="arabicPeriod"/>
            </a:pPr>
            <a:r>
              <a:rPr lang="en-CA" dirty="0" smtClean="0"/>
              <a:t>Simple Case: Salesperson generates the quote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r>
              <a:rPr lang="en-CA" dirty="0" smtClean="0"/>
              <a:t>Complex cases: needs help from technical experts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09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89840"/>
            <a:ext cx="7008747" cy="55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356350"/>
            <a:ext cx="6477000" cy="365125"/>
          </a:xfrm>
        </p:spPr>
        <p:txBody>
          <a:bodyPr/>
          <a:lstStyle/>
          <a:p>
            <a:r>
              <a:rPr lang="en-CA" dirty="0" smtClean="0"/>
              <a:t>Reference: Object-Oriented Analysis and Design with the Unified Process-</a:t>
            </a:r>
            <a:r>
              <a:rPr lang="en-CA" dirty="0" err="1" smtClean="0"/>
              <a:t>Satzinger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10400" y="68580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Activity Diagram for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Order Production</a:t>
            </a:r>
          </a:p>
          <a:p>
            <a:endParaRPr lang="en-CA" dirty="0"/>
          </a:p>
          <a:p>
            <a:r>
              <a:rPr lang="en-CA" dirty="0" smtClean="0"/>
              <a:t>Concurrent Paths with a </a:t>
            </a:r>
            <a:r>
              <a:rPr lang="en-CA" dirty="0" smtClean="0">
                <a:solidFill>
                  <a:srgbClr val="FF0000"/>
                </a:solidFill>
              </a:rPr>
              <a:t>synchronization bar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9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4000" dirty="0" smtClean="0"/>
              <a:t/>
            </a:r>
            <a:br>
              <a:rPr lang="en-CA" sz="4000" dirty="0" smtClean="0"/>
            </a:br>
            <a:r>
              <a:rPr lang="en-CA" sz="4000" dirty="0" smtClean="0"/>
              <a:t>Activity Diagram is a </a:t>
            </a:r>
            <a:r>
              <a:rPr lang="en-US" altLang="en-US" sz="4000" dirty="0"/>
              <a:t>representation of workflow 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 smtClean="0">
                <a:solidFill>
                  <a:srgbClr val="231F20"/>
                </a:solidFill>
              </a:rPr>
              <a:t>Identify </a:t>
            </a:r>
            <a:r>
              <a:rPr lang="en-US" altLang="en-US" dirty="0">
                <a:solidFill>
                  <a:srgbClr val="231F20"/>
                </a:solidFill>
              </a:rPr>
              <a:t>agents to create the appropriate </a:t>
            </a:r>
            <a:r>
              <a:rPr lang="en-US" altLang="en-US" dirty="0" smtClean="0">
                <a:solidFill>
                  <a:srgbClr val="FF0000"/>
                </a:solidFill>
              </a:rPr>
              <a:t>swim-lanes</a:t>
            </a:r>
            <a:endParaRPr lang="en-US" alt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231F20"/>
                </a:solidFill>
              </a:rPr>
              <a:t>Represent steps of workflow with appropriate </a:t>
            </a:r>
            <a:r>
              <a:rPr lang="en-US" altLang="en-US" dirty="0">
                <a:solidFill>
                  <a:srgbClr val="FF0000"/>
                </a:solidFill>
              </a:rPr>
              <a:t>ovals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rgbClr val="231F20"/>
                </a:solidFill>
              </a:rPr>
              <a:t>Connect activity </a:t>
            </a:r>
            <a:r>
              <a:rPr lang="en-US" altLang="en-US" dirty="0">
                <a:solidFill>
                  <a:srgbClr val="FF0000"/>
                </a:solidFill>
              </a:rPr>
              <a:t>ovals</a:t>
            </a:r>
            <a:r>
              <a:rPr lang="en-US" altLang="en-US" dirty="0">
                <a:solidFill>
                  <a:srgbClr val="231F20"/>
                </a:solidFill>
              </a:rPr>
              <a:t> with arrows to show direction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Use </a:t>
            </a:r>
            <a:r>
              <a:rPr lang="en-US" altLang="en-US" dirty="0">
                <a:solidFill>
                  <a:srgbClr val="FF0000"/>
                </a:solidFill>
              </a:rPr>
              <a:t>decision symbol </a:t>
            </a:r>
            <a:r>
              <a:rPr lang="en-US" altLang="en-US" dirty="0"/>
              <a:t>to represent either/or situation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Use </a:t>
            </a:r>
            <a:r>
              <a:rPr lang="en-US" altLang="en-US" dirty="0">
                <a:solidFill>
                  <a:srgbClr val="FF0000"/>
                </a:solidFill>
              </a:rPr>
              <a:t>synchronization bars </a:t>
            </a:r>
            <a:r>
              <a:rPr lang="en-US" altLang="en-US" dirty="0"/>
              <a:t>for parallel paths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972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Activity </a:t>
            </a:r>
            <a:r>
              <a:rPr lang="en-US" sz="2800" dirty="0"/>
              <a:t>diagrams can be used to model </a:t>
            </a:r>
            <a:r>
              <a:rPr lang="en-US" sz="2800" dirty="0">
                <a:solidFill>
                  <a:srgbClr val="FF0000"/>
                </a:solidFill>
              </a:rPr>
              <a:t>higher-level business process </a:t>
            </a:r>
            <a:r>
              <a:rPr lang="en-US" sz="2800" dirty="0"/>
              <a:t>at the business unit level, or to model </a:t>
            </a:r>
            <a:r>
              <a:rPr lang="en-US" sz="2800" dirty="0">
                <a:solidFill>
                  <a:srgbClr val="FF0000"/>
                </a:solidFill>
              </a:rPr>
              <a:t>low-level internal class </a:t>
            </a:r>
            <a:r>
              <a:rPr lang="en-US" sz="2800" dirty="0" smtClean="0">
                <a:solidFill>
                  <a:srgbClr val="FF0000"/>
                </a:solidFill>
              </a:rPr>
              <a:t>actions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Activity diagrams show the procedural flow of control between two or more class objects while processing an activity. </a:t>
            </a:r>
          </a:p>
          <a:p>
            <a:endParaRPr lang="en-US" sz="2800" dirty="0" smtClean="0"/>
          </a:p>
          <a:p>
            <a:r>
              <a:rPr lang="en-US" sz="2800" dirty="0" smtClean="0"/>
              <a:t>activity diagram is to model the procedural flow of actions that are part of a larger activity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338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1600" b="1" dirty="0"/>
              <a:t>Activity diagram, with two </a:t>
            </a:r>
            <a:r>
              <a:rPr lang="en-US" sz="1600" b="1" dirty="0" err="1"/>
              <a:t>swimlanes</a:t>
            </a:r>
            <a:r>
              <a:rPr lang="en-US" sz="1600" b="1" dirty="0"/>
              <a:t> 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to </a:t>
            </a:r>
            <a:r>
              <a:rPr lang="en-US" sz="1600" b="1" dirty="0"/>
              <a:t>indicate control of activity by two objects: the band manager, and the reporting tool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4" name="Content Placeholder 3" descr="Activity diagram, with two swimlane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38200"/>
            <a:ext cx="5181600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4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782"/>
            <a:ext cx="6477000" cy="6536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6096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ACTIVITY DIAGRAM with NO SWIMLANES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9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534400" cy="609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"</a:t>
            </a:r>
            <a:r>
              <a:rPr lang="en-US" sz="2400" dirty="0">
                <a:solidFill>
                  <a:srgbClr val="FF0000"/>
                </a:solidFill>
              </a:rPr>
              <a:t>Booking </a:t>
            </a:r>
            <a:r>
              <a:rPr lang="en-US" sz="2400" dirty="0" smtClean="0">
                <a:solidFill>
                  <a:srgbClr val="FF0000"/>
                </a:solidFill>
              </a:rPr>
              <a:t>a Concert </a:t>
            </a:r>
            <a:r>
              <a:rPr lang="en-US" sz="2400" dirty="0">
                <a:solidFill>
                  <a:srgbClr val="FF0000"/>
                </a:solidFill>
              </a:rPr>
              <a:t>Ticket," </a:t>
            </a:r>
            <a:r>
              <a:rPr lang="en-US" sz="2400" dirty="0"/>
              <a:t>with actions in the following order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1. Customer calls ticket office.</a:t>
            </a:r>
          </a:p>
          <a:p>
            <a:pPr marL="0" indent="0">
              <a:buNone/>
            </a:pPr>
            <a:r>
              <a:rPr lang="en-US" sz="2400" dirty="0"/>
              <a:t>2. Ticket rep asks what event person wants tickets for.</a:t>
            </a:r>
          </a:p>
          <a:p>
            <a:pPr marL="0" indent="0">
              <a:buNone/>
            </a:pPr>
            <a:r>
              <a:rPr lang="en-US" sz="2400" dirty="0"/>
              <a:t>3. Customer tells rep event choice.</a:t>
            </a:r>
          </a:p>
          <a:p>
            <a:pPr marL="0" indent="0">
              <a:buNone/>
            </a:pPr>
            <a:r>
              <a:rPr lang="en-US" sz="2400" dirty="0"/>
              <a:t>4. Ticket rep tells customer available seats and prices.</a:t>
            </a:r>
          </a:p>
          <a:p>
            <a:pPr marL="0" indent="0">
              <a:buNone/>
            </a:pPr>
            <a:r>
              <a:rPr lang="en-US" sz="2400" dirty="0"/>
              <a:t>5. Customer tells rep seating choice.</a:t>
            </a:r>
          </a:p>
          <a:p>
            <a:pPr marL="0" indent="0">
              <a:buNone/>
            </a:pPr>
            <a:r>
              <a:rPr lang="en-US" sz="2400" dirty="0"/>
              <a:t>6. Ticket rep reserves seats.</a:t>
            </a:r>
          </a:p>
          <a:p>
            <a:pPr marL="0" indent="0">
              <a:buNone/>
            </a:pPr>
            <a:r>
              <a:rPr lang="en-US" sz="2400" dirty="0"/>
              <a:t>7. Ticket rep asks for credit card and billing address.</a:t>
            </a:r>
          </a:p>
          <a:p>
            <a:pPr marL="0" indent="0">
              <a:buNone/>
            </a:pPr>
            <a:r>
              <a:rPr lang="en-US" sz="2400" dirty="0"/>
              <a:t>8. Customer gives requested information.</a:t>
            </a:r>
          </a:p>
          <a:p>
            <a:pPr marL="0" indent="0">
              <a:buNone/>
            </a:pPr>
            <a:r>
              <a:rPr lang="en-US" sz="2400" dirty="0"/>
              <a:t>9. Ticket rep charges credit card.</a:t>
            </a:r>
          </a:p>
          <a:p>
            <a:pPr marL="0" indent="0">
              <a:buNone/>
            </a:pPr>
            <a:r>
              <a:rPr lang="en-US" sz="2400" dirty="0"/>
              <a:t>10. Ticket rep mails tickets.</a:t>
            </a:r>
          </a:p>
        </p:txBody>
      </p:sp>
    </p:spTree>
    <p:extLst>
      <p:ext uri="{BB962C8B-B14F-4D97-AF65-F5344CB8AC3E}">
        <p14:creationId xmlns:p14="http://schemas.microsoft.com/office/powerpoint/2010/main" val="318843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Decision points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100" dirty="0" smtClean="0"/>
              <a:t>Typically</a:t>
            </a:r>
            <a:r>
              <a:rPr lang="en-US" sz="3100" dirty="0"/>
              <a:t>, decisions need to be made throughout an activity, depending </a:t>
            </a:r>
            <a:r>
              <a:rPr lang="en-US" sz="3100" dirty="0" smtClean="0"/>
              <a:t>on the </a:t>
            </a:r>
            <a:r>
              <a:rPr lang="en-US" sz="3100" dirty="0"/>
              <a:t>outcome of a specific prior action. In creating the activity diagram </a:t>
            </a:r>
            <a:r>
              <a:rPr lang="en-US" sz="3100" dirty="0" smtClean="0"/>
              <a:t>for such </a:t>
            </a:r>
            <a:r>
              <a:rPr lang="en-US" sz="3100" dirty="0"/>
              <a:t>cases, you might need to model two or more different sequences </a:t>
            </a:r>
            <a:r>
              <a:rPr lang="en-US" sz="3100" dirty="0" smtClean="0"/>
              <a:t>of actions.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smtClean="0"/>
              <a:t> </a:t>
            </a:r>
            <a:r>
              <a:rPr lang="en-US" sz="3100" dirty="0"/>
              <a:t>For example, when I order Chinese food for delivery, I call the</a:t>
            </a:r>
          </a:p>
          <a:p>
            <a:pPr marL="0" indent="0">
              <a:buNone/>
            </a:pPr>
            <a:r>
              <a:rPr lang="en-US" sz="3100" dirty="0"/>
              <a:t>Chinese food delivery guy, give him my phone number, and his </a:t>
            </a:r>
            <a:r>
              <a:rPr lang="en-US" sz="3100" dirty="0" smtClean="0"/>
              <a:t>computer will </a:t>
            </a:r>
            <a:r>
              <a:rPr lang="en-US" sz="3100" dirty="0"/>
              <a:t>automatically display my address if I've ordered food before. </a:t>
            </a:r>
            <a:endParaRPr lang="en-US" sz="3100" dirty="0" smtClean="0"/>
          </a:p>
          <a:p>
            <a:pPr marL="0" indent="0">
              <a:buNone/>
            </a:pPr>
            <a:r>
              <a:rPr lang="en-US" sz="3100" dirty="0" smtClean="0"/>
              <a:t>But </a:t>
            </a:r>
            <a:r>
              <a:rPr lang="en-US" sz="3100" dirty="0"/>
              <a:t>if </a:t>
            </a:r>
            <a:r>
              <a:rPr lang="en-US" sz="3100" dirty="0" smtClean="0"/>
              <a:t>I'm a </a:t>
            </a:r>
            <a:r>
              <a:rPr lang="en-US" sz="3100" dirty="0"/>
              <a:t>new customer calling for the first time, he must get my address </a:t>
            </a:r>
            <a:r>
              <a:rPr lang="en-US" sz="3100" dirty="0" smtClean="0"/>
              <a:t>before he </a:t>
            </a:r>
            <a:r>
              <a:rPr lang="en-US" sz="3100" dirty="0"/>
              <a:t>takes my order</a:t>
            </a:r>
            <a:r>
              <a:rPr lang="en-US" sz="3100" dirty="0" smtClean="0"/>
              <a:t>.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/>
              <a:t>The UML specification provides </a:t>
            </a:r>
            <a:r>
              <a:rPr lang="en-US" sz="3100" dirty="0">
                <a:solidFill>
                  <a:srgbClr val="FF0000"/>
                </a:solidFill>
              </a:rPr>
              <a:t>two ways </a:t>
            </a:r>
            <a:r>
              <a:rPr lang="en-US" sz="3100" dirty="0"/>
              <a:t>to model dec</a:t>
            </a:r>
            <a:r>
              <a:rPr lang="en-US" dirty="0"/>
              <a:t>isions</a:t>
            </a:r>
          </a:p>
        </p:txBody>
      </p:sp>
    </p:spTree>
    <p:extLst>
      <p:ext uri="{BB962C8B-B14F-4D97-AF65-F5344CB8AC3E}">
        <p14:creationId xmlns:p14="http://schemas.microsoft.com/office/powerpoint/2010/main" val="374789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first way is to show </a:t>
            </a:r>
            <a:r>
              <a:rPr lang="en-US" sz="2400" dirty="0" smtClean="0">
                <a:solidFill>
                  <a:srgbClr val="FF0000"/>
                </a:solidFill>
              </a:rPr>
              <a:t>a single transition line coming out of an action and connecting to a decision point.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8" y="1143000"/>
            <a:ext cx="852808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4958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transition line involved in a decision point must</a:t>
            </a:r>
          </a:p>
          <a:p>
            <a:r>
              <a:rPr lang="en-US" dirty="0"/>
              <a:t>be labeled with text above it to indicate "guard conditions," commonly</a:t>
            </a:r>
          </a:p>
          <a:p>
            <a:r>
              <a:rPr lang="en-US" dirty="0"/>
              <a:t>abbreviated as </a:t>
            </a:r>
            <a:r>
              <a:rPr lang="en-US" i="1" dirty="0"/>
              <a:t>guards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Guard condition </a:t>
            </a:r>
            <a:r>
              <a:rPr lang="en-US" sz="3100" dirty="0" smtClean="0"/>
              <a:t>text is always placed in brackets -- for example, [guard</a:t>
            </a:r>
          </a:p>
          <a:p>
            <a:pPr marL="0" indent="0">
              <a:buNone/>
            </a:pPr>
            <a:r>
              <a:rPr lang="en-US" sz="3100" dirty="0" smtClean="0"/>
              <a:t>condition text]. 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endParaRPr lang="en-US" sz="3100" dirty="0" smtClean="0"/>
          </a:p>
          <a:p>
            <a:pPr marL="0" indent="0">
              <a:buNone/>
            </a:pPr>
            <a:r>
              <a:rPr lang="en-US" sz="3100" dirty="0" smtClean="0"/>
              <a:t>A guard condition explicitly tells when to follow a transition line to the next action. According to the decision point shown in Figure a</a:t>
            </a:r>
          </a:p>
          <a:p>
            <a:pPr marL="0" indent="0">
              <a:buNone/>
            </a:pPr>
            <a:r>
              <a:rPr lang="en-US" sz="3100" dirty="0" smtClean="0"/>
              <a:t>bartender (user) only needs to </a:t>
            </a:r>
            <a:r>
              <a:rPr lang="en-US" sz="3100" dirty="0" smtClean="0">
                <a:solidFill>
                  <a:srgbClr val="FF0000"/>
                </a:solidFill>
              </a:rPr>
              <a:t>"make sure the customer is at least 21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FF0000"/>
                </a:solidFill>
              </a:rPr>
              <a:t>years old" </a:t>
            </a:r>
            <a:r>
              <a:rPr lang="en-US" sz="3100" dirty="0" smtClean="0"/>
              <a:t>when the customer orders an alcoholic drink.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smtClean="0"/>
              <a:t> If the customer orders any other type of drink (the "else" condition), then the bartender simply gets the drink for the customer. 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 smtClean="0"/>
              <a:t>The </a:t>
            </a:r>
            <a:r>
              <a:rPr lang="en-US" sz="3100" dirty="0" smtClean="0">
                <a:solidFill>
                  <a:srgbClr val="FF0000"/>
                </a:solidFill>
              </a:rPr>
              <a:t>[else] </a:t>
            </a:r>
            <a:r>
              <a:rPr lang="en-US" sz="3100" dirty="0" smtClean="0"/>
              <a:t>guard is commonly used</a:t>
            </a:r>
          </a:p>
          <a:p>
            <a:pPr marL="0" indent="0">
              <a:buNone/>
            </a:pPr>
            <a:r>
              <a:rPr lang="en-US" sz="3100" dirty="0" smtClean="0"/>
              <a:t>in activity diagrams to mean "if none of the other guarded transition lines matches the actual condition," then follow the </a:t>
            </a:r>
            <a:r>
              <a:rPr lang="en-US" dirty="0" smtClean="0"/>
              <a:t>[else] transition 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Merge points</a:t>
            </a:r>
          </a:p>
          <a:p>
            <a:pPr marL="0" indent="0">
              <a:buNone/>
            </a:pPr>
            <a:r>
              <a:rPr lang="en-US" sz="2400" dirty="0"/>
              <a:t>Sometimes the procedural flow from one decision path may connect </a:t>
            </a:r>
            <a:r>
              <a:rPr lang="en-US" sz="2400" dirty="0" smtClean="0"/>
              <a:t>back to </a:t>
            </a:r>
            <a:r>
              <a:rPr lang="en-US" sz="2400" dirty="0"/>
              <a:t>another decision path, as shown in Figure 6 at the "Customer's Age &gt; </a:t>
            </a:r>
            <a:r>
              <a:rPr lang="en-US" sz="2400" dirty="0" smtClean="0"/>
              <a:t>= 21</a:t>
            </a:r>
            <a:r>
              <a:rPr lang="en-US" sz="2400" dirty="0"/>
              <a:t>" condition.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</a:t>
            </a:r>
            <a:r>
              <a:rPr lang="en-US" sz="2400" dirty="0"/>
              <a:t>these cases, we connect two or more action paths</a:t>
            </a:r>
          </a:p>
          <a:p>
            <a:pPr marL="0" indent="0">
              <a:buNone/>
            </a:pPr>
            <a:r>
              <a:rPr lang="en-US" sz="2400" dirty="0"/>
              <a:t>together using the same diamond icon with multiple paths pointing to it</a:t>
            </a:r>
            <a:r>
              <a:rPr lang="en-US" sz="2400" dirty="0" smtClean="0"/>
              <a:t>, but </a:t>
            </a:r>
            <a:r>
              <a:rPr lang="en-US" sz="2400" dirty="0"/>
              <a:t>with only one transition line coming out of it.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does not indicate </a:t>
            </a:r>
            <a:r>
              <a:rPr lang="en-US" sz="2400" dirty="0" smtClean="0"/>
              <a:t>a decision </a:t>
            </a:r>
            <a:r>
              <a:rPr lang="en-US" sz="2400" dirty="0"/>
              <a:t>point, but rather a </a:t>
            </a:r>
            <a:r>
              <a:rPr lang="en-US" sz="2400" i="1" dirty="0"/>
              <a:t>merge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48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743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Activity Diagrams</vt:lpstr>
      <vt:lpstr>PowerPoint Presentation</vt:lpstr>
      <vt:lpstr>Activity diagram, with two swimlanes  to indicate control of activity by two objects: the band manager, and the reporting tool </vt:lpstr>
      <vt:lpstr>PowerPoint Presentation</vt:lpstr>
      <vt:lpstr>PowerPoint Presentation</vt:lpstr>
      <vt:lpstr>Decision points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Activity Diagram is a representation of workflow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Diagrams</dc:title>
  <dc:creator>D</dc:creator>
  <cp:lastModifiedBy>AR</cp:lastModifiedBy>
  <cp:revision>14</cp:revision>
  <dcterms:created xsi:type="dcterms:W3CDTF">2012-10-19T15:39:34Z</dcterms:created>
  <dcterms:modified xsi:type="dcterms:W3CDTF">2013-10-03T13:30:22Z</dcterms:modified>
</cp:coreProperties>
</file>