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8" r:id="rId10"/>
    <p:sldId id="267" r:id="rId11"/>
    <p:sldId id="264" r:id="rId12"/>
    <p:sldId id="265" r:id="rId13"/>
    <p:sldId id="279"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1182" y="-102"/>
      </p:cViewPr>
      <p:guideLst>
        <p:guide orient="horz" pos="2160"/>
        <p:guide pos="2880"/>
      </p:guideLst>
    </p:cSldViewPr>
  </p:slideViewPr>
  <p:notesTextViewPr>
    <p:cViewPr>
      <p:scale>
        <a:sx n="1" d="1"/>
        <a:sy n="1" d="1"/>
      </p:scale>
      <p:origin x="0" y="0"/>
    </p:cViewPr>
  </p:notesTextViewPr>
  <p:sorterViewPr>
    <p:cViewPr>
      <p:scale>
        <a:sx n="100" d="100"/>
        <a:sy n="100" d="100"/>
      </p:scale>
      <p:origin x="0" y="40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563C0D-8693-49FD-B901-FA9375826CC9}"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2906715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63C0D-8693-49FD-B901-FA9375826CC9}"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3394662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63C0D-8693-49FD-B901-FA9375826CC9}"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554655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563C0D-8693-49FD-B901-FA9375826CC9}"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2671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563C0D-8693-49FD-B901-FA9375826CC9}" type="datetimeFigureOut">
              <a:rPr lang="en-US" smtClean="0"/>
              <a:t>11/13/2013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199664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563C0D-8693-49FD-B901-FA9375826CC9}"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2576075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563C0D-8693-49FD-B901-FA9375826CC9}" type="datetimeFigureOut">
              <a:rPr lang="en-US" smtClean="0"/>
              <a:t>11/13/2013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399697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563C0D-8693-49FD-B901-FA9375826CC9}" type="datetimeFigureOut">
              <a:rPr lang="en-US" smtClean="0"/>
              <a:t>11/13/2013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428408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63C0D-8693-49FD-B901-FA9375826CC9}" type="datetimeFigureOut">
              <a:rPr lang="en-US" smtClean="0"/>
              <a:t>11/13/2013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4101009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63C0D-8693-49FD-B901-FA9375826CC9}"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171916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563C0D-8693-49FD-B901-FA9375826CC9}" type="datetimeFigureOut">
              <a:rPr lang="en-US" smtClean="0"/>
              <a:t>11/13/2013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AC6197-A6C4-42ED-ADF1-CEA97ED15CA2}" type="slidenum">
              <a:rPr lang="en-US" smtClean="0"/>
              <a:t>‹#›</a:t>
            </a:fld>
            <a:endParaRPr lang="en-US"/>
          </a:p>
        </p:txBody>
      </p:sp>
    </p:spTree>
    <p:extLst>
      <p:ext uri="{BB962C8B-B14F-4D97-AF65-F5344CB8AC3E}">
        <p14:creationId xmlns:p14="http://schemas.microsoft.com/office/powerpoint/2010/main" val="348147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63C0D-8693-49FD-B901-FA9375826CC9}" type="datetimeFigureOut">
              <a:rPr lang="en-US" smtClean="0"/>
              <a:t>11/13/2013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C6197-A6C4-42ED-ADF1-CEA97ED15CA2}" type="slidenum">
              <a:rPr lang="en-US" smtClean="0"/>
              <a:t>‹#›</a:t>
            </a:fld>
            <a:endParaRPr lang="en-US"/>
          </a:p>
        </p:txBody>
      </p:sp>
    </p:spTree>
    <p:extLst>
      <p:ext uri="{BB962C8B-B14F-4D97-AF65-F5344CB8AC3E}">
        <p14:creationId xmlns:p14="http://schemas.microsoft.com/office/powerpoint/2010/main" val="2106684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524000"/>
            <a:ext cx="7772400" cy="1470025"/>
          </a:xfrm>
        </p:spPr>
        <p:txBody>
          <a:bodyPr/>
          <a:lstStyle/>
          <a:p>
            <a:r>
              <a:rPr lang="en-US" dirty="0" smtClean="0"/>
              <a:t>Comp3035</a:t>
            </a:r>
            <a:br>
              <a:rPr lang="en-US" dirty="0" smtClean="0"/>
            </a:br>
            <a:r>
              <a:rPr lang="en-US" dirty="0" smtClean="0"/>
              <a:t>UML Class Diagrams</a:t>
            </a:r>
            <a:endParaRPr lang="en-US" dirty="0"/>
          </a:p>
        </p:txBody>
      </p:sp>
      <p:sp>
        <p:nvSpPr>
          <p:cNvPr id="4" name="TextBox 3"/>
          <p:cNvSpPr txBox="1"/>
          <p:nvPr/>
        </p:nvSpPr>
        <p:spPr>
          <a:xfrm>
            <a:off x="2590800" y="3962400"/>
            <a:ext cx="5638800" cy="400110"/>
          </a:xfrm>
          <a:prstGeom prst="rect">
            <a:avLst/>
          </a:prstGeom>
          <a:noFill/>
        </p:spPr>
        <p:txBody>
          <a:bodyPr wrap="square" rtlCol="0">
            <a:spAutoFit/>
          </a:bodyPr>
          <a:lstStyle/>
          <a:p>
            <a:r>
              <a:rPr lang="en-US" sz="1000" b="1" dirty="0" smtClean="0"/>
              <a:t>References</a:t>
            </a:r>
          </a:p>
          <a:p>
            <a:r>
              <a:rPr lang="en-US" sz="1000" dirty="0" smtClean="0"/>
              <a:t>http://www.ibm.com/developerworks/rational/library/content/RationalEdge/sep04/bell/</a:t>
            </a:r>
            <a:endParaRPr lang="en-US" sz="1000" dirty="0"/>
          </a:p>
        </p:txBody>
      </p:sp>
    </p:spTree>
    <p:extLst>
      <p:ext uri="{BB962C8B-B14F-4D97-AF65-F5344CB8AC3E}">
        <p14:creationId xmlns:p14="http://schemas.microsoft.com/office/powerpoint/2010/main" val="1436163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411162"/>
          </a:xfrm>
        </p:spPr>
        <p:txBody>
          <a:bodyPr>
            <a:normAutofit fontScale="90000"/>
          </a:bodyPr>
          <a:lstStyle/>
          <a:p>
            <a:pPr algn="l"/>
            <a:r>
              <a:rPr lang="en-US" b="1" dirty="0" smtClean="0"/>
              <a:t/>
            </a:r>
            <a:br>
              <a:rPr lang="en-US" b="1" dirty="0" smtClean="0"/>
            </a:br>
            <a:r>
              <a:rPr lang="en-US" sz="2200" b="1" dirty="0" smtClean="0">
                <a:solidFill>
                  <a:schemeClr val="accent1"/>
                </a:solidFill>
                <a:latin typeface="+mn-lt"/>
                <a:ea typeface="+mn-ea"/>
                <a:cs typeface="+mn-cs"/>
              </a:rPr>
              <a:t>1. </a:t>
            </a:r>
            <a:r>
              <a:rPr lang="en-US" sz="3100" b="1" dirty="0">
                <a:solidFill>
                  <a:schemeClr val="accent1"/>
                </a:solidFill>
              </a:rPr>
              <a:t>Generalization/Specialization Hierarchy</a:t>
            </a:r>
            <a:r>
              <a:rPr lang="en-US" b="1" dirty="0" smtClean="0"/>
              <a:t/>
            </a:r>
            <a:br>
              <a:rPr lang="en-US" b="1" dirty="0" smtClean="0"/>
            </a:br>
            <a:endParaRPr lang="en-US" dirty="0"/>
          </a:p>
        </p:txBody>
      </p:sp>
      <p:sp>
        <p:nvSpPr>
          <p:cNvPr id="3" name="Content Placeholder 2"/>
          <p:cNvSpPr>
            <a:spLocks noGrp="1"/>
          </p:cNvSpPr>
          <p:nvPr>
            <p:ph idx="1"/>
          </p:nvPr>
        </p:nvSpPr>
        <p:spPr>
          <a:xfrm>
            <a:off x="457200" y="533400"/>
            <a:ext cx="8229600" cy="6172200"/>
          </a:xfrm>
        </p:spPr>
        <p:txBody>
          <a:bodyPr>
            <a:normAutofit/>
          </a:bodyPr>
          <a:lstStyle/>
          <a:p>
            <a:pPr marL="0" indent="0">
              <a:buNone/>
            </a:pPr>
            <a:r>
              <a:rPr lang="en-US" sz="2100" dirty="0" smtClean="0"/>
              <a:t>The Generalization/Specialization relationship ("is a") indicates that one of the two related classes (the subclass) is considered to be a specialized form of the other (the super type) and superclass is considered as 'Generalization' of subclass. </a:t>
            </a:r>
          </a:p>
          <a:p>
            <a:pPr marL="0" indent="0">
              <a:buNone/>
            </a:pPr>
            <a:endParaRPr lang="en-US" sz="2100" dirty="0"/>
          </a:p>
          <a:p>
            <a:pPr marL="0" indent="0">
              <a:buNone/>
            </a:pPr>
            <a:r>
              <a:rPr lang="en-US" sz="2100" dirty="0" smtClean="0"/>
              <a:t>In practice, this means that any instance of the subtype is also an instance of the superclass. </a:t>
            </a:r>
          </a:p>
          <a:p>
            <a:pPr marL="0" indent="0">
              <a:buNone/>
            </a:pPr>
            <a:endParaRPr lang="en-US" sz="2100" dirty="0"/>
          </a:p>
          <a:p>
            <a:pPr marL="0" indent="0">
              <a:buNone/>
            </a:pPr>
            <a:r>
              <a:rPr lang="en-US" sz="2100" dirty="0"/>
              <a:t>An exemplary tree of generalizations of this form is found in binomial nomenclature: human beings are a subclass of simian, which are a subclass of mammal, and so on. The relationship is most easily understood by the phrase 'an A is a B' (a human is </a:t>
            </a:r>
            <a:r>
              <a:rPr lang="en-US" sz="2100" dirty="0" smtClean="0"/>
              <a:t>a mammal</a:t>
            </a:r>
            <a:r>
              <a:rPr lang="en-US" sz="2100" dirty="0"/>
              <a:t>, a mammal is an animal).</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5059110"/>
            <a:ext cx="2857500" cy="1171575"/>
          </a:xfrm>
          <a:prstGeom prst="rect">
            <a:avLst/>
          </a:prstGeom>
        </p:spPr>
      </p:pic>
    </p:spTree>
    <p:extLst>
      <p:ext uri="{BB962C8B-B14F-4D97-AF65-F5344CB8AC3E}">
        <p14:creationId xmlns:p14="http://schemas.microsoft.com/office/powerpoint/2010/main" val="2564335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563562"/>
          </a:xfrm>
        </p:spPr>
        <p:txBody>
          <a:bodyPr/>
          <a:lstStyle/>
          <a:p>
            <a:pPr algn="l"/>
            <a:r>
              <a:rPr lang="en-US" sz="2800" b="1" dirty="0" smtClean="0">
                <a:solidFill>
                  <a:schemeClr val="accent1"/>
                </a:solidFill>
              </a:rPr>
              <a:t>2(a)- Aggregation</a:t>
            </a:r>
            <a:endParaRPr lang="en-US" sz="2800" b="1" dirty="0">
              <a:solidFill>
                <a:schemeClr val="accent1"/>
              </a:solidFill>
            </a:endParaRPr>
          </a:p>
        </p:txBody>
      </p:sp>
      <p:sp>
        <p:nvSpPr>
          <p:cNvPr id="3" name="Content Placeholder 2"/>
          <p:cNvSpPr>
            <a:spLocks noGrp="1"/>
          </p:cNvSpPr>
          <p:nvPr>
            <p:ph idx="1"/>
          </p:nvPr>
        </p:nvSpPr>
        <p:spPr>
          <a:xfrm>
            <a:off x="457200" y="685800"/>
            <a:ext cx="8534400" cy="5867400"/>
          </a:xfrm>
        </p:spPr>
        <p:txBody>
          <a:bodyPr>
            <a:normAutofit/>
          </a:bodyPr>
          <a:lstStyle/>
          <a:p>
            <a:pPr marL="0" indent="0">
              <a:buNone/>
            </a:pPr>
            <a:r>
              <a:rPr lang="en-US" sz="1600" dirty="0" smtClean="0"/>
              <a:t>Aggregation is a special type of association used to model a </a:t>
            </a:r>
            <a:r>
              <a:rPr lang="en-US" sz="1600" dirty="0" smtClean="0">
                <a:solidFill>
                  <a:schemeClr val="accent1"/>
                </a:solidFill>
              </a:rPr>
              <a:t>"whole to its parts"</a:t>
            </a:r>
            <a:r>
              <a:rPr lang="en-US" sz="1600" dirty="0" smtClean="0"/>
              <a:t> relationship. </a:t>
            </a:r>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To represent an aggregation relationship, you draw a solid line from the parent class to the part class, and draw an unfilled diamond shape on the parent class's association end. </a:t>
            </a:r>
            <a:endParaRPr lang="en-US" sz="1600" dirty="0"/>
          </a:p>
          <a:p>
            <a:pPr marL="0" indent="0">
              <a:buNone/>
            </a:pPr>
            <a:endParaRPr lang="en-US" sz="1600" dirty="0" smtClean="0"/>
          </a:p>
          <a:p>
            <a:pPr marL="0" indent="0">
              <a:buNone/>
            </a:pPr>
            <a:r>
              <a:rPr lang="en-US" sz="1600" b="1" dirty="0">
                <a:solidFill>
                  <a:schemeClr val="accent1"/>
                </a:solidFill>
              </a:rPr>
              <a:t>a) Basic aggregation </a:t>
            </a:r>
            <a:r>
              <a:rPr lang="en-US" sz="1600" b="1" dirty="0" smtClean="0">
                <a:solidFill>
                  <a:schemeClr val="accent1"/>
                </a:solidFill>
              </a:rPr>
              <a:t>relationships: </a:t>
            </a:r>
            <a:r>
              <a:rPr lang="en-US" sz="1600" dirty="0" smtClean="0"/>
              <a:t>the lifecycle of a </a:t>
            </a:r>
            <a:r>
              <a:rPr lang="en-US" sz="1600" i="1" dirty="0" smtClean="0"/>
              <a:t>part</a:t>
            </a:r>
            <a:r>
              <a:rPr lang="en-US" sz="1600" dirty="0" smtClean="0"/>
              <a:t> class is independent from the </a:t>
            </a:r>
            <a:r>
              <a:rPr lang="en-US" sz="1600" i="1" dirty="0" smtClean="0"/>
              <a:t>whole</a:t>
            </a:r>
            <a:r>
              <a:rPr lang="en-US" sz="1600" dirty="0" smtClean="0"/>
              <a:t> class's lifecycle.</a:t>
            </a:r>
          </a:p>
          <a:p>
            <a:pPr marL="0" indent="0">
              <a:buNone/>
            </a:pPr>
            <a:endParaRPr lang="en-US" sz="1600" dirty="0"/>
          </a:p>
          <a:p>
            <a:pPr marL="0" indent="0">
              <a:buNone/>
            </a:pPr>
            <a:r>
              <a:rPr lang="en-US" sz="1600" dirty="0" smtClean="0"/>
              <a:t>For example, we can think of </a:t>
            </a:r>
            <a:r>
              <a:rPr lang="en-US" sz="1600" i="1" dirty="0" smtClean="0"/>
              <a:t>Car</a:t>
            </a:r>
            <a:r>
              <a:rPr lang="en-US" sz="1600" dirty="0" smtClean="0"/>
              <a:t> as a whole entity and </a:t>
            </a:r>
            <a:r>
              <a:rPr lang="en-US" sz="1600" i="1" dirty="0" smtClean="0"/>
              <a:t>Car Wheel</a:t>
            </a:r>
            <a:r>
              <a:rPr lang="en-US" sz="1600" dirty="0" smtClean="0"/>
              <a:t> as part of the overall Car. </a:t>
            </a:r>
          </a:p>
          <a:p>
            <a:pPr marL="0" indent="0">
              <a:buNone/>
            </a:pPr>
            <a:endParaRPr lang="en-US" sz="1600" dirty="0"/>
          </a:p>
          <a:p>
            <a:pPr marL="0" indent="0">
              <a:buNone/>
            </a:pPr>
            <a:r>
              <a:rPr lang="en-US" sz="1600" dirty="0" smtClean="0"/>
              <a:t>The wheel can be created weeks ahead of time, and it can sit in a warehouse before being placed on a car during assembly. In this example, the </a:t>
            </a:r>
            <a:r>
              <a:rPr lang="en-US" sz="1600" u="sng" dirty="0" smtClean="0">
                <a:solidFill>
                  <a:srgbClr val="FF0000"/>
                </a:solidFill>
              </a:rPr>
              <a:t>Wheel class's instance clearly lives independently of the Car class's instance</a:t>
            </a:r>
            <a:r>
              <a:rPr lang="en-US" sz="1600" dirty="0" smtClean="0"/>
              <a:t>. </a:t>
            </a:r>
          </a:p>
          <a:p>
            <a:pPr marL="0" indent="0">
              <a:buNone/>
            </a:pPr>
            <a:endParaRPr lang="en-US" sz="1600" dirty="0"/>
          </a:p>
          <a:p>
            <a:pPr marL="0" indent="0">
              <a:buNone/>
            </a:pPr>
            <a:r>
              <a:rPr lang="en-US" sz="1600" dirty="0" smtClean="0"/>
              <a:t>However, there are times </a:t>
            </a:r>
            <a:r>
              <a:rPr lang="en-US" sz="1600" u="sng" dirty="0" smtClean="0">
                <a:solidFill>
                  <a:srgbClr val="FF0000"/>
                </a:solidFill>
              </a:rPr>
              <a:t>when the </a:t>
            </a:r>
            <a:r>
              <a:rPr lang="en-US" sz="1600" i="1" u="sng" dirty="0" smtClean="0">
                <a:solidFill>
                  <a:srgbClr val="FF0000"/>
                </a:solidFill>
              </a:rPr>
              <a:t>part</a:t>
            </a:r>
            <a:r>
              <a:rPr lang="en-US" sz="1600" u="sng" dirty="0" smtClean="0">
                <a:solidFill>
                  <a:srgbClr val="FF0000"/>
                </a:solidFill>
              </a:rPr>
              <a:t> class's lifecycle </a:t>
            </a:r>
            <a:r>
              <a:rPr lang="en-US" sz="1600" i="1" u="sng" dirty="0" smtClean="0">
                <a:solidFill>
                  <a:srgbClr val="FF0000"/>
                </a:solidFill>
              </a:rPr>
              <a:t>is not</a:t>
            </a:r>
            <a:r>
              <a:rPr lang="en-US" sz="1600" u="sng" dirty="0" smtClean="0">
                <a:solidFill>
                  <a:srgbClr val="FF0000"/>
                </a:solidFill>
              </a:rPr>
              <a:t> independent from that of the </a:t>
            </a:r>
            <a:r>
              <a:rPr lang="en-US" sz="1600" i="1" u="sng" dirty="0" smtClean="0">
                <a:solidFill>
                  <a:srgbClr val="FF0000"/>
                </a:solidFill>
              </a:rPr>
              <a:t>whole</a:t>
            </a:r>
            <a:r>
              <a:rPr lang="en-US" sz="1600" u="sng" dirty="0" smtClean="0">
                <a:solidFill>
                  <a:srgbClr val="FF0000"/>
                </a:solidFill>
              </a:rPr>
              <a:t> class — this is called composition. Consider, for example, the relationship of a company to its departments.</a:t>
            </a:r>
            <a:r>
              <a:rPr lang="en-US" sz="1600" dirty="0" smtClean="0"/>
              <a:t> Both </a:t>
            </a:r>
            <a:r>
              <a:rPr lang="en-US" sz="1600" i="1" dirty="0" smtClean="0"/>
              <a:t>Company and Departments</a:t>
            </a:r>
            <a:r>
              <a:rPr lang="en-US" sz="1600" dirty="0" smtClean="0"/>
              <a:t> are modeled as classes, and a department cannot exist before a company exists. Here the Department class's instance is dependent upon the existence of the Company class's instance.</a:t>
            </a:r>
          </a:p>
          <a:p>
            <a:pPr marL="0" indent="0">
              <a:buNone/>
            </a:pPr>
            <a:endParaRPr lang="en-US" sz="1600" dirty="0" smtClean="0"/>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066800"/>
            <a:ext cx="3695700" cy="622300"/>
          </a:xfrm>
          <a:prstGeom prst="rect">
            <a:avLst/>
          </a:prstGeom>
        </p:spPr>
      </p:pic>
    </p:spTree>
    <p:extLst>
      <p:ext uri="{BB962C8B-B14F-4D97-AF65-F5344CB8AC3E}">
        <p14:creationId xmlns:p14="http://schemas.microsoft.com/office/powerpoint/2010/main" val="2038483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marL="0" indent="0">
              <a:buNone/>
            </a:pPr>
            <a:r>
              <a:rPr lang="en-US" sz="2800" b="1" dirty="0">
                <a:solidFill>
                  <a:schemeClr val="accent1"/>
                </a:solidFill>
                <a:latin typeface="+mj-lt"/>
                <a:ea typeface="+mj-ea"/>
                <a:cs typeface="+mj-cs"/>
              </a:rPr>
              <a:t>2(b)- Composition aggregation</a:t>
            </a:r>
          </a:p>
          <a:p>
            <a:pPr marL="0" indent="0">
              <a:buNone/>
            </a:pPr>
            <a:r>
              <a:rPr lang="en-US" sz="1800" dirty="0" smtClean="0"/>
              <a:t>The composition aggregation relationship is just another form of the aggregation relationship, but the child class's instance lifecycle is dependent on the parent class's instance lifecycle. The Figure shows a composition relationship between a Company class and a Department class, notice that the composition relationship is drawn like the aggregation relationship, but this time the diamond shape is filled.</a:t>
            </a:r>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799341"/>
            <a:ext cx="4330700" cy="596900"/>
          </a:xfrm>
          <a:prstGeom prst="rect">
            <a:avLst/>
          </a:prstGeom>
        </p:spPr>
      </p:pic>
      <p:sp>
        <p:nvSpPr>
          <p:cNvPr id="5" name="Rectangle 4"/>
          <p:cNvSpPr/>
          <p:nvPr/>
        </p:nvSpPr>
        <p:spPr>
          <a:xfrm>
            <a:off x="608888" y="4114800"/>
            <a:ext cx="8001000" cy="2585323"/>
          </a:xfrm>
          <a:prstGeom prst="rect">
            <a:avLst/>
          </a:prstGeom>
        </p:spPr>
        <p:txBody>
          <a:bodyPr wrap="square">
            <a:spAutoFit/>
          </a:bodyPr>
          <a:lstStyle/>
          <a:p>
            <a:r>
              <a:rPr lang="en-US" dirty="0" smtClean="0"/>
              <a:t>a Company class instance will always have at least one Department class instance.</a:t>
            </a:r>
          </a:p>
          <a:p>
            <a:endParaRPr lang="en-US" dirty="0"/>
          </a:p>
          <a:p>
            <a:r>
              <a:rPr lang="en-US" dirty="0" smtClean="0"/>
              <a:t> Because the relationship is a composition relationship, when the Company instance is removed/destroyed, the Department instance is automatically removed/destroyed as well. </a:t>
            </a:r>
          </a:p>
          <a:p>
            <a:endParaRPr lang="en-US" dirty="0" smtClean="0"/>
          </a:p>
          <a:p>
            <a:r>
              <a:rPr lang="en-US" dirty="0"/>
              <a:t>A</a:t>
            </a:r>
            <a:r>
              <a:rPr lang="en-US" dirty="0" smtClean="0"/>
              <a:t>nother important feature of composition aggregation is that the part class can only be related to one instance of the parent class (e.g. the Company class in our example).</a:t>
            </a:r>
            <a:endParaRPr lang="en-US" dirty="0"/>
          </a:p>
        </p:txBody>
      </p:sp>
    </p:spTree>
    <p:extLst>
      <p:ext uri="{BB962C8B-B14F-4D97-AF65-F5344CB8AC3E}">
        <p14:creationId xmlns:p14="http://schemas.microsoft.com/office/powerpoint/2010/main" val="2679149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0"/>
            <a:ext cx="8229600" cy="2133600"/>
          </a:xfrm>
        </p:spPr>
        <p:txBody>
          <a:bodyPr/>
          <a:lstStyle/>
          <a:p>
            <a:pPr marL="0" indent="0" algn="ctr">
              <a:buNone/>
            </a:pPr>
            <a:r>
              <a:rPr lang="en-CA" dirty="0" smtClean="0">
                <a:solidFill>
                  <a:srgbClr val="0070C0"/>
                </a:solidFill>
              </a:rPr>
              <a:t>Some Examples of class Diagrams</a:t>
            </a:r>
          </a:p>
          <a:p>
            <a:pPr marL="0" indent="0" algn="ctr">
              <a:buNone/>
            </a:pPr>
            <a:endParaRPr lang="en-CA" dirty="0"/>
          </a:p>
          <a:p>
            <a:pPr marL="0" indent="0" algn="ctr">
              <a:buNone/>
            </a:pPr>
            <a:r>
              <a:rPr lang="en-CA" sz="1800" dirty="0" smtClean="0"/>
              <a:t>Reference: Object Oriented Systems Analysis and Design by </a:t>
            </a:r>
            <a:r>
              <a:rPr lang="en-CA" sz="1800" dirty="0" err="1" smtClean="0"/>
              <a:t>Satzinger</a:t>
            </a:r>
            <a:r>
              <a:rPr lang="en-CA" sz="1800" dirty="0" smtClean="0"/>
              <a:t> and </a:t>
            </a:r>
            <a:r>
              <a:rPr lang="en-CA" sz="1800" dirty="0" err="1" smtClean="0"/>
              <a:t>Burd</a:t>
            </a:r>
            <a:r>
              <a:rPr lang="en-CA" sz="1800" dirty="0" smtClean="0"/>
              <a:t>(2005)</a:t>
            </a:r>
            <a:endParaRPr lang="en-CA" sz="1800" dirty="0"/>
          </a:p>
        </p:txBody>
      </p:sp>
    </p:spTree>
    <p:extLst>
      <p:ext uri="{BB962C8B-B14F-4D97-AF65-F5344CB8AC3E}">
        <p14:creationId xmlns:p14="http://schemas.microsoft.com/office/powerpoint/2010/main" val="148027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CA" sz="2400" dirty="0"/>
              <a:t>Draw a class diagram, including minimum and maximum multiplicity for the following.  The system stores information about two things: cars and owners.  </a:t>
            </a:r>
            <a:endParaRPr lang="en-CA" sz="2400" dirty="0" smtClean="0"/>
          </a:p>
          <a:p>
            <a:endParaRPr lang="en-CA" sz="2400" dirty="0"/>
          </a:p>
          <a:p>
            <a:r>
              <a:rPr lang="en-CA" sz="2400" dirty="0" smtClean="0"/>
              <a:t>A </a:t>
            </a:r>
            <a:r>
              <a:rPr lang="en-CA" sz="2400" dirty="0"/>
              <a:t>car has attributes for make, model, and year.  </a:t>
            </a:r>
            <a:endParaRPr lang="en-CA" sz="2400" dirty="0" smtClean="0"/>
          </a:p>
          <a:p>
            <a:endParaRPr lang="en-CA" sz="2400" dirty="0"/>
          </a:p>
          <a:p>
            <a:r>
              <a:rPr lang="en-CA" sz="2400" dirty="0" smtClean="0"/>
              <a:t>The </a:t>
            </a:r>
            <a:r>
              <a:rPr lang="en-CA" sz="2400" dirty="0"/>
              <a:t>owner has attributes for name and address.  </a:t>
            </a:r>
            <a:endParaRPr lang="en-CA" sz="2400" dirty="0" smtClean="0"/>
          </a:p>
          <a:p>
            <a:endParaRPr lang="en-CA" sz="2400" dirty="0"/>
          </a:p>
          <a:p>
            <a:r>
              <a:rPr lang="en-CA" sz="2400" dirty="0" smtClean="0"/>
              <a:t>Assume </a:t>
            </a:r>
            <a:r>
              <a:rPr lang="en-CA" sz="2400" dirty="0"/>
              <a:t>a car must be owned by one owner and an owner can own many cars, but an owner might not own any cars (perhaps she just sold them all, but we still want a record of her in the system).  </a:t>
            </a:r>
            <a:r>
              <a:rPr lang="en-CA" sz="2400" dirty="0" smtClean="0"/>
              <a:t>Cars could be of Three types (subclasses)sports </a:t>
            </a:r>
            <a:r>
              <a:rPr lang="en-CA" sz="2400" dirty="0"/>
              <a:t>car, sedan, and minivan with appropriate attributes</a:t>
            </a:r>
          </a:p>
        </p:txBody>
      </p:sp>
    </p:spTree>
    <p:extLst>
      <p:ext uri="{BB962C8B-B14F-4D97-AF65-F5344CB8AC3E}">
        <p14:creationId xmlns:p14="http://schemas.microsoft.com/office/powerpoint/2010/main" val="5336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2721749077"/>
              </p:ext>
            </p:extLst>
          </p:nvPr>
        </p:nvGraphicFramePr>
        <p:xfrm>
          <a:off x="304800" y="609600"/>
          <a:ext cx="8194956" cy="5486400"/>
        </p:xfrm>
        <a:graphic>
          <a:graphicData uri="http://schemas.openxmlformats.org/presentationml/2006/ole">
            <mc:AlternateContent xmlns:mc="http://schemas.openxmlformats.org/markup-compatibility/2006">
              <mc:Choice xmlns:v="urn:schemas-microsoft-com:vml" Requires="v">
                <p:oleObj spid="_x0000_s5137" name="Visio" r:id="rId3" imgW="4126992" imgH="2767584" progId="Visio.Drawing.11">
                  <p:embed/>
                </p:oleObj>
              </mc:Choice>
              <mc:Fallback>
                <p:oleObj name="Visio" r:id="rId3" imgW="4126992" imgH="27675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9600"/>
                        <a:ext cx="8194956" cy="5486400"/>
                      </a:xfrm>
                      <a:prstGeom prst="rect">
                        <a:avLst/>
                      </a:prstGeom>
                      <a:noFill/>
                    </p:spPr>
                  </p:pic>
                </p:oleObj>
              </mc:Fallback>
            </mc:AlternateContent>
          </a:graphicData>
        </a:graphic>
      </p:graphicFrame>
    </p:spTree>
    <p:extLst>
      <p:ext uri="{BB962C8B-B14F-4D97-AF65-F5344CB8AC3E}">
        <p14:creationId xmlns:p14="http://schemas.microsoft.com/office/powerpoint/2010/main" val="773096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382000" cy="6096000"/>
          </a:xfrm>
        </p:spPr>
        <p:txBody>
          <a:bodyPr>
            <a:normAutofit/>
          </a:bodyPr>
          <a:lstStyle/>
          <a:p>
            <a:r>
              <a:rPr lang="en-US" sz="2400" dirty="0"/>
              <a:t>A faculty member usually teaches many course </a:t>
            </a:r>
            <a:r>
              <a:rPr lang="en-US" sz="2400" dirty="0" smtClean="0"/>
              <a:t>sections of a course, </a:t>
            </a:r>
            <a:r>
              <a:rPr lang="en-US" sz="2400" dirty="0"/>
              <a:t>but in some semesters a faculty member may not  teach any.  </a:t>
            </a:r>
            <a:endParaRPr lang="en-US" sz="2400" dirty="0" smtClean="0"/>
          </a:p>
          <a:p>
            <a:endParaRPr lang="en-US" sz="2400" dirty="0"/>
          </a:p>
          <a:p>
            <a:r>
              <a:rPr lang="en-US" sz="2400" dirty="0" smtClean="0"/>
              <a:t>Each </a:t>
            </a:r>
            <a:r>
              <a:rPr lang="en-US" sz="2400" dirty="0"/>
              <a:t>course section must have at least one faculty number teaching it, but sometimes </a:t>
            </a:r>
            <a:r>
              <a:rPr lang="en-US" sz="2400" dirty="0" smtClean="0"/>
              <a:t>multiple faculty members </a:t>
            </a:r>
            <a:r>
              <a:rPr lang="en-US" sz="2400" dirty="0"/>
              <a:t>teach course sections.  </a:t>
            </a:r>
            <a:endParaRPr lang="en-US" sz="2400" dirty="0" smtClean="0"/>
          </a:p>
          <a:p>
            <a:endParaRPr lang="en-US" sz="2400" dirty="0"/>
          </a:p>
          <a:p>
            <a:r>
              <a:rPr lang="en-US" sz="2400" dirty="0" smtClean="0"/>
              <a:t>Furthermore</a:t>
            </a:r>
            <a:r>
              <a:rPr lang="en-US" sz="2400" dirty="0"/>
              <a:t>, to make sure that all course sections are similar, one faculty member is assigned as course coordinator to oversee the course, and each faculty member can be coordinator of many </a:t>
            </a:r>
            <a:r>
              <a:rPr lang="en-US" sz="2400" dirty="0" smtClean="0"/>
              <a:t>courses. Students may enroll in many course sections and receive a grade at  the end of the term for every course that they have enrolled in</a:t>
            </a:r>
            <a:endParaRPr lang="en-CA" sz="2400" dirty="0"/>
          </a:p>
        </p:txBody>
      </p:sp>
    </p:spTree>
    <p:extLst>
      <p:ext uri="{BB962C8B-B14F-4D97-AF65-F5344CB8AC3E}">
        <p14:creationId xmlns:p14="http://schemas.microsoft.com/office/powerpoint/2010/main" val="86125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1618039656"/>
              </p:ext>
            </p:extLst>
          </p:nvPr>
        </p:nvGraphicFramePr>
        <p:xfrm>
          <a:off x="152400" y="762000"/>
          <a:ext cx="8642090" cy="5410200"/>
        </p:xfrm>
        <a:graphic>
          <a:graphicData uri="http://schemas.openxmlformats.org/presentationml/2006/ole">
            <mc:AlternateContent xmlns:mc="http://schemas.openxmlformats.org/markup-compatibility/2006">
              <mc:Choice xmlns:v="urn:schemas-microsoft-com:vml" Requires="v">
                <p:oleObj spid="_x0000_s4113" name="Visio" r:id="rId3" imgW="5041392" imgH="2843784" progId="Visio.Drawing.11">
                  <p:embed/>
                </p:oleObj>
              </mc:Choice>
              <mc:Fallback>
                <p:oleObj name="Visio" r:id="rId3" imgW="5041392" imgH="284378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762000"/>
                        <a:ext cx="8642090" cy="5410200"/>
                      </a:xfrm>
                      <a:prstGeom prst="rect">
                        <a:avLst/>
                      </a:prstGeom>
                      <a:noFill/>
                    </p:spPr>
                  </p:pic>
                </p:oleObj>
              </mc:Fallback>
            </mc:AlternateContent>
          </a:graphicData>
        </a:graphic>
      </p:graphicFrame>
    </p:spTree>
    <p:extLst>
      <p:ext uri="{BB962C8B-B14F-4D97-AF65-F5344CB8AC3E}">
        <p14:creationId xmlns:p14="http://schemas.microsoft.com/office/powerpoint/2010/main" val="699126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a:bodyPr>
          <a:lstStyle/>
          <a:p>
            <a:pPr marL="0" lvl="0" indent="0">
              <a:buNone/>
            </a:pPr>
            <a:r>
              <a:rPr lang="en-US" sz="2600" dirty="0" smtClean="0"/>
              <a:t>Customers may open multiple accounts in one of the many Branches of the Bank.</a:t>
            </a:r>
          </a:p>
          <a:p>
            <a:pPr marL="0" lvl="0" indent="0">
              <a:buNone/>
            </a:pPr>
            <a:endParaRPr lang="en-US" sz="2600" dirty="0"/>
          </a:p>
          <a:p>
            <a:pPr marL="0" lvl="0" indent="0">
              <a:buNone/>
            </a:pPr>
            <a:r>
              <a:rPr lang="en-US" sz="2600" dirty="0" smtClean="0"/>
              <a:t>Accounts are of two types: Checking and Saving</a:t>
            </a:r>
          </a:p>
          <a:p>
            <a:pPr marL="0" lvl="0" indent="0">
              <a:buNone/>
            </a:pPr>
            <a:endParaRPr lang="en-US" sz="2600" dirty="0"/>
          </a:p>
          <a:p>
            <a:pPr marL="0" lvl="0" indent="0">
              <a:buNone/>
            </a:pPr>
            <a:r>
              <a:rPr lang="en-US" sz="2600" dirty="0" smtClean="0"/>
              <a:t>There </a:t>
            </a:r>
            <a:r>
              <a:rPr lang="en-US" sz="2600" dirty="0"/>
              <a:t>are special types of customers – personal and commercial.  All customers have a name and mailing address.  Commercial customers have additional attributes for credit rating, contact person, and contact person phone.  Personal customers have attributes for home phone and work phone.   Additionally, expand the model to show that the bank has multiple branches, and each account is serviced by one branch.  Naturally, each branch has many accounts.  </a:t>
            </a:r>
            <a:endParaRPr lang="en-CA" sz="2600" dirty="0"/>
          </a:p>
          <a:p>
            <a:r>
              <a:rPr lang="en-US" sz="2600" dirty="0"/>
              <a:t> </a:t>
            </a:r>
            <a:endParaRPr lang="en-CA" sz="2600" dirty="0"/>
          </a:p>
          <a:p>
            <a:endParaRPr lang="en-CA" dirty="0"/>
          </a:p>
        </p:txBody>
      </p:sp>
    </p:spTree>
    <p:extLst>
      <p:ext uri="{BB962C8B-B14F-4D97-AF65-F5344CB8AC3E}">
        <p14:creationId xmlns:p14="http://schemas.microsoft.com/office/powerpoint/2010/main" val="1872784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5" name="Object 4"/>
          <p:cNvGraphicFramePr>
            <a:graphicFrameLocks noChangeAspect="1"/>
          </p:cNvGraphicFramePr>
          <p:nvPr>
            <p:extLst>
              <p:ext uri="{D42A27DB-BD31-4B8C-83A1-F6EECF244321}">
                <p14:modId xmlns:p14="http://schemas.microsoft.com/office/powerpoint/2010/main" val="1092442115"/>
              </p:ext>
            </p:extLst>
          </p:nvPr>
        </p:nvGraphicFramePr>
        <p:xfrm>
          <a:off x="914400" y="255026"/>
          <a:ext cx="6400800" cy="5845884"/>
        </p:xfrm>
        <a:graphic>
          <a:graphicData uri="http://schemas.openxmlformats.org/presentationml/2006/ole">
            <mc:AlternateContent xmlns:mc="http://schemas.openxmlformats.org/markup-compatibility/2006">
              <mc:Choice xmlns:v="urn:schemas-microsoft-com:vml" Requires="v">
                <p:oleObj spid="_x0000_s3091" name="Visio" r:id="rId3" imgW="5298665" imgH="4841460" progId="Visio.Drawing.11">
                  <p:embed/>
                </p:oleObj>
              </mc:Choice>
              <mc:Fallback>
                <p:oleObj name="Visio" r:id="rId3" imgW="5298665" imgH="4841460" progId="Visio.Drawing.11">
                  <p:embed/>
                  <p:pic>
                    <p:nvPicPr>
                      <p:cNvPr id="0" name="Object 1"/>
                      <p:cNvPicPr>
                        <a:picLocks noChangeAspect="1" noChangeArrowheads="1"/>
                      </p:cNvPicPr>
                      <p:nvPr/>
                    </p:nvPicPr>
                    <p:blipFill>
                      <a:blip r:embed="rId4"/>
                      <a:srcRect/>
                      <a:stretch>
                        <a:fillRect/>
                      </a:stretch>
                    </p:blipFill>
                    <p:spPr bwMode="auto">
                      <a:xfrm>
                        <a:off x="914400" y="255026"/>
                        <a:ext cx="6400800" cy="5845884"/>
                      </a:xfrm>
                      <a:prstGeom prst="rect">
                        <a:avLst/>
                      </a:prstGeom>
                      <a:noFill/>
                    </p:spPr>
                  </p:pic>
                </p:oleObj>
              </mc:Fallback>
            </mc:AlternateContent>
          </a:graphicData>
        </a:graphic>
      </p:graphicFrame>
    </p:spTree>
    <p:extLst>
      <p:ext uri="{BB962C8B-B14F-4D97-AF65-F5344CB8AC3E}">
        <p14:creationId xmlns:p14="http://schemas.microsoft.com/office/powerpoint/2010/main" val="214122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15962"/>
          </a:xfrm>
        </p:spPr>
        <p:txBody>
          <a:bodyPr>
            <a:normAutofit/>
          </a:bodyPr>
          <a:lstStyle/>
          <a:p>
            <a:pPr algn="l"/>
            <a:r>
              <a:rPr lang="en-US" sz="2800" b="1" dirty="0" smtClean="0">
                <a:solidFill>
                  <a:schemeClr val="accent1"/>
                </a:solidFill>
              </a:rPr>
              <a:t>Classification of UML Models/Diagrams</a:t>
            </a:r>
            <a:endParaRPr lang="en-US" sz="2800" b="1" dirty="0">
              <a:solidFill>
                <a:schemeClr val="accent1"/>
              </a:solidFill>
            </a:endParaRPr>
          </a:p>
        </p:txBody>
      </p:sp>
      <p:sp>
        <p:nvSpPr>
          <p:cNvPr id="3" name="Content Placeholder 2"/>
          <p:cNvSpPr>
            <a:spLocks noGrp="1"/>
          </p:cNvSpPr>
          <p:nvPr>
            <p:ph idx="1"/>
          </p:nvPr>
        </p:nvSpPr>
        <p:spPr>
          <a:xfrm>
            <a:off x="457200" y="838200"/>
            <a:ext cx="8229600" cy="5638800"/>
          </a:xfrm>
        </p:spPr>
        <p:txBody>
          <a:bodyPr>
            <a:normAutofit/>
          </a:bodyPr>
          <a:lstStyle/>
          <a:p>
            <a:pPr marL="0" indent="0">
              <a:buNone/>
            </a:pPr>
            <a:r>
              <a:rPr lang="en-US" sz="1800" dirty="0" smtClean="0"/>
              <a:t>In UML 2 there are two basic categories of diagrams: </a:t>
            </a:r>
          </a:p>
          <a:p>
            <a:pPr marL="0" indent="0">
              <a:buNone/>
            </a:pPr>
            <a:endParaRPr lang="en-US" sz="1800" dirty="0" smtClean="0"/>
          </a:p>
          <a:p>
            <a:pPr marL="0" indent="0">
              <a:buNone/>
            </a:pPr>
            <a:r>
              <a:rPr lang="en-US" sz="1800" b="1" dirty="0" smtClean="0">
                <a:solidFill>
                  <a:schemeClr val="accent1"/>
                </a:solidFill>
              </a:rPr>
              <a:t>Structural Diagrams: </a:t>
            </a:r>
            <a:r>
              <a:rPr lang="en-US" sz="1800" dirty="0" smtClean="0"/>
              <a:t>model the static structure of the system. </a:t>
            </a:r>
          </a:p>
          <a:p>
            <a:pPr lvl="2" indent="-342900">
              <a:buFont typeface="+mj-lt"/>
              <a:buAutoNum type="arabicPeriod"/>
            </a:pPr>
            <a:r>
              <a:rPr lang="pt-BR" sz="1400" b="1" dirty="0">
                <a:solidFill>
                  <a:srgbClr val="92D050"/>
                </a:solidFill>
              </a:rPr>
              <a:t>Class diagram</a:t>
            </a:r>
          </a:p>
          <a:p>
            <a:pPr lvl="2" indent="-342900">
              <a:buFont typeface="+mj-lt"/>
              <a:buAutoNum type="arabicPeriod"/>
            </a:pPr>
            <a:r>
              <a:rPr lang="pt-BR" sz="1400" b="1" dirty="0">
                <a:solidFill>
                  <a:srgbClr val="92D050"/>
                </a:solidFill>
              </a:rPr>
              <a:t>Component diagram</a:t>
            </a:r>
          </a:p>
          <a:p>
            <a:pPr lvl="2" indent="-342900">
              <a:buFont typeface="+mj-lt"/>
              <a:buAutoNum type="arabicPeriod"/>
            </a:pPr>
            <a:r>
              <a:rPr lang="pt-BR" sz="1400" b="1" dirty="0">
                <a:solidFill>
                  <a:srgbClr val="92D050"/>
                </a:solidFill>
              </a:rPr>
              <a:t>Composite structure diagram</a:t>
            </a:r>
          </a:p>
          <a:p>
            <a:pPr lvl="2" indent="-342900">
              <a:buFont typeface="+mj-lt"/>
              <a:buAutoNum type="arabicPeriod"/>
            </a:pPr>
            <a:r>
              <a:rPr lang="pt-BR" sz="1400" b="1" dirty="0">
                <a:solidFill>
                  <a:srgbClr val="92D050"/>
                </a:solidFill>
              </a:rPr>
              <a:t>Deployment diagram</a:t>
            </a:r>
          </a:p>
          <a:p>
            <a:pPr lvl="2" indent="-342900">
              <a:buFont typeface="+mj-lt"/>
              <a:buAutoNum type="arabicPeriod"/>
            </a:pPr>
            <a:r>
              <a:rPr lang="pt-BR" sz="1400" b="1" dirty="0">
                <a:solidFill>
                  <a:srgbClr val="92D050"/>
                </a:solidFill>
              </a:rPr>
              <a:t>Object diagram</a:t>
            </a:r>
          </a:p>
          <a:p>
            <a:pPr lvl="2" indent="-342900">
              <a:buFont typeface="+mj-lt"/>
              <a:buAutoNum type="arabicPeriod"/>
            </a:pPr>
            <a:r>
              <a:rPr lang="pt-BR" sz="1400" b="1" dirty="0">
                <a:solidFill>
                  <a:srgbClr val="92D050"/>
                </a:solidFill>
              </a:rPr>
              <a:t>Package diagram</a:t>
            </a:r>
          </a:p>
          <a:p>
            <a:pPr lvl="2" indent="-342900">
              <a:buFont typeface="+mj-lt"/>
              <a:buAutoNum type="arabicPeriod"/>
            </a:pPr>
            <a:r>
              <a:rPr lang="pt-BR" sz="1400" b="1" dirty="0">
                <a:solidFill>
                  <a:srgbClr val="92D050"/>
                </a:solidFill>
              </a:rPr>
              <a:t>Profile diagram</a:t>
            </a:r>
          </a:p>
          <a:p>
            <a:pPr marL="0" indent="0">
              <a:buNone/>
            </a:pPr>
            <a:endParaRPr lang="pt-BR" sz="1800" dirty="0" smtClean="0"/>
          </a:p>
          <a:p>
            <a:pPr marL="0" indent="0">
              <a:buNone/>
            </a:pPr>
            <a:r>
              <a:rPr lang="en-US" sz="1800" b="1" dirty="0">
                <a:solidFill>
                  <a:schemeClr val="accent1"/>
                </a:solidFill>
              </a:rPr>
              <a:t>Behavioral Diagrams: </a:t>
            </a:r>
            <a:r>
              <a:rPr lang="en-US" sz="1800" dirty="0" smtClean="0"/>
              <a:t>model the dynamic behavior between the objects in the system, including their methods, collaborations, and activities. </a:t>
            </a:r>
          </a:p>
          <a:p>
            <a:pPr lvl="2" indent="-342900">
              <a:buFont typeface="+mj-lt"/>
              <a:buAutoNum type="arabicPeriod"/>
            </a:pPr>
            <a:r>
              <a:rPr lang="en-US" sz="1400" b="1" dirty="0">
                <a:solidFill>
                  <a:srgbClr val="92D050"/>
                </a:solidFill>
              </a:rPr>
              <a:t>Activity diagram</a:t>
            </a:r>
          </a:p>
          <a:p>
            <a:pPr lvl="2" indent="-342900">
              <a:buFont typeface="+mj-lt"/>
              <a:buAutoNum type="arabicPeriod"/>
            </a:pPr>
            <a:r>
              <a:rPr lang="en-US" sz="1400" b="1" dirty="0">
                <a:solidFill>
                  <a:srgbClr val="92D050"/>
                </a:solidFill>
              </a:rPr>
              <a:t>Communication diagram</a:t>
            </a:r>
          </a:p>
          <a:p>
            <a:pPr lvl="2" indent="-342900">
              <a:buFont typeface="+mj-lt"/>
              <a:buAutoNum type="arabicPeriod"/>
            </a:pPr>
            <a:r>
              <a:rPr lang="en-US" sz="1400" b="1" dirty="0">
                <a:solidFill>
                  <a:srgbClr val="92D050"/>
                </a:solidFill>
              </a:rPr>
              <a:t>Interaction overview diagram</a:t>
            </a:r>
          </a:p>
          <a:p>
            <a:pPr lvl="2" indent="-342900">
              <a:buFont typeface="+mj-lt"/>
              <a:buAutoNum type="arabicPeriod"/>
            </a:pPr>
            <a:r>
              <a:rPr lang="en-US" sz="1400" b="1" dirty="0">
                <a:solidFill>
                  <a:srgbClr val="92D050"/>
                </a:solidFill>
              </a:rPr>
              <a:t>Sequence diagram</a:t>
            </a:r>
          </a:p>
          <a:p>
            <a:pPr lvl="2" indent="-342900">
              <a:buFont typeface="+mj-lt"/>
              <a:buAutoNum type="arabicPeriod"/>
            </a:pPr>
            <a:r>
              <a:rPr lang="en-US" sz="1400" b="1" dirty="0">
                <a:solidFill>
                  <a:srgbClr val="92D050"/>
                </a:solidFill>
              </a:rPr>
              <a:t>State diagram</a:t>
            </a:r>
          </a:p>
          <a:p>
            <a:pPr lvl="2" indent="-342900">
              <a:buFont typeface="+mj-lt"/>
              <a:buAutoNum type="arabicPeriod"/>
            </a:pPr>
            <a:r>
              <a:rPr lang="en-US" sz="1400" b="1" dirty="0">
                <a:solidFill>
                  <a:srgbClr val="92D050"/>
                </a:solidFill>
              </a:rPr>
              <a:t>Timing diagram</a:t>
            </a:r>
          </a:p>
          <a:p>
            <a:pPr lvl="2" indent="-342900">
              <a:buFont typeface="+mj-lt"/>
              <a:buAutoNum type="arabicPeriod"/>
            </a:pPr>
            <a:r>
              <a:rPr lang="en-US" sz="1400" b="1" dirty="0">
                <a:solidFill>
                  <a:srgbClr val="92D050"/>
                </a:solidFill>
              </a:rPr>
              <a:t>Use case diagram</a:t>
            </a:r>
          </a:p>
          <a:p>
            <a:pPr marL="0" indent="0">
              <a:buNone/>
            </a:pPr>
            <a:endParaRPr lang="en-US" sz="1800" dirty="0"/>
          </a:p>
        </p:txBody>
      </p:sp>
    </p:spTree>
    <p:extLst>
      <p:ext uri="{BB962C8B-B14F-4D97-AF65-F5344CB8AC3E}">
        <p14:creationId xmlns:p14="http://schemas.microsoft.com/office/powerpoint/2010/main" val="3427021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05800" cy="6324600"/>
          </a:xfrm>
        </p:spPr>
        <p:txBody>
          <a:bodyPr>
            <a:normAutofit/>
          </a:bodyPr>
          <a:lstStyle/>
          <a:p>
            <a:pPr marL="0" indent="0">
              <a:buNone/>
            </a:pPr>
            <a:r>
              <a:rPr lang="en-CA" dirty="0" smtClean="0">
                <a:solidFill>
                  <a:srgbClr val="FF0000"/>
                </a:solidFill>
              </a:rPr>
              <a:t>Real Estate Listing System</a:t>
            </a:r>
          </a:p>
          <a:p>
            <a:pPr marL="0" indent="0">
              <a:buNone/>
            </a:pPr>
            <a:endParaRPr lang="en-CA" dirty="0" smtClean="0">
              <a:solidFill>
                <a:srgbClr val="FF0000"/>
              </a:solidFill>
            </a:endParaRPr>
          </a:p>
          <a:p>
            <a:pPr marL="0" indent="0" algn="just">
              <a:buNone/>
            </a:pPr>
            <a:r>
              <a:rPr lang="en-CA" sz="1800" b="1" dirty="0" smtClean="0"/>
              <a:t>Helps sales agents to help their clients to list their properties for sale and also search suitable properties for the prospective buyers. Clients sign a contract with their agents to put up their properties for sale(listings). Every agent is associated with one of the real estate offices which forwards the listing information to the REL system.</a:t>
            </a:r>
          </a:p>
          <a:p>
            <a:pPr marL="0" indent="0" algn="just">
              <a:buNone/>
            </a:pPr>
            <a:endParaRPr lang="en-CA" sz="1800" b="1" dirty="0"/>
          </a:p>
          <a:p>
            <a:pPr marL="0" indent="0" algn="just">
              <a:buNone/>
            </a:pPr>
            <a:r>
              <a:rPr lang="en-CA" sz="1800" b="1" dirty="0" smtClean="0"/>
              <a:t>Information on the listing includes the address of the property, year built, covered area(</a:t>
            </a:r>
            <a:r>
              <a:rPr lang="en-CA" sz="1800" b="1" dirty="0" err="1" smtClean="0"/>
              <a:t>sqft</a:t>
            </a:r>
            <a:r>
              <a:rPr lang="en-CA" sz="1800" b="1" dirty="0" smtClean="0"/>
              <a:t>), number of bedrooms, asking price, and status code.</a:t>
            </a:r>
          </a:p>
          <a:p>
            <a:pPr marL="0" indent="0" algn="just">
              <a:buNone/>
            </a:pPr>
            <a:endParaRPr lang="en-CA" sz="1800" b="1" dirty="0" smtClean="0"/>
          </a:p>
          <a:p>
            <a:pPr marL="0" indent="0" algn="just">
              <a:buNone/>
            </a:pPr>
            <a:r>
              <a:rPr lang="en-CA" sz="1800" b="1" dirty="0" smtClean="0"/>
              <a:t>Buyers agents might seek detailed information about any listing directly anytime</a:t>
            </a:r>
            <a:r>
              <a:rPr lang="en-CA" sz="1800" b="1" dirty="0"/>
              <a:t> </a:t>
            </a:r>
            <a:r>
              <a:rPr lang="en-CA" sz="1800" b="1" dirty="0" smtClean="0"/>
              <a:t>including the sellers agent’s contact details.</a:t>
            </a:r>
          </a:p>
          <a:p>
            <a:pPr marL="0" indent="0" algn="just">
              <a:buNone/>
            </a:pPr>
            <a:endParaRPr lang="en-CA" sz="1800" b="1" dirty="0"/>
          </a:p>
          <a:p>
            <a:pPr marL="0" indent="0" algn="just">
              <a:buNone/>
            </a:pPr>
            <a:r>
              <a:rPr lang="en-CA" sz="1800" b="1" dirty="0" smtClean="0"/>
              <a:t>Every Real estate office prints a listing book fortnightly which contains detailed information about all listings and these printed books are sent to all real estate agents (Some agents find it more convenient to use print outs </a:t>
            </a:r>
            <a:r>
              <a:rPr lang="en-CA" sz="1800" b="1" dirty="0" err="1" smtClean="0"/>
              <a:t>viz</a:t>
            </a:r>
            <a:r>
              <a:rPr lang="en-CA" sz="1800" b="1" dirty="0" smtClean="0"/>
              <a:t> a </a:t>
            </a:r>
            <a:r>
              <a:rPr lang="en-CA" sz="1800" b="1" dirty="0" err="1" smtClean="0"/>
              <a:t>viz</a:t>
            </a:r>
            <a:r>
              <a:rPr lang="en-CA" sz="1800" b="1" dirty="0" smtClean="0"/>
              <a:t> using online system). Owners may update a listing by contacting their agents who will then forward this change request to their offices and only the office staff would be authorized to make these changes in the system</a:t>
            </a:r>
            <a:endParaRPr lang="en-CA" sz="1800" b="1" dirty="0"/>
          </a:p>
          <a:p>
            <a:pPr marL="0" indent="0" algn="just">
              <a:buNone/>
            </a:pPr>
            <a:endParaRPr lang="en-CA" sz="1800" b="1" dirty="0"/>
          </a:p>
        </p:txBody>
      </p:sp>
    </p:spTree>
    <p:extLst>
      <p:ext uri="{BB962C8B-B14F-4D97-AF65-F5344CB8AC3E}">
        <p14:creationId xmlns:p14="http://schemas.microsoft.com/office/powerpoint/2010/main" val="484466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838200"/>
            <a:ext cx="7467600" cy="5334000"/>
          </a:xfrm>
          <a:prstGeom prst="rect">
            <a:avLst/>
          </a:prstGeom>
          <a:noFill/>
          <a:ln>
            <a:noFill/>
          </a:ln>
        </p:spPr>
      </p:pic>
    </p:spTree>
    <p:extLst>
      <p:ext uri="{BB962C8B-B14F-4D97-AF65-F5344CB8AC3E}">
        <p14:creationId xmlns:p14="http://schemas.microsoft.com/office/powerpoint/2010/main" val="3763386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lnSpcReduction="10000"/>
          </a:bodyPr>
          <a:lstStyle/>
          <a:p>
            <a:pPr marL="0" indent="0">
              <a:buNone/>
            </a:pPr>
            <a:r>
              <a:rPr lang="en-US" sz="2400" dirty="0">
                <a:solidFill>
                  <a:srgbClr val="00B0F0"/>
                </a:solidFill>
              </a:rPr>
              <a:t>State Patrol Ticket Processing </a:t>
            </a:r>
            <a:r>
              <a:rPr lang="en-US" sz="2400" dirty="0" smtClean="0">
                <a:solidFill>
                  <a:srgbClr val="00B0F0"/>
                </a:solidFill>
              </a:rPr>
              <a:t>system</a:t>
            </a:r>
          </a:p>
          <a:p>
            <a:pPr marL="0" indent="0">
              <a:buNone/>
            </a:pPr>
            <a:r>
              <a:rPr lang="en-US" sz="1600" dirty="0"/>
              <a:t>State Patrol Ticketing Processing (SPTP) records traffic violation tickets, fines paid by drivers when they plead guilty or are found guilty of moving violations by the courts, and to notify the court that a warrant for arrest should be issued when such fines are not paid in a timely manner. </a:t>
            </a:r>
            <a:endParaRPr lang="en-US" sz="1600" dirty="0" smtClean="0"/>
          </a:p>
          <a:p>
            <a:pPr marL="0" indent="0">
              <a:buNone/>
            </a:pPr>
            <a:endParaRPr lang="en-US" sz="1600" dirty="0"/>
          </a:p>
          <a:p>
            <a:pPr marL="0" indent="0">
              <a:buNone/>
            </a:pPr>
            <a:r>
              <a:rPr lang="en-US" sz="1600" dirty="0" smtClean="0"/>
              <a:t>The </a:t>
            </a:r>
            <a:r>
              <a:rPr lang="en-US" sz="1600" dirty="0"/>
              <a:t>SPTP system primarily creates and maintains ticket data and has the ability to extract and store officers, courts and drivers data from the respective databases.</a:t>
            </a:r>
          </a:p>
          <a:p>
            <a:pPr marL="0" indent="0">
              <a:buNone/>
            </a:pPr>
            <a:r>
              <a:rPr lang="en-US" sz="1600" dirty="0"/>
              <a:t> </a:t>
            </a:r>
          </a:p>
          <a:p>
            <a:pPr marL="0" indent="0">
              <a:buNone/>
            </a:pPr>
            <a:r>
              <a:rPr lang="en-US" sz="1600" dirty="0"/>
              <a:t>Driver attributes include license number, name, address, date of birth, dates licensed and so on. Ticket attributes include unique ticket number, location, ticket type, ticket date, ticket time, plea, trial date, verdict, fine amount, and date paid. Court and officer date include the name and address of each. Each driver may have zero or more tickets and each ticket belong to one and only one driver. Officers write quite a few tickets daily.</a:t>
            </a:r>
          </a:p>
          <a:p>
            <a:pPr marL="0" indent="0">
              <a:buNone/>
            </a:pPr>
            <a:r>
              <a:rPr lang="en-US" sz="1600" dirty="0"/>
              <a:t> </a:t>
            </a:r>
          </a:p>
          <a:p>
            <a:pPr marL="0" indent="0">
              <a:buNone/>
            </a:pPr>
            <a:r>
              <a:rPr lang="en-US" sz="1600" dirty="0"/>
              <a:t>When an officer </a:t>
            </a:r>
            <a:r>
              <a:rPr lang="en-US" sz="1600" dirty="0" smtClean="0"/>
              <a:t>issues </a:t>
            </a:r>
            <a:r>
              <a:rPr lang="en-US" sz="1600" dirty="0"/>
              <a:t>a ticket to a driver, a copy of the ticket is turned </a:t>
            </a:r>
            <a:r>
              <a:rPr lang="en-US" sz="1600" dirty="0" smtClean="0"/>
              <a:t>in (online or postal mail) </a:t>
            </a:r>
            <a:r>
              <a:rPr lang="en-US" sz="1600" dirty="0"/>
              <a:t>and entered in the system and therefore a new ticket record is created</a:t>
            </a:r>
            <a:r>
              <a:rPr lang="en-US" sz="1600" dirty="0" smtClean="0"/>
              <a:t>.</a:t>
            </a:r>
          </a:p>
          <a:p>
            <a:pPr marL="0" indent="0">
              <a:buNone/>
            </a:pPr>
            <a:endParaRPr lang="en-US" sz="1600" dirty="0"/>
          </a:p>
          <a:p>
            <a:pPr marL="0" indent="0">
              <a:buNone/>
            </a:pPr>
            <a:r>
              <a:rPr lang="en-US" sz="1600" dirty="0"/>
              <a:t>If the driver pleads guilty and pays the fine (online, telephone or via postal mail) and the system records guilty plea and that the fine has been paid. If the driver pleads not guilty and requests a court date, a trial request is sent to the appropriate court. The court schedules a trial date and informs the driver directly. </a:t>
            </a:r>
          </a:p>
          <a:p>
            <a:pPr marL="0" indent="0">
              <a:buNone/>
            </a:pPr>
            <a:r>
              <a:rPr lang="en-US" sz="1600" dirty="0"/>
              <a:t>Upon completion of trial the court sends the verdict to the ticketing system. The verdict and trials date are recorded for the ticket. If the verdict is guilty, the court gives the driver another deadline to pay the fine and if the driver fails to pay the fine within that timeframe then SPSTP sends a warrant request to the court.</a:t>
            </a:r>
          </a:p>
          <a:p>
            <a:pPr marL="0" indent="0">
              <a:buNone/>
            </a:pPr>
            <a:r>
              <a:rPr lang="en-US" sz="1600" dirty="0"/>
              <a:t> </a:t>
            </a:r>
          </a:p>
          <a:p>
            <a:pPr marL="0" indent="0">
              <a:buNone/>
            </a:pPr>
            <a:endParaRPr lang="en-US" sz="1600" dirty="0"/>
          </a:p>
        </p:txBody>
      </p:sp>
    </p:spTree>
    <p:extLst>
      <p:ext uri="{BB962C8B-B14F-4D97-AF65-F5344CB8AC3E}">
        <p14:creationId xmlns:p14="http://schemas.microsoft.com/office/powerpoint/2010/main" val="361231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838200"/>
            <a:ext cx="7010400" cy="5791200"/>
          </a:xfrm>
          <a:prstGeom prst="rect">
            <a:avLst/>
          </a:prstGeom>
          <a:noFill/>
          <a:ln>
            <a:noFill/>
          </a:ln>
        </p:spPr>
      </p:pic>
    </p:spTree>
    <p:extLst>
      <p:ext uri="{BB962C8B-B14F-4D97-AF65-F5344CB8AC3E}">
        <p14:creationId xmlns:p14="http://schemas.microsoft.com/office/powerpoint/2010/main" val="404314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715962"/>
          </a:xfrm>
        </p:spPr>
        <p:txBody>
          <a:bodyPr>
            <a:normAutofit/>
          </a:bodyPr>
          <a:lstStyle/>
          <a:p>
            <a:pPr algn="l"/>
            <a:r>
              <a:rPr lang="en-US" sz="2800" b="1" dirty="0">
                <a:solidFill>
                  <a:schemeClr val="accent1"/>
                </a:solidFill>
              </a:rPr>
              <a:t>The Class Diagram</a:t>
            </a:r>
          </a:p>
        </p:txBody>
      </p:sp>
      <p:sp>
        <p:nvSpPr>
          <p:cNvPr id="3" name="Content Placeholder 2"/>
          <p:cNvSpPr>
            <a:spLocks noGrp="1"/>
          </p:cNvSpPr>
          <p:nvPr>
            <p:ph idx="1"/>
          </p:nvPr>
        </p:nvSpPr>
        <p:spPr>
          <a:xfrm>
            <a:off x="457200" y="838200"/>
            <a:ext cx="8229600" cy="5287963"/>
          </a:xfrm>
        </p:spPr>
        <p:txBody>
          <a:bodyPr>
            <a:normAutofit fontScale="92500" lnSpcReduction="10000"/>
          </a:bodyPr>
          <a:lstStyle/>
          <a:p>
            <a:pPr marL="0" indent="0">
              <a:buNone/>
            </a:pPr>
            <a:r>
              <a:rPr lang="en-US" sz="1800" dirty="0" smtClean="0"/>
              <a:t>Class </a:t>
            </a:r>
            <a:r>
              <a:rPr lang="en-US" sz="1800" dirty="0"/>
              <a:t>diagram </a:t>
            </a:r>
            <a:r>
              <a:rPr lang="en-US" sz="1800" dirty="0" smtClean="0"/>
              <a:t>is </a:t>
            </a:r>
            <a:r>
              <a:rPr lang="en-US" sz="1800" dirty="0"/>
              <a:t>a prime example of the </a:t>
            </a:r>
            <a:r>
              <a:rPr lang="en-US" sz="1800" dirty="0" smtClean="0"/>
              <a:t>structural models and </a:t>
            </a:r>
            <a:r>
              <a:rPr lang="en-US" sz="1800" dirty="0"/>
              <a:t>provides us with an initial set of notation elements that all other structure diagrams use. </a:t>
            </a:r>
            <a:endParaRPr lang="en-US" sz="1800" dirty="0" smtClean="0"/>
          </a:p>
          <a:p>
            <a:pPr marL="0" indent="0">
              <a:buNone/>
            </a:pPr>
            <a:endParaRPr lang="en-US" sz="1800" dirty="0"/>
          </a:p>
          <a:p>
            <a:pPr marL="0" indent="0">
              <a:buNone/>
            </a:pPr>
            <a:r>
              <a:rPr lang="en-US" sz="1800" dirty="0" smtClean="0"/>
              <a:t>It describes the structure of a system by showing the system's classes, their attributes, operations (or methods), and the </a:t>
            </a:r>
            <a:r>
              <a:rPr lang="en-US" sz="1800" b="1" u="sng" dirty="0" smtClean="0">
                <a:solidFill>
                  <a:srgbClr val="92D050"/>
                </a:solidFill>
              </a:rPr>
              <a:t>relationships</a:t>
            </a:r>
            <a:r>
              <a:rPr lang="en-US" sz="1800" dirty="0" smtClean="0"/>
              <a:t> among the classes.</a:t>
            </a:r>
          </a:p>
          <a:p>
            <a:pPr marL="3486150" lvl="7" indent="-400050">
              <a:buFont typeface="+mj-lt"/>
              <a:buAutoNum type="romanUcPeriod"/>
            </a:pPr>
            <a:r>
              <a:rPr lang="en-US" sz="1200" b="1" dirty="0">
                <a:solidFill>
                  <a:srgbClr val="92D050"/>
                </a:solidFill>
              </a:rPr>
              <a:t>Association</a:t>
            </a:r>
          </a:p>
          <a:p>
            <a:pPr marL="3486150" lvl="7" indent="-400050">
              <a:buFont typeface="+mj-lt"/>
              <a:buAutoNum type="romanUcPeriod"/>
            </a:pPr>
            <a:r>
              <a:rPr lang="en-US" sz="1200" b="1" dirty="0" smtClean="0">
                <a:solidFill>
                  <a:srgbClr val="92D050"/>
                </a:solidFill>
              </a:rPr>
              <a:t>Generalization/Specialization</a:t>
            </a:r>
            <a:endParaRPr lang="en-US" sz="1200" b="1" dirty="0">
              <a:solidFill>
                <a:srgbClr val="92D050"/>
              </a:solidFill>
            </a:endParaRPr>
          </a:p>
          <a:p>
            <a:pPr marL="3486150" lvl="7" indent="-400050">
              <a:buFont typeface="+mj-lt"/>
              <a:buAutoNum type="romanUcPeriod"/>
            </a:pPr>
            <a:r>
              <a:rPr lang="en-US" sz="1200" b="1" dirty="0" smtClean="0">
                <a:solidFill>
                  <a:srgbClr val="92D050"/>
                </a:solidFill>
              </a:rPr>
              <a:t>WHOLE-PART (Aggregation/Composition)</a:t>
            </a:r>
            <a:endParaRPr lang="en-US" sz="1200" b="1" dirty="0">
              <a:solidFill>
                <a:srgbClr val="92D050"/>
              </a:solidFill>
            </a:endParaRPr>
          </a:p>
          <a:p>
            <a:pPr marL="0" indent="0">
              <a:buNone/>
            </a:pPr>
            <a:endParaRPr lang="en-US" sz="1800" dirty="0"/>
          </a:p>
          <a:p>
            <a:pPr marL="0" indent="0">
              <a:buNone/>
            </a:pPr>
            <a:r>
              <a:rPr lang="en-US" sz="1800" b="1" u="sng" dirty="0" smtClean="0">
                <a:solidFill>
                  <a:schemeClr val="tx2"/>
                </a:solidFill>
              </a:rPr>
              <a:t>Elements of the Diagram</a:t>
            </a:r>
          </a:p>
          <a:p>
            <a:pPr marL="0" indent="0">
              <a:buNone/>
            </a:pPr>
            <a:endParaRPr lang="en-US" sz="1800" dirty="0" smtClean="0"/>
          </a:p>
          <a:p>
            <a:pPr marL="0" indent="0">
              <a:buNone/>
            </a:pPr>
            <a:r>
              <a:rPr lang="en-US" sz="1800" dirty="0" smtClean="0"/>
              <a:t>The UML representation of a class is a rectangle containing three compartments stacked vertically.</a:t>
            </a:r>
          </a:p>
          <a:p>
            <a:pPr marL="0" indent="0">
              <a:buNone/>
            </a:pPr>
            <a:r>
              <a:rPr lang="en-US" sz="1800" dirty="0" smtClean="0"/>
              <a:t>The </a:t>
            </a:r>
            <a:r>
              <a:rPr lang="en-US" sz="1800" dirty="0" smtClean="0">
                <a:solidFill>
                  <a:srgbClr val="FF0000"/>
                </a:solidFill>
              </a:rPr>
              <a:t>top compartment </a:t>
            </a:r>
            <a:r>
              <a:rPr lang="en-US" sz="1800" dirty="0" smtClean="0"/>
              <a:t>shows the class's name. </a:t>
            </a:r>
          </a:p>
          <a:p>
            <a:pPr marL="0" indent="0">
              <a:buNone/>
            </a:pPr>
            <a:r>
              <a:rPr lang="en-US" sz="1800" dirty="0" smtClean="0"/>
              <a:t>The </a:t>
            </a:r>
            <a:r>
              <a:rPr lang="en-US" sz="1800" dirty="0">
                <a:solidFill>
                  <a:srgbClr val="FF0000"/>
                </a:solidFill>
              </a:rPr>
              <a:t>middle compartment </a:t>
            </a:r>
            <a:r>
              <a:rPr lang="en-US" sz="1800" dirty="0" smtClean="0"/>
              <a:t>lists the class's attributes. </a:t>
            </a:r>
          </a:p>
          <a:p>
            <a:pPr marL="0" indent="0">
              <a:buNone/>
            </a:pPr>
            <a:r>
              <a:rPr lang="en-US" sz="1800" dirty="0" smtClean="0"/>
              <a:t>The </a:t>
            </a:r>
            <a:r>
              <a:rPr lang="en-US" sz="1800" dirty="0">
                <a:solidFill>
                  <a:srgbClr val="FF0000"/>
                </a:solidFill>
              </a:rPr>
              <a:t>bottom compartment </a:t>
            </a:r>
            <a:r>
              <a:rPr lang="en-US" sz="1800" dirty="0" smtClean="0"/>
              <a:t>lists the class's operations. </a:t>
            </a:r>
          </a:p>
          <a:p>
            <a:pPr marL="0" indent="0">
              <a:buNone/>
            </a:pPr>
            <a:endParaRPr lang="en-US" sz="1800" dirty="0" smtClean="0"/>
          </a:p>
          <a:p>
            <a:pPr marL="0" indent="0">
              <a:buNone/>
            </a:pPr>
            <a:r>
              <a:rPr lang="en-US" sz="1800" dirty="0" smtClean="0"/>
              <a:t>The bottom two compartments are optional. (The bottom two would be unnecessary on a diagram depicting a higher level of detail in which the purpose is to show only the relationship between the classifiers.) </a:t>
            </a:r>
          </a:p>
          <a:p>
            <a:pPr marL="0" indent="0">
              <a:buNone/>
            </a:pPr>
            <a:endParaRPr lang="en-US" sz="1800" dirty="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89607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None/>
            </a:pPr>
            <a:r>
              <a:rPr lang="en-US" sz="2400" b="1" dirty="0" smtClean="0">
                <a:solidFill>
                  <a:schemeClr val="tx2"/>
                </a:solidFill>
              </a:rPr>
              <a:t>Some Class diagrams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14400"/>
            <a:ext cx="4286250" cy="1905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096" y="3581400"/>
            <a:ext cx="4444703" cy="2369111"/>
          </a:xfrm>
          <a:prstGeom prst="rect">
            <a:avLst/>
          </a:prstGeom>
        </p:spPr>
      </p:pic>
    </p:spTree>
    <p:extLst>
      <p:ext uri="{BB962C8B-B14F-4D97-AF65-F5344CB8AC3E}">
        <p14:creationId xmlns:p14="http://schemas.microsoft.com/office/powerpoint/2010/main" val="3299197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marL="514350" indent="-514350">
              <a:buFont typeface="+mj-lt"/>
              <a:buAutoNum type="arabicPeriod"/>
            </a:pPr>
            <a:r>
              <a:rPr lang="en-US" sz="2800" b="1" dirty="0" smtClean="0">
                <a:solidFill>
                  <a:schemeClr val="accent1"/>
                </a:solidFill>
              </a:rPr>
              <a:t>Degree of Association: </a:t>
            </a:r>
            <a:r>
              <a:rPr lang="en-US" sz="2800" dirty="0" smtClean="0"/>
              <a:t>Unary, Binary, and Tertiary….N-</a:t>
            </a:r>
            <a:r>
              <a:rPr lang="en-US" sz="2800" dirty="0" err="1" smtClean="0"/>
              <a:t>iary</a:t>
            </a:r>
            <a:endParaRPr lang="en-US" sz="2800" dirty="0" smtClean="0"/>
          </a:p>
          <a:p>
            <a:pPr marL="514350" indent="-514350">
              <a:buFont typeface="+mj-lt"/>
              <a:buAutoNum type="arabicPeriod"/>
            </a:pPr>
            <a:endParaRPr lang="en-US" sz="2800" dirty="0"/>
          </a:p>
          <a:p>
            <a:pPr marL="514350" indent="-514350">
              <a:buFont typeface="+mj-lt"/>
              <a:buAutoNum type="arabicPeriod"/>
            </a:pPr>
            <a:r>
              <a:rPr lang="en-US" sz="2800" b="1" dirty="0" smtClean="0">
                <a:solidFill>
                  <a:schemeClr val="accent1"/>
                </a:solidFill>
              </a:rPr>
              <a:t>Multiplicity (Cardinality) </a:t>
            </a:r>
            <a:r>
              <a:rPr lang="en-US" sz="2800" b="1" dirty="0">
                <a:solidFill>
                  <a:schemeClr val="accent1"/>
                </a:solidFill>
              </a:rPr>
              <a:t>of Association: </a:t>
            </a:r>
            <a:r>
              <a:rPr lang="en-US" sz="2800" dirty="0" smtClean="0"/>
              <a:t>One to Many, Many to Many</a:t>
            </a:r>
          </a:p>
          <a:p>
            <a:pPr marL="514350" indent="-514350">
              <a:buFont typeface="+mj-lt"/>
              <a:buAutoNum type="arabicPeriod"/>
            </a:pPr>
            <a:endParaRPr lang="en-US" sz="2800" dirty="0"/>
          </a:p>
          <a:p>
            <a:pPr marL="514350" indent="-514350">
              <a:buFont typeface="+mj-lt"/>
              <a:buAutoNum type="arabicPeriod"/>
            </a:pPr>
            <a:r>
              <a:rPr lang="en-US" sz="2800" b="1" dirty="0">
                <a:solidFill>
                  <a:schemeClr val="accent1"/>
                </a:solidFill>
              </a:rPr>
              <a:t>Optionality of Association: </a:t>
            </a:r>
            <a:r>
              <a:rPr lang="en-US" sz="2800" dirty="0" smtClean="0"/>
              <a:t>Student may enroll in one or more course</a:t>
            </a:r>
          </a:p>
          <a:p>
            <a:pPr marL="514350" indent="-514350">
              <a:buFont typeface="+mj-lt"/>
              <a:buAutoNum type="arabicPeriod"/>
            </a:pPr>
            <a:endParaRPr lang="en-US" sz="2800" dirty="0"/>
          </a:p>
        </p:txBody>
      </p:sp>
      <p:sp>
        <p:nvSpPr>
          <p:cNvPr id="4" name="Title 1"/>
          <p:cNvSpPr>
            <a:spLocks noGrp="1"/>
          </p:cNvSpPr>
          <p:nvPr>
            <p:ph type="title"/>
          </p:nvPr>
        </p:nvSpPr>
        <p:spPr>
          <a:xfrm>
            <a:off x="457200" y="274638"/>
            <a:ext cx="8229600" cy="487362"/>
          </a:xfrm>
        </p:spPr>
        <p:txBody>
          <a:bodyPr>
            <a:normAutofit fontScale="90000"/>
          </a:bodyPr>
          <a:lstStyle/>
          <a:p>
            <a:pPr algn="l"/>
            <a:r>
              <a:rPr lang="en-US" sz="3100" b="1" dirty="0" smtClean="0">
                <a:solidFill>
                  <a:schemeClr val="accent1"/>
                </a:solidFill>
              </a:rPr>
              <a:t/>
            </a:r>
            <a:br>
              <a:rPr lang="en-US" sz="3100" b="1" dirty="0" smtClean="0">
                <a:solidFill>
                  <a:schemeClr val="accent1"/>
                </a:solidFill>
              </a:rPr>
            </a:br>
            <a:r>
              <a:rPr lang="en-US" sz="3100" b="1" dirty="0" smtClean="0">
                <a:solidFill>
                  <a:schemeClr val="accent1"/>
                </a:solidFill>
              </a:rPr>
              <a:t>Associations among Classes: </a:t>
            </a:r>
            <a:r>
              <a:rPr lang="en-US" sz="3100" b="1" dirty="0" smtClean="0">
                <a:solidFill>
                  <a:srgbClr val="FF0000"/>
                </a:solidFill>
              </a:rPr>
              <a:t>Important Characteristics </a:t>
            </a:r>
            <a:r>
              <a:rPr lang="en-US" dirty="0" smtClean="0"/>
              <a:t/>
            </a:r>
            <a:br>
              <a:rPr lang="en-US" dirty="0" smtClean="0"/>
            </a:br>
            <a:endParaRPr lang="en-US" dirty="0"/>
          </a:p>
        </p:txBody>
      </p:sp>
    </p:spTree>
    <p:extLst>
      <p:ext uri="{BB962C8B-B14F-4D97-AF65-F5344CB8AC3E}">
        <p14:creationId xmlns:p14="http://schemas.microsoft.com/office/powerpoint/2010/main" val="1283754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100" b="1" dirty="0" smtClean="0">
                <a:solidFill>
                  <a:schemeClr val="accent1"/>
                </a:solidFill>
              </a:rPr>
              <a:t/>
            </a:r>
            <a:br>
              <a:rPr lang="en-US" sz="3100" b="1" dirty="0" smtClean="0">
                <a:solidFill>
                  <a:schemeClr val="accent1"/>
                </a:solidFill>
              </a:rPr>
            </a:br>
            <a:r>
              <a:rPr lang="en-US" sz="3100" b="1" dirty="0" smtClean="0">
                <a:solidFill>
                  <a:srgbClr val="FF0000"/>
                </a:solidFill>
              </a:rPr>
              <a:t>Associations among Classes: Types</a:t>
            </a: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marL="0" indent="0">
              <a:buNone/>
            </a:pPr>
            <a:r>
              <a:rPr lang="en-US" sz="2800" b="1" dirty="0" smtClean="0">
                <a:solidFill>
                  <a:schemeClr val="accent1"/>
                </a:solidFill>
                <a:latin typeface="+mj-lt"/>
                <a:ea typeface="+mj-ea"/>
                <a:cs typeface="+mj-cs"/>
              </a:rPr>
              <a:t>1. Bi-directional </a:t>
            </a:r>
            <a:r>
              <a:rPr lang="en-US" sz="2800" b="1" dirty="0">
                <a:solidFill>
                  <a:schemeClr val="accent1"/>
                </a:solidFill>
                <a:latin typeface="+mj-lt"/>
                <a:ea typeface="+mj-ea"/>
                <a:cs typeface="+mj-cs"/>
              </a:rPr>
              <a:t>Association</a:t>
            </a:r>
          </a:p>
          <a:p>
            <a:pPr marL="400050" lvl="1" indent="0">
              <a:buNone/>
            </a:pPr>
            <a:r>
              <a:rPr lang="en-US" sz="1600" dirty="0" smtClean="0"/>
              <a:t>The default association is always Bi-directional which means that both classes are aware of each other and their relationship, unless you qualify the association as some other type. </a:t>
            </a:r>
          </a:p>
          <a:p>
            <a:pPr marL="400050" lvl="1" indent="0">
              <a:buNone/>
            </a:pPr>
            <a:endParaRPr lang="en-US" sz="1600" dirty="0"/>
          </a:p>
          <a:p>
            <a:pPr marL="400050" lvl="1" indent="0">
              <a:buNone/>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62200"/>
            <a:ext cx="5524500" cy="1400175"/>
          </a:xfrm>
          <a:prstGeom prst="rect">
            <a:avLst/>
          </a:prstGeom>
        </p:spPr>
      </p:pic>
      <p:sp>
        <p:nvSpPr>
          <p:cNvPr id="5" name="Rectangle 4"/>
          <p:cNvSpPr/>
          <p:nvPr/>
        </p:nvSpPr>
        <p:spPr>
          <a:xfrm>
            <a:off x="762000" y="3962400"/>
            <a:ext cx="7239000" cy="923330"/>
          </a:xfrm>
          <a:prstGeom prst="rect">
            <a:avLst/>
          </a:prstGeom>
        </p:spPr>
        <p:txBody>
          <a:bodyPr wrap="square">
            <a:spAutoFit/>
          </a:bodyPr>
          <a:lstStyle/>
          <a:p>
            <a:r>
              <a:rPr lang="en-US" dirty="0" smtClean="0"/>
              <a:t>A bi-directional association is indicated by a solid line between the two classes. At either end of the line, you place a role name and a multiplicity value</a:t>
            </a:r>
            <a:endParaRPr lang="en-US" dirty="0"/>
          </a:p>
        </p:txBody>
      </p:sp>
    </p:spTree>
    <p:extLst>
      <p:ext uri="{BB962C8B-B14F-4D97-AF65-F5344CB8AC3E}">
        <p14:creationId xmlns:p14="http://schemas.microsoft.com/office/powerpoint/2010/main" val="1632442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
            </a:r>
            <a:br>
              <a:rPr lang="en-US" dirty="0" smtClean="0"/>
            </a:br>
            <a:r>
              <a:rPr lang="en-US" sz="3100" b="1" dirty="0">
                <a:solidFill>
                  <a:schemeClr val="accent1"/>
                </a:solidFill>
              </a:rPr>
              <a:t>2. </a:t>
            </a:r>
            <a:r>
              <a:rPr lang="en-US" sz="3100" b="1" dirty="0" err="1" smtClean="0">
                <a:solidFill>
                  <a:schemeClr val="accent1"/>
                </a:solidFill>
              </a:rPr>
              <a:t>Uni</a:t>
            </a:r>
            <a:r>
              <a:rPr lang="en-US" sz="3100" b="1" dirty="0" smtClean="0">
                <a:solidFill>
                  <a:schemeClr val="accent1"/>
                </a:solidFill>
              </a:rPr>
              <a:t>-directional </a:t>
            </a:r>
            <a:r>
              <a:rPr lang="en-US" sz="3100" b="1" dirty="0">
                <a:solidFill>
                  <a:schemeClr val="accent1"/>
                </a:solidFill>
              </a:rPr>
              <a:t>association</a:t>
            </a:r>
            <a:r>
              <a:rPr lang="en-US" dirty="0" smtClean="0"/>
              <a:t/>
            </a:r>
            <a:br>
              <a:rPr lang="en-US" dirty="0" smtClean="0"/>
            </a:br>
            <a:endParaRPr lang="en-US" dirty="0"/>
          </a:p>
        </p:txBody>
      </p:sp>
      <p:sp>
        <p:nvSpPr>
          <p:cNvPr id="3" name="Content Placeholder 2"/>
          <p:cNvSpPr>
            <a:spLocks noGrp="1"/>
          </p:cNvSpPr>
          <p:nvPr>
            <p:ph idx="1"/>
          </p:nvPr>
        </p:nvSpPr>
        <p:spPr>
          <a:xfrm>
            <a:off x="323850" y="914400"/>
            <a:ext cx="8229600" cy="5059363"/>
          </a:xfrm>
        </p:spPr>
        <p:txBody>
          <a:bodyPr/>
          <a:lstStyle/>
          <a:p>
            <a:pPr marL="0" indent="0">
              <a:buNone/>
            </a:pPr>
            <a:r>
              <a:rPr lang="en-US" sz="1600" dirty="0"/>
              <a:t>T</a:t>
            </a:r>
            <a:r>
              <a:rPr lang="en-US" sz="1600" dirty="0" smtClean="0"/>
              <a:t>wo </a:t>
            </a:r>
            <a:r>
              <a:rPr lang="en-US" sz="1600" dirty="0"/>
              <a:t>classes are related, but only one class knows that the relationship exists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899" y="1371600"/>
            <a:ext cx="5524500" cy="1038225"/>
          </a:xfrm>
          <a:prstGeom prst="rect">
            <a:avLst/>
          </a:prstGeom>
        </p:spPr>
      </p:pic>
      <p:sp>
        <p:nvSpPr>
          <p:cNvPr id="5" name="Rectangle 4"/>
          <p:cNvSpPr/>
          <p:nvPr/>
        </p:nvSpPr>
        <p:spPr>
          <a:xfrm>
            <a:off x="425865" y="2819400"/>
            <a:ext cx="8465321" cy="3693319"/>
          </a:xfrm>
          <a:prstGeom prst="rect">
            <a:avLst/>
          </a:prstGeom>
        </p:spPr>
        <p:txBody>
          <a:bodyPr wrap="square">
            <a:spAutoFit/>
          </a:bodyPr>
          <a:lstStyle/>
          <a:p>
            <a:pPr algn="just"/>
            <a:r>
              <a:rPr lang="en-US" dirty="0" smtClean="0"/>
              <a:t>A </a:t>
            </a:r>
            <a:r>
              <a:rPr lang="en-US" dirty="0" err="1" smtClean="0"/>
              <a:t>uni</a:t>
            </a:r>
            <a:r>
              <a:rPr lang="en-US" dirty="0" smtClean="0"/>
              <a:t>-directional association is drawn as a solid line with an open arrowhead (not the closed arrowhead, or triangle, used to indicate inheritance) pointing to the known class. </a:t>
            </a:r>
          </a:p>
          <a:p>
            <a:pPr algn="just"/>
            <a:endParaRPr lang="en-US" dirty="0"/>
          </a:p>
          <a:p>
            <a:pPr algn="just"/>
            <a:r>
              <a:rPr lang="en-US" dirty="0" smtClean="0"/>
              <a:t>the </a:t>
            </a:r>
            <a:r>
              <a:rPr lang="en-US" dirty="0" err="1" smtClean="0">
                <a:solidFill>
                  <a:schemeClr val="tx2"/>
                </a:solidFill>
              </a:rPr>
              <a:t>OverdrawnAccountsReport</a:t>
            </a:r>
            <a:r>
              <a:rPr lang="en-US" dirty="0" smtClean="0">
                <a:solidFill>
                  <a:schemeClr val="tx2"/>
                </a:solidFill>
              </a:rPr>
              <a:t> </a:t>
            </a:r>
            <a:r>
              <a:rPr lang="en-US" dirty="0" smtClean="0"/>
              <a:t>knows about the </a:t>
            </a:r>
            <a:r>
              <a:rPr lang="en-US" dirty="0" err="1">
                <a:solidFill>
                  <a:schemeClr val="tx2"/>
                </a:solidFill>
              </a:rPr>
              <a:t>BankAccount</a:t>
            </a:r>
            <a:r>
              <a:rPr lang="en-US" dirty="0">
                <a:solidFill>
                  <a:schemeClr val="tx2"/>
                </a:solidFill>
              </a:rPr>
              <a:t> </a:t>
            </a:r>
            <a:r>
              <a:rPr lang="en-US" dirty="0" smtClean="0"/>
              <a:t>class, and the </a:t>
            </a:r>
            <a:r>
              <a:rPr lang="en-US" dirty="0" err="1">
                <a:solidFill>
                  <a:schemeClr val="tx2"/>
                </a:solidFill>
              </a:rPr>
              <a:t>BankAccount</a:t>
            </a:r>
            <a:r>
              <a:rPr lang="en-US" dirty="0">
                <a:solidFill>
                  <a:schemeClr val="tx2"/>
                </a:solidFill>
              </a:rPr>
              <a:t> </a:t>
            </a:r>
            <a:r>
              <a:rPr lang="en-US" dirty="0" smtClean="0"/>
              <a:t>class plays the role of </a:t>
            </a:r>
            <a:r>
              <a:rPr lang="en-US" dirty="0">
                <a:solidFill>
                  <a:schemeClr val="tx2"/>
                </a:solidFill>
              </a:rPr>
              <a:t>"</a:t>
            </a:r>
            <a:r>
              <a:rPr lang="en-US" dirty="0" err="1">
                <a:solidFill>
                  <a:schemeClr val="tx2"/>
                </a:solidFill>
              </a:rPr>
              <a:t>overdrawnAccounts</a:t>
            </a:r>
            <a:r>
              <a:rPr lang="en-US" dirty="0" smtClean="0"/>
              <a:t>." </a:t>
            </a:r>
          </a:p>
          <a:p>
            <a:pPr algn="just"/>
            <a:endParaRPr lang="en-US" dirty="0"/>
          </a:p>
          <a:p>
            <a:pPr algn="just"/>
            <a:r>
              <a:rPr lang="en-US" dirty="0" smtClean="0"/>
              <a:t>However, unlike a standard association, the </a:t>
            </a:r>
            <a:r>
              <a:rPr lang="en-US" dirty="0" err="1">
                <a:solidFill>
                  <a:schemeClr val="tx2"/>
                </a:solidFill>
              </a:rPr>
              <a:t>BankAccount</a:t>
            </a:r>
            <a:r>
              <a:rPr lang="en-US" dirty="0">
                <a:solidFill>
                  <a:schemeClr val="tx2"/>
                </a:solidFill>
              </a:rPr>
              <a:t> </a:t>
            </a:r>
            <a:r>
              <a:rPr lang="en-US" dirty="0" smtClean="0"/>
              <a:t>class has no idea that it is associated with the </a:t>
            </a:r>
            <a:r>
              <a:rPr lang="en-US" dirty="0" err="1">
                <a:solidFill>
                  <a:schemeClr val="tx2"/>
                </a:solidFill>
              </a:rPr>
              <a:t>OverdrawnAccountsReport</a:t>
            </a:r>
            <a:r>
              <a:rPr lang="en-US" dirty="0">
                <a:solidFill>
                  <a:schemeClr val="tx2"/>
                </a:solidFill>
              </a:rPr>
              <a:t>. </a:t>
            </a:r>
          </a:p>
          <a:p>
            <a:pPr algn="just"/>
            <a:endParaRPr lang="en-US" dirty="0"/>
          </a:p>
          <a:p>
            <a:pPr algn="just"/>
            <a:r>
              <a:rPr lang="en-US" dirty="0" smtClean="0"/>
              <a:t>[Note: It may seem strange that the </a:t>
            </a:r>
            <a:r>
              <a:rPr lang="en-US" dirty="0" err="1" smtClean="0"/>
              <a:t>BankAccount</a:t>
            </a:r>
            <a:r>
              <a:rPr lang="en-US" dirty="0" smtClean="0"/>
              <a:t> class does not know about the </a:t>
            </a:r>
            <a:r>
              <a:rPr lang="en-US" dirty="0" err="1" smtClean="0"/>
              <a:t>OverdrawnAccountsReport</a:t>
            </a:r>
            <a:r>
              <a:rPr lang="en-US" dirty="0" smtClean="0"/>
              <a:t> class. This modeling allows report classes to know about the business class they report, but the business classes do not know they are being reported on. </a:t>
            </a:r>
            <a:r>
              <a:rPr lang="en-US" dirty="0" smtClean="0">
                <a:solidFill>
                  <a:srgbClr val="FF0000"/>
                </a:solidFill>
              </a:rPr>
              <a:t>** Incompliance with the design principle of Coupling</a:t>
            </a:r>
            <a:endParaRPr lang="en-US" dirty="0">
              <a:solidFill>
                <a:srgbClr val="FF0000"/>
              </a:solidFill>
            </a:endParaRPr>
          </a:p>
        </p:txBody>
      </p:sp>
    </p:spTree>
    <p:extLst>
      <p:ext uri="{BB962C8B-B14F-4D97-AF65-F5344CB8AC3E}">
        <p14:creationId xmlns:p14="http://schemas.microsoft.com/office/powerpoint/2010/main" val="2333882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l"/>
            <a:r>
              <a:rPr lang="en-US" dirty="0" smtClean="0"/>
              <a:t/>
            </a:r>
            <a:br>
              <a:rPr lang="en-US" dirty="0" smtClean="0"/>
            </a:br>
            <a:r>
              <a:rPr lang="en-US" sz="2700" b="1" dirty="0">
                <a:solidFill>
                  <a:schemeClr val="accent1"/>
                </a:solidFill>
              </a:rPr>
              <a:t>3. Association </a:t>
            </a:r>
            <a:r>
              <a:rPr lang="en-US" sz="2700" b="1" dirty="0" smtClean="0">
                <a:solidFill>
                  <a:schemeClr val="accent1"/>
                </a:solidFill>
              </a:rPr>
              <a:t>class/ Reflexive </a:t>
            </a:r>
            <a:r>
              <a:rPr lang="en-US" sz="2700" b="1" dirty="0">
                <a:solidFill>
                  <a:schemeClr val="accent1"/>
                </a:solidFill>
              </a:rPr>
              <a:t>Associations</a:t>
            </a:r>
            <a:r>
              <a:rPr lang="en-US" dirty="0" smtClean="0"/>
              <a:t/>
            </a:r>
            <a:br>
              <a:rPr lang="en-US" dirty="0" smtClean="0"/>
            </a:br>
            <a:endParaRPr lang="en-US" dirty="0"/>
          </a:p>
        </p:txBody>
      </p:sp>
      <p:sp>
        <p:nvSpPr>
          <p:cNvPr id="3" name="Content Placeholder 2"/>
          <p:cNvSpPr>
            <a:spLocks noGrp="1"/>
          </p:cNvSpPr>
          <p:nvPr>
            <p:ph idx="1"/>
          </p:nvPr>
        </p:nvSpPr>
        <p:spPr>
          <a:xfrm>
            <a:off x="228600" y="762000"/>
            <a:ext cx="8686800" cy="5943600"/>
          </a:xfrm>
        </p:spPr>
        <p:txBody>
          <a:bodyPr>
            <a:normAutofit/>
          </a:bodyPr>
          <a:lstStyle/>
          <a:p>
            <a:pPr marL="0" indent="0">
              <a:buNone/>
            </a:pPr>
            <a:r>
              <a:rPr lang="en-US" sz="2000" dirty="0" smtClean="0"/>
              <a:t>To show the attribute of the relationship we  would use an </a:t>
            </a:r>
            <a:r>
              <a:rPr lang="en-US" sz="2000" i="1" dirty="0" smtClean="0"/>
              <a:t>association class.</a:t>
            </a:r>
          </a:p>
          <a:p>
            <a:pPr marL="0" indent="0">
              <a:buNone/>
            </a:pPr>
            <a:endParaRPr lang="en-US" sz="2000" i="1" dirty="0"/>
          </a:p>
          <a:p>
            <a:pPr marL="0" indent="0">
              <a:buNone/>
            </a:pPr>
            <a:r>
              <a:rPr lang="en-US" sz="2000" dirty="0" smtClean="0"/>
              <a:t>An association class is represented like a normal class. The difference is that the association line between the primary classes intersects a dotted line connected to the association class.</a:t>
            </a:r>
          </a:p>
          <a:p>
            <a:pPr marL="0" indent="0">
              <a:buNone/>
            </a:pPr>
            <a:endParaRPr lang="en-US" sz="2000" dirty="0" smtClean="0"/>
          </a:p>
          <a:p>
            <a:pPr marL="0" indent="0">
              <a:buNone/>
            </a:pPr>
            <a:r>
              <a:rPr lang="en-US" sz="2000" dirty="0"/>
              <a:t>When a class is associated to itself, this does not mean that a class's instance is related to itself, but that an instance of the class is related to another instance of the class.</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4267200"/>
            <a:ext cx="4814501" cy="2057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2574" y="4114800"/>
            <a:ext cx="3048000" cy="1800373"/>
          </a:xfrm>
          <a:prstGeom prst="rect">
            <a:avLst/>
          </a:prstGeom>
        </p:spPr>
      </p:pic>
    </p:spTree>
    <p:extLst>
      <p:ext uri="{BB962C8B-B14F-4D97-AF65-F5344CB8AC3E}">
        <p14:creationId xmlns:p14="http://schemas.microsoft.com/office/powerpoint/2010/main" val="3645115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3600"/>
            <a:ext cx="8229600" cy="3352800"/>
          </a:xfrm>
        </p:spPr>
        <p:txBody>
          <a:bodyPr>
            <a:normAutofit/>
          </a:bodyPr>
          <a:lstStyle/>
          <a:p>
            <a:pPr marL="0" indent="0" algn="ctr">
              <a:buNone/>
            </a:pPr>
            <a:r>
              <a:rPr lang="en-CA" sz="4400" dirty="0" smtClean="0">
                <a:solidFill>
                  <a:srgbClr val="FF0000"/>
                </a:solidFill>
              </a:rPr>
              <a:t>Hierarchies in Class Diagrams</a:t>
            </a:r>
          </a:p>
          <a:p>
            <a:pPr marL="0" indent="0" algn="ctr">
              <a:buNone/>
            </a:pPr>
            <a:endParaRPr lang="en-CA" sz="4400" dirty="0" smtClean="0">
              <a:solidFill>
                <a:srgbClr val="FF0000"/>
              </a:solidFill>
            </a:endParaRPr>
          </a:p>
          <a:p>
            <a:pPr marL="742950" indent="-742950">
              <a:buAutoNum type="arabicPeriod"/>
            </a:pPr>
            <a:r>
              <a:rPr lang="en-CA" sz="2800" b="1" dirty="0" smtClean="0">
                <a:solidFill>
                  <a:schemeClr val="tx2">
                    <a:lumMod val="60000"/>
                    <a:lumOff val="40000"/>
                  </a:schemeClr>
                </a:solidFill>
              </a:rPr>
              <a:t>Generalization/Specialization</a:t>
            </a:r>
          </a:p>
          <a:p>
            <a:pPr marL="742950" indent="-742950">
              <a:buAutoNum type="arabicPeriod"/>
            </a:pPr>
            <a:r>
              <a:rPr lang="en-CA" sz="2800" b="1" dirty="0" smtClean="0">
                <a:solidFill>
                  <a:schemeClr val="tx2">
                    <a:lumMod val="60000"/>
                    <a:lumOff val="40000"/>
                  </a:schemeClr>
                </a:solidFill>
              </a:rPr>
              <a:t>Whole-Part </a:t>
            </a:r>
          </a:p>
          <a:p>
            <a:pPr lvl="2" indent="-342900">
              <a:buFont typeface="+mj-lt"/>
              <a:buAutoNum type="alphaLcPeriod"/>
            </a:pPr>
            <a:r>
              <a:rPr lang="en-CA" sz="2000" dirty="0" smtClean="0"/>
              <a:t>Aggregation</a:t>
            </a:r>
          </a:p>
          <a:p>
            <a:pPr lvl="2" indent="-342900">
              <a:buFont typeface="+mj-lt"/>
              <a:buAutoNum type="alphaLcPeriod"/>
            </a:pPr>
            <a:r>
              <a:rPr lang="en-CA" sz="2000" dirty="0"/>
              <a:t>Composition</a:t>
            </a:r>
          </a:p>
          <a:p>
            <a:pPr marL="2457450" lvl="4" indent="-742950" algn="ctr">
              <a:buFont typeface="+mj-lt"/>
              <a:buAutoNum type="alphaLcPeriod"/>
            </a:pPr>
            <a:endParaRPr lang="en-CA" sz="1600" dirty="0" smtClean="0">
              <a:solidFill>
                <a:srgbClr val="FF0000"/>
              </a:solidFill>
            </a:endParaRPr>
          </a:p>
          <a:p>
            <a:pPr marL="0" indent="0" algn="ctr">
              <a:buNone/>
            </a:pPr>
            <a:endParaRPr lang="en-CA" dirty="0">
              <a:solidFill>
                <a:srgbClr val="FF0000"/>
              </a:solidFill>
            </a:endParaRPr>
          </a:p>
          <a:p>
            <a:pPr marL="0" indent="0" algn="ctr">
              <a:buNone/>
            </a:pPr>
            <a:endParaRPr lang="en-CA" sz="4400" dirty="0">
              <a:solidFill>
                <a:srgbClr val="FF0000"/>
              </a:solidFill>
            </a:endParaRPr>
          </a:p>
        </p:txBody>
      </p:sp>
    </p:spTree>
    <p:extLst>
      <p:ext uri="{BB962C8B-B14F-4D97-AF65-F5344CB8AC3E}">
        <p14:creationId xmlns:p14="http://schemas.microsoft.com/office/powerpoint/2010/main" val="911108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1656</Words>
  <Application>Microsoft Office PowerPoint</Application>
  <PresentationFormat>On-screen Show (4:3)</PresentationFormat>
  <Paragraphs>142</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Visio</vt:lpstr>
      <vt:lpstr>Comp3035 UML Class Diagrams</vt:lpstr>
      <vt:lpstr>Classification of UML Models/Diagrams</vt:lpstr>
      <vt:lpstr>The Class Diagram</vt:lpstr>
      <vt:lpstr>PowerPoint Presentation</vt:lpstr>
      <vt:lpstr> Associations among Classes: Important Characteristics  </vt:lpstr>
      <vt:lpstr> Associations among Classes: Types </vt:lpstr>
      <vt:lpstr> 2. Uni-directional association </vt:lpstr>
      <vt:lpstr> 3. Association class/ Reflexive Associations </vt:lpstr>
      <vt:lpstr>PowerPoint Presentation</vt:lpstr>
      <vt:lpstr> 1. Generalization/Specialization Hierarchy </vt:lpstr>
      <vt:lpstr>2(a)- Aggregation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Class Diagrams</dc:title>
  <dc:creator>ituser</dc:creator>
  <cp:lastModifiedBy>user</cp:lastModifiedBy>
  <cp:revision>41</cp:revision>
  <dcterms:created xsi:type="dcterms:W3CDTF">2012-11-16T15:51:37Z</dcterms:created>
  <dcterms:modified xsi:type="dcterms:W3CDTF">2013-11-13T16:43:46Z</dcterms:modified>
</cp:coreProperties>
</file>