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61" r:id="rId5"/>
    <p:sldId id="259"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37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C545E-9B20-42D6-8B48-CC195B6DBA23}" type="datetimeFigureOut">
              <a:rPr lang="en-US" smtClean="0"/>
              <a:t>10/8/2013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8FF303-5474-4E84-9803-5A22000B4C92}" type="slidenum">
              <a:rPr lang="en-US" smtClean="0"/>
              <a:t>‹#›</a:t>
            </a:fld>
            <a:endParaRPr lang="en-US"/>
          </a:p>
        </p:txBody>
      </p:sp>
    </p:spTree>
    <p:extLst>
      <p:ext uri="{BB962C8B-B14F-4D97-AF65-F5344CB8AC3E}">
        <p14:creationId xmlns:p14="http://schemas.microsoft.com/office/powerpoint/2010/main" val="381161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A147A0-5EA9-4B0F-8555-6B5DE11EE5E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84940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147A0-5EA9-4B0F-8555-6B5DE11EE5E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215373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147A0-5EA9-4B0F-8555-6B5DE11EE5E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58675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147A0-5EA9-4B0F-8555-6B5DE11EE5E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331402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147A0-5EA9-4B0F-8555-6B5DE11EE5EB}" type="datetimeFigureOut">
              <a:rPr lang="en-US" smtClean="0"/>
              <a:t>10/8/2013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306065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A147A0-5EA9-4B0F-8555-6B5DE11EE5EB}" type="datetimeFigureOut">
              <a:rPr lang="en-US" smtClean="0"/>
              <a:t>10/8/2013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176313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A147A0-5EA9-4B0F-8555-6B5DE11EE5EB}" type="datetimeFigureOut">
              <a:rPr lang="en-US" smtClean="0"/>
              <a:t>10/8/2013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244476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A147A0-5EA9-4B0F-8555-6B5DE11EE5EB}" type="datetimeFigureOut">
              <a:rPr lang="en-US" smtClean="0"/>
              <a:t>10/8/2013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77994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147A0-5EA9-4B0F-8555-6B5DE11EE5EB}" type="datetimeFigureOut">
              <a:rPr lang="en-US" smtClean="0"/>
              <a:t>10/8/2013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143489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147A0-5EA9-4B0F-8555-6B5DE11EE5EB}" type="datetimeFigureOut">
              <a:rPr lang="en-US" smtClean="0"/>
              <a:t>10/8/2013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1441745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147A0-5EA9-4B0F-8555-6B5DE11EE5EB}" type="datetimeFigureOut">
              <a:rPr lang="en-US" smtClean="0"/>
              <a:t>10/8/2013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87FD-0BC1-48EF-8F95-11DAF0D2A9BC}" type="slidenum">
              <a:rPr lang="en-US" smtClean="0"/>
              <a:t>‹#›</a:t>
            </a:fld>
            <a:endParaRPr lang="en-US"/>
          </a:p>
        </p:txBody>
      </p:sp>
    </p:spTree>
    <p:extLst>
      <p:ext uri="{BB962C8B-B14F-4D97-AF65-F5344CB8AC3E}">
        <p14:creationId xmlns:p14="http://schemas.microsoft.com/office/powerpoint/2010/main" val="405336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147A0-5EA9-4B0F-8555-6B5DE11EE5EB}" type="datetimeFigureOut">
              <a:rPr lang="en-US" smtClean="0"/>
              <a:t>10/8/2013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487FD-0BC1-48EF-8F95-11DAF0D2A9BC}" type="slidenum">
              <a:rPr lang="en-US" smtClean="0"/>
              <a:t>‹#›</a:t>
            </a:fld>
            <a:endParaRPr lang="en-US"/>
          </a:p>
        </p:txBody>
      </p:sp>
    </p:spTree>
    <p:extLst>
      <p:ext uri="{BB962C8B-B14F-4D97-AF65-F5344CB8AC3E}">
        <p14:creationId xmlns:p14="http://schemas.microsoft.com/office/powerpoint/2010/main" val="2869428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 Case Diagrams</a:t>
            </a:r>
            <a:endParaRPr lang="en-US" dirty="0"/>
          </a:p>
        </p:txBody>
      </p:sp>
      <p:sp>
        <p:nvSpPr>
          <p:cNvPr id="3" name="Subtitle 2"/>
          <p:cNvSpPr>
            <a:spLocks noGrp="1"/>
          </p:cNvSpPr>
          <p:nvPr>
            <p:ph type="subTitle" idx="1"/>
          </p:nvPr>
        </p:nvSpPr>
        <p:spPr/>
        <p:txBody>
          <a:bodyPr/>
          <a:lstStyle/>
          <a:p>
            <a:r>
              <a:rPr lang="en-US" dirty="0" smtClean="0"/>
              <a:t>Comp3035</a:t>
            </a:r>
          </a:p>
          <a:p>
            <a:r>
              <a:rPr lang="en-US" dirty="0" smtClean="0"/>
              <a:t>Systems Analysis and Design</a:t>
            </a:r>
            <a:endParaRPr lang="en-US" dirty="0"/>
          </a:p>
        </p:txBody>
      </p:sp>
    </p:spTree>
    <p:extLst>
      <p:ext uri="{BB962C8B-B14F-4D97-AF65-F5344CB8AC3E}">
        <p14:creationId xmlns:p14="http://schemas.microsoft.com/office/powerpoint/2010/main" val="83250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39762"/>
          </a:xfrm>
        </p:spPr>
        <p:txBody>
          <a:bodyPr>
            <a:normAutofit fontScale="90000"/>
          </a:bodyPr>
          <a:lstStyle/>
          <a:p>
            <a:pPr algn="l"/>
            <a:r>
              <a:rPr lang="en-US" sz="3200" dirty="0" smtClean="0">
                <a:solidFill>
                  <a:schemeClr val="accent1"/>
                </a:solidFill>
              </a:rPr>
              <a:t>Use Case Diagram </a:t>
            </a:r>
            <a:r>
              <a:rPr lang="en-US" sz="3200" b="1" dirty="0" smtClean="0">
                <a:solidFill>
                  <a:schemeClr val="accent1"/>
                </a:solidFill>
              </a:rPr>
              <a:t>Optional elements: </a:t>
            </a:r>
            <a:r>
              <a:rPr lang="en-US" sz="3200" b="1" dirty="0" smtClean="0"/>
              <a:t>System </a:t>
            </a:r>
            <a:r>
              <a:rPr lang="en-US" sz="3200" b="1" dirty="0"/>
              <a:t>Boundary</a:t>
            </a:r>
          </a:p>
        </p:txBody>
      </p:sp>
      <p:sp>
        <p:nvSpPr>
          <p:cNvPr id="3" name="Content Placeholder 2"/>
          <p:cNvSpPr>
            <a:spLocks noGrp="1"/>
          </p:cNvSpPr>
          <p:nvPr>
            <p:ph idx="1"/>
          </p:nvPr>
        </p:nvSpPr>
        <p:spPr>
          <a:xfrm>
            <a:off x="457200" y="914400"/>
            <a:ext cx="8229600" cy="5135563"/>
          </a:xfrm>
        </p:spPr>
        <p:txBody>
          <a:bodyPr>
            <a:normAutofit/>
          </a:bodyPr>
          <a:lstStyle/>
          <a:p>
            <a:pPr marL="0" indent="0">
              <a:buNone/>
            </a:pPr>
            <a:r>
              <a:rPr lang="en-US" sz="2000" b="1" dirty="0" smtClean="0"/>
              <a:t>System boundary boxes (optional)</a:t>
            </a:r>
            <a:r>
              <a:rPr lang="en-US" sz="2000" dirty="0" smtClean="0"/>
              <a:t>. You can draw a rectangle around the use cases, called the system boundary box, to indicates the scope of your system.</a:t>
            </a:r>
          </a:p>
          <a:p>
            <a:pPr marL="0" indent="0">
              <a:buNone/>
            </a:pPr>
            <a:endParaRPr lang="en-US" sz="2000" dirty="0"/>
          </a:p>
          <a:p>
            <a:pPr marL="0" indent="0">
              <a:buNone/>
            </a:pPr>
            <a:r>
              <a:rPr lang="en-US" sz="2000" dirty="0" smtClean="0"/>
              <a:t> Anything within the box represents functionality that is in scope and anything outside the box is not. System boundary boxes are rarely used.</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667000"/>
            <a:ext cx="6973634" cy="3733800"/>
          </a:xfrm>
          <a:prstGeom prst="rect">
            <a:avLst/>
          </a:prstGeom>
        </p:spPr>
      </p:pic>
      <p:sp>
        <p:nvSpPr>
          <p:cNvPr id="5" name="Footer Placeholder 4"/>
          <p:cNvSpPr>
            <a:spLocks noGrp="1"/>
          </p:cNvSpPr>
          <p:nvPr>
            <p:ph type="ftr" sz="quarter" idx="11"/>
          </p:nvPr>
        </p:nvSpPr>
        <p:spPr>
          <a:xfrm>
            <a:off x="0" y="6477000"/>
            <a:ext cx="3505200" cy="288925"/>
          </a:xfrm>
        </p:spPr>
        <p:txBody>
          <a:bodyPr/>
          <a:lstStyle/>
          <a:p>
            <a:pPr algn="l"/>
            <a:r>
              <a:rPr lang="en-US" sz="1000" dirty="0" smtClean="0"/>
              <a:t>http://www.agilemodeling.com/artifacts/useCaseDiagram.htm</a:t>
            </a:r>
            <a:endParaRPr lang="en-US" sz="1000" dirty="0"/>
          </a:p>
        </p:txBody>
      </p:sp>
    </p:spTree>
    <p:extLst>
      <p:ext uri="{BB962C8B-B14F-4D97-AF65-F5344CB8AC3E}">
        <p14:creationId xmlns:p14="http://schemas.microsoft.com/office/powerpoint/2010/main" val="135216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marL="0" indent="0">
              <a:buNone/>
            </a:pPr>
            <a:r>
              <a:rPr lang="en-US" sz="1900" b="1" dirty="0" smtClean="0"/>
              <a:t>Packages: </a:t>
            </a:r>
            <a:r>
              <a:rPr lang="en-US" sz="1900" dirty="0" smtClean="0"/>
              <a:t>are UML constructs that enable you to organize model elements (such as use cases) into groups. Packages are depicted as file folders and can be used on any of the UML diagrams.</a:t>
            </a:r>
            <a:endParaRPr lang="en-US" dirty="0"/>
          </a:p>
        </p:txBody>
      </p:sp>
      <p:sp>
        <p:nvSpPr>
          <p:cNvPr id="5" name="Title 1"/>
          <p:cNvSpPr>
            <a:spLocks noGrp="1"/>
          </p:cNvSpPr>
          <p:nvPr>
            <p:ph type="title"/>
          </p:nvPr>
        </p:nvSpPr>
        <p:spPr>
          <a:xfrm>
            <a:off x="152400" y="152400"/>
            <a:ext cx="8229600" cy="457200"/>
          </a:xfrm>
        </p:spPr>
        <p:txBody>
          <a:bodyPr>
            <a:normAutofit fontScale="90000"/>
          </a:bodyPr>
          <a:lstStyle/>
          <a:p>
            <a:pPr algn="l"/>
            <a:r>
              <a:rPr lang="en-US" sz="3200" dirty="0" smtClean="0">
                <a:solidFill>
                  <a:schemeClr val="accent1"/>
                </a:solidFill>
              </a:rPr>
              <a:t>Use Case Diagram </a:t>
            </a:r>
            <a:r>
              <a:rPr lang="en-US" sz="3200" b="1" dirty="0" smtClean="0">
                <a:solidFill>
                  <a:schemeClr val="accent1"/>
                </a:solidFill>
              </a:rPr>
              <a:t>Optional elements- </a:t>
            </a:r>
            <a:r>
              <a:rPr lang="en-US" sz="3200" b="1" dirty="0" smtClean="0"/>
              <a:t>Packages</a:t>
            </a:r>
            <a:endParaRPr lang="en-US" sz="32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7945486" cy="4419600"/>
          </a:xfrm>
          <a:prstGeom prst="rect">
            <a:avLst/>
          </a:prstGeom>
        </p:spPr>
      </p:pic>
      <p:sp>
        <p:nvSpPr>
          <p:cNvPr id="7" name="Footer Placeholder 4"/>
          <p:cNvSpPr>
            <a:spLocks noGrp="1"/>
          </p:cNvSpPr>
          <p:nvPr>
            <p:ph type="ftr" sz="quarter" idx="11"/>
          </p:nvPr>
        </p:nvSpPr>
        <p:spPr>
          <a:xfrm>
            <a:off x="0" y="6477000"/>
            <a:ext cx="3505200" cy="288925"/>
          </a:xfrm>
        </p:spPr>
        <p:txBody>
          <a:bodyPr/>
          <a:lstStyle/>
          <a:p>
            <a:pPr algn="l"/>
            <a:r>
              <a:rPr lang="en-US" sz="1000" dirty="0" smtClean="0"/>
              <a:t>http://www.agilemodeling.com/artifacts/useCaseDiagram.htm</a:t>
            </a:r>
            <a:endParaRPr lang="en-US" sz="1000" dirty="0"/>
          </a:p>
        </p:txBody>
      </p:sp>
    </p:spTree>
    <p:extLst>
      <p:ext uri="{BB962C8B-B14F-4D97-AF65-F5344CB8AC3E}">
        <p14:creationId xmlns:p14="http://schemas.microsoft.com/office/powerpoint/2010/main" val="350500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3200" b="1" dirty="0" smtClean="0">
                <a:solidFill>
                  <a:schemeClr val="tx2"/>
                </a:solidFill>
              </a:rPr>
              <a:t>Example</a:t>
            </a:r>
            <a:endParaRPr lang="en-US" sz="3200" b="1" dirty="0">
              <a:solidFill>
                <a:schemeClr val="tx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90600"/>
            <a:ext cx="7603901" cy="5389787"/>
          </a:xfrm>
          <a:prstGeom prst="rect">
            <a:avLst/>
          </a:prstGeom>
        </p:spPr>
      </p:pic>
      <p:sp>
        <p:nvSpPr>
          <p:cNvPr id="5" name="Footer Placeholder 4"/>
          <p:cNvSpPr>
            <a:spLocks noGrp="1"/>
          </p:cNvSpPr>
          <p:nvPr>
            <p:ph type="ftr" sz="quarter" idx="11"/>
          </p:nvPr>
        </p:nvSpPr>
        <p:spPr>
          <a:xfrm>
            <a:off x="0" y="6477000"/>
            <a:ext cx="3505200" cy="288925"/>
          </a:xfrm>
        </p:spPr>
        <p:txBody>
          <a:bodyPr/>
          <a:lstStyle/>
          <a:p>
            <a:pPr algn="l"/>
            <a:r>
              <a:rPr lang="en-US" sz="1000" dirty="0" smtClean="0"/>
              <a:t>http://www.agilemodeling.com/artifacts/useCaseDiagram.htm</a:t>
            </a:r>
            <a:endParaRPr lang="en-US" sz="1000" dirty="0"/>
          </a:p>
        </p:txBody>
      </p:sp>
    </p:spTree>
    <p:extLst>
      <p:ext uri="{BB962C8B-B14F-4D97-AF65-F5344CB8AC3E}">
        <p14:creationId xmlns:p14="http://schemas.microsoft.com/office/powerpoint/2010/main" val="122299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1114"/>
            <a:ext cx="7239000" cy="6472044"/>
          </a:xfrm>
        </p:spPr>
      </p:pic>
      <p:sp>
        <p:nvSpPr>
          <p:cNvPr id="5" name="Footer Placeholder 4"/>
          <p:cNvSpPr>
            <a:spLocks noGrp="1"/>
          </p:cNvSpPr>
          <p:nvPr>
            <p:ph type="ftr" sz="quarter" idx="11"/>
          </p:nvPr>
        </p:nvSpPr>
        <p:spPr>
          <a:xfrm>
            <a:off x="0" y="6477000"/>
            <a:ext cx="3505200" cy="288925"/>
          </a:xfrm>
        </p:spPr>
        <p:txBody>
          <a:bodyPr/>
          <a:lstStyle/>
          <a:p>
            <a:pPr algn="l"/>
            <a:r>
              <a:rPr lang="en-US" sz="1000" dirty="0" smtClean="0"/>
              <a:t>http://www.agilemodeling.com/artifacts/useCaseDiagram.htm</a:t>
            </a:r>
            <a:endParaRPr lang="en-US" sz="1000" dirty="0"/>
          </a:p>
        </p:txBody>
      </p:sp>
    </p:spTree>
    <p:extLst>
      <p:ext uri="{BB962C8B-B14F-4D97-AF65-F5344CB8AC3E}">
        <p14:creationId xmlns:p14="http://schemas.microsoft.com/office/powerpoint/2010/main" val="407841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5943600"/>
          </a:xfrm>
        </p:spPr>
        <p:txBody>
          <a:bodyPr>
            <a:normAutofit/>
          </a:bodyPr>
          <a:lstStyle/>
          <a:p>
            <a:pPr marL="0" indent="0">
              <a:buNone/>
            </a:pPr>
            <a:r>
              <a:rPr lang="en-US" dirty="0">
                <a:solidFill>
                  <a:schemeClr val="tx2"/>
                </a:solidFill>
                <a:latin typeface="+mj-lt"/>
                <a:ea typeface="+mj-ea"/>
                <a:cs typeface="+mj-cs"/>
              </a:rPr>
              <a:t>Business Analysis (IBM definition)</a:t>
            </a:r>
          </a:p>
          <a:p>
            <a:pPr marL="0" indent="0">
              <a:buNone/>
            </a:pPr>
            <a:endParaRPr lang="en-US" sz="2400" dirty="0" smtClean="0">
              <a:solidFill>
                <a:schemeClr val="tx2"/>
              </a:solidFill>
            </a:endParaRPr>
          </a:p>
          <a:p>
            <a:pPr marL="0" indent="0">
              <a:buNone/>
            </a:pPr>
            <a:r>
              <a:rPr lang="en-US" sz="2000" dirty="0" smtClean="0"/>
              <a:t>The </a:t>
            </a:r>
            <a:r>
              <a:rPr lang="en-US" sz="2000" b="1" u="sng" dirty="0" smtClean="0"/>
              <a:t>Use Case </a:t>
            </a:r>
            <a:r>
              <a:rPr lang="en-US" sz="2000" dirty="0" smtClean="0"/>
              <a:t>technique captures information about how a system or business currently works or should work.</a:t>
            </a:r>
          </a:p>
          <a:p>
            <a:pPr marL="0" indent="0">
              <a:buNone/>
            </a:pPr>
            <a:endParaRPr lang="en-US" sz="2000" dirty="0"/>
          </a:p>
          <a:p>
            <a:pPr marL="0" indent="0">
              <a:buNone/>
            </a:pPr>
            <a:r>
              <a:rPr lang="en-US" sz="2000" dirty="0" smtClean="0"/>
              <a:t>“Although </a:t>
            </a:r>
            <a:r>
              <a:rPr lang="en-US" sz="2000" dirty="0" smtClean="0">
                <a:solidFill>
                  <a:srgbClr val="FF0000"/>
                </a:solidFill>
              </a:rPr>
              <a:t>not a true object-oriented approach</a:t>
            </a:r>
            <a:r>
              <a:rPr lang="en-US" sz="2000" dirty="0" smtClean="0"/>
              <a:t>, the Use Case technique helps you build scenarios which model the processes of the system. It is an excellent way to lead into object-oriented analysis of systems”</a:t>
            </a:r>
          </a:p>
          <a:p>
            <a:pPr marL="0" indent="0">
              <a:buNone/>
            </a:pPr>
            <a:endParaRPr lang="en-US" sz="2000" dirty="0"/>
          </a:p>
          <a:p>
            <a:pPr marL="0" indent="0">
              <a:spcBef>
                <a:spcPct val="40000"/>
              </a:spcBef>
              <a:buNone/>
            </a:pPr>
            <a:r>
              <a:rPr lang="en-US" sz="2000" b="1" dirty="0">
                <a:solidFill>
                  <a:schemeClr val="tx2"/>
                </a:solidFill>
              </a:rPr>
              <a:t>Elementary business processes (</a:t>
            </a:r>
            <a:r>
              <a:rPr lang="en-US" sz="2000" b="1" dirty="0" smtClean="0">
                <a:solidFill>
                  <a:schemeClr val="tx2"/>
                </a:solidFill>
              </a:rPr>
              <a:t>EBPs)</a:t>
            </a:r>
          </a:p>
          <a:p>
            <a:pPr marL="0" indent="0">
              <a:spcBef>
                <a:spcPct val="40000"/>
              </a:spcBef>
              <a:buNone/>
            </a:pPr>
            <a:r>
              <a:rPr lang="en-US" sz="2000" dirty="0"/>
              <a:t>It is the </a:t>
            </a:r>
            <a:r>
              <a:rPr lang="en-US" sz="2000" dirty="0" smtClean="0"/>
              <a:t>smallest task that can not be further broken down and hence is the basic </a:t>
            </a:r>
            <a:r>
              <a:rPr lang="en-US" sz="2000" b="1" u="sng" dirty="0">
                <a:solidFill>
                  <a:srgbClr val="FF0000"/>
                </a:solidFill>
              </a:rPr>
              <a:t>unit of </a:t>
            </a:r>
            <a:r>
              <a:rPr lang="en-US" sz="2000" b="1" u="sng" dirty="0" smtClean="0">
                <a:solidFill>
                  <a:srgbClr val="FF0000"/>
                </a:solidFill>
              </a:rPr>
              <a:t>analysis</a:t>
            </a:r>
            <a:r>
              <a:rPr lang="en-US" sz="2000" dirty="0" smtClean="0"/>
              <a:t>.</a:t>
            </a:r>
          </a:p>
          <a:p>
            <a:pPr marL="0" indent="0">
              <a:spcBef>
                <a:spcPct val="40000"/>
              </a:spcBef>
              <a:buNone/>
            </a:pPr>
            <a:endParaRPr lang="en-US" sz="2000" dirty="0"/>
          </a:p>
          <a:p>
            <a:pPr marL="457200" lvl="1" indent="0">
              <a:spcBef>
                <a:spcPct val="40000"/>
              </a:spcBef>
              <a:buNone/>
            </a:pPr>
            <a:r>
              <a:rPr lang="en-US" sz="2000" dirty="0" smtClean="0"/>
              <a:t>EBP is initiated </a:t>
            </a:r>
            <a:r>
              <a:rPr lang="en-US" sz="2000" dirty="0"/>
              <a:t>by </a:t>
            </a:r>
            <a:r>
              <a:rPr lang="en-US" sz="2000" b="1" u="sng" dirty="0">
                <a:solidFill>
                  <a:srgbClr val="FF0000"/>
                </a:solidFill>
              </a:rPr>
              <a:t>event</a:t>
            </a:r>
            <a:r>
              <a:rPr lang="en-US" sz="2000" dirty="0"/>
              <a:t> occurring at specific time and place</a:t>
            </a:r>
          </a:p>
          <a:p>
            <a:pPr marL="457200" lvl="1" indent="0">
              <a:spcBef>
                <a:spcPct val="40000"/>
              </a:spcBef>
              <a:buNone/>
            </a:pPr>
            <a:r>
              <a:rPr lang="en-US" sz="2000" dirty="0"/>
              <a:t>Discrete system response that adds business value</a:t>
            </a:r>
          </a:p>
          <a:p>
            <a:pPr marL="0" indent="0">
              <a:buNone/>
            </a:pPr>
            <a:endParaRPr lang="en-US" sz="2000" dirty="0"/>
          </a:p>
          <a:p>
            <a:endParaRPr lang="en-US" dirty="0"/>
          </a:p>
        </p:txBody>
      </p:sp>
      <p:sp>
        <p:nvSpPr>
          <p:cNvPr id="4" name="Footer Placeholder 3"/>
          <p:cNvSpPr>
            <a:spLocks noGrp="1"/>
          </p:cNvSpPr>
          <p:nvPr>
            <p:ph type="ftr" sz="quarter" idx="11"/>
          </p:nvPr>
        </p:nvSpPr>
        <p:spPr/>
        <p:txBody>
          <a:bodyPr/>
          <a:lstStyle/>
          <a:p>
            <a:r>
              <a:rPr lang="en-US" dirty="0" smtClean="0"/>
              <a:t>http://publib.boulder.ibm.com/infocenter</a:t>
            </a:r>
            <a:endParaRPr lang="en-US" dirty="0"/>
          </a:p>
        </p:txBody>
      </p:sp>
    </p:spTree>
    <p:extLst>
      <p:ext uri="{BB962C8B-B14F-4D97-AF65-F5344CB8AC3E}">
        <p14:creationId xmlns:p14="http://schemas.microsoft.com/office/powerpoint/2010/main" val="63802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a:solidFill>
                  <a:schemeClr val="tx2"/>
                </a:solidFill>
              </a:rPr>
              <a:t>Use Case Diagrams </a:t>
            </a:r>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2400" dirty="0" smtClean="0"/>
              <a:t>A Use Case represents an elementary business process (EBP) and how it would be carried out by the system.</a:t>
            </a:r>
          </a:p>
          <a:p>
            <a:pPr marL="0" indent="0">
              <a:buNone/>
            </a:pPr>
            <a:endParaRPr lang="en-US" sz="2400" dirty="0"/>
          </a:p>
          <a:p>
            <a:pPr marL="0" indent="0">
              <a:buNone/>
            </a:pPr>
            <a:r>
              <a:rPr lang="en-US" sz="2400" dirty="0" smtClean="0"/>
              <a:t>A </a:t>
            </a:r>
            <a:r>
              <a:rPr lang="en-US" sz="2400" b="1" dirty="0" smtClean="0"/>
              <a:t>use </a:t>
            </a:r>
            <a:r>
              <a:rPr lang="en-US" sz="2400" b="1" dirty="0"/>
              <a:t>case</a:t>
            </a:r>
            <a:r>
              <a:rPr lang="en-US" sz="2400" dirty="0"/>
              <a:t> is made up of a set of </a:t>
            </a:r>
            <a:r>
              <a:rPr lang="en-US" sz="2400" b="1" dirty="0"/>
              <a:t>scenarios</a:t>
            </a:r>
            <a:r>
              <a:rPr lang="en-US" sz="2400" dirty="0"/>
              <a:t>. </a:t>
            </a:r>
            <a:endParaRPr lang="en-US" sz="2400" dirty="0" smtClean="0"/>
          </a:p>
          <a:p>
            <a:pPr marL="0" indent="0">
              <a:buNone/>
            </a:pPr>
            <a:endParaRPr lang="en-US" sz="2400" dirty="0"/>
          </a:p>
          <a:p>
            <a:pPr marL="0" indent="0">
              <a:buNone/>
            </a:pPr>
            <a:r>
              <a:rPr lang="en-US" sz="2400" dirty="0" smtClean="0"/>
              <a:t>Each </a:t>
            </a:r>
            <a:r>
              <a:rPr lang="en-US" sz="2400" dirty="0"/>
              <a:t>scenario is a sequence of steps that encompass an interaction between a user and a system. </a:t>
            </a:r>
            <a:endParaRPr lang="en-US" sz="2400" dirty="0" smtClean="0"/>
          </a:p>
          <a:p>
            <a:pPr marL="0" indent="0">
              <a:buNone/>
            </a:pPr>
            <a:endParaRPr lang="en-US" sz="2400" dirty="0"/>
          </a:p>
          <a:p>
            <a:pPr marL="0" indent="0">
              <a:buNone/>
            </a:pPr>
            <a:r>
              <a:rPr lang="en-US" sz="2400" dirty="0" smtClean="0"/>
              <a:t>The </a:t>
            </a:r>
            <a:r>
              <a:rPr lang="en-US" sz="2400" dirty="0"/>
              <a:t>use case brings scenarios together that accomplish a specific goal of the user.</a:t>
            </a:r>
          </a:p>
        </p:txBody>
      </p:sp>
      <p:sp>
        <p:nvSpPr>
          <p:cNvPr id="4" name="Footer Placeholder 3"/>
          <p:cNvSpPr>
            <a:spLocks noGrp="1"/>
          </p:cNvSpPr>
          <p:nvPr>
            <p:ph type="ftr" sz="quarter" idx="11"/>
          </p:nvPr>
        </p:nvSpPr>
        <p:spPr/>
        <p:txBody>
          <a:bodyPr/>
          <a:lstStyle/>
          <a:p>
            <a:r>
              <a:rPr lang="en-US" smtClean="0"/>
              <a:t>http://agile.csc.ncsu.edu</a:t>
            </a:r>
            <a:endParaRPr lang="en-US"/>
          </a:p>
        </p:txBody>
      </p:sp>
    </p:spTree>
    <p:extLst>
      <p:ext uri="{BB962C8B-B14F-4D97-AF65-F5344CB8AC3E}">
        <p14:creationId xmlns:p14="http://schemas.microsoft.com/office/powerpoint/2010/main" val="388176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b="1" dirty="0">
                <a:solidFill>
                  <a:schemeClr val="tx2"/>
                </a:solidFill>
              </a:rPr>
              <a:t>Textual Description of a Use case</a:t>
            </a:r>
          </a:p>
        </p:txBody>
      </p:sp>
      <p:sp>
        <p:nvSpPr>
          <p:cNvPr id="3" name="Content Placeholder 2"/>
          <p:cNvSpPr>
            <a:spLocks noGrp="1"/>
          </p:cNvSpPr>
          <p:nvPr>
            <p:ph idx="1"/>
          </p:nvPr>
        </p:nvSpPr>
        <p:spPr>
          <a:xfrm>
            <a:off x="457200" y="914400"/>
            <a:ext cx="8458200" cy="5410200"/>
          </a:xfrm>
        </p:spPr>
        <p:txBody>
          <a:bodyPr>
            <a:normAutofit/>
          </a:bodyPr>
          <a:lstStyle/>
          <a:p>
            <a:pPr marL="0" indent="0">
              <a:buNone/>
            </a:pPr>
            <a:r>
              <a:rPr lang="en-US" sz="2200" dirty="0"/>
              <a:t>A use case can be specified by textually describing the steps required and any alternative actions at each step. </a:t>
            </a:r>
            <a:endParaRPr lang="en-US" sz="2200" dirty="0" smtClean="0"/>
          </a:p>
          <a:p>
            <a:pPr marL="0" indent="0">
              <a:buNone/>
            </a:pPr>
            <a:endParaRPr lang="en-US" sz="2200" dirty="0"/>
          </a:p>
          <a:p>
            <a:pPr marL="0" indent="0">
              <a:buNone/>
            </a:pPr>
            <a:r>
              <a:rPr lang="en-US" sz="2200" dirty="0" smtClean="0"/>
              <a:t>For </a:t>
            </a:r>
            <a:r>
              <a:rPr lang="en-US" sz="2200" dirty="0"/>
              <a:t>example, the use case for </a:t>
            </a:r>
            <a:r>
              <a:rPr lang="en-US" sz="2200" dirty="0">
                <a:solidFill>
                  <a:srgbClr val="FF0000"/>
                </a:solidFill>
              </a:rPr>
              <a:t>searching a web for a key</a:t>
            </a:r>
            <a:r>
              <a:rPr lang="en-US" sz="2200" dirty="0"/>
              <a:t>word might be shown as</a:t>
            </a:r>
            <a:r>
              <a:rPr lang="en-US" sz="2200" dirty="0" smtClean="0"/>
              <a:t>:</a:t>
            </a:r>
          </a:p>
          <a:p>
            <a:pPr marL="0" indent="0">
              <a:buNone/>
            </a:pPr>
            <a:endParaRPr lang="en-US" sz="2200" dirty="0" smtClean="0"/>
          </a:p>
          <a:p>
            <a:pPr marL="400050" lvl="1" indent="0">
              <a:buNone/>
            </a:pPr>
            <a:r>
              <a:rPr lang="en-US" sz="2000" b="1" dirty="0" smtClean="0"/>
              <a:t>Customer </a:t>
            </a:r>
            <a:r>
              <a:rPr lang="en-US" sz="2000" b="1" dirty="0"/>
              <a:t>enters the keyword</a:t>
            </a:r>
            <a:br>
              <a:rPr lang="en-US" sz="2000" b="1" dirty="0"/>
            </a:br>
            <a:r>
              <a:rPr lang="en-US" sz="2000" b="1" dirty="0" smtClean="0"/>
              <a:t>Customer </a:t>
            </a:r>
            <a:r>
              <a:rPr lang="en-US" sz="2000" b="1" dirty="0"/>
              <a:t>clicks the search button</a:t>
            </a:r>
            <a:br>
              <a:rPr lang="en-US" sz="2000" b="1" dirty="0"/>
            </a:br>
            <a:r>
              <a:rPr lang="en-US" sz="2000" b="1" dirty="0" smtClean="0"/>
              <a:t>The </a:t>
            </a:r>
            <a:r>
              <a:rPr lang="en-US" sz="2000" b="1" dirty="0"/>
              <a:t>search is executed</a:t>
            </a:r>
            <a:br>
              <a:rPr lang="en-US" sz="2000" b="1" dirty="0"/>
            </a:br>
            <a:r>
              <a:rPr lang="en-US" sz="2000" b="1" dirty="0" smtClean="0"/>
              <a:t>The </a:t>
            </a:r>
            <a:r>
              <a:rPr lang="en-US" sz="2000" b="1" dirty="0"/>
              <a:t>results are </a:t>
            </a:r>
            <a:r>
              <a:rPr lang="en-US" sz="2000" b="1" dirty="0" smtClean="0"/>
              <a:t>shown</a:t>
            </a:r>
          </a:p>
          <a:p>
            <a:pPr marL="0" indent="0">
              <a:buNone/>
            </a:pPr>
            <a:endParaRPr lang="en-US" sz="2200" dirty="0"/>
          </a:p>
          <a:p>
            <a:pPr marL="0" indent="0">
              <a:buNone/>
            </a:pPr>
            <a:r>
              <a:rPr lang="en-US" sz="2200" u="sng" dirty="0">
                <a:solidFill>
                  <a:srgbClr val="FF0000"/>
                </a:solidFill>
              </a:rPr>
              <a:t>Alternative: Search Failed</a:t>
            </a:r>
            <a:r>
              <a:rPr lang="en-US" sz="2200" dirty="0"/>
              <a:t/>
            </a:r>
            <a:br>
              <a:rPr lang="en-US" sz="2200" dirty="0"/>
            </a:br>
            <a:r>
              <a:rPr lang="en-US" sz="2200" dirty="0"/>
              <a:t>If the search fails at 3, then the user is redirected back to the search screen at step </a:t>
            </a:r>
          </a:p>
          <a:p>
            <a:endParaRPr lang="en-US" dirty="0"/>
          </a:p>
        </p:txBody>
      </p:sp>
    </p:spTree>
    <p:extLst>
      <p:ext uri="{BB962C8B-B14F-4D97-AF65-F5344CB8AC3E}">
        <p14:creationId xmlns:p14="http://schemas.microsoft.com/office/powerpoint/2010/main" val="55204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a:solidFill>
                  <a:schemeClr val="tx2"/>
                </a:solidFill>
              </a:rPr>
              <a:t>Use Case: Patron Loans a Library book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905000"/>
            <a:ext cx="7502080" cy="3276600"/>
          </a:xfrm>
        </p:spPr>
      </p:pic>
      <p:sp>
        <p:nvSpPr>
          <p:cNvPr id="5" name="Footer Placeholder 3"/>
          <p:cNvSpPr>
            <a:spLocks noGrp="1"/>
          </p:cNvSpPr>
          <p:nvPr>
            <p:ph type="ftr" sz="quarter" idx="11"/>
          </p:nvPr>
        </p:nvSpPr>
        <p:spPr>
          <a:xfrm>
            <a:off x="3124200" y="6356350"/>
            <a:ext cx="2895600" cy="365125"/>
          </a:xfrm>
        </p:spPr>
        <p:txBody>
          <a:bodyPr/>
          <a:lstStyle/>
          <a:p>
            <a:r>
              <a:rPr lang="en-US" dirty="0" smtClean="0"/>
              <a:t>http://publib.boulder.ibm.com/infocenter</a:t>
            </a:r>
            <a:endParaRPr lang="en-US" dirty="0"/>
          </a:p>
        </p:txBody>
      </p:sp>
    </p:spTree>
    <p:extLst>
      <p:ext uri="{BB962C8B-B14F-4D97-AF65-F5344CB8AC3E}">
        <p14:creationId xmlns:p14="http://schemas.microsoft.com/office/powerpoint/2010/main" val="334432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b="1" u="sng" dirty="0" smtClean="0"/>
              <a:t>Elements of a Use Case Diagram</a:t>
            </a:r>
            <a:endParaRPr lang="en-US" sz="3200" b="1" u="sng" dirty="0"/>
          </a:p>
        </p:txBody>
      </p:sp>
      <p:sp>
        <p:nvSpPr>
          <p:cNvPr id="3" name="Content Placeholder 2"/>
          <p:cNvSpPr>
            <a:spLocks noGrp="1"/>
          </p:cNvSpPr>
          <p:nvPr>
            <p:ph idx="1"/>
          </p:nvPr>
        </p:nvSpPr>
        <p:spPr>
          <a:xfrm>
            <a:off x="381000" y="762000"/>
            <a:ext cx="8305800" cy="5364163"/>
          </a:xfrm>
        </p:spPr>
        <p:txBody>
          <a:bodyPr>
            <a:noAutofit/>
          </a:bodyPr>
          <a:lstStyle/>
          <a:p>
            <a:pPr marL="0" indent="0" algn="just">
              <a:buNone/>
            </a:pPr>
            <a:endParaRPr lang="en-US" sz="1800" b="1" dirty="0" smtClean="0">
              <a:solidFill>
                <a:schemeClr val="tx2"/>
              </a:solidFill>
            </a:endParaRPr>
          </a:p>
          <a:p>
            <a:pPr marL="0" indent="0" algn="just">
              <a:buNone/>
            </a:pPr>
            <a:r>
              <a:rPr lang="en-US" sz="1800" b="1" dirty="0" smtClean="0">
                <a:solidFill>
                  <a:schemeClr val="tx2"/>
                </a:solidFill>
              </a:rPr>
              <a:t>Actor </a:t>
            </a:r>
            <a:r>
              <a:rPr lang="en-US" sz="1800" dirty="0" smtClean="0"/>
              <a:t>An actor is a person, organization, or external system that plays a role in one or more interactions with your system. Actors are drawn as </a:t>
            </a:r>
            <a:r>
              <a:rPr lang="en-US" sz="1800" dirty="0" smtClean="0">
                <a:solidFill>
                  <a:srgbClr val="FF0000"/>
                </a:solidFill>
              </a:rPr>
              <a:t>stick figures. </a:t>
            </a:r>
          </a:p>
          <a:p>
            <a:pPr marL="0" indent="0" algn="just">
              <a:buNone/>
            </a:pPr>
            <a:endParaRPr lang="en-US" sz="1800" dirty="0"/>
          </a:p>
          <a:p>
            <a:pPr marL="0" indent="0" algn="just">
              <a:buNone/>
            </a:pPr>
            <a:r>
              <a:rPr lang="en-US" sz="1800" b="1" u="sng" dirty="0" smtClean="0">
                <a:solidFill>
                  <a:schemeClr val="tx2"/>
                </a:solidFill>
              </a:rPr>
              <a:t>Use case </a:t>
            </a:r>
            <a:r>
              <a:rPr lang="en-US" sz="1800" dirty="0" smtClean="0"/>
              <a:t>A use case describes a sequence of actions that provide something of measurable value to an actor and is drawn as a </a:t>
            </a:r>
            <a:r>
              <a:rPr lang="en-US" sz="1800" dirty="0" smtClean="0">
                <a:solidFill>
                  <a:srgbClr val="FF0000"/>
                </a:solidFill>
              </a:rPr>
              <a:t>horizontal ellipse. </a:t>
            </a:r>
          </a:p>
          <a:p>
            <a:pPr marL="0" indent="0" algn="just">
              <a:buNone/>
            </a:pPr>
            <a:endParaRPr lang="en-US" sz="1800" u="sng" dirty="0" smtClean="0"/>
          </a:p>
          <a:p>
            <a:pPr marL="0" indent="0" algn="just">
              <a:buNone/>
            </a:pPr>
            <a:r>
              <a:rPr lang="en-US" sz="1800" b="1" u="sng" dirty="0" smtClean="0">
                <a:solidFill>
                  <a:schemeClr val="tx2"/>
                </a:solidFill>
              </a:rPr>
              <a:t>Associations</a:t>
            </a:r>
            <a:r>
              <a:rPr lang="en-US" sz="1800" b="1" dirty="0" smtClean="0">
                <a:solidFill>
                  <a:schemeClr val="tx2"/>
                </a:solidFill>
              </a:rPr>
              <a:t> </a:t>
            </a:r>
            <a:r>
              <a:rPr lang="en-US" sz="1800" dirty="0" smtClean="0">
                <a:solidFill>
                  <a:srgbClr val="FF0000"/>
                </a:solidFill>
              </a:rPr>
              <a:t>between actors and use cases </a:t>
            </a:r>
            <a:r>
              <a:rPr lang="en-US" sz="1800" dirty="0" smtClean="0"/>
              <a:t>are indicated in use case diagrams by solid lines. An association exists whenever an actor is involved with an interaction described by a use case. </a:t>
            </a:r>
            <a:r>
              <a:rPr lang="en-US" sz="1800" dirty="0"/>
              <a:t>A use case can be carried out by many actors and an actor may carry out many use cases.</a:t>
            </a:r>
            <a:endParaRPr lang="en-US" sz="1800" dirty="0" smtClean="0"/>
          </a:p>
          <a:p>
            <a:pPr marL="0" indent="0" algn="just">
              <a:buNone/>
            </a:pPr>
            <a:endParaRPr lang="en-US" sz="1800" dirty="0"/>
          </a:p>
          <a:p>
            <a:pPr marL="400050" lvl="1" indent="0" algn="just">
              <a:buNone/>
            </a:pPr>
            <a:r>
              <a:rPr lang="en-US" sz="1800" dirty="0" smtClean="0"/>
              <a:t>Associations are modeled as lines connecting use cases and actors to one another, with an </a:t>
            </a:r>
            <a:r>
              <a:rPr lang="en-US" sz="1800" dirty="0" smtClean="0">
                <a:solidFill>
                  <a:srgbClr val="FF0000"/>
                </a:solidFill>
              </a:rPr>
              <a:t>optional arrowhead </a:t>
            </a:r>
            <a:r>
              <a:rPr lang="en-US" sz="1800" dirty="0" smtClean="0"/>
              <a:t>on one end of the line. </a:t>
            </a:r>
          </a:p>
          <a:p>
            <a:pPr marL="0" indent="0" algn="just">
              <a:buNone/>
            </a:pPr>
            <a:endParaRPr lang="en-US" sz="1800" dirty="0"/>
          </a:p>
          <a:p>
            <a:pPr marL="400050" lvl="1" indent="0" algn="just">
              <a:buNone/>
            </a:pPr>
            <a:r>
              <a:rPr lang="en-US" sz="1800" dirty="0" smtClean="0"/>
              <a:t>The arrowhead is often used to indicating the </a:t>
            </a:r>
            <a:r>
              <a:rPr lang="en-US" sz="1800" dirty="0">
                <a:solidFill>
                  <a:srgbClr val="FF0000"/>
                </a:solidFill>
              </a:rPr>
              <a:t>direction of the initial invocation </a:t>
            </a:r>
            <a:r>
              <a:rPr lang="en-US" sz="1800" dirty="0" smtClean="0"/>
              <a:t>of </a:t>
            </a:r>
            <a:r>
              <a:rPr lang="en-US" sz="1800" dirty="0"/>
              <a:t>the relationship or to indicate the primary actor within the use case. </a:t>
            </a:r>
          </a:p>
        </p:txBody>
      </p:sp>
      <p:sp>
        <p:nvSpPr>
          <p:cNvPr id="5" name="Footer Placeholder 3"/>
          <p:cNvSpPr>
            <a:spLocks noGrp="1"/>
          </p:cNvSpPr>
          <p:nvPr>
            <p:ph type="ftr" sz="quarter" idx="11"/>
          </p:nvPr>
        </p:nvSpPr>
        <p:spPr>
          <a:xfrm>
            <a:off x="3124200" y="6356350"/>
            <a:ext cx="2895600" cy="365125"/>
          </a:xfrm>
        </p:spPr>
        <p:txBody>
          <a:bodyPr/>
          <a:lstStyle/>
          <a:p>
            <a:r>
              <a:rPr lang="en-US" dirty="0" smtClean="0"/>
              <a:t>http://publib.boulder.ibm.com/infocenter</a:t>
            </a:r>
            <a:endParaRPr lang="en-US" dirty="0"/>
          </a:p>
        </p:txBody>
      </p:sp>
    </p:spTree>
    <p:extLst>
      <p:ext uri="{BB962C8B-B14F-4D97-AF65-F5344CB8AC3E}">
        <p14:creationId xmlns:p14="http://schemas.microsoft.com/office/powerpoint/2010/main" val="337452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600" dirty="0" smtClean="0">
                <a:solidFill>
                  <a:schemeClr val="tx2"/>
                </a:solidFill>
              </a:rPr>
              <a:t>Association: </a:t>
            </a:r>
            <a:r>
              <a:rPr lang="en-US" sz="3600" b="1" dirty="0">
                <a:solidFill>
                  <a:schemeClr val="tx2"/>
                </a:solidFill>
              </a:rPr>
              <a:t>Includes</a:t>
            </a:r>
            <a:r>
              <a:rPr lang="en-US" dirty="0"/>
              <a:t/>
            </a:r>
            <a:br>
              <a:rPr lang="en-US" dirty="0"/>
            </a:br>
            <a:endParaRPr lang="en-US" dirty="0"/>
          </a:p>
        </p:txBody>
      </p:sp>
      <p:sp>
        <p:nvSpPr>
          <p:cNvPr id="3" name="Content Placeholder 2"/>
          <p:cNvSpPr>
            <a:spLocks noGrp="1"/>
          </p:cNvSpPr>
          <p:nvPr>
            <p:ph idx="1"/>
          </p:nvPr>
        </p:nvSpPr>
        <p:spPr>
          <a:xfrm>
            <a:off x="300037" y="838200"/>
            <a:ext cx="8386763" cy="5287963"/>
          </a:xfrm>
        </p:spPr>
        <p:txBody>
          <a:bodyPr>
            <a:normAutofit/>
          </a:bodyPr>
          <a:lstStyle/>
          <a:p>
            <a:pPr marL="0" indent="0">
              <a:buNone/>
            </a:pPr>
            <a:r>
              <a:rPr lang="en-US" sz="2000" dirty="0"/>
              <a:t>Use cases can also be related to each other with </a:t>
            </a:r>
            <a:r>
              <a:rPr lang="en-US" sz="2000" b="1" dirty="0"/>
              <a:t>three different </a:t>
            </a:r>
            <a:r>
              <a:rPr lang="en-US" sz="2000" b="1" dirty="0" smtClean="0"/>
              <a:t>types of associations or links</a:t>
            </a:r>
            <a:r>
              <a:rPr lang="en-US" sz="2000" dirty="0"/>
              <a:t>. </a:t>
            </a:r>
            <a:endParaRPr lang="en-US" sz="2000" dirty="0" smtClean="0"/>
          </a:p>
          <a:p>
            <a:pPr marL="0" indent="0">
              <a:buNone/>
            </a:pPr>
            <a:endParaRPr lang="en-US" sz="2000" dirty="0"/>
          </a:p>
          <a:p>
            <a:pPr marL="0" indent="0">
              <a:buNone/>
            </a:pPr>
            <a:r>
              <a:rPr lang="en-US" sz="2000" dirty="0" smtClean="0"/>
              <a:t>Mandatory </a:t>
            </a:r>
            <a:r>
              <a:rPr lang="en-US" sz="2000" b="1" dirty="0" smtClean="0">
                <a:solidFill>
                  <a:srgbClr val="FF0000"/>
                </a:solidFill>
              </a:rPr>
              <a:t>inclusion</a:t>
            </a:r>
            <a:r>
              <a:rPr lang="en-US" sz="2000" dirty="0" smtClean="0"/>
              <a:t> of another use-case</a:t>
            </a:r>
          </a:p>
          <a:p>
            <a:pPr marL="0" indent="0">
              <a:buNone/>
            </a:pPr>
            <a:r>
              <a:rPr lang="en-US" sz="2000" dirty="0" smtClean="0"/>
              <a:t>Both </a:t>
            </a:r>
            <a:r>
              <a:rPr lang="en-US" sz="2000" b="1" i="1" dirty="0">
                <a:solidFill>
                  <a:srgbClr val="00B050"/>
                </a:solidFill>
              </a:rPr>
              <a:t>invoice purchase</a:t>
            </a:r>
            <a:r>
              <a:rPr lang="en-US" sz="2000" b="1" dirty="0">
                <a:solidFill>
                  <a:srgbClr val="00B050"/>
                </a:solidFill>
              </a:rPr>
              <a:t> </a:t>
            </a:r>
            <a:r>
              <a:rPr lang="en-US" sz="2000" dirty="0"/>
              <a:t>and </a:t>
            </a:r>
            <a:r>
              <a:rPr lang="en-US" sz="2000" b="1" i="1" dirty="0">
                <a:solidFill>
                  <a:srgbClr val="00B050"/>
                </a:solidFill>
              </a:rPr>
              <a:t>online purchase </a:t>
            </a:r>
            <a:r>
              <a:rPr lang="en-US" sz="2000" dirty="0"/>
              <a:t>include the scenarios defined by </a:t>
            </a:r>
            <a:r>
              <a:rPr lang="en-US" sz="2000" b="1" i="1" dirty="0">
                <a:solidFill>
                  <a:srgbClr val="00B050"/>
                </a:solidFill>
              </a:rPr>
              <a:t>purchase valuation</a:t>
            </a:r>
            <a:r>
              <a:rPr lang="en-US" sz="2000" dirty="0"/>
              <a:t>. </a:t>
            </a:r>
            <a:endParaRPr lang="en-US" sz="2000" dirty="0" smtClean="0"/>
          </a:p>
          <a:p>
            <a:pPr marL="0" indent="0">
              <a:buNone/>
            </a:pPr>
            <a:r>
              <a:rPr lang="en-US" sz="2000" dirty="0" smtClean="0"/>
              <a:t>In </a:t>
            </a:r>
            <a:r>
              <a:rPr lang="en-US" sz="2000" dirty="0"/>
              <a:t>general, the includes link is to avoid repetition of scenarios in multiple use </a:t>
            </a:r>
            <a:r>
              <a:rPr lang="en-US" sz="2000" dirty="0" smtClean="0"/>
              <a:t>cases</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308936"/>
            <a:ext cx="4953000" cy="3161878"/>
          </a:xfrm>
          <a:prstGeom prst="rect">
            <a:avLst/>
          </a:prstGeom>
        </p:spPr>
      </p:pic>
      <p:sp>
        <p:nvSpPr>
          <p:cNvPr id="5" name="Footer Placeholder 4"/>
          <p:cNvSpPr>
            <a:spLocks noGrp="1"/>
          </p:cNvSpPr>
          <p:nvPr>
            <p:ph type="ftr" sz="quarter" idx="11"/>
          </p:nvPr>
        </p:nvSpPr>
        <p:spPr>
          <a:xfrm>
            <a:off x="304800" y="6470814"/>
            <a:ext cx="3276600" cy="250661"/>
          </a:xfrm>
        </p:spPr>
        <p:txBody>
          <a:bodyPr/>
          <a:lstStyle/>
          <a:p>
            <a:pPr algn="l"/>
            <a:r>
              <a:rPr lang="en-US" sz="1000" dirty="0" smtClean="0"/>
              <a:t>http://www.visualcase.com/tutorials/use-case-diagram.htm</a:t>
            </a:r>
            <a:endParaRPr lang="en-US" sz="1000" dirty="0"/>
          </a:p>
        </p:txBody>
      </p:sp>
      <p:sp>
        <p:nvSpPr>
          <p:cNvPr id="6" name="TextBox 5"/>
          <p:cNvSpPr txBox="1"/>
          <p:nvPr/>
        </p:nvSpPr>
        <p:spPr>
          <a:xfrm>
            <a:off x="300037" y="4800600"/>
            <a:ext cx="3124200" cy="923330"/>
          </a:xfrm>
          <a:prstGeom prst="rect">
            <a:avLst/>
          </a:prstGeom>
          <a:noFill/>
        </p:spPr>
        <p:txBody>
          <a:bodyPr wrap="square" rtlCol="0">
            <a:spAutoFit/>
          </a:bodyPr>
          <a:lstStyle/>
          <a:p>
            <a:r>
              <a:rPr lang="en-US" b="1" dirty="0" smtClean="0">
                <a:solidFill>
                  <a:srgbClr val="FF0000"/>
                </a:solidFill>
              </a:rPr>
              <a:t>Functional Decomposition:</a:t>
            </a:r>
          </a:p>
          <a:p>
            <a:r>
              <a:rPr lang="en-US" dirty="0" smtClean="0"/>
              <a:t> of a complex use case into simpler ones</a:t>
            </a:r>
            <a:endParaRPr lang="en-US" dirty="0"/>
          </a:p>
        </p:txBody>
      </p:sp>
    </p:spTree>
    <p:extLst>
      <p:ext uri="{BB962C8B-B14F-4D97-AF65-F5344CB8AC3E}">
        <p14:creationId xmlns:p14="http://schemas.microsoft.com/office/powerpoint/2010/main" val="142436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563562"/>
          </a:xfrm>
        </p:spPr>
        <p:txBody>
          <a:bodyPr>
            <a:normAutofit fontScale="90000"/>
          </a:bodyPr>
          <a:lstStyle/>
          <a:p>
            <a:pPr algn="l"/>
            <a:r>
              <a:rPr lang="en-US" sz="3200" dirty="0">
                <a:solidFill>
                  <a:schemeClr val="tx2"/>
                </a:solidFill>
              </a:rPr>
              <a:t>Association: </a:t>
            </a:r>
            <a:r>
              <a:rPr lang="en-US" sz="3200" b="1" dirty="0">
                <a:solidFill>
                  <a:schemeClr val="tx2"/>
                </a:solidFill>
              </a:rPr>
              <a:t>Generalization</a:t>
            </a:r>
          </a:p>
        </p:txBody>
      </p:sp>
      <p:sp>
        <p:nvSpPr>
          <p:cNvPr id="3" name="Content Placeholder 2"/>
          <p:cNvSpPr>
            <a:spLocks noGrp="1"/>
          </p:cNvSpPr>
          <p:nvPr>
            <p:ph idx="1"/>
          </p:nvPr>
        </p:nvSpPr>
        <p:spPr>
          <a:xfrm>
            <a:off x="152400" y="762000"/>
            <a:ext cx="8839200" cy="5918860"/>
          </a:xfrm>
        </p:spPr>
        <p:txBody>
          <a:bodyPr>
            <a:normAutofit/>
          </a:bodyPr>
          <a:lstStyle/>
          <a:p>
            <a:pPr marL="0" indent="0" algn="just">
              <a:buNone/>
            </a:pPr>
            <a:r>
              <a:rPr lang="en-US" sz="2000" dirty="0" smtClean="0"/>
              <a:t>Allows Use Cases to support inheritance, When </a:t>
            </a:r>
            <a:r>
              <a:rPr lang="en-US" sz="2000" dirty="0"/>
              <a:t>a use case describes a variation on another use case, use a generalization link. </a:t>
            </a:r>
            <a:endParaRPr lang="en-US" sz="2000" dirty="0" smtClean="0"/>
          </a:p>
          <a:p>
            <a:pPr marL="0" indent="0" algn="just">
              <a:buNone/>
            </a:pPr>
            <a:r>
              <a:rPr lang="en-US" sz="1800" dirty="0" smtClean="0"/>
              <a:t>In </a:t>
            </a:r>
            <a:r>
              <a:rPr lang="en-US" sz="1800" dirty="0"/>
              <a:t>the example below, the use case </a:t>
            </a:r>
            <a:r>
              <a:rPr lang="en-US" sz="1800" i="1" dirty="0">
                <a:solidFill>
                  <a:srgbClr val="FF0000"/>
                </a:solidFill>
              </a:rPr>
              <a:t>limit exceeded</a:t>
            </a:r>
            <a:r>
              <a:rPr lang="en-US" sz="1800" dirty="0">
                <a:solidFill>
                  <a:srgbClr val="FF0000"/>
                </a:solidFill>
              </a:rPr>
              <a:t> </a:t>
            </a:r>
            <a:r>
              <a:rPr lang="en-US" sz="1800" dirty="0"/>
              <a:t>describes a situation in which the usual scenario of </a:t>
            </a:r>
            <a:r>
              <a:rPr lang="en-US" sz="1800" i="1" dirty="0"/>
              <a:t>online purchase</a:t>
            </a:r>
            <a:r>
              <a:rPr lang="en-US" sz="1800" dirty="0"/>
              <a:t> is not performed</a:t>
            </a:r>
            <a:r>
              <a:rPr lang="en-US" sz="1800" dirty="0" smtClean="0"/>
              <a:t>.</a:t>
            </a:r>
          </a:p>
          <a:p>
            <a:pPr marL="0" indent="0" algn="just">
              <a:buNone/>
            </a:pPr>
            <a:endParaRPr lang="en-US" sz="1800" dirty="0" smtClean="0"/>
          </a:p>
          <a:p>
            <a:pPr marL="0" indent="0" algn="just">
              <a:buNone/>
            </a:pPr>
            <a:r>
              <a:rPr lang="en-US" sz="1800" dirty="0" smtClean="0"/>
              <a:t> </a:t>
            </a:r>
            <a:r>
              <a:rPr lang="en-US" sz="1800" dirty="0"/>
              <a:t>Use cases that generalize another use case should only specify an alternative, even exceptional, scenario to the use case being generalized. The overall goal of the use cases should be the same.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100" y="3962400"/>
            <a:ext cx="3747202" cy="2389848"/>
          </a:xfrm>
          <a:prstGeom prst="rect">
            <a:avLst/>
          </a:prstGeom>
        </p:spPr>
      </p:pic>
      <p:sp>
        <p:nvSpPr>
          <p:cNvPr id="5" name="Footer Placeholder 4"/>
          <p:cNvSpPr>
            <a:spLocks noGrp="1"/>
          </p:cNvSpPr>
          <p:nvPr>
            <p:ph type="ftr" sz="quarter" idx="11"/>
          </p:nvPr>
        </p:nvSpPr>
        <p:spPr>
          <a:xfrm>
            <a:off x="304800" y="6470814"/>
            <a:ext cx="3276600" cy="250661"/>
          </a:xfrm>
        </p:spPr>
        <p:txBody>
          <a:bodyPr/>
          <a:lstStyle/>
          <a:p>
            <a:pPr algn="l"/>
            <a:r>
              <a:rPr lang="en-US" sz="1000" dirty="0" smtClean="0"/>
              <a:t>http://www.visualcase.com/tutorials/use-case-diagram.htm</a:t>
            </a:r>
            <a:endParaRPr lang="en-US" sz="1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029075"/>
            <a:ext cx="3880958" cy="2313648"/>
          </a:xfrm>
          <a:prstGeom prst="rect">
            <a:avLst/>
          </a:prstGeom>
        </p:spPr>
      </p:pic>
    </p:spTree>
    <p:extLst>
      <p:ext uri="{BB962C8B-B14F-4D97-AF65-F5344CB8AC3E}">
        <p14:creationId xmlns:p14="http://schemas.microsoft.com/office/powerpoint/2010/main" val="305644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dirty="0" smtClean="0">
                <a:solidFill>
                  <a:schemeClr val="tx2"/>
                </a:solidFill>
              </a:rPr>
              <a:t>Association: </a:t>
            </a:r>
            <a:r>
              <a:rPr lang="en-US" sz="3200" b="1" dirty="0">
                <a:solidFill>
                  <a:schemeClr val="tx2"/>
                </a:solidFill>
              </a:rPr>
              <a:t>Extends</a:t>
            </a:r>
          </a:p>
        </p:txBody>
      </p:sp>
      <p:sp>
        <p:nvSpPr>
          <p:cNvPr id="3" name="Content Placeholder 2"/>
          <p:cNvSpPr>
            <a:spLocks noGrp="1"/>
          </p:cNvSpPr>
          <p:nvPr>
            <p:ph idx="1"/>
          </p:nvPr>
        </p:nvSpPr>
        <p:spPr>
          <a:xfrm>
            <a:off x="457200" y="838200"/>
            <a:ext cx="4343400" cy="5562600"/>
          </a:xfrm>
        </p:spPr>
        <p:txBody>
          <a:bodyPr>
            <a:normAutofit/>
          </a:bodyPr>
          <a:lstStyle/>
          <a:p>
            <a:pPr marL="0" indent="0">
              <a:buNone/>
            </a:pPr>
            <a:r>
              <a:rPr lang="en-US" sz="2000" dirty="0" smtClean="0"/>
              <a:t>Extension of the functionality of a use case to incorporate optional behavior.</a:t>
            </a:r>
          </a:p>
          <a:p>
            <a:pPr marL="0" indent="0">
              <a:buNone/>
            </a:pPr>
            <a:r>
              <a:rPr lang="en-US" sz="2000" dirty="0" smtClean="0"/>
              <a:t>A </a:t>
            </a:r>
            <a:r>
              <a:rPr lang="en-US" sz="2000" dirty="0"/>
              <a:t>variation </a:t>
            </a:r>
            <a:r>
              <a:rPr lang="en-US" sz="2000" dirty="0" smtClean="0"/>
              <a:t>of behavior </a:t>
            </a:r>
            <a:r>
              <a:rPr lang="en-US" sz="2000" dirty="0"/>
              <a:t>in a more controlled form. </a:t>
            </a:r>
            <a:endParaRPr lang="en-US" sz="2000" dirty="0" smtClean="0"/>
          </a:p>
          <a:p>
            <a:pPr marL="0" indent="0">
              <a:buNone/>
            </a:pPr>
            <a:endParaRPr lang="en-US" sz="2000" dirty="0"/>
          </a:p>
          <a:p>
            <a:pPr marL="0" indent="0">
              <a:buNone/>
            </a:pPr>
            <a:r>
              <a:rPr lang="en-US" sz="2000" dirty="0" smtClean="0"/>
              <a:t>In such instances you can define </a:t>
            </a:r>
            <a:r>
              <a:rPr lang="en-US" sz="2000" b="1" dirty="0" smtClean="0"/>
              <a:t>extension points</a:t>
            </a:r>
            <a:r>
              <a:rPr lang="en-US" sz="2000" dirty="0" smtClean="0"/>
              <a:t> in the extended use case. </a:t>
            </a:r>
          </a:p>
          <a:p>
            <a:pPr marL="0" indent="0">
              <a:buNone/>
            </a:pPr>
            <a:endParaRPr lang="en-US" sz="2000" dirty="0"/>
          </a:p>
          <a:p>
            <a:pPr marL="0" indent="0">
              <a:buNone/>
            </a:pPr>
            <a:r>
              <a:rPr lang="en-US" sz="2000" b="1" dirty="0" smtClean="0">
                <a:solidFill>
                  <a:srgbClr val="FF0000"/>
                </a:solidFill>
              </a:rPr>
              <a:t>search by name </a:t>
            </a:r>
            <a:r>
              <a:rPr lang="en-US" sz="2000" dirty="0" smtClean="0"/>
              <a:t>is said to extend </a:t>
            </a:r>
            <a:r>
              <a:rPr lang="en-US" sz="2000" i="1" dirty="0" smtClean="0"/>
              <a:t>search</a:t>
            </a:r>
            <a:r>
              <a:rPr lang="en-US" sz="2000" dirty="0" smtClean="0"/>
              <a:t> at the </a:t>
            </a:r>
            <a:r>
              <a:rPr lang="en-US" sz="2000" i="1" dirty="0" smtClean="0"/>
              <a:t>name</a:t>
            </a:r>
            <a:r>
              <a:rPr lang="en-US" sz="2000" dirty="0" smtClean="0"/>
              <a:t> extension point. </a:t>
            </a:r>
          </a:p>
          <a:p>
            <a:pPr marL="0" indent="0">
              <a:buNone/>
            </a:pPr>
            <a:endParaRPr lang="en-US" sz="2000" dirty="0"/>
          </a:p>
          <a:p>
            <a:pPr marL="0" indent="0">
              <a:buNone/>
            </a:pPr>
            <a:r>
              <a:rPr lang="en-US" sz="2000" dirty="0" smtClean="0"/>
              <a:t>The extends link is more controlled than the generalization link in that functionality can only be added at the extension points</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621242"/>
            <a:ext cx="4191000" cy="3919360"/>
          </a:xfrm>
          <a:prstGeom prst="rect">
            <a:avLst/>
          </a:prstGeom>
        </p:spPr>
      </p:pic>
      <p:sp>
        <p:nvSpPr>
          <p:cNvPr id="5" name="Footer Placeholder 4"/>
          <p:cNvSpPr>
            <a:spLocks noGrp="1"/>
          </p:cNvSpPr>
          <p:nvPr>
            <p:ph type="ftr" sz="quarter" idx="11"/>
          </p:nvPr>
        </p:nvSpPr>
        <p:spPr>
          <a:xfrm>
            <a:off x="304800" y="6470814"/>
            <a:ext cx="3276600" cy="250661"/>
          </a:xfrm>
        </p:spPr>
        <p:txBody>
          <a:bodyPr/>
          <a:lstStyle/>
          <a:p>
            <a:pPr algn="l"/>
            <a:r>
              <a:rPr lang="en-US" sz="1000" dirty="0" smtClean="0"/>
              <a:t>http://www.visualcase.com/tutorials/use-case-diagram.htm</a:t>
            </a:r>
            <a:endParaRPr lang="en-US" sz="1000" dirty="0"/>
          </a:p>
        </p:txBody>
      </p:sp>
    </p:spTree>
    <p:extLst>
      <p:ext uri="{BB962C8B-B14F-4D97-AF65-F5344CB8AC3E}">
        <p14:creationId xmlns:p14="http://schemas.microsoft.com/office/powerpoint/2010/main" val="157058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784</Words>
  <Application>Microsoft Office PowerPoint</Application>
  <PresentationFormat>On-screen Show (4:3)</PresentationFormat>
  <Paragraphs>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Use Case Diagrams</vt:lpstr>
      <vt:lpstr>PowerPoint Presentation</vt:lpstr>
      <vt:lpstr>Use Case Diagrams </vt:lpstr>
      <vt:lpstr>Textual Description of a Use case</vt:lpstr>
      <vt:lpstr>Use Case: Patron Loans a Library book</vt:lpstr>
      <vt:lpstr>Elements of a Use Case Diagram</vt:lpstr>
      <vt:lpstr>Association: Includes </vt:lpstr>
      <vt:lpstr>Association: Generalization</vt:lpstr>
      <vt:lpstr>Association: Extends</vt:lpstr>
      <vt:lpstr>Use Case Diagram Optional elements: System Boundary</vt:lpstr>
      <vt:lpstr>Use Case Diagram Optional elements- Packages</vt:lpstr>
      <vt:lpstr>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Diagrams</dc:title>
  <dc:creator>ituser</dc:creator>
  <cp:lastModifiedBy>AR</cp:lastModifiedBy>
  <cp:revision>21</cp:revision>
  <dcterms:created xsi:type="dcterms:W3CDTF">2012-11-02T14:58:32Z</dcterms:created>
  <dcterms:modified xsi:type="dcterms:W3CDTF">2013-10-09T02:18:49Z</dcterms:modified>
</cp:coreProperties>
</file>