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1" r:id="rId8"/>
    <p:sldId id="262" r:id="rId9"/>
    <p:sldId id="263" r:id="rId10"/>
    <p:sldId id="265" r:id="rId11"/>
    <p:sldId id="268" r:id="rId12"/>
    <p:sldId id="267" r:id="rId13"/>
    <p:sldId id="266" r:id="rId14"/>
    <p:sldId id="264" r:id="rId15"/>
    <p:sldId id="273" r:id="rId16"/>
    <p:sldId id="272" r:id="rId17"/>
    <p:sldId id="271" r:id="rId18"/>
    <p:sldId id="270" r:id="rId19"/>
    <p:sldId id="274" r:id="rId20"/>
    <p:sldId id="278" r:id="rId21"/>
    <p:sldId id="277" r:id="rId22"/>
    <p:sldId id="276" r:id="rId23"/>
    <p:sldId id="275" r:id="rId24"/>
    <p:sldId id="284" r:id="rId25"/>
    <p:sldId id="279" r:id="rId26"/>
    <p:sldId id="283" r:id="rId27"/>
    <p:sldId id="282" r:id="rId28"/>
    <p:sldId id="281" r:id="rId29"/>
    <p:sldId id="285" r:id="rId30"/>
    <p:sldId id="280"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12"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66AE1-F80A-D95D-C063-5DF186FA6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271636-4670-11FA-C460-158783B5C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D6EAF-F744-53B1-2217-7ED1C1BD344C}"/>
              </a:ext>
            </a:extLst>
          </p:cNvPr>
          <p:cNvSpPr>
            <a:spLocks noGrp="1"/>
          </p:cNvSpPr>
          <p:nvPr>
            <p:ph type="dt" sz="half" idx="10"/>
          </p:nvPr>
        </p:nvSpPr>
        <p:spPr/>
        <p:txBody>
          <a:bodyPr/>
          <a:lstStyle/>
          <a:p>
            <a:fld id="{1E8B79EF-366A-4145-ACE4-6134265AA80E}" type="datetimeFigureOut">
              <a:rPr lang="en-US" smtClean="0"/>
              <a:t>7/27/2022</a:t>
            </a:fld>
            <a:endParaRPr lang="en-US"/>
          </a:p>
        </p:txBody>
      </p:sp>
      <p:sp>
        <p:nvSpPr>
          <p:cNvPr id="5" name="Footer Placeholder 4">
            <a:extLst>
              <a:ext uri="{FF2B5EF4-FFF2-40B4-BE49-F238E27FC236}">
                <a16:creationId xmlns:a16="http://schemas.microsoft.com/office/drawing/2014/main" id="{EFF7FAD3-888D-C2AC-2B91-EBC258A7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4BFC8-AB2B-7903-867A-A99AB2566F86}"/>
              </a:ext>
            </a:extLst>
          </p:cNvPr>
          <p:cNvSpPr>
            <a:spLocks noGrp="1"/>
          </p:cNvSpPr>
          <p:nvPr>
            <p:ph type="sldNum" sz="quarter" idx="12"/>
          </p:nvPr>
        </p:nvSpPr>
        <p:spPr/>
        <p:txBody>
          <a:bodyPr/>
          <a:lstStyle/>
          <a:p>
            <a:fld id="{D4B995F7-F943-4851-87B8-906F57D46179}" type="slidenum">
              <a:rPr lang="en-US" smtClean="0"/>
              <a:t>‹#›</a:t>
            </a:fld>
            <a:endParaRPr lang="en-US" dirty="0"/>
          </a:p>
        </p:txBody>
      </p:sp>
    </p:spTree>
    <p:extLst>
      <p:ext uri="{BB962C8B-B14F-4D97-AF65-F5344CB8AC3E}">
        <p14:creationId xmlns:p14="http://schemas.microsoft.com/office/powerpoint/2010/main" val="239661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A201-3D79-C5F0-BA1E-3A598C7B57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BA255B-77A3-22C7-26C9-302F38BDEA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16329-CB79-EE51-587B-F77D8CC693C7}"/>
              </a:ext>
            </a:extLst>
          </p:cNvPr>
          <p:cNvSpPr>
            <a:spLocks noGrp="1"/>
          </p:cNvSpPr>
          <p:nvPr>
            <p:ph type="dt" sz="half" idx="10"/>
          </p:nvPr>
        </p:nvSpPr>
        <p:spPr/>
        <p:txBody>
          <a:bodyPr/>
          <a:lstStyle/>
          <a:p>
            <a:fld id="{1E8B79EF-366A-4145-ACE4-6134265AA80E}" type="datetimeFigureOut">
              <a:rPr lang="en-US" smtClean="0"/>
              <a:t>7/27/2022</a:t>
            </a:fld>
            <a:endParaRPr lang="en-US"/>
          </a:p>
        </p:txBody>
      </p:sp>
      <p:sp>
        <p:nvSpPr>
          <p:cNvPr id="5" name="Footer Placeholder 4">
            <a:extLst>
              <a:ext uri="{FF2B5EF4-FFF2-40B4-BE49-F238E27FC236}">
                <a16:creationId xmlns:a16="http://schemas.microsoft.com/office/drawing/2014/main" id="{70B79E89-40D7-E350-B29A-6D3206DAE8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28BFD-0F00-AF29-FE0C-9A9A8720BAB9}"/>
              </a:ext>
            </a:extLst>
          </p:cNvPr>
          <p:cNvSpPr>
            <a:spLocks noGrp="1"/>
          </p:cNvSpPr>
          <p:nvPr>
            <p:ph type="sldNum" sz="quarter" idx="12"/>
          </p:nvPr>
        </p:nvSpPr>
        <p:spPr/>
        <p:txBody>
          <a:bodyPr/>
          <a:lstStyle/>
          <a:p>
            <a:fld id="{D4B995F7-F943-4851-87B8-906F57D46179}" type="slidenum">
              <a:rPr lang="en-US" smtClean="0"/>
              <a:t>‹#›</a:t>
            </a:fld>
            <a:endParaRPr lang="en-US"/>
          </a:p>
        </p:txBody>
      </p:sp>
    </p:spTree>
    <p:extLst>
      <p:ext uri="{BB962C8B-B14F-4D97-AF65-F5344CB8AC3E}">
        <p14:creationId xmlns:p14="http://schemas.microsoft.com/office/powerpoint/2010/main" val="50609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ED8C07-9134-ACB2-1658-0AB46A9CF3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75B3F5-CEEB-A330-42FF-47A9CFFCB9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5E5CB-A848-47E8-49C8-14E9E1EAAD9F}"/>
              </a:ext>
            </a:extLst>
          </p:cNvPr>
          <p:cNvSpPr>
            <a:spLocks noGrp="1"/>
          </p:cNvSpPr>
          <p:nvPr>
            <p:ph type="dt" sz="half" idx="10"/>
          </p:nvPr>
        </p:nvSpPr>
        <p:spPr/>
        <p:txBody>
          <a:bodyPr/>
          <a:lstStyle/>
          <a:p>
            <a:fld id="{1E8B79EF-366A-4145-ACE4-6134265AA80E}" type="datetimeFigureOut">
              <a:rPr lang="en-US" smtClean="0"/>
              <a:t>7/27/2022</a:t>
            </a:fld>
            <a:endParaRPr lang="en-US"/>
          </a:p>
        </p:txBody>
      </p:sp>
      <p:sp>
        <p:nvSpPr>
          <p:cNvPr id="5" name="Footer Placeholder 4">
            <a:extLst>
              <a:ext uri="{FF2B5EF4-FFF2-40B4-BE49-F238E27FC236}">
                <a16:creationId xmlns:a16="http://schemas.microsoft.com/office/drawing/2014/main" id="{9B5C8117-F9FD-8A4E-EBF2-95D07C7D5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3EF21-372D-A16E-6EF6-B3F3B0477658}"/>
              </a:ext>
            </a:extLst>
          </p:cNvPr>
          <p:cNvSpPr>
            <a:spLocks noGrp="1"/>
          </p:cNvSpPr>
          <p:nvPr>
            <p:ph type="sldNum" sz="quarter" idx="12"/>
          </p:nvPr>
        </p:nvSpPr>
        <p:spPr/>
        <p:txBody>
          <a:bodyPr/>
          <a:lstStyle/>
          <a:p>
            <a:fld id="{D4B995F7-F943-4851-87B8-906F57D46179}" type="slidenum">
              <a:rPr lang="en-US" smtClean="0"/>
              <a:t>‹#›</a:t>
            </a:fld>
            <a:endParaRPr lang="en-US"/>
          </a:p>
        </p:txBody>
      </p:sp>
    </p:spTree>
    <p:extLst>
      <p:ext uri="{BB962C8B-B14F-4D97-AF65-F5344CB8AC3E}">
        <p14:creationId xmlns:p14="http://schemas.microsoft.com/office/powerpoint/2010/main" val="120859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B26C-41D1-9A20-26B0-7B23B1DBB1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346BF-F3D2-122D-3A65-A8159EA0D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AB4ED-3436-7383-6C1B-6B99768387F7}"/>
              </a:ext>
            </a:extLst>
          </p:cNvPr>
          <p:cNvSpPr>
            <a:spLocks noGrp="1"/>
          </p:cNvSpPr>
          <p:nvPr>
            <p:ph type="dt" sz="half" idx="10"/>
          </p:nvPr>
        </p:nvSpPr>
        <p:spPr/>
        <p:txBody>
          <a:bodyPr/>
          <a:lstStyle/>
          <a:p>
            <a:fld id="{1E8B79EF-366A-4145-ACE4-6134265AA80E}" type="datetimeFigureOut">
              <a:rPr lang="en-US" smtClean="0"/>
              <a:t>7/27/2022</a:t>
            </a:fld>
            <a:endParaRPr lang="en-US"/>
          </a:p>
        </p:txBody>
      </p:sp>
      <p:sp>
        <p:nvSpPr>
          <p:cNvPr id="5" name="Footer Placeholder 4">
            <a:extLst>
              <a:ext uri="{FF2B5EF4-FFF2-40B4-BE49-F238E27FC236}">
                <a16:creationId xmlns:a16="http://schemas.microsoft.com/office/drawing/2014/main" id="{A3E894C7-F331-B0AA-AEF0-79D74CE6B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2431E-4D82-2343-2467-3C8D105DDD02}"/>
              </a:ext>
            </a:extLst>
          </p:cNvPr>
          <p:cNvSpPr>
            <a:spLocks noGrp="1"/>
          </p:cNvSpPr>
          <p:nvPr>
            <p:ph type="sldNum" sz="quarter" idx="12"/>
          </p:nvPr>
        </p:nvSpPr>
        <p:spPr/>
        <p:txBody>
          <a:bodyPr/>
          <a:lstStyle/>
          <a:p>
            <a:fld id="{D4B995F7-F943-4851-87B8-906F57D46179}" type="slidenum">
              <a:rPr lang="en-US" smtClean="0"/>
              <a:t>‹#›</a:t>
            </a:fld>
            <a:endParaRPr lang="en-US"/>
          </a:p>
        </p:txBody>
      </p:sp>
    </p:spTree>
    <p:extLst>
      <p:ext uri="{BB962C8B-B14F-4D97-AF65-F5344CB8AC3E}">
        <p14:creationId xmlns:p14="http://schemas.microsoft.com/office/powerpoint/2010/main" val="380921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E831-B1D2-962B-20B4-9D3D59DA0F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C3F0A9-B7E8-C33B-148A-ACC9C80C2F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A03845-F0BE-CE1A-F947-7793EB6EC0AE}"/>
              </a:ext>
            </a:extLst>
          </p:cNvPr>
          <p:cNvSpPr>
            <a:spLocks noGrp="1"/>
          </p:cNvSpPr>
          <p:nvPr>
            <p:ph type="dt" sz="half" idx="10"/>
          </p:nvPr>
        </p:nvSpPr>
        <p:spPr/>
        <p:txBody>
          <a:bodyPr/>
          <a:lstStyle/>
          <a:p>
            <a:fld id="{1E8B79EF-366A-4145-ACE4-6134265AA80E}" type="datetimeFigureOut">
              <a:rPr lang="en-US" smtClean="0"/>
              <a:t>7/27/2022</a:t>
            </a:fld>
            <a:endParaRPr lang="en-US"/>
          </a:p>
        </p:txBody>
      </p:sp>
      <p:sp>
        <p:nvSpPr>
          <p:cNvPr id="5" name="Footer Placeholder 4">
            <a:extLst>
              <a:ext uri="{FF2B5EF4-FFF2-40B4-BE49-F238E27FC236}">
                <a16:creationId xmlns:a16="http://schemas.microsoft.com/office/drawing/2014/main" id="{BDF2D09A-D190-577D-AF5A-C86BEA818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001A7-D770-1377-3EBB-5DA3947F76E3}"/>
              </a:ext>
            </a:extLst>
          </p:cNvPr>
          <p:cNvSpPr>
            <a:spLocks noGrp="1"/>
          </p:cNvSpPr>
          <p:nvPr>
            <p:ph type="sldNum" sz="quarter" idx="12"/>
          </p:nvPr>
        </p:nvSpPr>
        <p:spPr/>
        <p:txBody>
          <a:bodyPr/>
          <a:lstStyle/>
          <a:p>
            <a:fld id="{D4B995F7-F943-4851-87B8-906F57D46179}" type="slidenum">
              <a:rPr lang="en-US" smtClean="0"/>
              <a:t>‹#›</a:t>
            </a:fld>
            <a:endParaRPr lang="en-US"/>
          </a:p>
        </p:txBody>
      </p:sp>
    </p:spTree>
    <p:extLst>
      <p:ext uri="{BB962C8B-B14F-4D97-AF65-F5344CB8AC3E}">
        <p14:creationId xmlns:p14="http://schemas.microsoft.com/office/powerpoint/2010/main" val="377973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A090-C6FB-1726-9139-5C01C0EDAB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94B70-6FF1-5014-1B25-4F9B6B959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53F210-649A-E399-2743-D13384C07E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33FD6B-AAAF-41EB-DDD7-5FD68D4A369E}"/>
              </a:ext>
            </a:extLst>
          </p:cNvPr>
          <p:cNvSpPr>
            <a:spLocks noGrp="1"/>
          </p:cNvSpPr>
          <p:nvPr>
            <p:ph type="dt" sz="half" idx="10"/>
          </p:nvPr>
        </p:nvSpPr>
        <p:spPr/>
        <p:txBody>
          <a:bodyPr/>
          <a:lstStyle/>
          <a:p>
            <a:fld id="{1E8B79EF-366A-4145-ACE4-6134265AA80E}" type="datetimeFigureOut">
              <a:rPr lang="en-US" smtClean="0"/>
              <a:t>7/27/2022</a:t>
            </a:fld>
            <a:endParaRPr lang="en-US"/>
          </a:p>
        </p:txBody>
      </p:sp>
      <p:sp>
        <p:nvSpPr>
          <p:cNvPr id="6" name="Footer Placeholder 5">
            <a:extLst>
              <a:ext uri="{FF2B5EF4-FFF2-40B4-BE49-F238E27FC236}">
                <a16:creationId xmlns:a16="http://schemas.microsoft.com/office/drawing/2014/main" id="{753EDF3E-262B-827C-2F25-793B8C82A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B1AD3-B56E-7528-DCC9-6BD7E5C9FCB7}"/>
              </a:ext>
            </a:extLst>
          </p:cNvPr>
          <p:cNvSpPr>
            <a:spLocks noGrp="1"/>
          </p:cNvSpPr>
          <p:nvPr>
            <p:ph type="sldNum" sz="quarter" idx="12"/>
          </p:nvPr>
        </p:nvSpPr>
        <p:spPr/>
        <p:txBody>
          <a:bodyPr/>
          <a:lstStyle/>
          <a:p>
            <a:fld id="{D4B995F7-F943-4851-87B8-906F57D46179}" type="slidenum">
              <a:rPr lang="en-US" smtClean="0"/>
              <a:t>‹#›</a:t>
            </a:fld>
            <a:endParaRPr lang="en-US"/>
          </a:p>
        </p:txBody>
      </p:sp>
    </p:spTree>
    <p:extLst>
      <p:ext uri="{BB962C8B-B14F-4D97-AF65-F5344CB8AC3E}">
        <p14:creationId xmlns:p14="http://schemas.microsoft.com/office/powerpoint/2010/main" val="265516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837E-4427-085D-6F9A-0BBB259DD7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667D1C-38A8-DC3A-E314-0B9BA8ABA7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895C15-FC3E-A919-225E-820A53027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27B76F-DBF8-2CA6-208C-356B9B30E5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33E845-F85D-E0AC-75EF-07483C535C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AB1393-7078-CEF6-F242-13817C2045AC}"/>
              </a:ext>
            </a:extLst>
          </p:cNvPr>
          <p:cNvSpPr>
            <a:spLocks noGrp="1"/>
          </p:cNvSpPr>
          <p:nvPr>
            <p:ph type="dt" sz="half" idx="10"/>
          </p:nvPr>
        </p:nvSpPr>
        <p:spPr/>
        <p:txBody>
          <a:bodyPr/>
          <a:lstStyle/>
          <a:p>
            <a:fld id="{1E8B79EF-366A-4145-ACE4-6134265AA80E}" type="datetimeFigureOut">
              <a:rPr lang="en-US" smtClean="0"/>
              <a:t>7/27/2022</a:t>
            </a:fld>
            <a:endParaRPr lang="en-US"/>
          </a:p>
        </p:txBody>
      </p:sp>
      <p:sp>
        <p:nvSpPr>
          <p:cNvPr id="8" name="Footer Placeholder 7">
            <a:extLst>
              <a:ext uri="{FF2B5EF4-FFF2-40B4-BE49-F238E27FC236}">
                <a16:creationId xmlns:a16="http://schemas.microsoft.com/office/drawing/2014/main" id="{1E55264E-FAFA-C35A-FA5F-0C5034DAEB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FFB0CA-4C32-CE87-D14B-E3B23B4CC29B}"/>
              </a:ext>
            </a:extLst>
          </p:cNvPr>
          <p:cNvSpPr>
            <a:spLocks noGrp="1"/>
          </p:cNvSpPr>
          <p:nvPr>
            <p:ph type="sldNum" sz="quarter" idx="12"/>
          </p:nvPr>
        </p:nvSpPr>
        <p:spPr/>
        <p:txBody>
          <a:bodyPr/>
          <a:lstStyle/>
          <a:p>
            <a:fld id="{D4B995F7-F943-4851-87B8-906F57D46179}" type="slidenum">
              <a:rPr lang="en-US" smtClean="0"/>
              <a:t>‹#›</a:t>
            </a:fld>
            <a:endParaRPr lang="en-US"/>
          </a:p>
        </p:txBody>
      </p:sp>
    </p:spTree>
    <p:extLst>
      <p:ext uri="{BB962C8B-B14F-4D97-AF65-F5344CB8AC3E}">
        <p14:creationId xmlns:p14="http://schemas.microsoft.com/office/powerpoint/2010/main" val="371672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E1FFF-89B5-EB04-0F82-ECA972A3E8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267F0D-DCFF-B78C-ADD9-F507F5C0EFED}"/>
              </a:ext>
            </a:extLst>
          </p:cNvPr>
          <p:cNvSpPr>
            <a:spLocks noGrp="1"/>
          </p:cNvSpPr>
          <p:nvPr>
            <p:ph type="dt" sz="half" idx="10"/>
          </p:nvPr>
        </p:nvSpPr>
        <p:spPr/>
        <p:txBody>
          <a:bodyPr/>
          <a:lstStyle/>
          <a:p>
            <a:fld id="{1E8B79EF-366A-4145-ACE4-6134265AA80E}" type="datetimeFigureOut">
              <a:rPr lang="en-US" smtClean="0"/>
              <a:t>7/27/2022</a:t>
            </a:fld>
            <a:endParaRPr lang="en-US"/>
          </a:p>
        </p:txBody>
      </p:sp>
      <p:sp>
        <p:nvSpPr>
          <p:cNvPr id="4" name="Footer Placeholder 3">
            <a:extLst>
              <a:ext uri="{FF2B5EF4-FFF2-40B4-BE49-F238E27FC236}">
                <a16:creationId xmlns:a16="http://schemas.microsoft.com/office/drawing/2014/main" id="{060EFEEC-7A88-831D-D5A3-98A083B458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8BC729-347F-B002-A195-91DB1C60CD51}"/>
              </a:ext>
            </a:extLst>
          </p:cNvPr>
          <p:cNvSpPr>
            <a:spLocks noGrp="1"/>
          </p:cNvSpPr>
          <p:nvPr>
            <p:ph type="sldNum" sz="quarter" idx="12"/>
          </p:nvPr>
        </p:nvSpPr>
        <p:spPr/>
        <p:txBody>
          <a:bodyPr/>
          <a:lstStyle/>
          <a:p>
            <a:fld id="{D4B995F7-F943-4851-87B8-906F57D46179}" type="slidenum">
              <a:rPr lang="en-US" smtClean="0"/>
              <a:t>‹#›</a:t>
            </a:fld>
            <a:endParaRPr lang="en-US"/>
          </a:p>
        </p:txBody>
      </p:sp>
    </p:spTree>
    <p:extLst>
      <p:ext uri="{BB962C8B-B14F-4D97-AF65-F5344CB8AC3E}">
        <p14:creationId xmlns:p14="http://schemas.microsoft.com/office/powerpoint/2010/main" val="123155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BC0592-781A-2E39-F0A4-422E0FBE0BCA}"/>
              </a:ext>
            </a:extLst>
          </p:cNvPr>
          <p:cNvSpPr>
            <a:spLocks noGrp="1"/>
          </p:cNvSpPr>
          <p:nvPr>
            <p:ph type="dt" sz="half" idx="10"/>
          </p:nvPr>
        </p:nvSpPr>
        <p:spPr/>
        <p:txBody>
          <a:bodyPr/>
          <a:lstStyle/>
          <a:p>
            <a:fld id="{1E8B79EF-366A-4145-ACE4-6134265AA80E}" type="datetimeFigureOut">
              <a:rPr lang="en-US" smtClean="0"/>
              <a:t>7/27/2022</a:t>
            </a:fld>
            <a:endParaRPr lang="en-US"/>
          </a:p>
        </p:txBody>
      </p:sp>
      <p:sp>
        <p:nvSpPr>
          <p:cNvPr id="3" name="Footer Placeholder 2">
            <a:extLst>
              <a:ext uri="{FF2B5EF4-FFF2-40B4-BE49-F238E27FC236}">
                <a16:creationId xmlns:a16="http://schemas.microsoft.com/office/drawing/2014/main" id="{CCD31AEE-EBB6-E97C-90C5-A99AA8CE65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52B33A-2ADD-D558-76A8-24D78172D73B}"/>
              </a:ext>
            </a:extLst>
          </p:cNvPr>
          <p:cNvSpPr>
            <a:spLocks noGrp="1"/>
          </p:cNvSpPr>
          <p:nvPr>
            <p:ph type="sldNum" sz="quarter" idx="12"/>
          </p:nvPr>
        </p:nvSpPr>
        <p:spPr/>
        <p:txBody>
          <a:bodyPr/>
          <a:lstStyle/>
          <a:p>
            <a:fld id="{D4B995F7-F943-4851-87B8-906F57D46179}" type="slidenum">
              <a:rPr lang="en-US" smtClean="0"/>
              <a:t>‹#›</a:t>
            </a:fld>
            <a:endParaRPr lang="en-US"/>
          </a:p>
        </p:txBody>
      </p:sp>
    </p:spTree>
    <p:extLst>
      <p:ext uri="{BB962C8B-B14F-4D97-AF65-F5344CB8AC3E}">
        <p14:creationId xmlns:p14="http://schemas.microsoft.com/office/powerpoint/2010/main" val="308102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5B51-431C-6DF3-4237-A646395E4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DCED75-71D1-1B6B-73EC-A5DAFCD2A4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9BE255-D64A-E6D9-A748-8885212D07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F3D743-7C7C-9A64-8147-A9CE611B2D42}"/>
              </a:ext>
            </a:extLst>
          </p:cNvPr>
          <p:cNvSpPr>
            <a:spLocks noGrp="1"/>
          </p:cNvSpPr>
          <p:nvPr>
            <p:ph type="dt" sz="half" idx="10"/>
          </p:nvPr>
        </p:nvSpPr>
        <p:spPr/>
        <p:txBody>
          <a:bodyPr/>
          <a:lstStyle/>
          <a:p>
            <a:fld id="{1E8B79EF-366A-4145-ACE4-6134265AA80E}" type="datetimeFigureOut">
              <a:rPr lang="en-US" smtClean="0"/>
              <a:t>7/27/2022</a:t>
            </a:fld>
            <a:endParaRPr lang="en-US"/>
          </a:p>
        </p:txBody>
      </p:sp>
      <p:sp>
        <p:nvSpPr>
          <p:cNvPr id="6" name="Footer Placeholder 5">
            <a:extLst>
              <a:ext uri="{FF2B5EF4-FFF2-40B4-BE49-F238E27FC236}">
                <a16:creationId xmlns:a16="http://schemas.microsoft.com/office/drawing/2014/main" id="{DF7D9466-B885-6DC0-4B47-E006FD4C35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EB6CC-EF7C-0FD0-A779-E0370F71FCA5}"/>
              </a:ext>
            </a:extLst>
          </p:cNvPr>
          <p:cNvSpPr>
            <a:spLocks noGrp="1"/>
          </p:cNvSpPr>
          <p:nvPr>
            <p:ph type="sldNum" sz="quarter" idx="12"/>
          </p:nvPr>
        </p:nvSpPr>
        <p:spPr/>
        <p:txBody>
          <a:bodyPr/>
          <a:lstStyle/>
          <a:p>
            <a:fld id="{D4B995F7-F943-4851-87B8-906F57D46179}" type="slidenum">
              <a:rPr lang="en-US" smtClean="0"/>
              <a:t>‹#›</a:t>
            </a:fld>
            <a:endParaRPr lang="en-US"/>
          </a:p>
        </p:txBody>
      </p:sp>
    </p:spTree>
    <p:extLst>
      <p:ext uri="{BB962C8B-B14F-4D97-AF65-F5344CB8AC3E}">
        <p14:creationId xmlns:p14="http://schemas.microsoft.com/office/powerpoint/2010/main" val="212334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DC6-E57E-DA5F-B80C-8DC432A1F9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9B10DF-0F6E-567C-28FA-450B2CAC2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DF671B-09B9-2571-498A-47580E487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2BB072-534F-5E3D-3EB4-07ECAA4997BA}"/>
              </a:ext>
            </a:extLst>
          </p:cNvPr>
          <p:cNvSpPr>
            <a:spLocks noGrp="1"/>
          </p:cNvSpPr>
          <p:nvPr>
            <p:ph type="dt" sz="half" idx="10"/>
          </p:nvPr>
        </p:nvSpPr>
        <p:spPr/>
        <p:txBody>
          <a:bodyPr/>
          <a:lstStyle/>
          <a:p>
            <a:fld id="{1E8B79EF-366A-4145-ACE4-6134265AA80E}" type="datetimeFigureOut">
              <a:rPr lang="en-US" smtClean="0"/>
              <a:t>7/27/2022</a:t>
            </a:fld>
            <a:endParaRPr lang="en-US"/>
          </a:p>
        </p:txBody>
      </p:sp>
      <p:sp>
        <p:nvSpPr>
          <p:cNvPr id="6" name="Footer Placeholder 5">
            <a:extLst>
              <a:ext uri="{FF2B5EF4-FFF2-40B4-BE49-F238E27FC236}">
                <a16:creationId xmlns:a16="http://schemas.microsoft.com/office/drawing/2014/main" id="{8A8AB9A8-86E3-CAA6-FAD3-A85DDBCB5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F03F8C-F275-44D1-4B44-CE407ED862CC}"/>
              </a:ext>
            </a:extLst>
          </p:cNvPr>
          <p:cNvSpPr>
            <a:spLocks noGrp="1"/>
          </p:cNvSpPr>
          <p:nvPr>
            <p:ph type="sldNum" sz="quarter" idx="12"/>
          </p:nvPr>
        </p:nvSpPr>
        <p:spPr/>
        <p:txBody>
          <a:bodyPr/>
          <a:lstStyle/>
          <a:p>
            <a:fld id="{D4B995F7-F943-4851-87B8-906F57D46179}" type="slidenum">
              <a:rPr lang="en-US" smtClean="0"/>
              <a:t>‹#›</a:t>
            </a:fld>
            <a:endParaRPr lang="en-US"/>
          </a:p>
        </p:txBody>
      </p:sp>
    </p:spTree>
    <p:extLst>
      <p:ext uri="{BB962C8B-B14F-4D97-AF65-F5344CB8AC3E}">
        <p14:creationId xmlns:p14="http://schemas.microsoft.com/office/powerpoint/2010/main" val="314476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7C22C8-7823-4F1C-AC8E-8834E1702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FBCEC-E3DE-B385-D132-795A0D43AAA9}"/>
              </a:ext>
            </a:extLst>
          </p:cNvPr>
          <p:cNvSpPr>
            <a:spLocks noGrp="1"/>
          </p:cNvSpPr>
          <p:nvPr>
            <p:ph type="body" idx="1"/>
          </p:nvPr>
        </p:nvSpPr>
        <p:spPr>
          <a:xfrm>
            <a:off x="838200" y="1796128"/>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6D58FB-5E24-BC39-3904-18D056799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B79EF-366A-4145-ACE4-6134265AA80E}" type="datetimeFigureOut">
              <a:rPr lang="en-US" smtClean="0"/>
              <a:t>7/27/2022</a:t>
            </a:fld>
            <a:endParaRPr lang="en-US"/>
          </a:p>
        </p:txBody>
      </p:sp>
      <p:sp>
        <p:nvSpPr>
          <p:cNvPr id="5" name="Footer Placeholder 4">
            <a:extLst>
              <a:ext uri="{FF2B5EF4-FFF2-40B4-BE49-F238E27FC236}">
                <a16:creationId xmlns:a16="http://schemas.microsoft.com/office/drawing/2014/main" id="{645A768B-FE8A-E15E-0F75-EB504D5C26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4F0FB9-CC5A-2482-46DB-88F38DC802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995F7-F943-4851-87B8-906F57D46179}" type="slidenum">
              <a:rPr lang="en-US" smtClean="0"/>
              <a:t>‹#›</a:t>
            </a:fld>
            <a:endParaRPr lang="en-US"/>
          </a:p>
        </p:txBody>
      </p:sp>
      <p:sp>
        <p:nvSpPr>
          <p:cNvPr id="7" name="Rectangle 6">
            <a:extLst>
              <a:ext uri="{FF2B5EF4-FFF2-40B4-BE49-F238E27FC236}">
                <a16:creationId xmlns:a16="http://schemas.microsoft.com/office/drawing/2014/main" id="{A8BCE216-D87F-157C-F87E-BAF1AB270DA6}"/>
              </a:ext>
            </a:extLst>
          </p:cNvPr>
          <p:cNvSpPr/>
          <p:nvPr userDrawn="1"/>
        </p:nvSpPr>
        <p:spPr>
          <a:xfrm>
            <a:off x="3741576" y="6492875"/>
            <a:ext cx="8450424"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DSA     |      Stack      |     BSIT21033     |      Kasun Jayananda</a:t>
            </a:r>
          </a:p>
        </p:txBody>
      </p:sp>
      <p:sp>
        <p:nvSpPr>
          <p:cNvPr id="8" name="Rectangle 7">
            <a:extLst>
              <a:ext uri="{FF2B5EF4-FFF2-40B4-BE49-F238E27FC236}">
                <a16:creationId xmlns:a16="http://schemas.microsoft.com/office/drawing/2014/main" id="{49385D74-2DFC-F3C3-6841-30A634E89B98}"/>
              </a:ext>
            </a:extLst>
          </p:cNvPr>
          <p:cNvSpPr/>
          <p:nvPr userDrawn="1"/>
        </p:nvSpPr>
        <p:spPr>
          <a:xfrm>
            <a:off x="-1641987" y="5903893"/>
            <a:ext cx="8312597" cy="954107"/>
          </a:xfrm>
          <a:prstGeom prst="rect">
            <a:avLst/>
          </a:prstGeom>
          <a:noFill/>
        </p:spPr>
        <p:txBody>
          <a:bodyPr wrap="square" lIns="91440" tIns="45720" rIns="91440" bIns="45720">
            <a:spAutoFit/>
          </a:bodyPr>
          <a:lstStyle/>
          <a:p>
            <a:pPr algn="l"/>
            <a:r>
              <a:rPr lang="en-US" sz="3600" b="0" cap="none" spc="0" dirty="0">
                <a:ln w="0"/>
                <a:solidFill>
                  <a:srgbClr val="002060"/>
                </a:solidFill>
                <a:effectLst>
                  <a:reflection blurRad="6350" stA="53000" endA="300" endPos="35500" dir="5400000" sy="-90000" algn="bl" rotWithShape="0"/>
                </a:effectLst>
              </a:rPr>
              <a:t>                             BCI </a:t>
            </a:r>
          </a:p>
          <a:p>
            <a:pPr algn="ctr"/>
            <a:r>
              <a:rPr lang="en-US" sz="2000" b="0" cap="none" spc="0" dirty="0">
                <a:ln w="0"/>
                <a:solidFill>
                  <a:srgbClr val="002060"/>
                </a:solidFill>
                <a:effectLst>
                  <a:reflection blurRad="6350" stA="53000" endA="300" endPos="35500" dir="5400000" sy="-90000" algn="bl" rotWithShape="0"/>
                </a:effectLst>
              </a:rPr>
              <a:t>School of computing </a:t>
            </a:r>
          </a:p>
        </p:txBody>
      </p:sp>
      <p:pic>
        <p:nvPicPr>
          <p:cNvPr id="10" name="Picture 9">
            <a:extLst>
              <a:ext uri="{FF2B5EF4-FFF2-40B4-BE49-F238E27FC236}">
                <a16:creationId xmlns:a16="http://schemas.microsoft.com/office/drawing/2014/main" id="{64354FA6-5779-21E3-579D-28719247DE5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82200" y="-447740"/>
            <a:ext cx="2222090" cy="2093978"/>
          </a:xfrm>
          <a:prstGeom prst="rect">
            <a:avLst/>
          </a:prstGeom>
        </p:spPr>
      </p:pic>
      <p:pic>
        <p:nvPicPr>
          <p:cNvPr id="14" name="Picture 13">
            <a:extLst>
              <a:ext uri="{FF2B5EF4-FFF2-40B4-BE49-F238E27FC236}">
                <a16:creationId xmlns:a16="http://schemas.microsoft.com/office/drawing/2014/main" id="{F2E62582-D484-0896-72F6-87BBD2999E50}"/>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8400" r="59095"/>
          <a:stretch/>
        </p:blipFill>
        <p:spPr>
          <a:xfrm>
            <a:off x="381514" y="5178225"/>
            <a:ext cx="913371" cy="2356250"/>
          </a:xfrm>
          <a:prstGeom prst="rect">
            <a:avLst/>
          </a:prstGeom>
        </p:spPr>
      </p:pic>
      <p:sp>
        <p:nvSpPr>
          <p:cNvPr id="16" name="Rectangle 15">
            <a:extLst>
              <a:ext uri="{FF2B5EF4-FFF2-40B4-BE49-F238E27FC236}">
                <a16:creationId xmlns:a16="http://schemas.microsoft.com/office/drawing/2014/main" id="{8C698A7D-409B-BB68-E17A-95A8263A9731}"/>
              </a:ext>
            </a:extLst>
          </p:cNvPr>
          <p:cNvSpPr/>
          <p:nvPr userDrawn="1"/>
        </p:nvSpPr>
        <p:spPr>
          <a:xfrm>
            <a:off x="0" y="0"/>
            <a:ext cx="12192000" cy="13652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65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15B8-88C5-8F58-333E-CAAE1939313C}"/>
              </a:ext>
            </a:extLst>
          </p:cNvPr>
          <p:cNvSpPr>
            <a:spLocks noGrp="1"/>
          </p:cNvSpPr>
          <p:nvPr>
            <p:ph type="ctrTitle"/>
          </p:nvPr>
        </p:nvSpPr>
        <p:spPr>
          <a:xfrm>
            <a:off x="1524000" y="952108"/>
            <a:ext cx="9144000" cy="2557856"/>
          </a:xfrm>
        </p:spPr>
        <p:txBody>
          <a:bodyPr>
            <a:normAutofit fontScale="90000"/>
          </a:bodyPr>
          <a:lstStyle/>
          <a:p>
            <a:r>
              <a:rPr lang="en-US" b="1" i="0" dirty="0">
                <a:solidFill>
                  <a:srgbClr val="000000"/>
                </a:solidFill>
                <a:effectLst/>
                <a:latin typeface="Garamond" panose="02020404030301010803" pitchFamily="18" charset="0"/>
              </a:rPr>
              <a:t>BS</a:t>
            </a:r>
            <a:r>
              <a:rPr lang="en-US" b="1" i="0" dirty="0">
                <a:solidFill>
                  <a:srgbClr val="000000"/>
                </a:solidFill>
                <a:effectLst/>
                <a:latin typeface="Times New Roman" panose="02020603050405020304" pitchFamily="18" charset="0"/>
              </a:rPr>
              <a:t>IT 21033 </a:t>
            </a:r>
            <a:r>
              <a:rPr lang="en-US" sz="6000" b="1" dirty="0">
                <a:latin typeface="Garamond" panose="02020404030301010803" pitchFamily="18" charset="0"/>
              </a:rPr>
              <a:t> – Data Structures and Algorithms</a:t>
            </a:r>
            <a:br>
              <a:rPr lang="en-US" sz="6000" b="1" dirty="0">
                <a:latin typeface="Garamond" panose="02020404030301010803" pitchFamily="18" charset="0"/>
              </a:rPr>
            </a:br>
            <a:endParaRPr lang="en-US" dirty="0"/>
          </a:p>
        </p:txBody>
      </p:sp>
      <p:sp>
        <p:nvSpPr>
          <p:cNvPr id="3" name="Subtitle 2">
            <a:extLst>
              <a:ext uri="{FF2B5EF4-FFF2-40B4-BE49-F238E27FC236}">
                <a16:creationId xmlns:a16="http://schemas.microsoft.com/office/drawing/2014/main" id="{C0849479-EDFF-DF0A-BFEF-95D7179C1216}"/>
              </a:ext>
            </a:extLst>
          </p:cNvPr>
          <p:cNvSpPr>
            <a:spLocks noGrp="1"/>
          </p:cNvSpPr>
          <p:nvPr>
            <p:ph type="subTitle" idx="1"/>
          </p:nvPr>
        </p:nvSpPr>
        <p:spPr>
          <a:xfrm>
            <a:off x="1524000" y="3429001"/>
            <a:ext cx="9144000" cy="3150908"/>
          </a:xfrm>
        </p:spPr>
        <p:txBody>
          <a:bodyPr>
            <a:normAutofit fontScale="85000" lnSpcReduction="20000"/>
          </a:bodyPr>
          <a:lstStyle/>
          <a:p>
            <a:pPr algn="ctr"/>
            <a:r>
              <a:rPr lang="en-US" sz="4400" b="1" dirty="0">
                <a:latin typeface="Garamond" panose="02020404030301010803" pitchFamily="18" charset="0"/>
              </a:rPr>
              <a:t>Lecture 01</a:t>
            </a:r>
          </a:p>
          <a:p>
            <a:pPr algn="ctr"/>
            <a:r>
              <a:rPr lang="en-US" sz="4400" b="1" dirty="0">
                <a:latin typeface="Garamond" panose="02020404030301010803" pitchFamily="18" charset="0"/>
              </a:rPr>
              <a:t>Introduction to Stack</a:t>
            </a:r>
          </a:p>
          <a:p>
            <a:pPr algn="ctr"/>
            <a:r>
              <a:rPr lang="en-US" sz="4000" b="1" dirty="0">
                <a:latin typeface="Garamond" panose="02020404030301010803" pitchFamily="18" charset="0"/>
              </a:rPr>
              <a:t>P. Kasun </a:t>
            </a:r>
            <a:r>
              <a:rPr lang="en-US" sz="4000" b="1" dirty="0" err="1">
                <a:latin typeface="Garamond" panose="02020404030301010803" pitchFamily="18" charset="0"/>
              </a:rPr>
              <a:t>Vihaga</a:t>
            </a:r>
            <a:r>
              <a:rPr lang="en-US" sz="4000" b="1" dirty="0">
                <a:latin typeface="Garamond" panose="02020404030301010803" pitchFamily="18" charset="0"/>
              </a:rPr>
              <a:t> Jayananda</a:t>
            </a:r>
          </a:p>
          <a:p>
            <a:pPr algn="ctr"/>
            <a:r>
              <a:rPr lang="en-US" sz="2400" b="1" dirty="0">
                <a:latin typeface="Garamond" panose="02020404030301010803" pitchFamily="18" charset="0"/>
              </a:rPr>
              <a:t>BSc in IT(Specialization In IT) - SLIIT</a:t>
            </a:r>
          </a:p>
          <a:p>
            <a:pPr algn="ctr"/>
            <a:r>
              <a:rPr lang="en-US" sz="2400" b="1" dirty="0">
                <a:latin typeface="Garamond" panose="02020404030301010803" pitchFamily="18" charset="0"/>
              </a:rPr>
              <a:t>M.Sc.in Computer Science(R) University of Peradeniya, </a:t>
            </a:r>
          </a:p>
          <a:p>
            <a:pPr algn="ctr"/>
            <a:r>
              <a:rPr lang="en-US" sz="2400" b="1" dirty="0">
                <a:latin typeface="Garamond" panose="02020404030301010803" pitchFamily="18" charset="0"/>
              </a:rPr>
              <a:t>Lecturer BCI</a:t>
            </a:r>
          </a:p>
          <a:p>
            <a:pPr algn="ctr"/>
            <a:r>
              <a:rPr lang="en-US" sz="2400" b="1" dirty="0">
                <a:latin typeface="Garamond" panose="02020404030301010803" pitchFamily="18" charset="0"/>
              </a:rPr>
              <a:t>Kasunj@bci.lk</a:t>
            </a:r>
            <a:endParaRPr lang="en-US" dirty="0"/>
          </a:p>
        </p:txBody>
      </p:sp>
    </p:spTree>
    <p:extLst>
      <p:ext uri="{BB962C8B-B14F-4D97-AF65-F5344CB8AC3E}">
        <p14:creationId xmlns:p14="http://schemas.microsoft.com/office/powerpoint/2010/main" val="24259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F3BC5F3C-66F5-B281-5841-F1B9647F4FE3}"/>
              </a:ext>
            </a:extLst>
          </p:cNvPr>
          <p:cNvSpPr txBox="1">
            <a:spLocks/>
          </p:cNvSpPr>
          <p:nvPr/>
        </p:nvSpPr>
        <p:spPr>
          <a:xfrm>
            <a:off x="1371600" y="1762767"/>
            <a:ext cx="9680713" cy="45344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Usage of data structures</a:t>
            </a:r>
          </a:p>
          <a:p>
            <a:pPr marL="0" indent="0">
              <a:buNone/>
            </a:pPr>
            <a:r>
              <a:rPr lang="en-US" sz="2000" dirty="0"/>
              <a:t> </a:t>
            </a:r>
            <a:endParaRPr lang="en-US" sz="2000" b="1" dirty="0"/>
          </a:p>
          <a:p>
            <a:pPr marL="457200" lvl="1" indent="0" algn="just">
              <a:buNone/>
            </a:pPr>
            <a:r>
              <a:rPr lang="en-US" altLang="en-US" dirty="0"/>
              <a:t>Real world data storage</a:t>
            </a:r>
          </a:p>
          <a:p>
            <a:pPr marL="457200" lvl="1" indent="0" algn="just">
              <a:buNone/>
            </a:pPr>
            <a:r>
              <a:rPr lang="en-US" altLang="en-US" dirty="0"/>
              <a:t>Real world modeling</a:t>
            </a:r>
          </a:p>
          <a:p>
            <a:pPr marL="457200" lvl="1" indent="0" algn="just">
              <a:buNone/>
            </a:pPr>
            <a:r>
              <a:rPr lang="en-US" altLang="en-US" dirty="0"/>
              <a:t>	- queue, can model customers waiting in line</a:t>
            </a:r>
          </a:p>
          <a:p>
            <a:pPr marL="457200" lvl="1" indent="0" algn="just">
              <a:buNone/>
            </a:pPr>
            <a:r>
              <a:rPr lang="en-US" altLang="en-US" dirty="0"/>
              <a:t>	- graphs, can represent airline routes between cities</a:t>
            </a:r>
          </a:p>
          <a:p>
            <a:pPr marL="457200" lvl="1" indent="0" algn="just">
              <a:buNone/>
            </a:pPr>
            <a:endParaRPr lang="en-US" altLang="en-US" dirty="0"/>
          </a:p>
          <a:p>
            <a:pPr marL="457200" lvl="1" indent="0" algn="just">
              <a:buNone/>
            </a:pPr>
            <a:r>
              <a:rPr lang="en-US" altLang="en-US" dirty="0"/>
              <a:t> Programmers Tools</a:t>
            </a:r>
          </a:p>
          <a:p>
            <a:pPr marL="914400" lvl="2" indent="0" algn="just">
              <a:buNone/>
            </a:pPr>
            <a:r>
              <a:rPr lang="en-US" altLang="en-US" sz="2400" dirty="0"/>
              <a:t>- stacks, queues are used to facilitate some other operations</a:t>
            </a:r>
          </a:p>
          <a:p>
            <a:pPr marL="0" indent="0">
              <a:buNone/>
            </a:pPr>
            <a:r>
              <a:rPr lang="en-US" sz="2000" dirty="0"/>
              <a:t>  </a:t>
            </a:r>
          </a:p>
          <a:p>
            <a:pPr marL="0" indent="0">
              <a:buNone/>
            </a:pPr>
            <a:r>
              <a:rPr lang="en-US" sz="2000" dirty="0"/>
              <a:t>	</a:t>
            </a:r>
          </a:p>
          <a:p>
            <a:pPr marL="0" indent="0">
              <a:buNone/>
            </a:pPr>
            <a:endParaRPr lang="en-US" sz="2000" dirty="0"/>
          </a:p>
          <a:p>
            <a:pPr marL="0" indent="0">
              <a:buNone/>
            </a:pPr>
            <a:endParaRPr lang="en-US" dirty="0"/>
          </a:p>
        </p:txBody>
      </p:sp>
      <p:sp>
        <p:nvSpPr>
          <p:cNvPr id="3" name="Title 1">
            <a:extLst>
              <a:ext uri="{FF2B5EF4-FFF2-40B4-BE49-F238E27FC236}">
                <a16:creationId xmlns:a16="http://schemas.microsoft.com/office/drawing/2014/main" id="{4312D566-648D-0A72-FBAA-141043756FC5}"/>
              </a:ext>
            </a:extLst>
          </p:cNvPr>
          <p:cNvSpPr txBox="1">
            <a:spLocks/>
          </p:cNvSpPr>
          <p:nvPr/>
        </p:nvSpPr>
        <p:spPr>
          <a:xfrm>
            <a:off x="2070263" y="731625"/>
            <a:ext cx="7745506" cy="86448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buNone/>
            </a:pPr>
            <a:r>
              <a:rPr lang="en-US" sz="4400" b="1"/>
              <a:t>Usage of data structures</a:t>
            </a:r>
            <a:endParaRPr lang="en-US" sz="4400" b="1" dirty="0"/>
          </a:p>
        </p:txBody>
      </p:sp>
    </p:spTree>
    <p:extLst>
      <p:ext uri="{BB962C8B-B14F-4D97-AF65-F5344CB8AC3E}">
        <p14:creationId xmlns:p14="http://schemas.microsoft.com/office/powerpoint/2010/main" val="2842817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2CE87C6C-A6FC-2070-05B3-21B975C6A17A}"/>
              </a:ext>
            </a:extLst>
          </p:cNvPr>
          <p:cNvSpPr txBox="1">
            <a:spLocks/>
          </p:cNvSpPr>
          <p:nvPr/>
        </p:nvSpPr>
        <p:spPr>
          <a:xfrm>
            <a:off x="1630019" y="1023730"/>
            <a:ext cx="9273208" cy="497528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900" b="1" dirty="0"/>
              <a:t>Algorithms</a:t>
            </a:r>
          </a:p>
          <a:p>
            <a:pPr marL="0" indent="0">
              <a:buNone/>
            </a:pPr>
            <a:endParaRPr lang="en-US" altLang="en-US" sz="2600" b="1" dirty="0"/>
          </a:p>
          <a:p>
            <a:pPr marL="0" indent="0">
              <a:buNone/>
            </a:pPr>
            <a:r>
              <a:rPr lang="en-US" altLang="en-US" sz="2600" dirty="0"/>
              <a:t>Algorithm is a well defined computational procedure that takes some value or set of values as input and produce some value or set of values as output.</a:t>
            </a:r>
          </a:p>
          <a:p>
            <a:pPr marL="0" indent="0">
              <a:buNone/>
            </a:pPr>
            <a:endParaRPr lang="en-US" altLang="en-US" sz="2600" dirty="0"/>
          </a:p>
          <a:p>
            <a:pPr marL="0" indent="0">
              <a:buNone/>
            </a:pPr>
            <a:r>
              <a:rPr lang="en-US" altLang="en-US" sz="2600" dirty="0"/>
              <a:t>An algorithm should be</a:t>
            </a:r>
          </a:p>
          <a:p>
            <a:pPr marL="0" indent="0">
              <a:buNone/>
            </a:pPr>
            <a:r>
              <a:rPr lang="en-US" altLang="en-US" sz="2600" dirty="0"/>
              <a:t>	-  correct.</a:t>
            </a:r>
          </a:p>
          <a:p>
            <a:pPr marL="0" indent="0">
              <a:buNone/>
            </a:pPr>
            <a:r>
              <a:rPr lang="en-US" altLang="en-US" sz="2600" dirty="0"/>
              <a:t>	-  unambiguous.</a:t>
            </a:r>
          </a:p>
          <a:p>
            <a:pPr marL="0" indent="0">
              <a:buNone/>
            </a:pPr>
            <a:r>
              <a:rPr lang="en-US" altLang="en-US" sz="2600" dirty="0"/>
              <a:t>	-  give the correct solution for all cases.</a:t>
            </a:r>
          </a:p>
          <a:p>
            <a:pPr marL="0" indent="0">
              <a:buNone/>
            </a:pPr>
            <a:r>
              <a:rPr lang="en-US" altLang="en-US" sz="2600" dirty="0"/>
              <a:t>	-  simple.</a:t>
            </a:r>
          </a:p>
          <a:p>
            <a:pPr marL="0" indent="0">
              <a:buNone/>
            </a:pPr>
            <a:r>
              <a:rPr lang="en-US" altLang="en-US" sz="2600" dirty="0"/>
              <a:t>	-  terminate.</a:t>
            </a:r>
            <a:endParaRPr lang="en-US" sz="2600" dirty="0"/>
          </a:p>
          <a:p>
            <a:pPr marL="0" indent="0">
              <a:buNone/>
            </a:pPr>
            <a:endParaRPr lang="en-US" dirty="0"/>
          </a:p>
        </p:txBody>
      </p:sp>
    </p:spTree>
    <p:extLst>
      <p:ext uri="{BB962C8B-B14F-4D97-AF65-F5344CB8AC3E}">
        <p14:creationId xmlns:p14="http://schemas.microsoft.com/office/powerpoint/2010/main" val="133578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BF98-9328-F699-6D2F-F341C6BAEF63}"/>
              </a:ext>
            </a:extLst>
          </p:cNvPr>
          <p:cNvSpPr txBox="1">
            <a:spLocks/>
          </p:cNvSpPr>
          <p:nvPr/>
        </p:nvSpPr>
        <p:spPr>
          <a:xfrm>
            <a:off x="2392797" y="809970"/>
            <a:ext cx="6858000" cy="8016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References</a:t>
            </a:r>
            <a:endParaRPr lang="en-US" b="1" dirty="0"/>
          </a:p>
        </p:txBody>
      </p:sp>
      <p:sp>
        <p:nvSpPr>
          <p:cNvPr id="3" name="Subtitle 2">
            <a:extLst>
              <a:ext uri="{FF2B5EF4-FFF2-40B4-BE49-F238E27FC236}">
                <a16:creationId xmlns:a16="http://schemas.microsoft.com/office/drawing/2014/main" id="{572FFCA7-7B8C-86A5-043D-5EBCEA7BB197}"/>
              </a:ext>
            </a:extLst>
          </p:cNvPr>
          <p:cNvSpPr txBox="1">
            <a:spLocks/>
          </p:cNvSpPr>
          <p:nvPr/>
        </p:nvSpPr>
        <p:spPr>
          <a:xfrm>
            <a:off x="2512066" y="1611636"/>
            <a:ext cx="6858000" cy="47029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altLang="en-US" dirty="0"/>
          </a:p>
          <a:p>
            <a:pPr algn="just"/>
            <a:r>
              <a:rPr lang="en-US" sz="2000" dirty="0"/>
              <a:t>Mitchell </a:t>
            </a:r>
            <a:r>
              <a:rPr lang="en-US" sz="2000" dirty="0" err="1"/>
              <a:t>Waite,Robert</a:t>
            </a:r>
            <a:r>
              <a:rPr lang="en-US" sz="2000" dirty="0"/>
              <a:t> </a:t>
            </a:r>
            <a:r>
              <a:rPr lang="en-US" sz="2000" dirty="0" err="1"/>
              <a:t>Lafore</a:t>
            </a:r>
            <a:r>
              <a:rPr lang="en-US" sz="2000" dirty="0"/>
              <a:t>, Data Structures and Algorithms in Java,2nd Edition, Waite Group Press,1998. </a:t>
            </a:r>
          </a:p>
          <a:p>
            <a:endParaRPr lang="en-US" sz="2000" dirty="0"/>
          </a:p>
          <a:p>
            <a:pPr algn="just"/>
            <a:r>
              <a:rPr lang="en-US" sz="2000" dirty="0"/>
              <a:t>T.H. </a:t>
            </a:r>
            <a:r>
              <a:rPr lang="en-US" sz="2000" dirty="0" err="1"/>
              <a:t>Cormen</a:t>
            </a:r>
            <a:r>
              <a:rPr lang="en-US" sz="2000" dirty="0"/>
              <a:t>, C.E. </a:t>
            </a:r>
            <a:r>
              <a:rPr lang="en-US" sz="2000" dirty="0" err="1"/>
              <a:t>Leiserson</a:t>
            </a:r>
            <a:r>
              <a:rPr lang="en-US" sz="2000" dirty="0"/>
              <a:t>, R.L. Rivest, Introduction to Algorithms,3rd Edition, MIT Press, 2009. </a:t>
            </a:r>
          </a:p>
          <a:p>
            <a:pPr marL="0" indent="0">
              <a:buNone/>
            </a:pPr>
            <a:endParaRPr lang="en-US" sz="2000" dirty="0"/>
          </a:p>
        </p:txBody>
      </p:sp>
      <p:pic>
        <p:nvPicPr>
          <p:cNvPr id="4" name="Picture 2053">
            <a:extLst>
              <a:ext uri="{FF2B5EF4-FFF2-40B4-BE49-F238E27FC236}">
                <a16:creationId xmlns:a16="http://schemas.microsoft.com/office/drawing/2014/main" id="{69A902A7-4F2B-A405-D947-EB2D75A943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9691" y="4048942"/>
            <a:ext cx="1587500" cy="192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0CE6D66A-0C96-9795-06A9-8059A4438F57}"/>
              </a:ext>
            </a:extLst>
          </p:cNvPr>
          <p:cNvPicPr>
            <a:picLocks noChangeAspect="1"/>
          </p:cNvPicPr>
          <p:nvPr/>
        </p:nvPicPr>
        <p:blipFill>
          <a:blip r:embed="rId3"/>
          <a:stretch>
            <a:fillRect/>
          </a:stretch>
        </p:blipFill>
        <p:spPr>
          <a:xfrm>
            <a:off x="3627923" y="4048942"/>
            <a:ext cx="1606398" cy="1927678"/>
          </a:xfrm>
          <a:prstGeom prst="rect">
            <a:avLst/>
          </a:prstGeom>
        </p:spPr>
      </p:pic>
    </p:spTree>
    <p:extLst>
      <p:ext uri="{BB962C8B-B14F-4D97-AF65-F5344CB8AC3E}">
        <p14:creationId xmlns:p14="http://schemas.microsoft.com/office/powerpoint/2010/main" val="165197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9922-093F-6226-18FF-CCEBFDCD6ACF}"/>
              </a:ext>
            </a:extLst>
          </p:cNvPr>
          <p:cNvSpPr txBox="1">
            <a:spLocks/>
          </p:cNvSpPr>
          <p:nvPr/>
        </p:nvSpPr>
        <p:spPr>
          <a:xfrm>
            <a:off x="2515704" y="1760925"/>
            <a:ext cx="10363200" cy="1470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Data Structures and Algorithms</a:t>
            </a:r>
            <a:endParaRPr lang="en-US" b="1" dirty="0"/>
          </a:p>
        </p:txBody>
      </p:sp>
      <p:sp>
        <p:nvSpPr>
          <p:cNvPr id="3" name="Subtitle 2">
            <a:extLst>
              <a:ext uri="{FF2B5EF4-FFF2-40B4-BE49-F238E27FC236}">
                <a16:creationId xmlns:a16="http://schemas.microsoft.com/office/drawing/2014/main" id="{630D4A16-0276-C727-5269-1102947C9726}"/>
              </a:ext>
            </a:extLst>
          </p:cNvPr>
          <p:cNvSpPr txBox="1">
            <a:spLocks/>
          </p:cNvSpPr>
          <p:nvPr/>
        </p:nvSpPr>
        <p:spPr>
          <a:xfrm>
            <a:off x="3650974" y="3230950"/>
            <a:ext cx="6400800" cy="1752600"/>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sz="13800" b="1" dirty="0">
                <a:ea typeface="+mj-ea"/>
                <a:cs typeface="+mj-cs"/>
              </a:rPr>
              <a:t>Stacks</a:t>
            </a:r>
            <a:endParaRPr lang="en-US" sz="4800" b="1" dirty="0">
              <a:ea typeface="+mj-ea"/>
              <a:cs typeface="+mj-cs"/>
            </a:endParaRPr>
          </a:p>
        </p:txBody>
      </p:sp>
    </p:spTree>
    <p:extLst>
      <p:ext uri="{BB962C8B-B14F-4D97-AF65-F5344CB8AC3E}">
        <p14:creationId xmlns:p14="http://schemas.microsoft.com/office/powerpoint/2010/main" val="3718031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8378-5FB3-6A2B-95A1-AB8149BDD5AF}"/>
              </a:ext>
            </a:extLst>
          </p:cNvPr>
          <p:cNvSpPr txBox="1">
            <a:spLocks/>
          </p:cNvSpPr>
          <p:nvPr/>
        </p:nvSpPr>
        <p:spPr>
          <a:xfrm>
            <a:off x="2313868" y="940199"/>
            <a:ext cx="6858000" cy="8016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Stack</a:t>
            </a:r>
            <a:endParaRPr lang="en-US" b="1" dirty="0"/>
          </a:p>
        </p:txBody>
      </p:sp>
      <p:pic>
        <p:nvPicPr>
          <p:cNvPr id="3" name="Picture 2">
            <a:extLst>
              <a:ext uri="{FF2B5EF4-FFF2-40B4-BE49-F238E27FC236}">
                <a16:creationId xmlns:a16="http://schemas.microsoft.com/office/drawing/2014/main" id="{40781D32-00B9-9F17-92AD-CEE19BDABF18}"/>
              </a:ext>
            </a:extLst>
          </p:cNvPr>
          <p:cNvPicPr>
            <a:picLocks noChangeAspect="1"/>
          </p:cNvPicPr>
          <p:nvPr/>
        </p:nvPicPr>
        <p:blipFill>
          <a:blip r:embed="rId2"/>
          <a:stretch>
            <a:fillRect/>
          </a:stretch>
        </p:blipFill>
        <p:spPr>
          <a:xfrm>
            <a:off x="2667001" y="1896716"/>
            <a:ext cx="3057525" cy="1285875"/>
          </a:xfrm>
          <a:prstGeom prst="rect">
            <a:avLst/>
          </a:prstGeom>
        </p:spPr>
      </p:pic>
      <p:pic>
        <p:nvPicPr>
          <p:cNvPr id="4" name="Picture 3">
            <a:extLst>
              <a:ext uri="{FF2B5EF4-FFF2-40B4-BE49-F238E27FC236}">
                <a16:creationId xmlns:a16="http://schemas.microsoft.com/office/drawing/2014/main" id="{AD50C6F8-82DB-82D9-4DAD-8A59E1C70F46}"/>
              </a:ext>
            </a:extLst>
          </p:cNvPr>
          <p:cNvPicPr>
            <a:picLocks noChangeAspect="1"/>
          </p:cNvPicPr>
          <p:nvPr/>
        </p:nvPicPr>
        <p:blipFill>
          <a:blip r:embed="rId3"/>
          <a:stretch>
            <a:fillRect/>
          </a:stretch>
        </p:blipFill>
        <p:spPr>
          <a:xfrm>
            <a:off x="6359047" y="1554733"/>
            <a:ext cx="2032935" cy="1944786"/>
          </a:xfrm>
          <a:prstGeom prst="rect">
            <a:avLst/>
          </a:prstGeom>
        </p:spPr>
      </p:pic>
      <p:sp>
        <p:nvSpPr>
          <p:cNvPr id="5" name="TextBox 4">
            <a:extLst>
              <a:ext uri="{FF2B5EF4-FFF2-40B4-BE49-F238E27FC236}">
                <a16:creationId xmlns:a16="http://schemas.microsoft.com/office/drawing/2014/main" id="{3EE1B825-C25C-47DD-90B2-50BFCB6F9CFF}"/>
              </a:ext>
            </a:extLst>
          </p:cNvPr>
          <p:cNvSpPr txBox="1"/>
          <p:nvPr/>
        </p:nvSpPr>
        <p:spPr>
          <a:xfrm>
            <a:off x="1695385" y="3995320"/>
            <a:ext cx="9716186" cy="1200329"/>
          </a:xfrm>
          <a:prstGeom prst="rect">
            <a:avLst/>
          </a:prstGeom>
          <a:noFill/>
        </p:spPr>
        <p:txBody>
          <a:bodyPr wrap="none" rtlCol="0">
            <a:spAutoFit/>
          </a:bodyPr>
          <a:lstStyle/>
          <a:p>
            <a:pPr marL="285750" indent="-285750">
              <a:buFont typeface="Wingdings" panose="05000000000000000000" pitchFamily="2" charset="2"/>
              <a:buChar char="§"/>
            </a:pPr>
            <a:r>
              <a:rPr lang="en-US" sz="2400" dirty="0"/>
              <a:t>Allows access to only one data item; the last item inserted</a:t>
            </a:r>
          </a:p>
          <a:p>
            <a:endParaRPr lang="en-US" sz="2400" dirty="0"/>
          </a:p>
          <a:p>
            <a:pPr marL="285750" indent="-285750">
              <a:buFont typeface="Wingdings" panose="05000000000000000000" pitchFamily="2" charset="2"/>
              <a:buChar char="§"/>
            </a:pPr>
            <a:r>
              <a:rPr lang="en-US" sz="2400" dirty="0"/>
              <a:t>If you remove this item, then you can access the next-to-last item inserted</a:t>
            </a:r>
          </a:p>
        </p:txBody>
      </p:sp>
    </p:spTree>
    <p:extLst>
      <p:ext uri="{BB962C8B-B14F-4D97-AF65-F5344CB8AC3E}">
        <p14:creationId xmlns:p14="http://schemas.microsoft.com/office/powerpoint/2010/main" val="155203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270F-D2BC-2460-E526-057E6EBC6A16}"/>
              </a:ext>
            </a:extLst>
          </p:cNvPr>
          <p:cNvSpPr txBox="1">
            <a:spLocks/>
          </p:cNvSpPr>
          <p:nvPr/>
        </p:nvSpPr>
        <p:spPr>
          <a:xfrm>
            <a:off x="2016864" y="71561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n-lt"/>
              </a:rPr>
              <a:t>Application of Stacks</a:t>
            </a:r>
          </a:p>
        </p:txBody>
      </p:sp>
      <p:sp>
        <p:nvSpPr>
          <p:cNvPr id="3" name="Content Placeholder 2">
            <a:extLst>
              <a:ext uri="{FF2B5EF4-FFF2-40B4-BE49-F238E27FC236}">
                <a16:creationId xmlns:a16="http://schemas.microsoft.com/office/drawing/2014/main" id="{69458AFF-621C-A54B-FAC2-67F5697268DC}"/>
              </a:ext>
            </a:extLst>
          </p:cNvPr>
          <p:cNvSpPr txBox="1">
            <a:spLocks/>
          </p:cNvSpPr>
          <p:nvPr/>
        </p:nvSpPr>
        <p:spPr>
          <a:xfrm>
            <a:off x="1798350" y="1686339"/>
            <a:ext cx="78867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String Reverse</a:t>
            </a:r>
          </a:p>
          <a:p>
            <a:r>
              <a:rPr lang="en-US"/>
              <a:t>Page visited history in Web browser.</a:t>
            </a:r>
          </a:p>
          <a:p>
            <a:r>
              <a:rPr lang="en-US"/>
              <a:t>Undo sequence of text editor.</a:t>
            </a:r>
          </a:p>
          <a:p>
            <a:r>
              <a:rPr lang="en-US"/>
              <a:t>Recursive function calling.</a:t>
            </a:r>
          </a:p>
          <a:p>
            <a:r>
              <a:rPr lang="en-US"/>
              <a:t>Auxiliary data structure for Algorithms.</a:t>
            </a:r>
          </a:p>
          <a:p>
            <a:r>
              <a:rPr lang="en-US"/>
              <a:t>Stack in memory for a process</a:t>
            </a:r>
            <a:endParaRPr lang="en-US" dirty="0"/>
          </a:p>
        </p:txBody>
      </p:sp>
      <p:pic>
        <p:nvPicPr>
          <p:cNvPr id="4" name="Picture 2" descr="Process memory organization and the stack layout. | Download ...">
            <a:extLst>
              <a:ext uri="{FF2B5EF4-FFF2-40B4-BE49-F238E27FC236}">
                <a16:creationId xmlns:a16="http://schemas.microsoft.com/office/drawing/2014/main" id="{D72DDCE1-26A3-FBB1-93B6-02E6D27CF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439" y="2703722"/>
            <a:ext cx="3582707" cy="240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71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B820-2ACF-4A5D-8C95-7D8B55AB6CAD}"/>
              </a:ext>
            </a:extLst>
          </p:cNvPr>
          <p:cNvSpPr txBox="1">
            <a:spLocks/>
          </p:cNvSpPr>
          <p:nvPr/>
        </p:nvSpPr>
        <p:spPr>
          <a:xfrm>
            <a:off x="2174858" y="534153"/>
            <a:ext cx="6762956" cy="8016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Stack</a:t>
            </a:r>
            <a:r>
              <a:rPr lang="en-US" sz="3200" dirty="0"/>
              <a:t> </a:t>
            </a:r>
          </a:p>
        </p:txBody>
      </p:sp>
      <p:sp>
        <p:nvSpPr>
          <p:cNvPr id="3" name="TextBox 2">
            <a:extLst>
              <a:ext uri="{FF2B5EF4-FFF2-40B4-BE49-F238E27FC236}">
                <a16:creationId xmlns:a16="http://schemas.microsoft.com/office/drawing/2014/main" id="{2773775B-E063-FBAF-582B-35E35D0029A7}"/>
              </a:ext>
            </a:extLst>
          </p:cNvPr>
          <p:cNvSpPr txBox="1"/>
          <p:nvPr/>
        </p:nvSpPr>
        <p:spPr>
          <a:xfrm>
            <a:off x="978911" y="3170049"/>
            <a:ext cx="11296718" cy="3139321"/>
          </a:xfrm>
          <a:prstGeom prst="rect">
            <a:avLst/>
          </a:prstGeom>
          <a:noFill/>
        </p:spPr>
        <p:txBody>
          <a:bodyPr wrap="square" rtlCol="0">
            <a:spAutoFit/>
          </a:bodyPr>
          <a:lstStyle/>
          <a:p>
            <a:pPr marL="285750" indent="-285750">
              <a:buFont typeface="Wingdings" panose="05000000000000000000" pitchFamily="2" charset="2"/>
              <a:buChar char="§"/>
            </a:pPr>
            <a:r>
              <a:rPr lang="en-GB" sz="2000" dirty="0">
                <a:cs typeface="Times New Roman" panose="02020603050405020304" pitchFamily="18" charset="0"/>
              </a:rPr>
              <a:t>In a stack all insertions and deletions are made at one end (Top). Insertions and deletions are restricted from the Middle and at the End of a Stack</a:t>
            </a:r>
          </a:p>
          <a:p>
            <a:endParaRPr lang="en-GB" sz="2000" dirty="0">
              <a:cs typeface="Times New Roman" panose="02020603050405020304" pitchFamily="18" charset="0"/>
            </a:endParaRPr>
          </a:p>
          <a:p>
            <a:pPr marL="285750" indent="-285750">
              <a:buFont typeface="Wingdings" panose="05000000000000000000" pitchFamily="2" charset="2"/>
              <a:buChar char="§"/>
            </a:pPr>
            <a:r>
              <a:rPr lang="en-GB" sz="2000" dirty="0">
                <a:cs typeface="Times New Roman" panose="02020603050405020304" pitchFamily="18" charset="0"/>
              </a:rPr>
              <a:t>Adding an item is called  Push</a:t>
            </a:r>
          </a:p>
          <a:p>
            <a:pPr marL="285750" indent="-285750">
              <a:buFont typeface="Wingdings" panose="05000000000000000000" pitchFamily="2" charset="2"/>
              <a:buChar char="§"/>
            </a:pPr>
            <a:r>
              <a:rPr lang="en-GB" sz="2000" dirty="0">
                <a:cs typeface="Times New Roman" panose="02020603050405020304" pitchFamily="18" charset="0"/>
              </a:rPr>
              <a:t>Removing an item is called  Pop</a:t>
            </a:r>
          </a:p>
          <a:p>
            <a:endParaRPr lang="en-GB" sz="2000" dirty="0">
              <a:cs typeface="Times New Roman" panose="02020603050405020304" pitchFamily="18" charset="0"/>
            </a:endParaRPr>
          </a:p>
          <a:p>
            <a:pPr marL="285750" indent="-285750">
              <a:buFont typeface="Wingdings" panose="05000000000000000000" pitchFamily="2" charset="2"/>
              <a:buChar char="§"/>
            </a:pPr>
            <a:r>
              <a:rPr lang="en-GB" sz="2000" dirty="0">
                <a:cs typeface="Times New Roman" panose="02020603050405020304" pitchFamily="18" charset="0"/>
              </a:rPr>
              <a:t>Elements are removed from a Stack in the reverse order of that in which the elements</a:t>
            </a:r>
          </a:p>
          <a:p>
            <a:r>
              <a:rPr lang="en-GB" sz="2000" dirty="0">
                <a:cs typeface="Times New Roman" panose="02020603050405020304" pitchFamily="18" charset="0"/>
              </a:rPr>
              <a:t>      were inserted into the Stack</a:t>
            </a:r>
          </a:p>
          <a:p>
            <a:pPr marL="285750" indent="-285750">
              <a:buFont typeface="Wingdings" panose="05000000000000000000" pitchFamily="2" charset="2"/>
              <a:buChar char="§"/>
            </a:pPr>
            <a:r>
              <a:rPr lang="en-GB" sz="2000" dirty="0">
                <a:cs typeface="Times New Roman" panose="02020603050405020304" pitchFamily="18" charset="0"/>
              </a:rPr>
              <a:t>The elements are inserted and removed according to the Last-In-First-Out (LIFO) principle.</a:t>
            </a:r>
            <a:endParaRPr lang="en-US" sz="2000" dirty="0">
              <a:cs typeface="Times New Roman" panose="02020603050405020304" pitchFamily="18" charset="0"/>
            </a:endParaRPr>
          </a:p>
          <a:p>
            <a:endParaRPr lang="en-GB" dirty="0">
              <a:effectLst>
                <a:outerShdw blurRad="38100" dist="38100" dir="2700000" algn="tl">
                  <a:srgbClr val="000000">
                    <a:alpha val="43137"/>
                  </a:srgbClr>
                </a:outerShdw>
              </a:effectLst>
              <a:cs typeface="Times New Roman" panose="02020603050405020304" pitchFamily="18" charset="0"/>
            </a:endParaRPr>
          </a:p>
        </p:txBody>
      </p:sp>
      <p:pic>
        <p:nvPicPr>
          <p:cNvPr id="4" name="Picture 3">
            <a:extLst>
              <a:ext uri="{FF2B5EF4-FFF2-40B4-BE49-F238E27FC236}">
                <a16:creationId xmlns:a16="http://schemas.microsoft.com/office/drawing/2014/main" id="{006B6A47-355C-E8FA-39A5-426B3E2840F7}"/>
              </a:ext>
            </a:extLst>
          </p:cNvPr>
          <p:cNvPicPr>
            <a:picLocks noChangeAspect="1"/>
          </p:cNvPicPr>
          <p:nvPr/>
        </p:nvPicPr>
        <p:blipFill>
          <a:blip r:embed="rId2"/>
          <a:stretch>
            <a:fillRect/>
          </a:stretch>
        </p:blipFill>
        <p:spPr>
          <a:xfrm>
            <a:off x="5823308" y="1285898"/>
            <a:ext cx="2042398" cy="1947453"/>
          </a:xfrm>
          <a:prstGeom prst="rect">
            <a:avLst/>
          </a:prstGeom>
        </p:spPr>
      </p:pic>
      <p:grpSp>
        <p:nvGrpSpPr>
          <p:cNvPr id="5" name="Group 4">
            <a:extLst>
              <a:ext uri="{FF2B5EF4-FFF2-40B4-BE49-F238E27FC236}">
                <a16:creationId xmlns:a16="http://schemas.microsoft.com/office/drawing/2014/main" id="{7F9CBD6B-0491-1B2A-4584-1259AE247B1A}"/>
              </a:ext>
            </a:extLst>
          </p:cNvPr>
          <p:cNvGrpSpPr/>
          <p:nvPr/>
        </p:nvGrpSpPr>
        <p:grpSpPr>
          <a:xfrm>
            <a:off x="3982796" y="1285898"/>
            <a:ext cx="1840512" cy="369332"/>
            <a:chOff x="1553227" y="1853853"/>
            <a:chExt cx="1866378" cy="369332"/>
          </a:xfrm>
        </p:grpSpPr>
        <p:cxnSp>
          <p:nvCxnSpPr>
            <p:cNvPr id="6" name="Straight Arrow Connector 5">
              <a:extLst>
                <a:ext uri="{FF2B5EF4-FFF2-40B4-BE49-F238E27FC236}">
                  <a16:creationId xmlns:a16="http://schemas.microsoft.com/office/drawing/2014/main" id="{1E261802-D433-6812-A1EB-84C13F2DED26}"/>
                </a:ext>
              </a:extLst>
            </p:cNvPr>
            <p:cNvCxnSpPr/>
            <p:nvPr/>
          </p:nvCxnSpPr>
          <p:spPr>
            <a:xfrm>
              <a:off x="1991638" y="2079321"/>
              <a:ext cx="14279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63563A4-20E5-E057-FE45-29036994B511}"/>
                </a:ext>
              </a:extLst>
            </p:cNvPr>
            <p:cNvSpPr txBox="1"/>
            <p:nvPr/>
          </p:nvSpPr>
          <p:spPr>
            <a:xfrm>
              <a:off x="1553227" y="1853853"/>
              <a:ext cx="520014" cy="369332"/>
            </a:xfrm>
            <a:prstGeom prst="rect">
              <a:avLst/>
            </a:prstGeom>
            <a:noFill/>
          </p:spPr>
          <p:txBody>
            <a:bodyPr wrap="none" rtlCol="0">
              <a:spAutoFit/>
            </a:bodyPr>
            <a:lstStyle/>
            <a:p>
              <a:r>
                <a:rPr lang="en-US" dirty="0"/>
                <a:t>Top</a:t>
              </a:r>
            </a:p>
          </p:txBody>
        </p:sp>
      </p:grpSp>
      <p:pic>
        <p:nvPicPr>
          <p:cNvPr id="8" name="Picture 7">
            <a:extLst>
              <a:ext uri="{FF2B5EF4-FFF2-40B4-BE49-F238E27FC236}">
                <a16:creationId xmlns:a16="http://schemas.microsoft.com/office/drawing/2014/main" id="{B77AECB2-A043-54C3-E2DF-8E5EF9C71042}"/>
              </a:ext>
            </a:extLst>
          </p:cNvPr>
          <p:cNvPicPr>
            <a:picLocks noChangeAspect="1"/>
          </p:cNvPicPr>
          <p:nvPr/>
        </p:nvPicPr>
        <p:blipFill>
          <a:blip r:embed="rId3"/>
          <a:stretch>
            <a:fillRect/>
          </a:stretch>
        </p:blipFill>
        <p:spPr>
          <a:xfrm>
            <a:off x="4690087" y="715640"/>
            <a:ext cx="1604768" cy="570258"/>
          </a:xfrm>
          <a:prstGeom prst="rect">
            <a:avLst/>
          </a:prstGeom>
        </p:spPr>
      </p:pic>
      <p:pic>
        <p:nvPicPr>
          <p:cNvPr id="9" name="Picture 8">
            <a:extLst>
              <a:ext uri="{FF2B5EF4-FFF2-40B4-BE49-F238E27FC236}">
                <a16:creationId xmlns:a16="http://schemas.microsoft.com/office/drawing/2014/main" id="{630BAD5A-C032-0561-BF27-79DD52765311}"/>
              </a:ext>
            </a:extLst>
          </p:cNvPr>
          <p:cNvPicPr>
            <a:picLocks noChangeAspect="1"/>
          </p:cNvPicPr>
          <p:nvPr/>
        </p:nvPicPr>
        <p:blipFill>
          <a:blip r:embed="rId4"/>
          <a:stretch>
            <a:fillRect/>
          </a:stretch>
        </p:blipFill>
        <p:spPr>
          <a:xfrm>
            <a:off x="6489339" y="689935"/>
            <a:ext cx="1799535" cy="570258"/>
          </a:xfrm>
          <a:prstGeom prst="rect">
            <a:avLst/>
          </a:prstGeom>
        </p:spPr>
      </p:pic>
    </p:spTree>
    <p:extLst>
      <p:ext uri="{BB962C8B-B14F-4D97-AF65-F5344CB8AC3E}">
        <p14:creationId xmlns:p14="http://schemas.microsoft.com/office/powerpoint/2010/main" val="45887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DE5B-CC37-6083-B707-1B42FF9BEA75}"/>
              </a:ext>
            </a:extLst>
          </p:cNvPr>
          <p:cNvSpPr txBox="1">
            <a:spLocks/>
          </p:cNvSpPr>
          <p:nvPr/>
        </p:nvSpPr>
        <p:spPr>
          <a:xfrm>
            <a:off x="2119466" y="631199"/>
            <a:ext cx="6858000" cy="801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Stack - Push</a:t>
            </a:r>
          </a:p>
        </p:txBody>
      </p:sp>
      <p:pic>
        <p:nvPicPr>
          <p:cNvPr id="3" name="Picture 2">
            <a:extLst>
              <a:ext uri="{FF2B5EF4-FFF2-40B4-BE49-F238E27FC236}">
                <a16:creationId xmlns:a16="http://schemas.microsoft.com/office/drawing/2014/main" id="{63C702D6-E83C-FD8F-BCFE-39FC6A8F91CD}"/>
              </a:ext>
            </a:extLst>
          </p:cNvPr>
          <p:cNvPicPr>
            <a:picLocks noChangeAspect="1"/>
          </p:cNvPicPr>
          <p:nvPr/>
        </p:nvPicPr>
        <p:blipFill>
          <a:blip r:embed="rId2"/>
          <a:stretch>
            <a:fillRect/>
          </a:stretch>
        </p:blipFill>
        <p:spPr>
          <a:xfrm>
            <a:off x="1921766" y="2427593"/>
            <a:ext cx="2081268" cy="1893887"/>
          </a:xfrm>
          <a:prstGeom prst="rect">
            <a:avLst/>
          </a:prstGeom>
        </p:spPr>
      </p:pic>
      <p:grpSp>
        <p:nvGrpSpPr>
          <p:cNvPr id="4" name="Group 3">
            <a:extLst>
              <a:ext uri="{FF2B5EF4-FFF2-40B4-BE49-F238E27FC236}">
                <a16:creationId xmlns:a16="http://schemas.microsoft.com/office/drawing/2014/main" id="{5A30DE60-6FC2-42CA-DCF6-094A907FAEDA}"/>
              </a:ext>
            </a:extLst>
          </p:cNvPr>
          <p:cNvGrpSpPr/>
          <p:nvPr/>
        </p:nvGrpSpPr>
        <p:grpSpPr>
          <a:xfrm>
            <a:off x="3938657" y="2968669"/>
            <a:ext cx="1266116" cy="460331"/>
            <a:chOff x="2705623" y="2968669"/>
            <a:chExt cx="1692273" cy="460331"/>
          </a:xfrm>
        </p:grpSpPr>
        <p:sp>
          <p:nvSpPr>
            <p:cNvPr id="5" name="TextBox 4">
              <a:extLst>
                <a:ext uri="{FF2B5EF4-FFF2-40B4-BE49-F238E27FC236}">
                  <a16:creationId xmlns:a16="http://schemas.microsoft.com/office/drawing/2014/main" id="{4E346FB1-1B52-D6A4-D9E2-2BCE43D2563F}"/>
                </a:ext>
              </a:extLst>
            </p:cNvPr>
            <p:cNvSpPr txBox="1"/>
            <p:nvPr/>
          </p:nvSpPr>
          <p:spPr>
            <a:xfrm>
              <a:off x="2705623" y="2968669"/>
              <a:ext cx="1692273" cy="338554"/>
            </a:xfrm>
            <a:prstGeom prst="rect">
              <a:avLst/>
            </a:prstGeom>
            <a:noFill/>
          </p:spPr>
          <p:txBody>
            <a:bodyPr wrap="none" rtlCol="0">
              <a:spAutoFit/>
            </a:bodyPr>
            <a:lstStyle/>
            <a:p>
              <a:r>
                <a:rPr lang="en-US" sz="1600" dirty="0"/>
                <a:t>Push item 49</a:t>
              </a:r>
            </a:p>
          </p:txBody>
        </p:sp>
        <p:cxnSp>
          <p:nvCxnSpPr>
            <p:cNvPr id="6" name="Straight Arrow Connector 5">
              <a:extLst>
                <a:ext uri="{FF2B5EF4-FFF2-40B4-BE49-F238E27FC236}">
                  <a16:creationId xmlns:a16="http://schemas.microsoft.com/office/drawing/2014/main" id="{2CBAB96A-ED07-0475-D030-71E6B7964552}"/>
                </a:ext>
              </a:extLst>
            </p:cNvPr>
            <p:cNvCxnSpPr/>
            <p:nvPr/>
          </p:nvCxnSpPr>
          <p:spPr>
            <a:xfrm>
              <a:off x="2906038" y="3429000"/>
              <a:ext cx="914400"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pic>
        <p:nvPicPr>
          <p:cNvPr id="7" name="Picture 6">
            <a:extLst>
              <a:ext uri="{FF2B5EF4-FFF2-40B4-BE49-F238E27FC236}">
                <a16:creationId xmlns:a16="http://schemas.microsoft.com/office/drawing/2014/main" id="{EC10E8DD-380F-C0AD-3BFE-2E18ACE55C80}"/>
              </a:ext>
            </a:extLst>
          </p:cNvPr>
          <p:cNvPicPr>
            <a:picLocks noChangeAspect="1"/>
          </p:cNvPicPr>
          <p:nvPr/>
        </p:nvPicPr>
        <p:blipFill>
          <a:blip r:embed="rId3"/>
          <a:stretch>
            <a:fillRect/>
          </a:stretch>
        </p:blipFill>
        <p:spPr>
          <a:xfrm>
            <a:off x="7981951" y="2142093"/>
            <a:ext cx="1892597" cy="2330260"/>
          </a:xfrm>
          <a:prstGeom prst="rect">
            <a:avLst/>
          </a:prstGeom>
        </p:spPr>
      </p:pic>
      <p:pic>
        <p:nvPicPr>
          <p:cNvPr id="8" name="Picture 7">
            <a:extLst>
              <a:ext uri="{FF2B5EF4-FFF2-40B4-BE49-F238E27FC236}">
                <a16:creationId xmlns:a16="http://schemas.microsoft.com/office/drawing/2014/main" id="{55D93629-6E71-E9FC-1214-E6544740BC67}"/>
              </a:ext>
            </a:extLst>
          </p:cNvPr>
          <p:cNvPicPr>
            <a:picLocks noChangeAspect="1"/>
          </p:cNvPicPr>
          <p:nvPr/>
        </p:nvPicPr>
        <p:blipFill>
          <a:blip r:embed="rId4"/>
          <a:stretch>
            <a:fillRect/>
          </a:stretch>
        </p:blipFill>
        <p:spPr>
          <a:xfrm>
            <a:off x="5140395" y="1837775"/>
            <a:ext cx="1911211" cy="2528496"/>
          </a:xfrm>
          <a:prstGeom prst="rect">
            <a:avLst/>
          </a:prstGeom>
        </p:spPr>
      </p:pic>
      <p:cxnSp>
        <p:nvCxnSpPr>
          <p:cNvPr id="9" name="Straight Arrow Connector 8">
            <a:extLst>
              <a:ext uri="{FF2B5EF4-FFF2-40B4-BE49-F238E27FC236}">
                <a16:creationId xmlns:a16="http://schemas.microsoft.com/office/drawing/2014/main" id="{86E63BC7-E890-BF63-AFC6-CF03D7E9ACA1}"/>
              </a:ext>
            </a:extLst>
          </p:cNvPr>
          <p:cNvCxnSpPr/>
          <p:nvPr/>
        </p:nvCxnSpPr>
        <p:spPr>
          <a:xfrm>
            <a:off x="7242718" y="3429000"/>
            <a:ext cx="619452"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3046BD49-8327-BC1F-4682-970C5644E038}"/>
              </a:ext>
            </a:extLst>
          </p:cNvPr>
          <p:cNvSpPr txBox="1"/>
          <p:nvPr/>
        </p:nvSpPr>
        <p:spPr>
          <a:xfrm>
            <a:off x="2414730" y="4536128"/>
            <a:ext cx="1676741" cy="369332"/>
          </a:xfrm>
          <a:prstGeom prst="rect">
            <a:avLst/>
          </a:prstGeom>
          <a:noFill/>
        </p:spPr>
        <p:txBody>
          <a:bodyPr wrap="none" rtlCol="0">
            <a:spAutoFit/>
          </a:bodyPr>
          <a:lstStyle/>
          <a:p>
            <a:r>
              <a:rPr lang="en-US" dirty="0"/>
              <a:t>Before inserting</a:t>
            </a:r>
          </a:p>
        </p:txBody>
      </p:sp>
      <p:sp>
        <p:nvSpPr>
          <p:cNvPr id="11" name="TextBox 10">
            <a:extLst>
              <a:ext uri="{FF2B5EF4-FFF2-40B4-BE49-F238E27FC236}">
                <a16:creationId xmlns:a16="http://schemas.microsoft.com/office/drawing/2014/main" id="{176828D7-F14C-4D19-7357-49C631133AB0}"/>
              </a:ext>
            </a:extLst>
          </p:cNvPr>
          <p:cNvSpPr txBox="1"/>
          <p:nvPr/>
        </p:nvSpPr>
        <p:spPr>
          <a:xfrm>
            <a:off x="5140395" y="4616792"/>
            <a:ext cx="2591543" cy="369332"/>
          </a:xfrm>
          <a:prstGeom prst="rect">
            <a:avLst/>
          </a:prstGeom>
          <a:noFill/>
        </p:spPr>
        <p:txBody>
          <a:bodyPr wrap="none" rtlCol="0">
            <a:spAutoFit/>
          </a:bodyPr>
          <a:lstStyle/>
          <a:p>
            <a:r>
              <a:rPr lang="en-US" dirty="0"/>
              <a:t>Item 49 is inserted on top</a:t>
            </a:r>
          </a:p>
        </p:txBody>
      </p:sp>
      <p:sp>
        <p:nvSpPr>
          <p:cNvPr id="12" name="TextBox 11">
            <a:extLst>
              <a:ext uri="{FF2B5EF4-FFF2-40B4-BE49-F238E27FC236}">
                <a16:creationId xmlns:a16="http://schemas.microsoft.com/office/drawing/2014/main" id="{C2F39F48-E138-358F-4221-7098A7DA4FF0}"/>
              </a:ext>
            </a:extLst>
          </p:cNvPr>
          <p:cNvSpPr txBox="1"/>
          <p:nvPr/>
        </p:nvSpPr>
        <p:spPr>
          <a:xfrm>
            <a:off x="8076457" y="4616792"/>
            <a:ext cx="1531894" cy="369332"/>
          </a:xfrm>
          <a:prstGeom prst="rect">
            <a:avLst/>
          </a:prstGeom>
          <a:noFill/>
        </p:spPr>
        <p:txBody>
          <a:bodyPr wrap="none" rtlCol="0">
            <a:spAutoFit/>
          </a:bodyPr>
          <a:lstStyle/>
          <a:p>
            <a:r>
              <a:rPr lang="en-US" dirty="0"/>
              <a:t>After inserting</a:t>
            </a:r>
          </a:p>
        </p:txBody>
      </p:sp>
    </p:spTree>
    <p:extLst>
      <p:ext uri="{BB962C8B-B14F-4D97-AF65-F5344CB8AC3E}">
        <p14:creationId xmlns:p14="http://schemas.microsoft.com/office/powerpoint/2010/main" val="683706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240D-0E50-840B-7AD8-1F4B0F80D1D1}"/>
              </a:ext>
            </a:extLst>
          </p:cNvPr>
          <p:cNvSpPr txBox="1">
            <a:spLocks/>
          </p:cNvSpPr>
          <p:nvPr/>
        </p:nvSpPr>
        <p:spPr>
          <a:xfrm>
            <a:off x="1963793" y="526306"/>
            <a:ext cx="6858000" cy="801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Stack - Pop</a:t>
            </a:r>
          </a:p>
        </p:txBody>
      </p:sp>
      <p:pic>
        <p:nvPicPr>
          <p:cNvPr id="3" name="Picture 2">
            <a:extLst>
              <a:ext uri="{FF2B5EF4-FFF2-40B4-BE49-F238E27FC236}">
                <a16:creationId xmlns:a16="http://schemas.microsoft.com/office/drawing/2014/main" id="{28B2953D-110B-30E7-4635-22D3B943671E}"/>
              </a:ext>
            </a:extLst>
          </p:cNvPr>
          <p:cNvPicPr>
            <a:picLocks noChangeAspect="1"/>
          </p:cNvPicPr>
          <p:nvPr/>
        </p:nvPicPr>
        <p:blipFill>
          <a:blip r:embed="rId2"/>
          <a:stretch>
            <a:fillRect/>
          </a:stretch>
        </p:blipFill>
        <p:spPr>
          <a:xfrm>
            <a:off x="8026162" y="2609402"/>
            <a:ext cx="2081268" cy="1893887"/>
          </a:xfrm>
          <a:prstGeom prst="rect">
            <a:avLst/>
          </a:prstGeom>
        </p:spPr>
      </p:pic>
      <p:grpSp>
        <p:nvGrpSpPr>
          <p:cNvPr id="4" name="Group 3">
            <a:extLst>
              <a:ext uri="{FF2B5EF4-FFF2-40B4-BE49-F238E27FC236}">
                <a16:creationId xmlns:a16="http://schemas.microsoft.com/office/drawing/2014/main" id="{C71C0822-E238-905B-05CA-1153B3AB2D89}"/>
              </a:ext>
            </a:extLst>
          </p:cNvPr>
          <p:cNvGrpSpPr/>
          <p:nvPr/>
        </p:nvGrpSpPr>
        <p:grpSpPr>
          <a:xfrm>
            <a:off x="4016680" y="2968670"/>
            <a:ext cx="746391" cy="460331"/>
            <a:chOff x="2705623" y="2968669"/>
            <a:chExt cx="997617" cy="460331"/>
          </a:xfrm>
        </p:grpSpPr>
        <p:sp>
          <p:nvSpPr>
            <p:cNvPr id="5" name="TextBox 4">
              <a:extLst>
                <a:ext uri="{FF2B5EF4-FFF2-40B4-BE49-F238E27FC236}">
                  <a16:creationId xmlns:a16="http://schemas.microsoft.com/office/drawing/2014/main" id="{2B88403E-6992-7168-D046-B1839D4DFE41}"/>
                </a:ext>
              </a:extLst>
            </p:cNvPr>
            <p:cNvSpPr txBox="1"/>
            <p:nvPr/>
          </p:nvSpPr>
          <p:spPr>
            <a:xfrm>
              <a:off x="2705623" y="2968669"/>
              <a:ext cx="734123" cy="338554"/>
            </a:xfrm>
            <a:prstGeom prst="rect">
              <a:avLst/>
            </a:prstGeom>
            <a:noFill/>
          </p:spPr>
          <p:txBody>
            <a:bodyPr wrap="none" rtlCol="0">
              <a:spAutoFit/>
            </a:bodyPr>
            <a:lstStyle/>
            <a:p>
              <a:r>
                <a:rPr lang="en-US" sz="1600" dirty="0"/>
                <a:t>Pop </a:t>
              </a:r>
            </a:p>
          </p:txBody>
        </p:sp>
        <p:cxnSp>
          <p:nvCxnSpPr>
            <p:cNvPr id="6" name="Straight Arrow Connector 5">
              <a:extLst>
                <a:ext uri="{FF2B5EF4-FFF2-40B4-BE49-F238E27FC236}">
                  <a16:creationId xmlns:a16="http://schemas.microsoft.com/office/drawing/2014/main" id="{CD3CECF7-DE1F-20AA-E6BD-CA4ECA00DE32}"/>
                </a:ext>
              </a:extLst>
            </p:cNvPr>
            <p:cNvCxnSpPr/>
            <p:nvPr/>
          </p:nvCxnSpPr>
          <p:spPr>
            <a:xfrm>
              <a:off x="2788844" y="3429000"/>
              <a:ext cx="914396"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pic>
        <p:nvPicPr>
          <p:cNvPr id="7" name="Picture 6">
            <a:extLst>
              <a:ext uri="{FF2B5EF4-FFF2-40B4-BE49-F238E27FC236}">
                <a16:creationId xmlns:a16="http://schemas.microsoft.com/office/drawing/2014/main" id="{7431BD96-518B-0508-3A0F-45FEC8E26058}"/>
              </a:ext>
            </a:extLst>
          </p:cNvPr>
          <p:cNvPicPr>
            <a:picLocks noChangeAspect="1"/>
          </p:cNvPicPr>
          <p:nvPr/>
        </p:nvPicPr>
        <p:blipFill>
          <a:blip r:embed="rId3"/>
          <a:stretch>
            <a:fillRect/>
          </a:stretch>
        </p:blipFill>
        <p:spPr>
          <a:xfrm>
            <a:off x="2144997" y="2142093"/>
            <a:ext cx="1892597" cy="2330260"/>
          </a:xfrm>
          <a:prstGeom prst="rect">
            <a:avLst/>
          </a:prstGeom>
        </p:spPr>
      </p:pic>
      <p:cxnSp>
        <p:nvCxnSpPr>
          <p:cNvPr id="8" name="Straight Arrow Connector 7">
            <a:extLst>
              <a:ext uri="{FF2B5EF4-FFF2-40B4-BE49-F238E27FC236}">
                <a16:creationId xmlns:a16="http://schemas.microsoft.com/office/drawing/2014/main" id="{8202E72E-4D5B-CE40-167E-C555E1BE7C88}"/>
              </a:ext>
            </a:extLst>
          </p:cNvPr>
          <p:cNvCxnSpPr/>
          <p:nvPr/>
        </p:nvCxnSpPr>
        <p:spPr>
          <a:xfrm>
            <a:off x="7242718" y="3429000"/>
            <a:ext cx="619452"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A0D0B9C7-831E-7BC7-E68E-9F4080A65E0A}"/>
              </a:ext>
            </a:extLst>
          </p:cNvPr>
          <p:cNvPicPr>
            <a:picLocks noChangeAspect="1"/>
          </p:cNvPicPr>
          <p:nvPr/>
        </p:nvPicPr>
        <p:blipFill>
          <a:blip r:embed="rId4"/>
          <a:stretch>
            <a:fillRect/>
          </a:stretch>
        </p:blipFill>
        <p:spPr>
          <a:xfrm>
            <a:off x="4922563" y="2593364"/>
            <a:ext cx="1314650" cy="1925962"/>
          </a:xfrm>
          <a:prstGeom prst="rect">
            <a:avLst/>
          </a:prstGeom>
        </p:spPr>
      </p:pic>
      <p:pic>
        <p:nvPicPr>
          <p:cNvPr id="10" name="Picture 9">
            <a:extLst>
              <a:ext uri="{FF2B5EF4-FFF2-40B4-BE49-F238E27FC236}">
                <a16:creationId xmlns:a16="http://schemas.microsoft.com/office/drawing/2014/main" id="{8E6841C8-0290-59EC-9B0B-D19CED48FF36}"/>
              </a:ext>
            </a:extLst>
          </p:cNvPr>
          <p:cNvPicPr>
            <a:picLocks noChangeAspect="1"/>
          </p:cNvPicPr>
          <p:nvPr/>
        </p:nvPicPr>
        <p:blipFill>
          <a:blip r:embed="rId5"/>
          <a:stretch>
            <a:fillRect/>
          </a:stretch>
        </p:blipFill>
        <p:spPr>
          <a:xfrm>
            <a:off x="5579888" y="1751925"/>
            <a:ext cx="1446992" cy="590918"/>
          </a:xfrm>
          <a:prstGeom prst="rect">
            <a:avLst/>
          </a:prstGeom>
        </p:spPr>
      </p:pic>
      <p:sp>
        <p:nvSpPr>
          <p:cNvPr id="11" name="TextBox 10">
            <a:extLst>
              <a:ext uri="{FF2B5EF4-FFF2-40B4-BE49-F238E27FC236}">
                <a16:creationId xmlns:a16="http://schemas.microsoft.com/office/drawing/2014/main" id="{C6F10A7D-334C-C0A3-DED5-E87192E56CE9}"/>
              </a:ext>
            </a:extLst>
          </p:cNvPr>
          <p:cNvSpPr txBox="1"/>
          <p:nvPr/>
        </p:nvSpPr>
        <p:spPr>
          <a:xfrm>
            <a:off x="1963793" y="4591678"/>
            <a:ext cx="1741631" cy="369332"/>
          </a:xfrm>
          <a:prstGeom prst="rect">
            <a:avLst/>
          </a:prstGeom>
          <a:noFill/>
        </p:spPr>
        <p:txBody>
          <a:bodyPr wrap="none" rtlCol="0">
            <a:spAutoFit/>
          </a:bodyPr>
          <a:lstStyle/>
          <a:p>
            <a:r>
              <a:rPr lang="en-US" dirty="0"/>
              <a:t>Before removing</a:t>
            </a:r>
          </a:p>
        </p:txBody>
      </p:sp>
      <p:sp>
        <p:nvSpPr>
          <p:cNvPr id="12" name="TextBox 11">
            <a:extLst>
              <a:ext uri="{FF2B5EF4-FFF2-40B4-BE49-F238E27FC236}">
                <a16:creationId xmlns:a16="http://schemas.microsoft.com/office/drawing/2014/main" id="{7300AE5D-D952-2219-827B-A7F9B9AE5C41}"/>
              </a:ext>
            </a:extLst>
          </p:cNvPr>
          <p:cNvSpPr txBox="1"/>
          <p:nvPr/>
        </p:nvSpPr>
        <p:spPr>
          <a:xfrm>
            <a:off x="4774993" y="4591678"/>
            <a:ext cx="2085379" cy="369332"/>
          </a:xfrm>
          <a:prstGeom prst="rect">
            <a:avLst/>
          </a:prstGeom>
          <a:noFill/>
        </p:spPr>
        <p:txBody>
          <a:bodyPr wrap="none" rtlCol="0">
            <a:spAutoFit/>
          </a:bodyPr>
          <a:lstStyle/>
          <a:p>
            <a:r>
              <a:rPr lang="en-US" dirty="0"/>
              <a:t>Top item is removed</a:t>
            </a:r>
          </a:p>
        </p:txBody>
      </p:sp>
      <p:sp>
        <p:nvSpPr>
          <p:cNvPr id="13" name="TextBox 12">
            <a:extLst>
              <a:ext uri="{FF2B5EF4-FFF2-40B4-BE49-F238E27FC236}">
                <a16:creationId xmlns:a16="http://schemas.microsoft.com/office/drawing/2014/main" id="{8331C50A-6A61-B55E-2B0D-E47E368AF2B6}"/>
              </a:ext>
            </a:extLst>
          </p:cNvPr>
          <p:cNvSpPr txBox="1"/>
          <p:nvPr/>
        </p:nvSpPr>
        <p:spPr>
          <a:xfrm>
            <a:off x="8420996" y="4638402"/>
            <a:ext cx="1596784" cy="369332"/>
          </a:xfrm>
          <a:prstGeom prst="rect">
            <a:avLst/>
          </a:prstGeom>
          <a:noFill/>
        </p:spPr>
        <p:txBody>
          <a:bodyPr wrap="none" rtlCol="0">
            <a:spAutoFit/>
          </a:bodyPr>
          <a:lstStyle/>
          <a:p>
            <a:r>
              <a:rPr lang="en-US" dirty="0"/>
              <a:t>After removing</a:t>
            </a:r>
          </a:p>
        </p:txBody>
      </p:sp>
    </p:spTree>
    <p:extLst>
      <p:ext uri="{BB962C8B-B14F-4D97-AF65-F5344CB8AC3E}">
        <p14:creationId xmlns:p14="http://schemas.microsoft.com/office/powerpoint/2010/main" val="49841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FCC6-BBBF-AAD0-F6A1-A8A837A64DC5}"/>
              </a:ext>
            </a:extLst>
          </p:cNvPr>
          <p:cNvSpPr txBox="1">
            <a:spLocks/>
          </p:cNvSpPr>
          <p:nvPr/>
        </p:nvSpPr>
        <p:spPr>
          <a:xfrm>
            <a:off x="2065748" y="437748"/>
            <a:ext cx="6858000" cy="801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Stack - Peek</a:t>
            </a:r>
          </a:p>
        </p:txBody>
      </p:sp>
      <p:grpSp>
        <p:nvGrpSpPr>
          <p:cNvPr id="3" name="Group 2">
            <a:extLst>
              <a:ext uri="{FF2B5EF4-FFF2-40B4-BE49-F238E27FC236}">
                <a16:creationId xmlns:a16="http://schemas.microsoft.com/office/drawing/2014/main" id="{1F0EB61D-3C74-3F8A-8E81-A16F52435E96}"/>
              </a:ext>
            </a:extLst>
          </p:cNvPr>
          <p:cNvGrpSpPr/>
          <p:nvPr/>
        </p:nvGrpSpPr>
        <p:grpSpPr>
          <a:xfrm>
            <a:off x="5630348" y="2601000"/>
            <a:ext cx="746391" cy="460331"/>
            <a:chOff x="2705623" y="2968669"/>
            <a:chExt cx="997617" cy="460331"/>
          </a:xfrm>
        </p:grpSpPr>
        <p:sp>
          <p:nvSpPr>
            <p:cNvPr id="4" name="TextBox 3">
              <a:extLst>
                <a:ext uri="{FF2B5EF4-FFF2-40B4-BE49-F238E27FC236}">
                  <a16:creationId xmlns:a16="http://schemas.microsoft.com/office/drawing/2014/main" id="{2869B096-D880-F608-8AFB-01629D8E6FA4}"/>
                </a:ext>
              </a:extLst>
            </p:cNvPr>
            <p:cNvSpPr txBox="1"/>
            <p:nvPr/>
          </p:nvSpPr>
          <p:spPr>
            <a:xfrm>
              <a:off x="2705623" y="2968669"/>
              <a:ext cx="843396" cy="338554"/>
            </a:xfrm>
            <a:prstGeom prst="rect">
              <a:avLst/>
            </a:prstGeom>
            <a:noFill/>
          </p:spPr>
          <p:txBody>
            <a:bodyPr wrap="none" rtlCol="0">
              <a:spAutoFit/>
            </a:bodyPr>
            <a:lstStyle/>
            <a:p>
              <a:r>
                <a:rPr lang="en-US" sz="1600" dirty="0"/>
                <a:t>Peek </a:t>
              </a:r>
            </a:p>
          </p:txBody>
        </p:sp>
        <p:cxnSp>
          <p:nvCxnSpPr>
            <p:cNvPr id="5" name="Straight Arrow Connector 4">
              <a:extLst>
                <a:ext uri="{FF2B5EF4-FFF2-40B4-BE49-F238E27FC236}">
                  <a16:creationId xmlns:a16="http://schemas.microsoft.com/office/drawing/2014/main" id="{4D321198-EA6B-7797-8EC6-9FEFC021D448}"/>
                </a:ext>
              </a:extLst>
            </p:cNvPr>
            <p:cNvCxnSpPr/>
            <p:nvPr/>
          </p:nvCxnSpPr>
          <p:spPr>
            <a:xfrm>
              <a:off x="2788844" y="3429000"/>
              <a:ext cx="914396"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57C3D814-CDBA-F1E8-BAFA-AC1C9545010A}"/>
              </a:ext>
            </a:extLst>
          </p:cNvPr>
          <p:cNvPicPr>
            <a:picLocks noChangeAspect="1"/>
          </p:cNvPicPr>
          <p:nvPr/>
        </p:nvPicPr>
        <p:blipFill>
          <a:blip r:embed="rId2"/>
          <a:stretch>
            <a:fillRect/>
          </a:stretch>
        </p:blipFill>
        <p:spPr>
          <a:xfrm>
            <a:off x="2889782" y="1706872"/>
            <a:ext cx="1892597" cy="2330260"/>
          </a:xfrm>
          <a:prstGeom prst="rect">
            <a:avLst/>
          </a:prstGeom>
        </p:spPr>
      </p:pic>
      <p:pic>
        <p:nvPicPr>
          <p:cNvPr id="7" name="Picture 6">
            <a:extLst>
              <a:ext uri="{FF2B5EF4-FFF2-40B4-BE49-F238E27FC236}">
                <a16:creationId xmlns:a16="http://schemas.microsoft.com/office/drawing/2014/main" id="{28BB9576-9F5E-BD35-B76F-A241DAD01F5F}"/>
              </a:ext>
            </a:extLst>
          </p:cNvPr>
          <p:cNvPicPr>
            <a:picLocks noChangeAspect="1"/>
          </p:cNvPicPr>
          <p:nvPr/>
        </p:nvPicPr>
        <p:blipFill>
          <a:blip r:embed="rId2"/>
          <a:stretch>
            <a:fillRect/>
          </a:stretch>
        </p:blipFill>
        <p:spPr>
          <a:xfrm>
            <a:off x="7193866" y="1704514"/>
            <a:ext cx="1892597" cy="2330260"/>
          </a:xfrm>
          <a:prstGeom prst="rect">
            <a:avLst/>
          </a:prstGeom>
        </p:spPr>
      </p:pic>
      <p:sp>
        <p:nvSpPr>
          <p:cNvPr id="8" name="TextBox 7">
            <a:extLst>
              <a:ext uri="{FF2B5EF4-FFF2-40B4-BE49-F238E27FC236}">
                <a16:creationId xmlns:a16="http://schemas.microsoft.com/office/drawing/2014/main" id="{1ACB54F1-B5D4-38D6-D820-EABBB179ECCE}"/>
              </a:ext>
            </a:extLst>
          </p:cNvPr>
          <p:cNvSpPr txBox="1"/>
          <p:nvPr/>
        </p:nvSpPr>
        <p:spPr>
          <a:xfrm>
            <a:off x="2766801" y="4743686"/>
            <a:ext cx="6814159" cy="1569660"/>
          </a:xfrm>
          <a:prstGeom prst="rect">
            <a:avLst/>
          </a:prstGeom>
          <a:noFill/>
        </p:spPr>
        <p:txBody>
          <a:bodyPr wrap="square" rtlCol="0">
            <a:spAutoFit/>
          </a:bodyPr>
          <a:lstStyle/>
          <a:p>
            <a:r>
              <a:rPr lang="en-US" sz="2400" dirty="0"/>
              <a:t>Peek is used to read the value from the top of the stack without removing it. You can peek only the Top item, all the other items are invisible to the stack user.</a:t>
            </a:r>
          </a:p>
        </p:txBody>
      </p:sp>
      <p:grpSp>
        <p:nvGrpSpPr>
          <p:cNvPr id="9" name="Group 8">
            <a:extLst>
              <a:ext uri="{FF2B5EF4-FFF2-40B4-BE49-F238E27FC236}">
                <a16:creationId xmlns:a16="http://schemas.microsoft.com/office/drawing/2014/main" id="{A122A6A5-FC80-0AD9-63F7-73978E79B6C6}"/>
              </a:ext>
            </a:extLst>
          </p:cNvPr>
          <p:cNvGrpSpPr/>
          <p:nvPr/>
        </p:nvGrpSpPr>
        <p:grpSpPr>
          <a:xfrm>
            <a:off x="5677869" y="1496525"/>
            <a:ext cx="598155" cy="876824"/>
            <a:chOff x="4246325" y="1878903"/>
            <a:chExt cx="598155" cy="876824"/>
          </a:xfrm>
        </p:grpSpPr>
        <p:sp>
          <p:nvSpPr>
            <p:cNvPr id="10" name="TextBox 9">
              <a:extLst>
                <a:ext uri="{FF2B5EF4-FFF2-40B4-BE49-F238E27FC236}">
                  <a16:creationId xmlns:a16="http://schemas.microsoft.com/office/drawing/2014/main" id="{56BFC2C3-7B68-D272-6154-2F0F93A3F6D3}"/>
                </a:ext>
              </a:extLst>
            </p:cNvPr>
            <p:cNvSpPr txBox="1"/>
            <p:nvPr/>
          </p:nvSpPr>
          <p:spPr>
            <a:xfrm>
              <a:off x="4246325" y="1878903"/>
              <a:ext cx="598155" cy="369332"/>
            </a:xfrm>
            <a:prstGeom prst="rect">
              <a:avLst/>
            </a:prstGeom>
            <a:noFill/>
          </p:spPr>
          <p:txBody>
            <a:bodyPr wrap="square" rtlCol="0">
              <a:spAutoFit/>
            </a:bodyPr>
            <a:lstStyle/>
            <a:p>
              <a:r>
                <a:rPr lang="en-US" dirty="0"/>
                <a:t>49</a:t>
              </a:r>
            </a:p>
          </p:txBody>
        </p:sp>
        <p:sp>
          <p:nvSpPr>
            <p:cNvPr id="11" name="Up Arrow 18">
              <a:extLst>
                <a:ext uri="{FF2B5EF4-FFF2-40B4-BE49-F238E27FC236}">
                  <a16:creationId xmlns:a16="http://schemas.microsoft.com/office/drawing/2014/main" id="{BCDAF76E-D8D1-7284-794C-420F04E86502}"/>
                </a:ext>
              </a:extLst>
            </p:cNvPr>
            <p:cNvSpPr/>
            <p:nvPr/>
          </p:nvSpPr>
          <p:spPr>
            <a:xfrm>
              <a:off x="4359513" y="2330451"/>
              <a:ext cx="212487" cy="425276"/>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2" name="TextBox 11">
            <a:extLst>
              <a:ext uri="{FF2B5EF4-FFF2-40B4-BE49-F238E27FC236}">
                <a16:creationId xmlns:a16="http://schemas.microsoft.com/office/drawing/2014/main" id="{CD58234E-5424-13EA-FE3E-5AF34659B1B2}"/>
              </a:ext>
            </a:extLst>
          </p:cNvPr>
          <p:cNvSpPr txBox="1"/>
          <p:nvPr/>
        </p:nvSpPr>
        <p:spPr>
          <a:xfrm>
            <a:off x="6820609" y="3860693"/>
            <a:ext cx="2402196" cy="369332"/>
          </a:xfrm>
          <a:prstGeom prst="rect">
            <a:avLst/>
          </a:prstGeom>
          <a:noFill/>
        </p:spPr>
        <p:txBody>
          <a:bodyPr wrap="none" rtlCol="0">
            <a:spAutoFit/>
          </a:bodyPr>
          <a:lstStyle/>
          <a:p>
            <a:r>
              <a:rPr lang="en-US" dirty="0"/>
              <a:t>Stack remains the same</a:t>
            </a:r>
          </a:p>
        </p:txBody>
      </p:sp>
    </p:spTree>
    <p:extLst>
      <p:ext uri="{BB962C8B-B14F-4D97-AF65-F5344CB8AC3E}">
        <p14:creationId xmlns:p14="http://schemas.microsoft.com/office/powerpoint/2010/main" val="94915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C265-EC4A-2238-5E8B-CF1867C6DACD}"/>
              </a:ext>
            </a:extLst>
          </p:cNvPr>
          <p:cNvSpPr txBox="1">
            <a:spLocks/>
          </p:cNvSpPr>
          <p:nvPr/>
        </p:nvSpPr>
        <p:spPr>
          <a:xfrm>
            <a:off x="3848816" y="1001749"/>
            <a:ext cx="4314796" cy="8016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Teaching Methods</a:t>
            </a:r>
            <a:endParaRPr lang="en-US" b="1" dirty="0"/>
          </a:p>
        </p:txBody>
      </p:sp>
      <p:sp>
        <p:nvSpPr>
          <p:cNvPr id="3" name="Subtitle 2">
            <a:extLst>
              <a:ext uri="{FF2B5EF4-FFF2-40B4-BE49-F238E27FC236}">
                <a16:creationId xmlns:a16="http://schemas.microsoft.com/office/drawing/2014/main" id="{A0674FCF-0C5E-3C0D-8EA2-C41E322857E3}"/>
              </a:ext>
            </a:extLst>
          </p:cNvPr>
          <p:cNvSpPr txBox="1">
            <a:spLocks/>
          </p:cNvSpPr>
          <p:nvPr/>
        </p:nvSpPr>
        <p:spPr>
          <a:xfrm>
            <a:off x="1773186" y="2153057"/>
            <a:ext cx="8466055" cy="36043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800100" lvl="1" indent="-342900" algn="just"/>
            <a:r>
              <a:rPr lang="en-US" altLang="en-US" sz="4000" dirty="0"/>
              <a:t>Lectures + Tutorials – 2 hours/week</a:t>
            </a:r>
          </a:p>
          <a:p>
            <a:pPr marL="800100" lvl="1" indent="-342900" algn="just"/>
            <a:r>
              <a:rPr lang="en-US" altLang="en-US" sz="4000" dirty="0"/>
              <a:t>Labs        – 1 hours /week</a:t>
            </a:r>
          </a:p>
          <a:p>
            <a:pPr marL="342900" indent="-342900"/>
            <a:endParaRPr lang="en-US" altLang="en-US" dirty="0"/>
          </a:p>
          <a:p>
            <a:endParaRPr lang="en-US" dirty="0"/>
          </a:p>
          <a:p>
            <a:endParaRPr lang="en-US" dirty="0"/>
          </a:p>
        </p:txBody>
      </p:sp>
    </p:spTree>
    <p:extLst>
      <p:ext uri="{BB962C8B-B14F-4D97-AF65-F5344CB8AC3E}">
        <p14:creationId xmlns:p14="http://schemas.microsoft.com/office/powerpoint/2010/main" val="3951096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D53254-327F-CA85-3A13-619149BF7900}"/>
              </a:ext>
            </a:extLst>
          </p:cNvPr>
          <p:cNvSpPr txBox="1"/>
          <p:nvPr/>
        </p:nvSpPr>
        <p:spPr>
          <a:xfrm>
            <a:off x="1389984" y="535639"/>
            <a:ext cx="8229599" cy="830997"/>
          </a:xfrm>
          <a:prstGeom prst="rect">
            <a:avLst/>
          </a:prstGeom>
          <a:noFill/>
        </p:spPr>
        <p:txBody>
          <a:bodyPr wrap="square" rtlCol="0">
            <a:spAutoFit/>
          </a:bodyPr>
          <a:lstStyle/>
          <a:p>
            <a:r>
              <a:rPr lang="en-US" sz="2400" dirty="0"/>
              <a:t>Draw the stack frame after performing the below operations to the stack given below.</a:t>
            </a:r>
          </a:p>
        </p:txBody>
      </p:sp>
      <p:graphicFrame>
        <p:nvGraphicFramePr>
          <p:cNvPr id="3" name="Table 2">
            <a:extLst>
              <a:ext uri="{FF2B5EF4-FFF2-40B4-BE49-F238E27FC236}">
                <a16:creationId xmlns:a16="http://schemas.microsoft.com/office/drawing/2014/main" id="{BE54997B-6F8C-416B-8169-58F8A74B1D4B}"/>
              </a:ext>
            </a:extLst>
          </p:cNvPr>
          <p:cNvGraphicFramePr>
            <a:graphicFrameLocks noGrp="1"/>
          </p:cNvGraphicFramePr>
          <p:nvPr>
            <p:extLst>
              <p:ext uri="{D42A27DB-BD31-4B8C-83A1-F6EECF244321}">
                <p14:modId xmlns:p14="http://schemas.microsoft.com/office/powerpoint/2010/main" val="1027262904"/>
              </p:ext>
            </p:extLst>
          </p:nvPr>
        </p:nvGraphicFramePr>
        <p:xfrm>
          <a:off x="2691195" y="1496547"/>
          <a:ext cx="1181621" cy="1463040"/>
        </p:xfrm>
        <a:graphic>
          <a:graphicData uri="http://schemas.openxmlformats.org/drawingml/2006/table">
            <a:tbl>
              <a:tblPr firstRow="1" bandRow="1">
                <a:tableStyleId>{5C22544A-7EE6-4342-B048-85BDC9FD1C3A}</a:tableStyleId>
              </a:tblPr>
              <a:tblGrid>
                <a:gridCol w="1181621">
                  <a:extLst>
                    <a:ext uri="{9D8B030D-6E8A-4147-A177-3AD203B41FA5}">
                      <a16:colId xmlns:a16="http://schemas.microsoft.com/office/drawing/2014/main" val="20000"/>
                    </a:ext>
                  </a:extLst>
                </a:gridCol>
              </a:tblGrid>
              <a:tr h="250926">
                <a:tc>
                  <a:txBody>
                    <a:bodyPr/>
                    <a:lstStyle/>
                    <a:p>
                      <a:pPr algn="ctr"/>
                      <a:endParaRPr lang="en-US" dirty="0">
                        <a:solidFill>
                          <a:schemeClr val="tx1"/>
                        </a:solidFill>
                      </a:endParaRPr>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extLst>
                  <a:ext uri="{0D108BD9-81ED-4DB2-BD59-A6C34878D82A}">
                    <a16:rowId xmlns:a16="http://schemas.microsoft.com/office/drawing/2014/main" val="10000"/>
                  </a:ext>
                </a:extLst>
              </a:tr>
              <a:tr h="250926">
                <a:tc>
                  <a:txBody>
                    <a:bodyPr/>
                    <a:lstStyle/>
                    <a:p>
                      <a:pPr algn="ctr"/>
                      <a:endParaRPr lang="en-US" dirty="0">
                        <a:solidFill>
                          <a:schemeClr val="tx1"/>
                        </a:solidFill>
                      </a:endParaRPr>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extLst>
                  <a:ext uri="{0D108BD9-81ED-4DB2-BD59-A6C34878D82A}">
                    <a16:rowId xmlns:a16="http://schemas.microsoft.com/office/drawing/2014/main" val="10001"/>
                  </a:ext>
                </a:extLst>
              </a:tr>
              <a:tr h="250926">
                <a:tc>
                  <a:txBody>
                    <a:bodyPr/>
                    <a:lstStyle/>
                    <a:p>
                      <a:pPr algn="ctr"/>
                      <a:r>
                        <a:rPr lang="en-US" dirty="0">
                          <a:solidFill>
                            <a:schemeClr val="tx1"/>
                          </a:solidFill>
                        </a:rPr>
                        <a:t>25</a:t>
                      </a:r>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extLst>
                  <a:ext uri="{0D108BD9-81ED-4DB2-BD59-A6C34878D82A}">
                    <a16:rowId xmlns:a16="http://schemas.microsoft.com/office/drawing/2014/main" val="10002"/>
                  </a:ext>
                </a:extLst>
              </a:tr>
              <a:tr h="250926">
                <a:tc>
                  <a:txBody>
                    <a:bodyPr/>
                    <a:lstStyle/>
                    <a:p>
                      <a:pPr algn="ctr"/>
                      <a:r>
                        <a:rPr lang="en-US" dirty="0"/>
                        <a:t>300</a:t>
                      </a:r>
                    </a:p>
                  </a:txBody>
                  <a:tcPr>
                    <a:gradFill flip="none" rotWithShape="1">
                      <a:gsLst>
                        <a:gs pos="0">
                          <a:schemeClr val="accent1">
                            <a:lumMod val="0"/>
                            <a:lumOff val="100000"/>
                          </a:schemeClr>
                        </a:gs>
                        <a:gs pos="38000">
                          <a:schemeClr val="accent1">
                            <a:lumMod val="0"/>
                            <a:lumOff val="100000"/>
                          </a:schemeClr>
                        </a:gs>
                        <a:gs pos="100000">
                          <a:schemeClr val="accent1">
                            <a:lumMod val="100000"/>
                          </a:schemeClr>
                        </a:gs>
                      </a:gsLst>
                      <a:path path="circle">
                        <a:fillToRect l="50000" t="-80000" r="50000" b="180000"/>
                      </a:path>
                      <a:tileRect/>
                    </a:gradFill>
                  </a:tcPr>
                </a:tc>
                <a:extLst>
                  <a:ext uri="{0D108BD9-81ED-4DB2-BD59-A6C34878D82A}">
                    <a16:rowId xmlns:a16="http://schemas.microsoft.com/office/drawing/2014/main" val="10003"/>
                  </a:ext>
                </a:extLst>
              </a:tr>
            </a:tbl>
          </a:graphicData>
        </a:graphic>
      </p:graphicFrame>
      <p:sp>
        <p:nvSpPr>
          <p:cNvPr id="4" name="TextBox 3">
            <a:extLst>
              <a:ext uri="{FF2B5EF4-FFF2-40B4-BE49-F238E27FC236}">
                <a16:creationId xmlns:a16="http://schemas.microsoft.com/office/drawing/2014/main" id="{1C59789A-45BC-30EE-C6C0-DB4E529A3758}"/>
              </a:ext>
            </a:extLst>
          </p:cNvPr>
          <p:cNvSpPr txBox="1"/>
          <p:nvPr/>
        </p:nvSpPr>
        <p:spPr>
          <a:xfrm>
            <a:off x="2262537" y="3611568"/>
            <a:ext cx="8229599" cy="2308324"/>
          </a:xfrm>
          <a:prstGeom prst="rect">
            <a:avLst/>
          </a:prstGeom>
          <a:noFill/>
        </p:spPr>
        <p:txBody>
          <a:bodyPr wrap="square" rtlCol="0">
            <a:spAutoFit/>
          </a:bodyPr>
          <a:lstStyle/>
          <a:p>
            <a:pPr marL="400050" indent="-400050">
              <a:buAutoNum type="romanLcParenR"/>
            </a:pPr>
            <a:r>
              <a:rPr lang="en-US" dirty="0"/>
              <a:t>Push item 50</a:t>
            </a:r>
          </a:p>
          <a:p>
            <a:pPr marL="400050" indent="-400050">
              <a:buAutoNum type="romanLcParenR"/>
            </a:pPr>
            <a:r>
              <a:rPr lang="en-US" dirty="0"/>
              <a:t>Push item 500</a:t>
            </a:r>
          </a:p>
          <a:p>
            <a:pPr marL="400050" indent="-400050">
              <a:buAutoNum type="romanLcParenR"/>
            </a:pPr>
            <a:r>
              <a:rPr lang="en-US" dirty="0"/>
              <a:t>Peek</a:t>
            </a:r>
          </a:p>
          <a:p>
            <a:pPr marL="400050" indent="-400050">
              <a:buAutoNum type="romanLcParenR"/>
            </a:pPr>
            <a:r>
              <a:rPr lang="en-US" dirty="0"/>
              <a:t>Push item 100</a:t>
            </a:r>
          </a:p>
          <a:p>
            <a:pPr marL="400050" indent="-400050">
              <a:buAutoNum type="romanLcParenR"/>
            </a:pPr>
            <a:r>
              <a:rPr lang="en-US" dirty="0"/>
              <a:t>Pop</a:t>
            </a:r>
          </a:p>
          <a:p>
            <a:pPr marL="400050" indent="-400050">
              <a:buAutoNum type="romanLcParenR"/>
            </a:pPr>
            <a:r>
              <a:rPr lang="en-US" dirty="0"/>
              <a:t>Pop</a:t>
            </a:r>
          </a:p>
          <a:p>
            <a:pPr marL="400050" indent="-400050">
              <a:buAutoNum type="romanLcParenR"/>
            </a:pPr>
            <a:r>
              <a:rPr lang="en-US" dirty="0"/>
              <a:t>Pop</a:t>
            </a:r>
          </a:p>
          <a:p>
            <a:pPr marL="400050" indent="-400050">
              <a:buAutoNum type="romanLcParenR"/>
            </a:pPr>
            <a:r>
              <a:rPr lang="en-US" dirty="0"/>
              <a:t>Pop</a:t>
            </a:r>
          </a:p>
        </p:txBody>
      </p:sp>
      <p:grpSp>
        <p:nvGrpSpPr>
          <p:cNvPr id="5" name="Group 4">
            <a:extLst>
              <a:ext uri="{FF2B5EF4-FFF2-40B4-BE49-F238E27FC236}">
                <a16:creationId xmlns:a16="http://schemas.microsoft.com/office/drawing/2014/main" id="{65A9393C-BCCD-14D4-8C45-C13932AEC7C2}"/>
              </a:ext>
            </a:extLst>
          </p:cNvPr>
          <p:cNvGrpSpPr/>
          <p:nvPr/>
        </p:nvGrpSpPr>
        <p:grpSpPr>
          <a:xfrm>
            <a:off x="3997755" y="2547352"/>
            <a:ext cx="1697461" cy="369332"/>
            <a:chOff x="2304789" y="2893606"/>
            <a:chExt cx="1697461" cy="369332"/>
          </a:xfrm>
        </p:grpSpPr>
        <p:cxnSp>
          <p:nvCxnSpPr>
            <p:cNvPr id="6" name="Straight Arrow Connector 5">
              <a:extLst>
                <a:ext uri="{FF2B5EF4-FFF2-40B4-BE49-F238E27FC236}">
                  <a16:creationId xmlns:a16="http://schemas.microsoft.com/office/drawing/2014/main" id="{7A38C345-998D-AF33-ADB5-FE70C7C62043}"/>
                </a:ext>
              </a:extLst>
            </p:cNvPr>
            <p:cNvCxnSpPr/>
            <p:nvPr/>
          </p:nvCxnSpPr>
          <p:spPr>
            <a:xfrm rot="10800000">
              <a:off x="2304789" y="3053220"/>
              <a:ext cx="10772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31B097A2-0BE9-8753-A2E0-4147260E7EE2}"/>
                </a:ext>
              </a:extLst>
            </p:cNvPr>
            <p:cNvSpPr txBox="1"/>
            <p:nvPr/>
          </p:nvSpPr>
          <p:spPr>
            <a:xfrm>
              <a:off x="3482236" y="2893606"/>
              <a:ext cx="520014" cy="369332"/>
            </a:xfrm>
            <a:prstGeom prst="rect">
              <a:avLst/>
            </a:prstGeom>
            <a:noFill/>
          </p:spPr>
          <p:txBody>
            <a:bodyPr wrap="none" rtlCol="0">
              <a:spAutoFit/>
            </a:bodyPr>
            <a:lstStyle/>
            <a:p>
              <a:r>
                <a:rPr lang="en-US" dirty="0"/>
                <a:t>Top</a:t>
              </a:r>
            </a:p>
          </p:txBody>
        </p:sp>
      </p:grpSp>
      <p:grpSp>
        <p:nvGrpSpPr>
          <p:cNvPr id="8" name="Group 7">
            <a:extLst>
              <a:ext uri="{FF2B5EF4-FFF2-40B4-BE49-F238E27FC236}">
                <a16:creationId xmlns:a16="http://schemas.microsoft.com/office/drawing/2014/main" id="{E102A561-4579-CC5E-D541-2B567D730A2C}"/>
              </a:ext>
            </a:extLst>
          </p:cNvPr>
          <p:cNvGrpSpPr/>
          <p:nvPr/>
        </p:nvGrpSpPr>
        <p:grpSpPr>
          <a:xfrm>
            <a:off x="7484164" y="1793031"/>
            <a:ext cx="3400317" cy="3285866"/>
            <a:chOff x="5135672" y="2598100"/>
            <a:chExt cx="3131506" cy="2913352"/>
          </a:xfrm>
          <a:solidFill>
            <a:schemeClr val="accent1">
              <a:lumMod val="20000"/>
              <a:lumOff val="80000"/>
            </a:schemeClr>
          </a:solidFill>
        </p:grpSpPr>
        <p:sp>
          <p:nvSpPr>
            <p:cNvPr id="9" name="Explosion 2 20">
              <a:extLst>
                <a:ext uri="{FF2B5EF4-FFF2-40B4-BE49-F238E27FC236}">
                  <a16:creationId xmlns:a16="http://schemas.microsoft.com/office/drawing/2014/main" id="{D21EF470-5BA2-FC74-819B-808608B37832}"/>
                </a:ext>
              </a:extLst>
            </p:cNvPr>
            <p:cNvSpPr/>
            <p:nvPr/>
          </p:nvSpPr>
          <p:spPr>
            <a:xfrm>
              <a:off x="5135672" y="2598100"/>
              <a:ext cx="3131506" cy="2913352"/>
            </a:xfrm>
            <a:prstGeom prst="irregularSeal2">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C27A966-C91E-FE27-673F-1F9F37CB233F}"/>
                </a:ext>
              </a:extLst>
            </p:cNvPr>
            <p:cNvSpPr txBox="1"/>
            <p:nvPr/>
          </p:nvSpPr>
          <p:spPr>
            <a:xfrm rot="19175794">
              <a:off x="5713368" y="3748432"/>
              <a:ext cx="1775551" cy="646331"/>
            </a:xfrm>
            <a:prstGeom prst="rect">
              <a:avLst/>
            </a:prstGeom>
            <a:grpFill/>
          </p:spPr>
          <p:txBody>
            <a:bodyPr wrap="none" rtlCol="0">
              <a:spAutoFit/>
            </a:bodyPr>
            <a:lstStyle/>
            <a:p>
              <a:r>
                <a:rPr lang="en-US" dirty="0"/>
                <a:t>Maximum size of</a:t>
              </a:r>
            </a:p>
            <a:p>
              <a:r>
                <a:rPr lang="en-US" dirty="0"/>
                <a:t> this stack is 4</a:t>
              </a:r>
            </a:p>
          </p:txBody>
        </p:sp>
      </p:grpSp>
    </p:spTree>
    <p:extLst>
      <p:ext uri="{BB962C8B-B14F-4D97-AF65-F5344CB8AC3E}">
        <p14:creationId xmlns:p14="http://schemas.microsoft.com/office/powerpoint/2010/main" val="69686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92D2-51D5-2E23-77FA-1B713536B2FD}"/>
              </a:ext>
            </a:extLst>
          </p:cNvPr>
          <p:cNvSpPr txBox="1">
            <a:spLocks/>
          </p:cNvSpPr>
          <p:nvPr/>
        </p:nvSpPr>
        <p:spPr>
          <a:xfrm>
            <a:off x="2060442" y="449239"/>
            <a:ext cx="6858000" cy="801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Uses of Stack</a:t>
            </a:r>
            <a:endParaRPr lang="en-US" b="1" dirty="0"/>
          </a:p>
        </p:txBody>
      </p:sp>
      <p:sp>
        <p:nvSpPr>
          <p:cNvPr id="3" name="TextBox 2">
            <a:extLst>
              <a:ext uri="{FF2B5EF4-FFF2-40B4-BE49-F238E27FC236}">
                <a16:creationId xmlns:a16="http://schemas.microsoft.com/office/drawing/2014/main" id="{00126E3B-3808-4842-3CB2-4365F32AB87A}"/>
              </a:ext>
            </a:extLst>
          </p:cNvPr>
          <p:cNvSpPr txBox="1"/>
          <p:nvPr/>
        </p:nvSpPr>
        <p:spPr>
          <a:xfrm>
            <a:off x="2100198" y="1590806"/>
            <a:ext cx="8229599" cy="2585323"/>
          </a:xfrm>
          <a:prstGeom prst="rect">
            <a:avLst/>
          </a:prstGeom>
          <a:noFill/>
        </p:spPr>
        <p:txBody>
          <a:bodyPr wrap="square" rtlCol="0">
            <a:spAutoFit/>
          </a:bodyPr>
          <a:lstStyle/>
          <a:p>
            <a:pPr marL="285750" indent="-285750" algn="just">
              <a:lnSpc>
                <a:spcPct val="90000"/>
              </a:lnSpc>
              <a:buFont typeface="Wingdings" panose="05000000000000000000" pitchFamily="2" charset="2"/>
              <a:buChar char="§"/>
            </a:pPr>
            <a:r>
              <a:rPr lang="en-GB" sz="2400" dirty="0">
                <a:cs typeface="Times New Roman" panose="02020603050405020304" pitchFamily="18" charset="0"/>
              </a:rPr>
              <a:t>The stack operations are built into the microprocessor. </a:t>
            </a:r>
            <a:endParaRPr lang="en-US" sz="2400" dirty="0"/>
          </a:p>
          <a:p>
            <a:pPr algn="just">
              <a:lnSpc>
                <a:spcPct val="90000"/>
              </a:lnSpc>
            </a:pPr>
            <a:endParaRPr lang="en-GB" sz="2400" dirty="0">
              <a:cs typeface="Times New Roman" panose="02020603050405020304" pitchFamily="18" charset="0"/>
            </a:endParaRPr>
          </a:p>
          <a:p>
            <a:pPr marL="285750" indent="-285750" algn="just">
              <a:lnSpc>
                <a:spcPct val="90000"/>
              </a:lnSpc>
              <a:buFont typeface="Wingdings" panose="05000000000000000000" pitchFamily="2" charset="2"/>
              <a:buChar char="§"/>
            </a:pPr>
            <a:endParaRPr lang="en-GB" sz="2400" dirty="0">
              <a:cs typeface="Times New Roman" panose="02020603050405020304" pitchFamily="18" charset="0"/>
            </a:endParaRPr>
          </a:p>
          <a:p>
            <a:pPr marL="285750" indent="-285750" algn="just">
              <a:lnSpc>
                <a:spcPct val="90000"/>
              </a:lnSpc>
              <a:buFont typeface="Wingdings" panose="05000000000000000000" pitchFamily="2" charset="2"/>
              <a:buChar char="§"/>
            </a:pPr>
            <a:r>
              <a:rPr lang="en-GB" sz="2400" dirty="0">
                <a:cs typeface="Times New Roman" panose="02020603050405020304" pitchFamily="18" charset="0"/>
              </a:rPr>
              <a:t>When a method is called, its return address and arguments are pushed onto a stack, and when it returns they’re popped off.</a:t>
            </a:r>
          </a:p>
          <a:p>
            <a:pPr algn="just">
              <a:lnSpc>
                <a:spcPct val="90000"/>
              </a:lnSpc>
            </a:pPr>
            <a:endParaRPr lang="en-GB" dirty="0">
              <a:cs typeface="Times New Roman" panose="02020603050405020304" pitchFamily="18" charset="0"/>
            </a:endParaRPr>
          </a:p>
          <a:p>
            <a:pPr algn="just">
              <a:lnSpc>
                <a:spcPct val="90000"/>
              </a:lnSpc>
            </a:pPr>
            <a:endParaRPr lang="en-GB" dirty="0">
              <a:cs typeface="Times New Roman" panose="02020603050405020304" pitchFamily="18" charset="0"/>
            </a:endParaRPr>
          </a:p>
        </p:txBody>
      </p:sp>
    </p:spTree>
    <p:extLst>
      <p:ext uri="{BB962C8B-B14F-4D97-AF65-F5344CB8AC3E}">
        <p14:creationId xmlns:p14="http://schemas.microsoft.com/office/powerpoint/2010/main" val="3214630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0F79-BA47-8946-EB33-EABEE3477CA7}"/>
              </a:ext>
            </a:extLst>
          </p:cNvPr>
          <p:cNvSpPr txBox="1">
            <a:spLocks/>
          </p:cNvSpPr>
          <p:nvPr/>
        </p:nvSpPr>
        <p:spPr>
          <a:xfrm>
            <a:off x="2100198" y="223248"/>
            <a:ext cx="6858000" cy="801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Stack - Implementation</a:t>
            </a:r>
            <a:endParaRPr lang="en-US" b="1" dirty="0"/>
          </a:p>
        </p:txBody>
      </p:sp>
      <p:sp>
        <p:nvSpPr>
          <p:cNvPr id="3" name="TextBox 2">
            <a:extLst>
              <a:ext uri="{FF2B5EF4-FFF2-40B4-BE49-F238E27FC236}">
                <a16:creationId xmlns:a16="http://schemas.microsoft.com/office/drawing/2014/main" id="{7E7B613B-DA71-2AE3-5E6D-DC90BA871055}"/>
              </a:ext>
            </a:extLst>
          </p:cNvPr>
          <p:cNvSpPr txBox="1"/>
          <p:nvPr/>
        </p:nvSpPr>
        <p:spPr>
          <a:xfrm>
            <a:off x="634469" y="1336141"/>
            <a:ext cx="8229599" cy="461665"/>
          </a:xfrm>
          <a:prstGeom prst="rect">
            <a:avLst/>
          </a:prstGeom>
          <a:noFill/>
        </p:spPr>
        <p:txBody>
          <a:bodyPr wrap="square" rtlCol="0">
            <a:spAutoFit/>
          </a:bodyPr>
          <a:lstStyle/>
          <a:p>
            <a:r>
              <a:rPr lang="en-US" sz="2400" dirty="0"/>
              <a:t>Stack implementation using an </a:t>
            </a:r>
            <a:r>
              <a:rPr lang="en-US" sz="2400" b="1" dirty="0">
                <a:solidFill>
                  <a:srgbClr val="FF0000"/>
                </a:solidFill>
              </a:rPr>
              <a:t>array</a:t>
            </a:r>
          </a:p>
        </p:txBody>
      </p:sp>
      <p:sp>
        <p:nvSpPr>
          <p:cNvPr id="4" name="TextBox 3">
            <a:extLst>
              <a:ext uri="{FF2B5EF4-FFF2-40B4-BE49-F238E27FC236}">
                <a16:creationId xmlns:a16="http://schemas.microsoft.com/office/drawing/2014/main" id="{F10FDAAD-36B8-6A61-6DC7-F18C04E33882}"/>
              </a:ext>
            </a:extLst>
          </p:cNvPr>
          <p:cNvSpPr txBox="1"/>
          <p:nvPr/>
        </p:nvSpPr>
        <p:spPr>
          <a:xfrm>
            <a:off x="6270812" y="1782204"/>
            <a:ext cx="4476750" cy="4524315"/>
          </a:xfrm>
          <a:prstGeom prst="rect">
            <a:avLst/>
          </a:prstGeom>
          <a:solidFill>
            <a:schemeClr val="bg1">
              <a:lumMod val="85000"/>
            </a:schemeClr>
          </a:solidFill>
        </p:spPr>
        <p:txBody>
          <a:bodyPr wrap="square" rtlCol="0">
            <a:spAutoFit/>
          </a:bodyPr>
          <a:lstStyle/>
          <a:p>
            <a:r>
              <a:rPr lang="en-US" dirty="0"/>
              <a:t>class </a:t>
            </a:r>
            <a:r>
              <a:rPr lang="en-US" dirty="0" err="1"/>
              <a:t>StackX</a:t>
            </a:r>
            <a:r>
              <a:rPr lang="en-US" dirty="0"/>
              <a:t> {</a:t>
            </a:r>
          </a:p>
          <a:p>
            <a:endParaRPr lang="en-US" dirty="0"/>
          </a:p>
          <a:p>
            <a:r>
              <a:rPr lang="en-US" dirty="0"/>
              <a:t>      private </a:t>
            </a:r>
            <a:r>
              <a:rPr lang="en-US" dirty="0" err="1"/>
              <a:t>int</a:t>
            </a:r>
            <a:r>
              <a:rPr lang="en-US" dirty="0"/>
              <a:t> </a:t>
            </a:r>
            <a:r>
              <a:rPr lang="en-US" dirty="0" err="1"/>
              <a:t>maxSize</a:t>
            </a:r>
            <a:r>
              <a:rPr lang="en-US" dirty="0"/>
              <a:t>;    // size of stack array</a:t>
            </a:r>
          </a:p>
          <a:p>
            <a:r>
              <a:rPr lang="en-US" dirty="0"/>
              <a:t>      private double[] </a:t>
            </a:r>
            <a:r>
              <a:rPr lang="en-US" dirty="0" err="1"/>
              <a:t>stackArray</a:t>
            </a:r>
            <a:r>
              <a:rPr lang="en-US" dirty="0"/>
              <a:t>;</a:t>
            </a:r>
          </a:p>
          <a:p>
            <a:r>
              <a:rPr lang="en-US" dirty="0"/>
              <a:t>      private </a:t>
            </a:r>
            <a:r>
              <a:rPr lang="en-US" dirty="0" err="1"/>
              <a:t>int</a:t>
            </a:r>
            <a:r>
              <a:rPr lang="en-US" dirty="0"/>
              <a:t> top;           //top of the stack</a:t>
            </a:r>
          </a:p>
          <a:p>
            <a:endParaRPr lang="en-US" dirty="0"/>
          </a:p>
          <a:p>
            <a:r>
              <a:rPr lang="en-US" dirty="0"/>
              <a:t>      </a:t>
            </a:r>
            <a:r>
              <a:rPr lang="en-US" dirty="0" err="1"/>
              <a:t>publc</a:t>
            </a:r>
            <a:r>
              <a:rPr lang="en-US" dirty="0"/>
              <a:t> </a:t>
            </a:r>
            <a:r>
              <a:rPr lang="en-US" dirty="0" err="1"/>
              <a:t>StackX</a:t>
            </a:r>
            <a:r>
              <a:rPr lang="en-US" dirty="0"/>
              <a:t>(</a:t>
            </a:r>
            <a:r>
              <a:rPr lang="en-US" dirty="0" err="1"/>
              <a:t>int</a:t>
            </a:r>
            <a:r>
              <a:rPr lang="en-US" dirty="0"/>
              <a:t> s) {   // constructor</a:t>
            </a:r>
          </a:p>
          <a:p>
            <a:r>
              <a:rPr lang="en-US" dirty="0"/>
              <a:t>            </a:t>
            </a:r>
          </a:p>
          <a:p>
            <a:r>
              <a:rPr lang="en-US" dirty="0"/>
              <a:t>	 </a:t>
            </a:r>
            <a:r>
              <a:rPr lang="en-US" dirty="0" err="1"/>
              <a:t>maxSize</a:t>
            </a:r>
            <a:r>
              <a:rPr lang="en-US" dirty="0"/>
              <a:t> = s;       // set array size</a:t>
            </a:r>
          </a:p>
          <a:p>
            <a:r>
              <a:rPr lang="en-US" dirty="0"/>
              <a:t>	 </a:t>
            </a:r>
            <a:r>
              <a:rPr lang="en-US" dirty="0" err="1"/>
              <a:t>stackArray</a:t>
            </a:r>
            <a:r>
              <a:rPr lang="en-US" dirty="0"/>
              <a:t> = </a:t>
            </a:r>
            <a:r>
              <a:rPr lang="en-US" b="1" dirty="0"/>
              <a:t>new double[</a:t>
            </a:r>
            <a:r>
              <a:rPr lang="en-US" b="1" dirty="0" err="1"/>
              <a:t>maxSize</a:t>
            </a:r>
            <a:r>
              <a:rPr lang="en-US" b="1" dirty="0"/>
              <a:t>];</a:t>
            </a:r>
          </a:p>
          <a:p>
            <a:r>
              <a:rPr lang="en-US" dirty="0"/>
              <a:t>	 top = </a:t>
            </a:r>
            <a:r>
              <a:rPr lang="en-US" b="1" dirty="0"/>
              <a:t>-1</a:t>
            </a:r>
            <a:r>
              <a:rPr lang="en-US" dirty="0"/>
              <a:t>;             // no items</a:t>
            </a:r>
          </a:p>
          <a:p>
            <a:r>
              <a:rPr lang="en-US" dirty="0"/>
              <a:t>       }</a:t>
            </a:r>
          </a:p>
          <a:p>
            <a:endParaRPr lang="en-US" dirty="0"/>
          </a:p>
          <a:p>
            <a:r>
              <a:rPr lang="en-US" dirty="0"/>
              <a:t>       …………………….</a:t>
            </a:r>
          </a:p>
          <a:p>
            <a:r>
              <a:rPr lang="en-US" dirty="0"/>
              <a:t>       …………………….</a:t>
            </a:r>
          </a:p>
          <a:p>
            <a:r>
              <a:rPr lang="en-US" dirty="0"/>
              <a:t>}</a:t>
            </a:r>
          </a:p>
        </p:txBody>
      </p:sp>
      <p:sp>
        <p:nvSpPr>
          <p:cNvPr id="5" name="TextBox 4">
            <a:extLst>
              <a:ext uri="{FF2B5EF4-FFF2-40B4-BE49-F238E27FC236}">
                <a16:creationId xmlns:a16="http://schemas.microsoft.com/office/drawing/2014/main" id="{403748E4-E55F-911A-94DF-26472A65F0A2}"/>
              </a:ext>
            </a:extLst>
          </p:cNvPr>
          <p:cNvSpPr txBox="1"/>
          <p:nvPr/>
        </p:nvSpPr>
        <p:spPr>
          <a:xfrm>
            <a:off x="1024434" y="2109033"/>
            <a:ext cx="3850349" cy="2554545"/>
          </a:xfrm>
          <a:prstGeom prst="rect">
            <a:avLst/>
          </a:prstGeom>
          <a:noFill/>
        </p:spPr>
        <p:txBody>
          <a:bodyPr wrap="none" rtlCol="0">
            <a:spAutoFit/>
          </a:bodyPr>
          <a:lstStyle/>
          <a:p>
            <a:pPr marL="342900" indent="-342900">
              <a:buFont typeface="Wingdings" panose="05000000000000000000" pitchFamily="2" charset="2"/>
              <a:buChar char="§"/>
            </a:pPr>
            <a:r>
              <a:rPr lang="en-US" sz="2000" dirty="0"/>
              <a:t>Constructor creates a new stack</a:t>
            </a:r>
          </a:p>
          <a:p>
            <a:r>
              <a:rPr lang="en-US" sz="2000" dirty="0"/>
              <a:t>of a size specified in its argument.</a:t>
            </a:r>
          </a:p>
          <a:p>
            <a:endParaRPr lang="en-US" sz="2000" dirty="0"/>
          </a:p>
          <a:p>
            <a:endParaRPr lang="en-US" sz="2000" dirty="0"/>
          </a:p>
          <a:p>
            <a:pPr marL="342900" indent="-342900">
              <a:buFont typeface="Wingdings" panose="05000000000000000000" pitchFamily="2" charset="2"/>
              <a:buChar char="§"/>
            </a:pPr>
            <a:r>
              <a:rPr lang="en-US" sz="2000" dirty="0"/>
              <a:t>Variable </a:t>
            </a:r>
            <a:r>
              <a:rPr lang="en-US" sz="2000" i="1" dirty="0"/>
              <a:t>top</a:t>
            </a:r>
            <a:r>
              <a:rPr lang="en-US" sz="2000" dirty="0"/>
              <a:t>, which stores the </a:t>
            </a:r>
          </a:p>
          <a:p>
            <a:r>
              <a:rPr lang="en-US" sz="2000" dirty="0"/>
              <a:t>index of the item on the top of the </a:t>
            </a:r>
          </a:p>
          <a:p>
            <a:r>
              <a:rPr lang="en-US" sz="2000" dirty="0"/>
              <a:t>stack.</a:t>
            </a:r>
          </a:p>
          <a:p>
            <a:endParaRPr lang="en-US" sz="2000" dirty="0"/>
          </a:p>
        </p:txBody>
      </p:sp>
    </p:spTree>
    <p:extLst>
      <p:ext uri="{BB962C8B-B14F-4D97-AF65-F5344CB8AC3E}">
        <p14:creationId xmlns:p14="http://schemas.microsoft.com/office/powerpoint/2010/main" val="2558303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3B2C-C90C-81F9-C043-E79DD10EECE6}"/>
              </a:ext>
            </a:extLst>
          </p:cNvPr>
          <p:cNvSpPr txBox="1">
            <a:spLocks/>
          </p:cNvSpPr>
          <p:nvPr/>
        </p:nvSpPr>
        <p:spPr>
          <a:xfrm>
            <a:off x="1846729" y="130602"/>
            <a:ext cx="6858000" cy="8016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Stack – Implementation - push</a:t>
            </a:r>
          </a:p>
        </p:txBody>
      </p:sp>
      <p:sp>
        <p:nvSpPr>
          <p:cNvPr id="3" name="TextBox 2">
            <a:extLst>
              <a:ext uri="{FF2B5EF4-FFF2-40B4-BE49-F238E27FC236}">
                <a16:creationId xmlns:a16="http://schemas.microsoft.com/office/drawing/2014/main" id="{341B865A-F0FA-CAD5-1AA9-970C3B90B2C4}"/>
              </a:ext>
            </a:extLst>
          </p:cNvPr>
          <p:cNvSpPr txBox="1"/>
          <p:nvPr/>
        </p:nvSpPr>
        <p:spPr>
          <a:xfrm>
            <a:off x="3580547" y="1057496"/>
            <a:ext cx="4642300" cy="5078313"/>
          </a:xfrm>
          <a:prstGeom prst="rect">
            <a:avLst/>
          </a:prstGeom>
          <a:solidFill>
            <a:schemeClr val="bg1">
              <a:lumMod val="85000"/>
            </a:schemeClr>
          </a:solidFill>
        </p:spPr>
        <p:txBody>
          <a:bodyPr wrap="square" rtlCol="0">
            <a:spAutoFit/>
          </a:bodyPr>
          <a:lstStyle/>
          <a:p>
            <a:r>
              <a:rPr lang="en-US" dirty="0"/>
              <a:t>class </a:t>
            </a:r>
            <a:r>
              <a:rPr lang="en-US" dirty="0" err="1"/>
              <a:t>StackX</a:t>
            </a:r>
            <a:r>
              <a:rPr lang="en-US" dirty="0"/>
              <a:t>{</a:t>
            </a:r>
          </a:p>
          <a:p>
            <a:endParaRPr lang="en-US" dirty="0"/>
          </a:p>
          <a:p>
            <a:r>
              <a:rPr lang="en-US" dirty="0"/>
              <a:t>       </a:t>
            </a:r>
            <a:r>
              <a:rPr lang="en-US" sz="1400" dirty="0"/>
              <a:t>private </a:t>
            </a:r>
            <a:r>
              <a:rPr lang="en-US" sz="1400" dirty="0" err="1"/>
              <a:t>int</a:t>
            </a:r>
            <a:r>
              <a:rPr lang="en-US" sz="1400" dirty="0"/>
              <a:t> </a:t>
            </a:r>
            <a:r>
              <a:rPr lang="en-US" sz="1400" dirty="0" err="1"/>
              <a:t>maxSize</a:t>
            </a:r>
            <a:r>
              <a:rPr lang="en-US" sz="1400" dirty="0"/>
              <a:t>;    // size of stack array</a:t>
            </a:r>
          </a:p>
          <a:p>
            <a:r>
              <a:rPr lang="en-US" sz="1400" dirty="0"/>
              <a:t>         private double[] </a:t>
            </a:r>
            <a:r>
              <a:rPr lang="en-US" sz="1400" dirty="0" err="1"/>
              <a:t>stackArray</a:t>
            </a:r>
            <a:r>
              <a:rPr lang="en-US" sz="1400" dirty="0"/>
              <a:t>;</a:t>
            </a:r>
          </a:p>
          <a:p>
            <a:r>
              <a:rPr lang="en-US" sz="1400" dirty="0"/>
              <a:t>         private </a:t>
            </a:r>
            <a:r>
              <a:rPr lang="en-US" sz="1400" dirty="0" err="1"/>
              <a:t>int</a:t>
            </a:r>
            <a:r>
              <a:rPr lang="en-US" sz="1400" dirty="0"/>
              <a:t> top;           //top of the stack</a:t>
            </a:r>
          </a:p>
          <a:p>
            <a:r>
              <a:rPr lang="en-US" sz="1400" dirty="0"/>
              <a:t> </a:t>
            </a:r>
          </a:p>
          <a:p>
            <a:r>
              <a:rPr lang="en-US" sz="1400" dirty="0"/>
              <a:t>         </a:t>
            </a:r>
            <a:r>
              <a:rPr lang="en-US" sz="1400" dirty="0" err="1"/>
              <a:t>publc</a:t>
            </a:r>
            <a:r>
              <a:rPr lang="en-US" sz="1400" dirty="0"/>
              <a:t> </a:t>
            </a:r>
            <a:r>
              <a:rPr lang="en-US" sz="1400" dirty="0" err="1"/>
              <a:t>StackX</a:t>
            </a:r>
            <a:r>
              <a:rPr lang="en-US" sz="1400" dirty="0"/>
              <a:t>(</a:t>
            </a:r>
            <a:r>
              <a:rPr lang="en-US" sz="1400" dirty="0" err="1"/>
              <a:t>int</a:t>
            </a:r>
            <a:r>
              <a:rPr lang="en-US" sz="1400" dirty="0"/>
              <a:t> s) { // constructor</a:t>
            </a:r>
          </a:p>
          <a:p>
            <a:r>
              <a:rPr lang="en-US" sz="1400" dirty="0"/>
              <a:t>            </a:t>
            </a:r>
          </a:p>
          <a:p>
            <a:r>
              <a:rPr lang="en-US" sz="1400" dirty="0"/>
              <a:t>	 </a:t>
            </a:r>
            <a:r>
              <a:rPr lang="en-US" sz="1400" dirty="0" err="1"/>
              <a:t>maxSize</a:t>
            </a:r>
            <a:r>
              <a:rPr lang="en-US" sz="1400" dirty="0"/>
              <a:t> = s;       // set array size</a:t>
            </a:r>
          </a:p>
          <a:p>
            <a:r>
              <a:rPr lang="en-US" sz="1400" dirty="0"/>
              <a:t>	 </a:t>
            </a:r>
            <a:r>
              <a:rPr lang="en-US" sz="1400" dirty="0" err="1"/>
              <a:t>stackArray</a:t>
            </a:r>
            <a:r>
              <a:rPr lang="en-US" sz="1400" dirty="0"/>
              <a:t> = new double[</a:t>
            </a:r>
            <a:r>
              <a:rPr lang="en-US" sz="1400" dirty="0" err="1"/>
              <a:t>maxSize</a:t>
            </a:r>
            <a:r>
              <a:rPr lang="en-US" sz="1400" dirty="0"/>
              <a:t>];</a:t>
            </a:r>
          </a:p>
          <a:p>
            <a:r>
              <a:rPr lang="en-US" sz="1400" dirty="0"/>
              <a:t>	 top = -1;             // no items</a:t>
            </a:r>
          </a:p>
          <a:p>
            <a:r>
              <a:rPr lang="en-US" sz="1400" dirty="0"/>
              <a:t>         }</a:t>
            </a:r>
          </a:p>
          <a:p>
            <a:r>
              <a:rPr lang="en-US" dirty="0"/>
              <a:t>      public void push(double j) {</a:t>
            </a:r>
          </a:p>
          <a:p>
            <a:r>
              <a:rPr lang="en-US" dirty="0"/>
              <a:t>      </a:t>
            </a:r>
          </a:p>
          <a:p>
            <a:r>
              <a:rPr lang="en-US" dirty="0"/>
              <a:t>	// increment top </a:t>
            </a:r>
          </a:p>
          <a:p>
            <a:r>
              <a:rPr lang="en-US" dirty="0"/>
              <a:t>	// insert item</a:t>
            </a:r>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99334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6052-47F3-F64C-B2E6-A21A2FF4F4B1}"/>
              </a:ext>
            </a:extLst>
          </p:cNvPr>
          <p:cNvSpPr txBox="1">
            <a:spLocks/>
          </p:cNvSpPr>
          <p:nvPr/>
        </p:nvSpPr>
        <p:spPr>
          <a:xfrm>
            <a:off x="1913965" y="290811"/>
            <a:ext cx="6858000" cy="8016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Stack – Implementation - push</a:t>
            </a:r>
            <a:endParaRPr lang="en-US" b="1" dirty="0"/>
          </a:p>
        </p:txBody>
      </p:sp>
      <p:sp>
        <p:nvSpPr>
          <p:cNvPr id="3" name="TextBox 2">
            <a:extLst>
              <a:ext uri="{FF2B5EF4-FFF2-40B4-BE49-F238E27FC236}">
                <a16:creationId xmlns:a16="http://schemas.microsoft.com/office/drawing/2014/main" id="{03787AA9-1BA7-80CE-E013-67CD909CE02F}"/>
              </a:ext>
            </a:extLst>
          </p:cNvPr>
          <p:cNvSpPr txBox="1"/>
          <p:nvPr/>
        </p:nvSpPr>
        <p:spPr>
          <a:xfrm>
            <a:off x="2155158" y="1555036"/>
            <a:ext cx="4642300" cy="4801314"/>
          </a:xfrm>
          <a:prstGeom prst="rect">
            <a:avLst/>
          </a:prstGeom>
          <a:solidFill>
            <a:schemeClr val="bg1">
              <a:lumMod val="85000"/>
            </a:schemeClr>
          </a:solidFill>
        </p:spPr>
        <p:txBody>
          <a:bodyPr wrap="square" rtlCol="0">
            <a:spAutoFit/>
          </a:bodyPr>
          <a:lstStyle/>
          <a:p>
            <a:r>
              <a:rPr lang="en-US" dirty="0"/>
              <a:t>class </a:t>
            </a:r>
            <a:r>
              <a:rPr lang="en-US" dirty="0" err="1"/>
              <a:t>StackX</a:t>
            </a:r>
            <a:r>
              <a:rPr lang="en-US" dirty="0"/>
              <a:t> {</a:t>
            </a:r>
          </a:p>
          <a:p>
            <a:r>
              <a:rPr lang="en-US" dirty="0"/>
              <a:t>       </a:t>
            </a:r>
            <a:r>
              <a:rPr lang="en-US" sz="1400" dirty="0"/>
              <a:t>private </a:t>
            </a:r>
            <a:r>
              <a:rPr lang="en-US" sz="1400" dirty="0" err="1"/>
              <a:t>int</a:t>
            </a:r>
            <a:r>
              <a:rPr lang="en-US" sz="1400" dirty="0"/>
              <a:t> </a:t>
            </a:r>
            <a:r>
              <a:rPr lang="en-US" sz="1400" dirty="0" err="1"/>
              <a:t>maxSize</a:t>
            </a:r>
            <a:r>
              <a:rPr lang="en-US" sz="1400" dirty="0"/>
              <a:t>;    // size of stack array</a:t>
            </a:r>
          </a:p>
          <a:p>
            <a:r>
              <a:rPr lang="en-US" sz="1400" dirty="0"/>
              <a:t>         private double[] </a:t>
            </a:r>
            <a:r>
              <a:rPr lang="en-US" sz="1400" dirty="0" err="1"/>
              <a:t>stackArray</a:t>
            </a:r>
            <a:r>
              <a:rPr lang="en-US" sz="1400" dirty="0"/>
              <a:t>;</a:t>
            </a:r>
          </a:p>
          <a:p>
            <a:r>
              <a:rPr lang="en-US" sz="1400" dirty="0"/>
              <a:t>         private </a:t>
            </a:r>
            <a:r>
              <a:rPr lang="en-US" sz="1400" dirty="0" err="1"/>
              <a:t>int</a:t>
            </a:r>
            <a:r>
              <a:rPr lang="en-US" sz="1400" dirty="0"/>
              <a:t> top;           //top of the stack</a:t>
            </a:r>
          </a:p>
          <a:p>
            <a:r>
              <a:rPr lang="en-US" sz="1400" dirty="0"/>
              <a:t> </a:t>
            </a:r>
          </a:p>
          <a:p>
            <a:r>
              <a:rPr lang="en-US" sz="1400" dirty="0"/>
              <a:t>         </a:t>
            </a:r>
            <a:r>
              <a:rPr lang="en-US" sz="1400" dirty="0" err="1"/>
              <a:t>publc</a:t>
            </a:r>
            <a:r>
              <a:rPr lang="en-US" sz="1400" dirty="0"/>
              <a:t> </a:t>
            </a:r>
            <a:r>
              <a:rPr lang="en-US" sz="1400" dirty="0" err="1"/>
              <a:t>StackX</a:t>
            </a:r>
            <a:r>
              <a:rPr lang="en-US" sz="1400" dirty="0"/>
              <a:t>(</a:t>
            </a:r>
            <a:r>
              <a:rPr lang="en-US" sz="1400" dirty="0" err="1"/>
              <a:t>int</a:t>
            </a:r>
            <a:r>
              <a:rPr lang="en-US" sz="1400" dirty="0"/>
              <a:t> s) {// constructor</a:t>
            </a:r>
          </a:p>
          <a:p>
            <a:r>
              <a:rPr lang="en-US" sz="1400" dirty="0"/>
              <a:t>           </a:t>
            </a:r>
          </a:p>
          <a:p>
            <a:r>
              <a:rPr lang="en-US" sz="1400" dirty="0"/>
              <a:t>	 </a:t>
            </a:r>
            <a:r>
              <a:rPr lang="en-US" sz="1400" dirty="0" err="1"/>
              <a:t>maxSize</a:t>
            </a:r>
            <a:r>
              <a:rPr lang="en-US" sz="1400" dirty="0"/>
              <a:t> = s;       // set array size</a:t>
            </a:r>
          </a:p>
          <a:p>
            <a:r>
              <a:rPr lang="en-US" sz="1400" dirty="0"/>
              <a:t>	 </a:t>
            </a:r>
            <a:r>
              <a:rPr lang="en-US" sz="1400" dirty="0" err="1"/>
              <a:t>stackArray</a:t>
            </a:r>
            <a:r>
              <a:rPr lang="en-US" sz="1400" dirty="0"/>
              <a:t> = new double[</a:t>
            </a:r>
            <a:r>
              <a:rPr lang="en-US" sz="1400" dirty="0" err="1"/>
              <a:t>maxSize</a:t>
            </a:r>
            <a:r>
              <a:rPr lang="en-US" sz="1400" dirty="0"/>
              <a:t>];</a:t>
            </a:r>
          </a:p>
          <a:p>
            <a:r>
              <a:rPr lang="en-US" sz="1400" dirty="0"/>
              <a:t>	 top = -1;             // no items</a:t>
            </a:r>
          </a:p>
          <a:p>
            <a:r>
              <a:rPr lang="en-US" sz="1400" dirty="0"/>
              <a:t>         }</a:t>
            </a:r>
          </a:p>
          <a:p>
            <a:r>
              <a:rPr lang="en-US" dirty="0"/>
              <a:t>      public void push(double j) {</a:t>
            </a:r>
          </a:p>
          <a:p>
            <a:r>
              <a:rPr lang="en-US" dirty="0"/>
              <a:t>      </a:t>
            </a:r>
          </a:p>
          <a:p>
            <a:r>
              <a:rPr lang="en-US" dirty="0"/>
              <a:t>	// increment top.  insert item</a:t>
            </a:r>
          </a:p>
          <a:p>
            <a:r>
              <a:rPr lang="en-US" dirty="0"/>
              <a:t>	</a:t>
            </a:r>
            <a:r>
              <a:rPr lang="en-US" dirty="0" err="1"/>
              <a:t>stackArray</a:t>
            </a:r>
            <a:r>
              <a:rPr lang="en-US" dirty="0"/>
              <a:t>[++top] = j;</a:t>
            </a:r>
          </a:p>
          <a:p>
            <a:r>
              <a:rPr lang="en-US" dirty="0"/>
              <a:t>      }</a:t>
            </a:r>
          </a:p>
          <a:p>
            <a:endParaRPr lang="en-US" dirty="0"/>
          </a:p>
          <a:p>
            <a:endParaRPr lang="en-US" dirty="0"/>
          </a:p>
          <a:p>
            <a:endParaRPr lang="en-US" dirty="0"/>
          </a:p>
        </p:txBody>
      </p:sp>
      <p:grpSp>
        <p:nvGrpSpPr>
          <p:cNvPr id="4" name="Group 3">
            <a:extLst>
              <a:ext uri="{FF2B5EF4-FFF2-40B4-BE49-F238E27FC236}">
                <a16:creationId xmlns:a16="http://schemas.microsoft.com/office/drawing/2014/main" id="{B15A5FA0-2AE7-8A46-5B68-FE56FC524AFD}"/>
              </a:ext>
            </a:extLst>
          </p:cNvPr>
          <p:cNvGrpSpPr/>
          <p:nvPr/>
        </p:nvGrpSpPr>
        <p:grpSpPr>
          <a:xfrm>
            <a:off x="5908109" y="3281820"/>
            <a:ext cx="3219189" cy="3060533"/>
            <a:chOff x="5135671" y="2450919"/>
            <a:chExt cx="3219189" cy="3060533"/>
          </a:xfrm>
          <a:solidFill>
            <a:schemeClr val="accent1">
              <a:lumMod val="20000"/>
              <a:lumOff val="80000"/>
            </a:schemeClr>
          </a:solidFill>
        </p:grpSpPr>
        <p:sp>
          <p:nvSpPr>
            <p:cNvPr id="5" name="Explosion 2 7">
              <a:extLst>
                <a:ext uri="{FF2B5EF4-FFF2-40B4-BE49-F238E27FC236}">
                  <a16:creationId xmlns:a16="http://schemas.microsoft.com/office/drawing/2014/main" id="{799B716A-A87A-2C1F-CF95-64B2F391813B}"/>
                </a:ext>
              </a:extLst>
            </p:cNvPr>
            <p:cNvSpPr/>
            <p:nvPr/>
          </p:nvSpPr>
          <p:spPr>
            <a:xfrm>
              <a:off x="5135671" y="2450919"/>
              <a:ext cx="3219189" cy="3060533"/>
            </a:xfrm>
            <a:prstGeom prst="irregularSeal2">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12CF24D-96F5-B915-1198-698FADE35989}"/>
                </a:ext>
              </a:extLst>
            </p:cNvPr>
            <p:cNvSpPr txBox="1"/>
            <p:nvPr/>
          </p:nvSpPr>
          <p:spPr>
            <a:xfrm rot="19175794">
              <a:off x="5352331" y="3954617"/>
              <a:ext cx="2487667" cy="369332"/>
            </a:xfrm>
            <a:prstGeom prst="rect">
              <a:avLst/>
            </a:prstGeom>
            <a:grpFill/>
          </p:spPr>
          <p:txBody>
            <a:bodyPr wrap="square" rtlCol="0">
              <a:spAutoFit/>
            </a:bodyPr>
            <a:lstStyle/>
            <a:p>
              <a:r>
                <a:rPr lang="en-US" dirty="0"/>
                <a:t>What if the stack is full ?</a:t>
              </a:r>
            </a:p>
          </p:txBody>
        </p:sp>
      </p:grpSp>
    </p:spTree>
    <p:extLst>
      <p:ext uri="{BB962C8B-B14F-4D97-AF65-F5344CB8AC3E}">
        <p14:creationId xmlns:p14="http://schemas.microsoft.com/office/powerpoint/2010/main" val="170629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8031E5-5D97-86E0-C8BE-6BC71BC074DB}"/>
              </a:ext>
            </a:extLst>
          </p:cNvPr>
          <p:cNvSpPr txBox="1">
            <a:spLocks/>
          </p:cNvSpPr>
          <p:nvPr/>
        </p:nvSpPr>
        <p:spPr>
          <a:xfrm>
            <a:off x="1981200" y="184391"/>
            <a:ext cx="6858000" cy="8016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Stack – Implementation - push</a:t>
            </a:r>
            <a:endParaRPr lang="en-US" b="1" dirty="0"/>
          </a:p>
        </p:txBody>
      </p:sp>
      <p:sp>
        <p:nvSpPr>
          <p:cNvPr id="5" name="TextBox 4">
            <a:extLst>
              <a:ext uri="{FF2B5EF4-FFF2-40B4-BE49-F238E27FC236}">
                <a16:creationId xmlns:a16="http://schemas.microsoft.com/office/drawing/2014/main" id="{FC7D522B-AF96-D566-020F-6ABFD2FA1C27}"/>
              </a:ext>
            </a:extLst>
          </p:cNvPr>
          <p:cNvSpPr txBox="1"/>
          <p:nvPr/>
        </p:nvSpPr>
        <p:spPr>
          <a:xfrm>
            <a:off x="2694480" y="1165072"/>
            <a:ext cx="5431439" cy="5078313"/>
          </a:xfrm>
          <a:prstGeom prst="rect">
            <a:avLst/>
          </a:prstGeom>
          <a:solidFill>
            <a:schemeClr val="bg1">
              <a:lumMod val="85000"/>
            </a:schemeClr>
          </a:solidFill>
        </p:spPr>
        <p:txBody>
          <a:bodyPr wrap="square" rtlCol="0">
            <a:spAutoFit/>
          </a:bodyPr>
          <a:lstStyle/>
          <a:p>
            <a:r>
              <a:rPr lang="en-US" dirty="0"/>
              <a:t>class </a:t>
            </a:r>
            <a:r>
              <a:rPr lang="en-US" dirty="0" err="1"/>
              <a:t>StackX</a:t>
            </a:r>
            <a:endParaRPr lang="en-US" dirty="0"/>
          </a:p>
          <a:p>
            <a:r>
              <a:rPr lang="en-US" dirty="0"/>
              <a:t>{</a:t>
            </a:r>
          </a:p>
          <a:p>
            <a:r>
              <a:rPr lang="en-US" dirty="0"/>
              <a:t>       </a:t>
            </a:r>
            <a:r>
              <a:rPr lang="en-US" sz="1400" dirty="0"/>
              <a:t>private </a:t>
            </a:r>
            <a:r>
              <a:rPr lang="en-US" sz="1400" dirty="0" err="1"/>
              <a:t>int</a:t>
            </a:r>
            <a:r>
              <a:rPr lang="en-US" sz="1400" dirty="0"/>
              <a:t> </a:t>
            </a:r>
            <a:r>
              <a:rPr lang="en-US" sz="1400" dirty="0" err="1"/>
              <a:t>maxSize</a:t>
            </a:r>
            <a:r>
              <a:rPr lang="en-US" sz="1400" dirty="0"/>
              <a:t>;    // size of stack array</a:t>
            </a:r>
          </a:p>
          <a:p>
            <a:r>
              <a:rPr lang="en-US" sz="1400" dirty="0"/>
              <a:t>         private double[] </a:t>
            </a:r>
            <a:r>
              <a:rPr lang="en-US" sz="1400" dirty="0" err="1"/>
              <a:t>stackArray</a:t>
            </a:r>
            <a:r>
              <a:rPr lang="en-US" sz="1400" dirty="0"/>
              <a:t>;</a:t>
            </a:r>
          </a:p>
          <a:p>
            <a:r>
              <a:rPr lang="en-US" sz="1400" dirty="0"/>
              <a:t>         private </a:t>
            </a:r>
            <a:r>
              <a:rPr lang="en-US" sz="1400" dirty="0" err="1"/>
              <a:t>int</a:t>
            </a:r>
            <a:r>
              <a:rPr lang="en-US" sz="1400" dirty="0"/>
              <a:t> top;           //top of the stack</a:t>
            </a:r>
          </a:p>
          <a:p>
            <a:r>
              <a:rPr lang="en-US" sz="1400" dirty="0"/>
              <a:t> </a:t>
            </a:r>
          </a:p>
          <a:p>
            <a:r>
              <a:rPr lang="en-US" sz="1400" dirty="0"/>
              <a:t>         public </a:t>
            </a:r>
            <a:r>
              <a:rPr lang="en-US" sz="1400" dirty="0" err="1"/>
              <a:t>StackX</a:t>
            </a:r>
            <a:r>
              <a:rPr lang="en-US" sz="1400" dirty="0"/>
              <a:t>(</a:t>
            </a:r>
            <a:r>
              <a:rPr lang="en-US" sz="1400" dirty="0" err="1"/>
              <a:t>int</a:t>
            </a:r>
            <a:r>
              <a:rPr lang="en-US" sz="1400" dirty="0"/>
              <a:t> s) {// constructor</a:t>
            </a:r>
          </a:p>
          <a:p>
            <a:r>
              <a:rPr lang="en-US" sz="1400" dirty="0"/>
              <a:t>              </a:t>
            </a:r>
          </a:p>
          <a:p>
            <a:r>
              <a:rPr lang="en-US" sz="1400" dirty="0"/>
              <a:t>	 </a:t>
            </a:r>
            <a:r>
              <a:rPr lang="en-US" sz="1400" dirty="0" err="1"/>
              <a:t>maxSize</a:t>
            </a:r>
            <a:r>
              <a:rPr lang="en-US" sz="1400" dirty="0"/>
              <a:t> = s;       // set array size</a:t>
            </a:r>
          </a:p>
          <a:p>
            <a:r>
              <a:rPr lang="en-US" sz="1400" dirty="0"/>
              <a:t>	 </a:t>
            </a:r>
            <a:r>
              <a:rPr lang="en-US" sz="1400" dirty="0" err="1"/>
              <a:t>stackArray</a:t>
            </a:r>
            <a:r>
              <a:rPr lang="en-US" sz="1400" dirty="0"/>
              <a:t> = new double[</a:t>
            </a:r>
            <a:r>
              <a:rPr lang="en-US" sz="1400" dirty="0" err="1"/>
              <a:t>maxSize</a:t>
            </a:r>
            <a:r>
              <a:rPr lang="en-US" sz="1400" dirty="0"/>
              <a:t>];</a:t>
            </a:r>
          </a:p>
          <a:p>
            <a:r>
              <a:rPr lang="en-US" sz="1400" dirty="0"/>
              <a:t>	 top = -1;             // no items</a:t>
            </a:r>
          </a:p>
          <a:p>
            <a:r>
              <a:rPr lang="en-US" sz="1400" dirty="0"/>
              <a:t>         }</a:t>
            </a:r>
          </a:p>
          <a:p>
            <a:r>
              <a:rPr lang="en-US" dirty="0"/>
              <a:t>      public void push(double j) {</a:t>
            </a:r>
          </a:p>
          <a:p>
            <a:r>
              <a:rPr lang="en-US" dirty="0"/>
              <a:t>      </a:t>
            </a:r>
          </a:p>
          <a:p>
            <a:r>
              <a:rPr lang="en-US" dirty="0"/>
              <a:t>	// check whether stack is full</a:t>
            </a:r>
          </a:p>
          <a:p>
            <a:r>
              <a:rPr lang="en-US" dirty="0"/>
              <a:t>	</a:t>
            </a:r>
            <a:r>
              <a:rPr lang="en-US" b="1" dirty="0"/>
              <a:t>if (top == </a:t>
            </a:r>
            <a:r>
              <a:rPr lang="en-US" b="1" dirty="0" err="1"/>
              <a:t>maxSize</a:t>
            </a:r>
            <a:r>
              <a:rPr lang="en-US" b="1" dirty="0"/>
              <a:t> – 1)</a:t>
            </a:r>
          </a:p>
          <a:p>
            <a:r>
              <a:rPr lang="en-US" dirty="0"/>
              <a:t>		</a:t>
            </a:r>
            <a:r>
              <a:rPr lang="en-US" dirty="0" err="1"/>
              <a:t>System.out.println</a:t>
            </a:r>
            <a:r>
              <a:rPr lang="en-US" dirty="0"/>
              <a:t>(“Stack is full”);</a:t>
            </a:r>
          </a:p>
          <a:p>
            <a:r>
              <a:rPr lang="en-US" dirty="0"/>
              <a:t>	else</a:t>
            </a:r>
          </a:p>
          <a:p>
            <a:r>
              <a:rPr lang="en-US" dirty="0"/>
              <a:t>		</a:t>
            </a:r>
            <a:r>
              <a:rPr lang="en-US" dirty="0" err="1"/>
              <a:t>stackArray</a:t>
            </a:r>
            <a:r>
              <a:rPr lang="en-US" dirty="0"/>
              <a:t>[++top] = j;</a:t>
            </a:r>
          </a:p>
          <a:p>
            <a:r>
              <a:rPr lang="en-US" dirty="0"/>
              <a:t>      }</a:t>
            </a:r>
          </a:p>
        </p:txBody>
      </p:sp>
    </p:spTree>
    <p:extLst>
      <p:ext uri="{BB962C8B-B14F-4D97-AF65-F5344CB8AC3E}">
        <p14:creationId xmlns:p14="http://schemas.microsoft.com/office/powerpoint/2010/main" val="2463093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7E65-D2C8-E983-AC1B-E8E1BF475C4B}"/>
              </a:ext>
            </a:extLst>
          </p:cNvPr>
          <p:cNvSpPr txBox="1">
            <a:spLocks/>
          </p:cNvSpPr>
          <p:nvPr/>
        </p:nvSpPr>
        <p:spPr>
          <a:xfrm>
            <a:off x="1887069" y="251625"/>
            <a:ext cx="7932791" cy="801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mn-lt"/>
              </a:rPr>
              <a:t>Stack – Implementation – pop/peek</a:t>
            </a:r>
          </a:p>
        </p:txBody>
      </p:sp>
      <p:sp>
        <p:nvSpPr>
          <p:cNvPr id="3" name="TextBox 2">
            <a:extLst>
              <a:ext uri="{FF2B5EF4-FFF2-40B4-BE49-F238E27FC236}">
                <a16:creationId xmlns:a16="http://schemas.microsoft.com/office/drawing/2014/main" id="{EE0A1ECC-1778-4DD8-0039-454FC5C2326B}"/>
              </a:ext>
            </a:extLst>
          </p:cNvPr>
          <p:cNvSpPr txBox="1"/>
          <p:nvPr/>
        </p:nvSpPr>
        <p:spPr>
          <a:xfrm>
            <a:off x="2047461" y="1555037"/>
            <a:ext cx="3760441" cy="4062651"/>
          </a:xfrm>
          <a:prstGeom prst="rect">
            <a:avLst/>
          </a:prstGeom>
          <a:solidFill>
            <a:schemeClr val="bg1">
              <a:lumMod val="85000"/>
            </a:schemeClr>
          </a:solidFill>
        </p:spPr>
        <p:txBody>
          <a:bodyPr wrap="square" rtlCol="0">
            <a:spAutoFit/>
          </a:bodyPr>
          <a:lstStyle/>
          <a:p>
            <a:r>
              <a:rPr lang="en-US" dirty="0"/>
              <a:t>class </a:t>
            </a:r>
            <a:r>
              <a:rPr lang="en-US" dirty="0" err="1"/>
              <a:t>StackX</a:t>
            </a:r>
            <a:endParaRPr lang="en-US" dirty="0"/>
          </a:p>
          <a:p>
            <a:r>
              <a:rPr lang="en-US" dirty="0"/>
              <a:t>{</a:t>
            </a:r>
          </a:p>
          <a:p>
            <a:r>
              <a:rPr lang="en-US" dirty="0"/>
              <a:t>      </a:t>
            </a:r>
            <a:r>
              <a:rPr lang="en-US" sz="1200" dirty="0"/>
              <a:t>private </a:t>
            </a:r>
            <a:r>
              <a:rPr lang="en-US" sz="1200" dirty="0" err="1"/>
              <a:t>int</a:t>
            </a:r>
            <a:r>
              <a:rPr lang="en-US" sz="1200" dirty="0"/>
              <a:t> </a:t>
            </a:r>
            <a:r>
              <a:rPr lang="en-US" sz="1200" dirty="0" err="1"/>
              <a:t>maxSize</a:t>
            </a:r>
            <a:r>
              <a:rPr lang="en-US" sz="1200" dirty="0"/>
              <a:t>;    // size of stack array</a:t>
            </a:r>
          </a:p>
          <a:p>
            <a:r>
              <a:rPr lang="en-US" sz="1200" dirty="0"/>
              <a:t>         private double[] </a:t>
            </a:r>
            <a:r>
              <a:rPr lang="en-US" sz="1200" dirty="0" err="1"/>
              <a:t>stackArray</a:t>
            </a:r>
            <a:r>
              <a:rPr lang="en-US" sz="1200" dirty="0"/>
              <a:t>;</a:t>
            </a:r>
          </a:p>
          <a:p>
            <a:r>
              <a:rPr lang="en-US" sz="1200" dirty="0"/>
              <a:t>         private </a:t>
            </a:r>
            <a:r>
              <a:rPr lang="en-US" sz="1200" dirty="0" err="1"/>
              <a:t>int</a:t>
            </a:r>
            <a:r>
              <a:rPr lang="en-US" sz="1200" dirty="0"/>
              <a:t> top;           //top of the stack</a:t>
            </a:r>
          </a:p>
          <a:p>
            <a:r>
              <a:rPr lang="en-US" sz="1200" dirty="0"/>
              <a:t> </a:t>
            </a:r>
          </a:p>
          <a:p>
            <a:r>
              <a:rPr lang="en-US" sz="1200" dirty="0"/>
              <a:t>         public </a:t>
            </a:r>
            <a:r>
              <a:rPr lang="en-US" sz="1200" dirty="0" err="1"/>
              <a:t>StackX</a:t>
            </a:r>
            <a:r>
              <a:rPr lang="en-US" sz="1200" dirty="0"/>
              <a:t>(</a:t>
            </a:r>
            <a:r>
              <a:rPr lang="en-US" sz="1200" dirty="0" err="1"/>
              <a:t>int</a:t>
            </a:r>
            <a:r>
              <a:rPr lang="en-US" sz="1200" dirty="0"/>
              <a:t> s) {// constructor</a:t>
            </a:r>
          </a:p>
          <a:p>
            <a:r>
              <a:rPr lang="en-US" sz="1200" dirty="0"/>
              <a:t>             </a:t>
            </a:r>
          </a:p>
          <a:p>
            <a:r>
              <a:rPr lang="en-US" sz="1200" dirty="0"/>
              <a:t>	 </a:t>
            </a:r>
            <a:r>
              <a:rPr lang="en-US" sz="1200" dirty="0" err="1"/>
              <a:t>maxSize</a:t>
            </a:r>
            <a:r>
              <a:rPr lang="en-US" sz="1200" dirty="0"/>
              <a:t> = s;       // set array size</a:t>
            </a:r>
          </a:p>
          <a:p>
            <a:r>
              <a:rPr lang="en-US" sz="1200" dirty="0"/>
              <a:t>	 </a:t>
            </a:r>
            <a:r>
              <a:rPr lang="en-US" sz="1200" dirty="0" err="1"/>
              <a:t>stackArray</a:t>
            </a:r>
            <a:r>
              <a:rPr lang="en-US" sz="1200" dirty="0"/>
              <a:t> = new double[</a:t>
            </a:r>
            <a:r>
              <a:rPr lang="en-US" sz="1200" dirty="0" err="1"/>
              <a:t>maxSize</a:t>
            </a:r>
            <a:r>
              <a:rPr lang="en-US" sz="1200" dirty="0"/>
              <a:t>];</a:t>
            </a:r>
          </a:p>
          <a:p>
            <a:r>
              <a:rPr lang="en-US" sz="1200" dirty="0"/>
              <a:t>	 top = -1;             // no items</a:t>
            </a:r>
          </a:p>
          <a:p>
            <a:r>
              <a:rPr lang="en-US" sz="1200" dirty="0"/>
              <a:t>         }</a:t>
            </a:r>
          </a:p>
          <a:p>
            <a:r>
              <a:rPr lang="en-US" sz="1200" dirty="0"/>
              <a:t>         public void push(double j) {</a:t>
            </a:r>
          </a:p>
          <a:p>
            <a:r>
              <a:rPr lang="en-US" sz="1200" dirty="0"/>
              <a:t>         </a:t>
            </a:r>
          </a:p>
          <a:p>
            <a:r>
              <a:rPr lang="en-US" sz="1200" dirty="0"/>
              <a:t>	// check whether stack is full</a:t>
            </a:r>
          </a:p>
          <a:p>
            <a:r>
              <a:rPr lang="en-US" sz="1200" dirty="0"/>
              <a:t>	</a:t>
            </a:r>
            <a:r>
              <a:rPr lang="en-US" sz="1200" b="1" dirty="0"/>
              <a:t>if (top == </a:t>
            </a:r>
            <a:r>
              <a:rPr lang="en-US" sz="1200" b="1" dirty="0" err="1"/>
              <a:t>maxSize</a:t>
            </a:r>
            <a:r>
              <a:rPr lang="en-US" sz="1200" b="1" dirty="0"/>
              <a:t> – 1)</a:t>
            </a:r>
          </a:p>
          <a:p>
            <a:r>
              <a:rPr lang="en-US" sz="1200" dirty="0"/>
              <a:t>	      </a:t>
            </a:r>
            <a:r>
              <a:rPr lang="en-US" sz="1200" dirty="0" err="1"/>
              <a:t>System.out.println</a:t>
            </a:r>
            <a:r>
              <a:rPr lang="en-US" sz="1200" dirty="0"/>
              <a:t>(“Stack is full”);</a:t>
            </a:r>
          </a:p>
          <a:p>
            <a:r>
              <a:rPr lang="en-US" sz="1200" dirty="0"/>
              <a:t>	else</a:t>
            </a:r>
          </a:p>
          <a:p>
            <a:r>
              <a:rPr lang="en-US" sz="1200" dirty="0"/>
              <a:t>	      </a:t>
            </a:r>
            <a:r>
              <a:rPr lang="en-US" sz="1200" dirty="0" err="1"/>
              <a:t>stackArray</a:t>
            </a:r>
            <a:r>
              <a:rPr lang="en-US" sz="1200" dirty="0"/>
              <a:t>[++top] = j;</a:t>
            </a:r>
          </a:p>
          <a:p>
            <a:r>
              <a:rPr lang="en-US" sz="1200" dirty="0"/>
              <a:t>        }</a:t>
            </a:r>
          </a:p>
        </p:txBody>
      </p:sp>
      <p:sp>
        <p:nvSpPr>
          <p:cNvPr id="4" name="TextBox 3">
            <a:extLst>
              <a:ext uri="{FF2B5EF4-FFF2-40B4-BE49-F238E27FC236}">
                <a16:creationId xmlns:a16="http://schemas.microsoft.com/office/drawing/2014/main" id="{672AB29C-7DB1-452D-AB8C-7AF10834E4DF}"/>
              </a:ext>
            </a:extLst>
          </p:cNvPr>
          <p:cNvSpPr txBox="1"/>
          <p:nvPr/>
        </p:nvSpPr>
        <p:spPr>
          <a:xfrm>
            <a:off x="6426532" y="1555037"/>
            <a:ext cx="4241468" cy="3693319"/>
          </a:xfrm>
          <a:prstGeom prst="rect">
            <a:avLst/>
          </a:prstGeom>
          <a:solidFill>
            <a:schemeClr val="bg1">
              <a:lumMod val="85000"/>
            </a:schemeClr>
          </a:solidFill>
        </p:spPr>
        <p:txBody>
          <a:bodyPr wrap="square" rtlCol="0">
            <a:spAutoFit/>
          </a:bodyPr>
          <a:lstStyle/>
          <a:p>
            <a:r>
              <a:rPr lang="en-US" dirty="0"/>
              <a:t>public double pop() {</a:t>
            </a:r>
          </a:p>
          <a:p>
            <a:r>
              <a:rPr lang="en-US" dirty="0"/>
              <a:t>	// check whether stack is empty</a:t>
            </a:r>
          </a:p>
          <a:p>
            <a:r>
              <a:rPr lang="en-US" dirty="0"/>
              <a:t>	// if not </a:t>
            </a:r>
          </a:p>
          <a:p>
            <a:r>
              <a:rPr lang="en-US" dirty="0"/>
              <a:t>                 // access item and decrement top</a:t>
            </a:r>
          </a:p>
          <a:p>
            <a:r>
              <a:rPr lang="en-US" dirty="0"/>
              <a:t>      }</a:t>
            </a:r>
          </a:p>
          <a:p>
            <a:endParaRPr lang="en-US" dirty="0"/>
          </a:p>
          <a:p>
            <a:r>
              <a:rPr lang="en-US" dirty="0"/>
              <a:t>public double peek() {</a:t>
            </a:r>
          </a:p>
          <a:p>
            <a:r>
              <a:rPr lang="en-US" dirty="0"/>
              <a:t>      </a:t>
            </a:r>
          </a:p>
          <a:p>
            <a:r>
              <a:rPr lang="en-US" dirty="0"/>
              <a:t>	// check whether stack is empty</a:t>
            </a:r>
          </a:p>
          <a:p>
            <a:r>
              <a:rPr lang="en-US" dirty="0"/>
              <a:t>	// if not </a:t>
            </a:r>
          </a:p>
          <a:p>
            <a:r>
              <a:rPr lang="en-US" dirty="0"/>
              <a:t>                 // access item </a:t>
            </a:r>
          </a:p>
          <a:p>
            <a:r>
              <a:rPr lang="en-US" dirty="0"/>
              <a:t>      }</a:t>
            </a:r>
          </a:p>
          <a:p>
            <a:endParaRPr lang="en-US" dirty="0"/>
          </a:p>
        </p:txBody>
      </p:sp>
    </p:spTree>
    <p:extLst>
      <p:ext uri="{BB962C8B-B14F-4D97-AF65-F5344CB8AC3E}">
        <p14:creationId xmlns:p14="http://schemas.microsoft.com/office/powerpoint/2010/main" val="923032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4D56-14A9-D5C6-1459-1D17E3ED12F3}"/>
              </a:ext>
            </a:extLst>
          </p:cNvPr>
          <p:cNvSpPr txBox="1">
            <a:spLocks/>
          </p:cNvSpPr>
          <p:nvPr/>
        </p:nvSpPr>
        <p:spPr>
          <a:xfrm>
            <a:off x="1998155" y="353356"/>
            <a:ext cx="7871401" cy="801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mn-lt"/>
              </a:rPr>
              <a:t>Stack – Implementation – pop/peek</a:t>
            </a:r>
          </a:p>
        </p:txBody>
      </p:sp>
      <p:sp>
        <p:nvSpPr>
          <p:cNvPr id="3" name="TextBox 2">
            <a:extLst>
              <a:ext uri="{FF2B5EF4-FFF2-40B4-BE49-F238E27FC236}">
                <a16:creationId xmlns:a16="http://schemas.microsoft.com/office/drawing/2014/main" id="{B33658DD-D03E-70DE-D7AB-FFB3058390C4}"/>
              </a:ext>
            </a:extLst>
          </p:cNvPr>
          <p:cNvSpPr txBox="1"/>
          <p:nvPr/>
        </p:nvSpPr>
        <p:spPr>
          <a:xfrm>
            <a:off x="2155159" y="1555036"/>
            <a:ext cx="3652743" cy="3785652"/>
          </a:xfrm>
          <a:prstGeom prst="rect">
            <a:avLst/>
          </a:prstGeom>
          <a:solidFill>
            <a:schemeClr val="bg1">
              <a:lumMod val="85000"/>
            </a:schemeClr>
          </a:solidFill>
        </p:spPr>
        <p:txBody>
          <a:bodyPr wrap="square" rtlCol="0">
            <a:spAutoFit/>
          </a:bodyPr>
          <a:lstStyle/>
          <a:p>
            <a:r>
              <a:rPr lang="en-US" dirty="0"/>
              <a:t>class </a:t>
            </a:r>
            <a:r>
              <a:rPr lang="en-US" dirty="0" err="1"/>
              <a:t>StackX</a:t>
            </a:r>
            <a:r>
              <a:rPr lang="en-US" dirty="0"/>
              <a:t> {</a:t>
            </a:r>
          </a:p>
          <a:p>
            <a:r>
              <a:rPr lang="en-US" dirty="0"/>
              <a:t>      </a:t>
            </a:r>
            <a:r>
              <a:rPr lang="en-US" sz="1200" dirty="0"/>
              <a:t>private </a:t>
            </a:r>
            <a:r>
              <a:rPr lang="en-US" sz="1200" dirty="0" err="1"/>
              <a:t>int</a:t>
            </a:r>
            <a:r>
              <a:rPr lang="en-US" sz="1200" dirty="0"/>
              <a:t> </a:t>
            </a:r>
            <a:r>
              <a:rPr lang="en-US" sz="1200" dirty="0" err="1"/>
              <a:t>maxSize</a:t>
            </a:r>
            <a:r>
              <a:rPr lang="en-US" sz="1200" dirty="0"/>
              <a:t>;    // size of stack array</a:t>
            </a:r>
          </a:p>
          <a:p>
            <a:r>
              <a:rPr lang="en-US" sz="1200" dirty="0"/>
              <a:t>         private double[] </a:t>
            </a:r>
            <a:r>
              <a:rPr lang="en-US" sz="1200" dirty="0" err="1"/>
              <a:t>stackArray</a:t>
            </a:r>
            <a:r>
              <a:rPr lang="en-US" sz="1200" dirty="0"/>
              <a:t>;</a:t>
            </a:r>
          </a:p>
          <a:p>
            <a:r>
              <a:rPr lang="en-US" sz="1200" dirty="0"/>
              <a:t>         private </a:t>
            </a:r>
            <a:r>
              <a:rPr lang="en-US" sz="1200" dirty="0" err="1"/>
              <a:t>int</a:t>
            </a:r>
            <a:r>
              <a:rPr lang="en-US" sz="1200" dirty="0"/>
              <a:t> top;           //top of the stack</a:t>
            </a:r>
          </a:p>
          <a:p>
            <a:r>
              <a:rPr lang="en-US" sz="1200" dirty="0"/>
              <a:t> </a:t>
            </a:r>
          </a:p>
          <a:p>
            <a:r>
              <a:rPr lang="en-US" sz="1200" dirty="0"/>
              <a:t>         public </a:t>
            </a:r>
            <a:r>
              <a:rPr lang="en-US" sz="1200" dirty="0" err="1"/>
              <a:t>StackX</a:t>
            </a:r>
            <a:r>
              <a:rPr lang="en-US" sz="1200" dirty="0"/>
              <a:t>(</a:t>
            </a:r>
            <a:r>
              <a:rPr lang="en-US" sz="1200" dirty="0" err="1"/>
              <a:t>int</a:t>
            </a:r>
            <a:r>
              <a:rPr lang="en-US" sz="1200" dirty="0"/>
              <a:t> s) { // constructor</a:t>
            </a:r>
          </a:p>
          <a:p>
            <a:r>
              <a:rPr lang="en-US" sz="1200" dirty="0"/>
              <a:t>             </a:t>
            </a:r>
          </a:p>
          <a:p>
            <a:r>
              <a:rPr lang="en-US" sz="1200" dirty="0"/>
              <a:t>	 </a:t>
            </a:r>
            <a:r>
              <a:rPr lang="en-US" sz="1200" dirty="0" err="1"/>
              <a:t>maxSize</a:t>
            </a:r>
            <a:r>
              <a:rPr lang="en-US" sz="1200" dirty="0"/>
              <a:t> = s;       // set array size</a:t>
            </a:r>
          </a:p>
          <a:p>
            <a:r>
              <a:rPr lang="en-US" sz="1200" dirty="0"/>
              <a:t>	 </a:t>
            </a:r>
            <a:r>
              <a:rPr lang="en-US" sz="1200" dirty="0" err="1"/>
              <a:t>stackArray</a:t>
            </a:r>
            <a:r>
              <a:rPr lang="en-US" sz="1200" dirty="0"/>
              <a:t> = new double[</a:t>
            </a:r>
            <a:r>
              <a:rPr lang="en-US" sz="1200" dirty="0" err="1"/>
              <a:t>maxSize</a:t>
            </a:r>
            <a:r>
              <a:rPr lang="en-US" sz="1200" dirty="0"/>
              <a:t>];</a:t>
            </a:r>
          </a:p>
          <a:p>
            <a:r>
              <a:rPr lang="en-US" sz="1200" dirty="0"/>
              <a:t>	 top = -1;             // no items</a:t>
            </a:r>
          </a:p>
          <a:p>
            <a:r>
              <a:rPr lang="en-US" sz="1200" dirty="0"/>
              <a:t>         }</a:t>
            </a:r>
          </a:p>
          <a:p>
            <a:r>
              <a:rPr lang="en-US" sz="1200" dirty="0"/>
              <a:t>         public void push(double j) {</a:t>
            </a:r>
          </a:p>
          <a:p>
            <a:r>
              <a:rPr lang="en-US" sz="1200" dirty="0"/>
              <a:t>        </a:t>
            </a:r>
          </a:p>
          <a:p>
            <a:r>
              <a:rPr lang="en-US" sz="1200" dirty="0"/>
              <a:t>	// check whether stack is full</a:t>
            </a:r>
          </a:p>
          <a:p>
            <a:r>
              <a:rPr lang="en-US" sz="1200" dirty="0"/>
              <a:t>	</a:t>
            </a:r>
            <a:r>
              <a:rPr lang="en-US" sz="1200" b="1" dirty="0"/>
              <a:t>if (top == </a:t>
            </a:r>
            <a:r>
              <a:rPr lang="en-US" sz="1200" b="1" dirty="0" err="1"/>
              <a:t>maxSize</a:t>
            </a:r>
            <a:r>
              <a:rPr lang="en-US" sz="1200" b="1" dirty="0"/>
              <a:t> – 1)</a:t>
            </a:r>
          </a:p>
          <a:p>
            <a:r>
              <a:rPr lang="en-US" sz="1200" dirty="0"/>
              <a:t>	       </a:t>
            </a:r>
            <a:r>
              <a:rPr lang="en-US" sz="1200" dirty="0" err="1"/>
              <a:t>System.out.println</a:t>
            </a:r>
            <a:r>
              <a:rPr lang="en-US" sz="1200" dirty="0"/>
              <a:t>(“Stack is full”);</a:t>
            </a:r>
          </a:p>
          <a:p>
            <a:r>
              <a:rPr lang="en-US" sz="1200" dirty="0"/>
              <a:t>	else</a:t>
            </a:r>
          </a:p>
          <a:p>
            <a:r>
              <a:rPr lang="en-US" sz="1200" dirty="0"/>
              <a:t>	       </a:t>
            </a:r>
            <a:r>
              <a:rPr lang="en-US" sz="1200" dirty="0" err="1"/>
              <a:t>stackArray</a:t>
            </a:r>
            <a:r>
              <a:rPr lang="en-US" sz="1200" dirty="0"/>
              <a:t>[++top] = j;</a:t>
            </a:r>
          </a:p>
          <a:p>
            <a:r>
              <a:rPr lang="en-US" sz="1200" dirty="0"/>
              <a:t>        }</a:t>
            </a:r>
          </a:p>
        </p:txBody>
      </p:sp>
      <p:sp>
        <p:nvSpPr>
          <p:cNvPr id="4" name="TextBox 3">
            <a:extLst>
              <a:ext uri="{FF2B5EF4-FFF2-40B4-BE49-F238E27FC236}">
                <a16:creationId xmlns:a16="http://schemas.microsoft.com/office/drawing/2014/main" id="{3B6EECA8-EA02-6433-1015-13A52FA10ABD}"/>
              </a:ext>
            </a:extLst>
          </p:cNvPr>
          <p:cNvSpPr txBox="1"/>
          <p:nvPr/>
        </p:nvSpPr>
        <p:spPr>
          <a:xfrm>
            <a:off x="6426532" y="1555036"/>
            <a:ext cx="4241468" cy="3970318"/>
          </a:xfrm>
          <a:prstGeom prst="rect">
            <a:avLst/>
          </a:prstGeom>
          <a:solidFill>
            <a:schemeClr val="bg1">
              <a:lumMod val="85000"/>
            </a:schemeClr>
          </a:solidFill>
        </p:spPr>
        <p:txBody>
          <a:bodyPr wrap="square" rtlCol="0">
            <a:spAutoFit/>
          </a:bodyPr>
          <a:lstStyle/>
          <a:p>
            <a:r>
              <a:rPr lang="en-US" dirty="0"/>
              <a:t>public double pop() {</a:t>
            </a:r>
          </a:p>
          <a:p>
            <a:r>
              <a:rPr lang="en-US" dirty="0"/>
              <a:t>	if (top == -1)</a:t>
            </a:r>
          </a:p>
          <a:p>
            <a:r>
              <a:rPr lang="en-US" dirty="0"/>
              <a:t>	      return -99;</a:t>
            </a:r>
          </a:p>
          <a:p>
            <a:r>
              <a:rPr lang="en-US" dirty="0"/>
              <a:t>              	else</a:t>
            </a:r>
          </a:p>
          <a:p>
            <a:r>
              <a:rPr lang="en-US" dirty="0"/>
              <a:t>	      return </a:t>
            </a:r>
            <a:r>
              <a:rPr lang="en-US" dirty="0" err="1"/>
              <a:t>stackArray</a:t>
            </a:r>
            <a:r>
              <a:rPr lang="en-US" dirty="0"/>
              <a:t>[top--];</a:t>
            </a:r>
          </a:p>
          <a:p>
            <a:r>
              <a:rPr lang="en-US" dirty="0"/>
              <a:t>      }</a:t>
            </a:r>
          </a:p>
          <a:p>
            <a:endParaRPr lang="en-US" dirty="0"/>
          </a:p>
          <a:p>
            <a:r>
              <a:rPr lang="en-US" dirty="0"/>
              <a:t>public double peek() {</a:t>
            </a:r>
          </a:p>
          <a:p>
            <a:r>
              <a:rPr lang="en-US" dirty="0"/>
              <a:t>	if (top == -1)</a:t>
            </a:r>
          </a:p>
          <a:p>
            <a:r>
              <a:rPr lang="en-US" dirty="0"/>
              <a:t>	      return -99;</a:t>
            </a:r>
          </a:p>
          <a:p>
            <a:r>
              <a:rPr lang="en-US" dirty="0"/>
              <a:t>              	else</a:t>
            </a:r>
          </a:p>
          <a:p>
            <a:r>
              <a:rPr lang="en-US" dirty="0"/>
              <a:t>	      return </a:t>
            </a:r>
            <a:r>
              <a:rPr lang="en-US" dirty="0" err="1"/>
              <a:t>stackArray</a:t>
            </a:r>
            <a:r>
              <a:rPr lang="en-US" dirty="0"/>
              <a:t>[top];</a:t>
            </a:r>
          </a:p>
          <a:p>
            <a:r>
              <a:rPr lang="en-US" dirty="0"/>
              <a:t>      }</a:t>
            </a:r>
          </a:p>
          <a:p>
            <a:endParaRPr lang="en-US" dirty="0"/>
          </a:p>
        </p:txBody>
      </p:sp>
    </p:spTree>
    <p:extLst>
      <p:ext uri="{BB962C8B-B14F-4D97-AF65-F5344CB8AC3E}">
        <p14:creationId xmlns:p14="http://schemas.microsoft.com/office/powerpoint/2010/main" val="3088298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4494-3683-97A8-8A10-B38AE3A891A1}"/>
              </a:ext>
            </a:extLst>
          </p:cNvPr>
          <p:cNvSpPr txBox="1">
            <a:spLocks/>
          </p:cNvSpPr>
          <p:nvPr/>
        </p:nvSpPr>
        <p:spPr>
          <a:xfrm>
            <a:off x="1916888" y="449825"/>
            <a:ext cx="6858000" cy="801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n-lt"/>
              </a:rPr>
              <a:t>Question</a:t>
            </a:r>
          </a:p>
        </p:txBody>
      </p:sp>
      <p:sp>
        <p:nvSpPr>
          <p:cNvPr id="3" name="TextBox 2">
            <a:extLst>
              <a:ext uri="{FF2B5EF4-FFF2-40B4-BE49-F238E27FC236}">
                <a16:creationId xmlns:a16="http://schemas.microsoft.com/office/drawing/2014/main" id="{F3C197EE-6F66-167E-A5E4-C0B893E6C96E}"/>
              </a:ext>
            </a:extLst>
          </p:cNvPr>
          <p:cNvSpPr txBox="1"/>
          <p:nvPr/>
        </p:nvSpPr>
        <p:spPr>
          <a:xfrm>
            <a:off x="1162039" y="1989371"/>
            <a:ext cx="10387232" cy="1569660"/>
          </a:xfrm>
          <a:prstGeom prst="rect">
            <a:avLst/>
          </a:prstGeom>
          <a:noFill/>
        </p:spPr>
        <p:txBody>
          <a:bodyPr wrap="square" rtlCol="0">
            <a:spAutoFit/>
          </a:bodyPr>
          <a:lstStyle/>
          <a:p>
            <a:r>
              <a:rPr lang="en-US" sz="2400" dirty="0" err="1"/>
              <a:t>isEmpty</a:t>
            </a:r>
            <a:r>
              <a:rPr lang="en-US" sz="2400" dirty="0"/>
              <a:t>() method returns true if the stack is empty and </a:t>
            </a:r>
            <a:r>
              <a:rPr lang="en-US" sz="2400" dirty="0" err="1"/>
              <a:t>isFull</a:t>
            </a:r>
            <a:r>
              <a:rPr lang="en-US" sz="2400" dirty="0"/>
              <a:t>() method return true if the </a:t>
            </a:r>
          </a:p>
          <a:p>
            <a:r>
              <a:rPr lang="en-US" sz="2400" dirty="0"/>
              <a:t>Stack is full. </a:t>
            </a:r>
          </a:p>
          <a:p>
            <a:r>
              <a:rPr lang="en-US" sz="2400" dirty="0"/>
              <a:t>Implement </a:t>
            </a:r>
            <a:r>
              <a:rPr lang="en-US" sz="2400" dirty="0" err="1"/>
              <a:t>isEmpty</a:t>
            </a:r>
            <a:r>
              <a:rPr lang="en-US" sz="2400" dirty="0"/>
              <a:t>() and </a:t>
            </a:r>
            <a:r>
              <a:rPr lang="en-US" sz="2400" dirty="0" err="1"/>
              <a:t>isFull</a:t>
            </a:r>
            <a:r>
              <a:rPr lang="en-US" sz="2400" dirty="0"/>
              <a:t>() methods of the stack class. </a:t>
            </a:r>
          </a:p>
        </p:txBody>
      </p:sp>
    </p:spTree>
    <p:extLst>
      <p:ext uri="{BB962C8B-B14F-4D97-AF65-F5344CB8AC3E}">
        <p14:creationId xmlns:p14="http://schemas.microsoft.com/office/powerpoint/2010/main" val="2312215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8924-01F3-FAF9-DD79-8708815FFDB5}"/>
              </a:ext>
            </a:extLst>
          </p:cNvPr>
          <p:cNvSpPr txBox="1">
            <a:spLocks/>
          </p:cNvSpPr>
          <p:nvPr/>
        </p:nvSpPr>
        <p:spPr>
          <a:xfrm>
            <a:off x="1942028" y="651529"/>
            <a:ext cx="6858000" cy="801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n-lt"/>
              </a:rPr>
              <a:t>Creating a stack</a:t>
            </a:r>
          </a:p>
        </p:txBody>
      </p:sp>
      <p:sp>
        <p:nvSpPr>
          <p:cNvPr id="3" name="TextBox 2">
            <a:extLst>
              <a:ext uri="{FF2B5EF4-FFF2-40B4-BE49-F238E27FC236}">
                <a16:creationId xmlns:a16="http://schemas.microsoft.com/office/drawing/2014/main" id="{973E32CF-7BE4-60BD-103F-357E57D099F1}"/>
              </a:ext>
            </a:extLst>
          </p:cNvPr>
          <p:cNvSpPr txBox="1"/>
          <p:nvPr/>
        </p:nvSpPr>
        <p:spPr>
          <a:xfrm>
            <a:off x="1579482" y="1976713"/>
            <a:ext cx="9639562" cy="3416320"/>
          </a:xfrm>
          <a:prstGeom prst="rect">
            <a:avLst/>
          </a:prstGeom>
          <a:noFill/>
        </p:spPr>
        <p:txBody>
          <a:bodyPr wrap="none" rtlCol="0">
            <a:spAutoFit/>
          </a:bodyPr>
          <a:lstStyle/>
          <a:p>
            <a:r>
              <a:rPr lang="en-US" sz="2400" dirty="0"/>
              <a:t>Question</a:t>
            </a:r>
          </a:p>
          <a:p>
            <a:endParaRPr lang="en-US" sz="2400" dirty="0"/>
          </a:p>
          <a:p>
            <a:endParaRPr lang="en-US" sz="2400" dirty="0"/>
          </a:p>
          <a:p>
            <a:r>
              <a:rPr lang="en-US" sz="2400" dirty="0"/>
              <a:t>Using the implemented </a:t>
            </a:r>
            <a:r>
              <a:rPr lang="en-US" sz="2400" dirty="0" err="1"/>
              <a:t>StackX</a:t>
            </a:r>
            <a:r>
              <a:rPr lang="en-US" sz="2400" dirty="0"/>
              <a:t> class, Write a program to create a stack with </a:t>
            </a:r>
          </a:p>
          <a:p>
            <a:r>
              <a:rPr lang="en-US" sz="2400" dirty="0"/>
              <a:t>maximum size 10 and insert the following items to the stack.</a:t>
            </a:r>
          </a:p>
          <a:p>
            <a:endParaRPr lang="en-US" sz="2400" dirty="0"/>
          </a:p>
          <a:p>
            <a:pPr marL="342900" indent="-342900">
              <a:buAutoNum type="arabicPlain" startAt="30"/>
            </a:pPr>
            <a:r>
              <a:rPr lang="en-US" sz="2400" dirty="0"/>
              <a:t>   80     100    25</a:t>
            </a:r>
          </a:p>
          <a:p>
            <a:pPr marL="342900" indent="-342900">
              <a:buAutoNum type="arabicPlain" startAt="30"/>
            </a:pPr>
            <a:endParaRPr lang="en-US" sz="2400" dirty="0"/>
          </a:p>
          <a:p>
            <a:r>
              <a:rPr lang="en-US" sz="2400" dirty="0"/>
              <a:t>Delete all the items from the stack and display the deleted items.</a:t>
            </a:r>
          </a:p>
        </p:txBody>
      </p:sp>
    </p:spTree>
    <p:extLst>
      <p:ext uri="{BB962C8B-B14F-4D97-AF65-F5344CB8AC3E}">
        <p14:creationId xmlns:p14="http://schemas.microsoft.com/office/powerpoint/2010/main" val="128632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1A19C5-A559-1BDF-9CDB-2A179FE936C8}"/>
              </a:ext>
            </a:extLst>
          </p:cNvPr>
          <p:cNvSpPr txBox="1"/>
          <p:nvPr/>
        </p:nvSpPr>
        <p:spPr>
          <a:xfrm>
            <a:off x="3630266" y="1102451"/>
            <a:ext cx="6922604" cy="769441"/>
          </a:xfrm>
          <a:prstGeom prst="rect">
            <a:avLst/>
          </a:prstGeom>
          <a:noFill/>
        </p:spPr>
        <p:txBody>
          <a:bodyPr wrap="square">
            <a:spAutoFit/>
          </a:bodyPr>
          <a:lstStyle/>
          <a:p>
            <a:r>
              <a:rPr lang="en-US" altLang="en-US" sz="4400" b="1" dirty="0"/>
              <a:t>Student Evaluation</a:t>
            </a:r>
            <a:endParaRPr lang="en-US" sz="4400" dirty="0"/>
          </a:p>
        </p:txBody>
      </p:sp>
      <p:sp>
        <p:nvSpPr>
          <p:cNvPr id="4" name="Subtitle 2">
            <a:extLst>
              <a:ext uri="{FF2B5EF4-FFF2-40B4-BE49-F238E27FC236}">
                <a16:creationId xmlns:a16="http://schemas.microsoft.com/office/drawing/2014/main" id="{8DB49527-455E-B0EC-9FA0-7E90E573DE03}"/>
              </a:ext>
            </a:extLst>
          </p:cNvPr>
          <p:cNvSpPr txBox="1">
            <a:spLocks/>
          </p:cNvSpPr>
          <p:nvPr/>
        </p:nvSpPr>
        <p:spPr>
          <a:xfrm>
            <a:off x="2060712" y="2300272"/>
            <a:ext cx="9737035" cy="36043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defRPr/>
            </a:pPr>
            <a:r>
              <a:rPr lang="en-US" altLang="en-US" sz="3200" dirty="0"/>
              <a:t>Assessments -  40 %                       Mid exam 20%</a:t>
            </a:r>
          </a:p>
          <a:p>
            <a:pPr marL="0" indent="0">
              <a:buNone/>
              <a:defRPr/>
            </a:pPr>
            <a:r>
              <a:rPr lang="en-US" altLang="en-US" sz="3200" dirty="0"/>
              <a:t>                                                               Presentation 10%</a:t>
            </a:r>
          </a:p>
          <a:p>
            <a:pPr marL="0" indent="0">
              <a:buNone/>
              <a:defRPr/>
            </a:pPr>
            <a:r>
              <a:rPr lang="en-US" altLang="en-US" sz="3200" dirty="0"/>
              <a:t>                                                               Assignment 10%</a:t>
            </a:r>
          </a:p>
          <a:p>
            <a:pPr marL="0" indent="0">
              <a:buNone/>
              <a:defRPr/>
            </a:pPr>
            <a:endParaRPr lang="en-US" altLang="en-US" sz="3200" dirty="0"/>
          </a:p>
          <a:p>
            <a:pPr marL="342900" indent="-342900">
              <a:defRPr/>
            </a:pPr>
            <a:r>
              <a:rPr lang="en-US" altLang="en-US" sz="3200" dirty="0"/>
              <a:t>Final Examination  		-  60 %</a:t>
            </a:r>
          </a:p>
          <a:p>
            <a:pPr marL="0" indent="0">
              <a:buNone/>
              <a:defRPr/>
            </a:pPr>
            <a:endParaRPr lang="en-US" altLang="en-US" sz="3200" dirty="0"/>
          </a:p>
          <a:p>
            <a:endParaRPr lang="en-US" dirty="0"/>
          </a:p>
        </p:txBody>
      </p:sp>
      <p:cxnSp>
        <p:nvCxnSpPr>
          <p:cNvPr id="8" name="Straight Arrow Connector 7">
            <a:extLst>
              <a:ext uri="{FF2B5EF4-FFF2-40B4-BE49-F238E27FC236}">
                <a16:creationId xmlns:a16="http://schemas.microsoft.com/office/drawing/2014/main" id="{79C9CAE6-C5AA-1159-CA4D-532ADD7D58C4}"/>
              </a:ext>
            </a:extLst>
          </p:cNvPr>
          <p:cNvCxnSpPr/>
          <p:nvPr/>
        </p:nvCxnSpPr>
        <p:spPr>
          <a:xfrm>
            <a:off x="5994950" y="2554357"/>
            <a:ext cx="18685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3236B93-FD01-FC0E-8E8D-3A385BA07065}"/>
              </a:ext>
            </a:extLst>
          </p:cNvPr>
          <p:cNvCxnSpPr>
            <a:cxnSpLocks/>
          </p:cNvCxnSpPr>
          <p:nvPr/>
        </p:nvCxnSpPr>
        <p:spPr>
          <a:xfrm>
            <a:off x="5994950" y="2633870"/>
            <a:ext cx="1868557" cy="546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7115EB0-BA38-0E06-ABC3-E6DB737292CA}"/>
              </a:ext>
            </a:extLst>
          </p:cNvPr>
          <p:cNvCxnSpPr>
            <a:cxnSpLocks/>
          </p:cNvCxnSpPr>
          <p:nvPr/>
        </p:nvCxnSpPr>
        <p:spPr>
          <a:xfrm>
            <a:off x="5994950" y="2733261"/>
            <a:ext cx="1868557" cy="1033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9564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263E-E3A9-6FC7-C764-96ABE203E921}"/>
              </a:ext>
            </a:extLst>
          </p:cNvPr>
          <p:cNvSpPr txBox="1">
            <a:spLocks/>
          </p:cNvSpPr>
          <p:nvPr/>
        </p:nvSpPr>
        <p:spPr>
          <a:xfrm>
            <a:off x="1864268" y="376771"/>
            <a:ext cx="6858000" cy="801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n-lt"/>
              </a:rPr>
              <a:t>Creating a stack</a:t>
            </a:r>
          </a:p>
        </p:txBody>
      </p:sp>
      <p:sp>
        <p:nvSpPr>
          <p:cNvPr id="3" name="TextBox 2">
            <a:extLst>
              <a:ext uri="{FF2B5EF4-FFF2-40B4-BE49-F238E27FC236}">
                <a16:creationId xmlns:a16="http://schemas.microsoft.com/office/drawing/2014/main" id="{95568A11-E6D8-ADB5-8486-BC7EEBF32CC7}"/>
              </a:ext>
            </a:extLst>
          </p:cNvPr>
          <p:cNvSpPr txBox="1"/>
          <p:nvPr/>
        </p:nvSpPr>
        <p:spPr>
          <a:xfrm>
            <a:off x="2057679" y="1402916"/>
            <a:ext cx="8835752" cy="5078313"/>
          </a:xfrm>
          <a:prstGeom prst="rect">
            <a:avLst/>
          </a:prstGeom>
          <a:noFill/>
        </p:spPr>
        <p:txBody>
          <a:bodyPr wrap="none" rtlCol="0">
            <a:spAutoFit/>
          </a:bodyPr>
          <a:lstStyle/>
          <a:p>
            <a:r>
              <a:rPr lang="en-US" dirty="0"/>
              <a:t>class </a:t>
            </a:r>
            <a:r>
              <a:rPr lang="en-US" dirty="0" err="1"/>
              <a:t>StackApp</a:t>
            </a:r>
            <a:r>
              <a:rPr lang="en-US" dirty="0"/>
              <a:t> {</a:t>
            </a:r>
          </a:p>
          <a:p>
            <a:r>
              <a:rPr lang="en-US" dirty="0"/>
              <a:t>	public static void main(String[] </a:t>
            </a:r>
            <a:r>
              <a:rPr lang="en-US" dirty="0" err="1"/>
              <a:t>args</a:t>
            </a:r>
            <a:r>
              <a:rPr lang="en-US" dirty="0"/>
              <a:t>) {</a:t>
            </a:r>
          </a:p>
          <a:p>
            <a:r>
              <a:rPr lang="en-US" dirty="0"/>
              <a:t>		</a:t>
            </a:r>
            <a:r>
              <a:rPr lang="en-US" dirty="0" err="1"/>
              <a:t>StackX</a:t>
            </a:r>
            <a:r>
              <a:rPr lang="en-US" dirty="0"/>
              <a:t>  </a:t>
            </a:r>
            <a:r>
              <a:rPr lang="en-US" dirty="0" err="1"/>
              <a:t>theStack</a:t>
            </a:r>
            <a:r>
              <a:rPr lang="en-US" dirty="0"/>
              <a:t> = new </a:t>
            </a:r>
            <a:r>
              <a:rPr lang="en-US" dirty="0" err="1"/>
              <a:t>StackX</a:t>
            </a:r>
            <a:r>
              <a:rPr lang="en-US" dirty="0"/>
              <a:t>(10);  // create a stack with max size 10</a:t>
            </a:r>
          </a:p>
          <a:p>
            <a:r>
              <a:rPr lang="en-US" dirty="0"/>
              <a:t>		</a:t>
            </a:r>
          </a:p>
          <a:p>
            <a:r>
              <a:rPr lang="en-US" dirty="0"/>
              <a:t>		</a:t>
            </a:r>
            <a:r>
              <a:rPr lang="en-US" dirty="0" err="1"/>
              <a:t>theStack.push</a:t>
            </a:r>
            <a:r>
              <a:rPr lang="en-US" dirty="0"/>
              <a:t>(30);  // insert given items</a:t>
            </a:r>
          </a:p>
          <a:p>
            <a:r>
              <a:rPr lang="en-US" dirty="0"/>
              <a:t>		</a:t>
            </a:r>
            <a:r>
              <a:rPr lang="en-US" dirty="0" err="1"/>
              <a:t>theStack.push</a:t>
            </a:r>
            <a:r>
              <a:rPr lang="en-US" dirty="0"/>
              <a:t>(80);</a:t>
            </a:r>
          </a:p>
          <a:p>
            <a:r>
              <a:rPr lang="en-US" dirty="0"/>
              <a:t>		</a:t>
            </a:r>
            <a:r>
              <a:rPr lang="en-US" dirty="0" err="1"/>
              <a:t>theStack.push</a:t>
            </a:r>
            <a:r>
              <a:rPr lang="en-US" dirty="0"/>
              <a:t>(100);</a:t>
            </a:r>
          </a:p>
          <a:p>
            <a:r>
              <a:rPr lang="en-US" dirty="0"/>
              <a:t>		</a:t>
            </a:r>
            <a:r>
              <a:rPr lang="en-US" dirty="0" err="1"/>
              <a:t>theStack.push</a:t>
            </a:r>
            <a:r>
              <a:rPr lang="en-US" dirty="0"/>
              <a:t>(25);</a:t>
            </a:r>
          </a:p>
          <a:p>
            <a:r>
              <a:rPr lang="en-US" dirty="0"/>
              <a:t>		</a:t>
            </a:r>
          </a:p>
          <a:p>
            <a:r>
              <a:rPr lang="en-US" dirty="0"/>
              <a:t>		while( !</a:t>
            </a:r>
            <a:r>
              <a:rPr lang="en-US" dirty="0" err="1"/>
              <a:t>theStack.isEmpty</a:t>
            </a:r>
            <a:r>
              <a:rPr lang="en-US" dirty="0"/>
              <a:t>() ) {    // until it is empty, delete item from stack</a:t>
            </a:r>
          </a:p>
          <a:p>
            <a:r>
              <a:rPr lang="en-US" dirty="0"/>
              <a:t>		</a:t>
            </a:r>
          </a:p>
          <a:p>
            <a:r>
              <a:rPr lang="en-US" dirty="0"/>
              <a:t>			double </a:t>
            </a:r>
            <a:r>
              <a:rPr lang="en-US" dirty="0" err="1"/>
              <a:t>val</a:t>
            </a:r>
            <a:r>
              <a:rPr lang="en-US" dirty="0"/>
              <a:t> = </a:t>
            </a:r>
            <a:r>
              <a:rPr lang="en-US" dirty="0" err="1"/>
              <a:t>theStack.pop</a:t>
            </a:r>
            <a:r>
              <a:rPr lang="en-US" dirty="0"/>
              <a:t>();</a:t>
            </a:r>
          </a:p>
          <a:p>
            <a:r>
              <a:rPr lang="en-US" dirty="0"/>
              <a:t>			</a:t>
            </a:r>
            <a:r>
              <a:rPr lang="en-US" dirty="0" err="1"/>
              <a:t>System.out.print</a:t>
            </a:r>
            <a:r>
              <a:rPr lang="en-US" dirty="0"/>
              <a:t>(</a:t>
            </a:r>
            <a:r>
              <a:rPr lang="en-US" dirty="0" err="1"/>
              <a:t>val</a:t>
            </a:r>
            <a:r>
              <a:rPr lang="en-US" dirty="0"/>
              <a:t>);</a:t>
            </a:r>
          </a:p>
          <a:p>
            <a:r>
              <a:rPr lang="en-US" dirty="0"/>
              <a:t>			</a:t>
            </a:r>
            <a:r>
              <a:rPr lang="en-US" dirty="0" err="1"/>
              <a:t>System.out.print</a:t>
            </a:r>
            <a:r>
              <a:rPr lang="en-US" dirty="0"/>
              <a:t>(“ “);</a:t>
            </a:r>
          </a:p>
          <a:p>
            <a:r>
              <a:rPr lang="en-US" dirty="0"/>
              <a:t>		}</a:t>
            </a:r>
          </a:p>
          <a:p>
            <a:r>
              <a:rPr lang="en-US" dirty="0"/>
              <a:t>	}</a:t>
            </a:r>
          </a:p>
          <a:p>
            <a:r>
              <a:rPr lang="en-US" dirty="0"/>
              <a:t>} // end of class</a:t>
            </a:r>
          </a:p>
          <a:p>
            <a:endParaRPr lang="en-US" dirty="0"/>
          </a:p>
        </p:txBody>
      </p:sp>
    </p:spTree>
    <p:extLst>
      <p:ext uri="{BB962C8B-B14F-4D97-AF65-F5344CB8AC3E}">
        <p14:creationId xmlns:p14="http://schemas.microsoft.com/office/powerpoint/2010/main" val="214974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559B-7BCD-AE54-6FB5-AEC7EE3EEAE0}"/>
              </a:ext>
            </a:extLst>
          </p:cNvPr>
          <p:cNvSpPr txBox="1">
            <a:spLocks/>
          </p:cNvSpPr>
          <p:nvPr/>
        </p:nvSpPr>
        <p:spPr>
          <a:xfrm>
            <a:off x="3345198" y="2523624"/>
            <a:ext cx="6858000" cy="801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b="1" dirty="0">
                <a:latin typeface="+mn-lt"/>
              </a:rPr>
              <a:t>Any Question?</a:t>
            </a:r>
          </a:p>
        </p:txBody>
      </p:sp>
    </p:spTree>
    <p:extLst>
      <p:ext uri="{BB962C8B-B14F-4D97-AF65-F5344CB8AC3E}">
        <p14:creationId xmlns:p14="http://schemas.microsoft.com/office/powerpoint/2010/main" val="3652342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1A19C5-A559-1BDF-9CDB-2A179FE936C8}"/>
              </a:ext>
            </a:extLst>
          </p:cNvPr>
          <p:cNvSpPr txBox="1"/>
          <p:nvPr/>
        </p:nvSpPr>
        <p:spPr>
          <a:xfrm>
            <a:off x="1530626" y="725557"/>
            <a:ext cx="9022244" cy="584775"/>
          </a:xfrm>
          <a:prstGeom prst="rect">
            <a:avLst/>
          </a:prstGeom>
          <a:noFill/>
        </p:spPr>
        <p:txBody>
          <a:bodyPr wrap="square">
            <a:spAutoFit/>
          </a:bodyPr>
          <a:lstStyle/>
          <a:p>
            <a:r>
              <a:rPr lang="en-US" sz="3200" b="1" dirty="0"/>
              <a:t>Academic Integrity Policy</a:t>
            </a:r>
            <a:endParaRPr lang="en-US" sz="3200" dirty="0"/>
          </a:p>
        </p:txBody>
      </p:sp>
      <p:sp>
        <p:nvSpPr>
          <p:cNvPr id="4" name="Subtitle 2">
            <a:extLst>
              <a:ext uri="{FF2B5EF4-FFF2-40B4-BE49-F238E27FC236}">
                <a16:creationId xmlns:a16="http://schemas.microsoft.com/office/drawing/2014/main" id="{8DB49527-455E-B0EC-9FA0-7E90E573DE03}"/>
              </a:ext>
            </a:extLst>
          </p:cNvPr>
          <p:cNvSpPr txBox="1">
            <a:spLocks/>
          </p:cNvSpPr>
          <p:nvPr/>
        </p:nvSpPr>
        <p:spPr>
          <a:xfrm>
            <a:off x="2060712" y="2300272"/>
            <a:ext cx="9737035" cy="36043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US" altLang="en-US" sz="3200" dirty="0"/>
          </a:p>
          <a:p>
            <a:endParaRPr lang="en-US" dirty="0"/>
          </a:p>
        </p:txBody>
      </p:sp>
      <p:sp>
        <p:nvSpPr>
          <p:cNvPr id="7" name="Subtitle 2">
            <a:extLst>
              <a:ext uri="{FF2B5EF4-FFF2-40B4-BE49-F238E27FC236}">
                <a16:creationId xmlns:a16="http://schemas.microsoft.com/office/drawing/2014/main" id="{A2E2A994-1FC6-3077-5072-E96BE3C5BA03}"/>
              </a:ext>
            </a:extLst>
          </p:cNvPr>
          <p:cNvSpPr txBox="1">
            <a:spLocks/>
          </p:cNvSpPr>
          <p:nvPr/>
        </p:nvSpPr>
        <p:spPr>
          <a:xfrm>
            <a:off x="1530626" y="1610138"/>
            <a:ext cx="9611139" cy="4403107"/>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Are you aware that following are not accepted in BCI???</a:t>
            </a:r>
          </a:p>
          <a:p>
            <a:pPr marL="0" indent="0">
              <a:buNone/>
            </a:pPr>
            <a:endParaRPr lang="en-US" sz="2400" dirty="0"/>
          </a:p>
          <a:p>
            <a:r>
              <a:rPr lang="en-US" sz="2400" dirty="0"/>
              <a:t>Plagiarism - using work and ideas of other individuals intentionally or unintentionally </a:t>
            </a:r>
          </a:p>
          <a:p>
            <a:r>
              <a:rPr lang="en-US" sz="2400" dirty="0"/>
              <a:t>Collusion - preparing individual assignments together and submitting similar work for assessment. </a:t>
            </a:r>
          </a:p>
          <a:p>
            <a:r>
              <a:rPr lang="en-US" sz="2400" dirty="0"/>
              <a:t>Cheating - obtaining or giving assistance during the course of an examination or assessment without approval</a:t>
            </a:r>
          </a:p>
          <a:p>
            <a:r>
              <a:rPr lang="en-US" sz="2400" dirty="0"/>
              <a:t>Falsification – providing fabricated information or making use of such materials</a:t>
            </a:r>
          </a:p>
          <a:p>
            <a:pPr marL="0" indent="0">
              <a:buNone/>
            </a:pPr>
            <a:endParaRPr lang="en-US" sz="2200" dirty="0"/>
          </a:p>
          <a:p>
            <a:pPr marL="0" indent="0">
              <a:buNone/>
            </a:pPr>
            <a:r>
              <a:rPr lang="en-US" sz="2200" dirty="0"/>
              <a:t>.</a:t>
            </a:r>
          </a:p>
          <a:p>
            <a:pPr marL="0" indent="0">
              <a:buNone/>
            </a:pPr>
            <a:endParaRPr lang="en-US" altLang="en-US" dirty="0"/>
          </a:p>
          <a:p>
            <a:pPr marL="0" indent="0">
              <a:buNone/>
            </a:pPr>
            <a:endParaRPr lang="en-US" altLang="en-US" dirty="0"/>
          </a:p>
          <a:p>
            <a:pPr marL="0" indent="0">
              <a:buNone/>
            </a:pPr>
            <a:endParaRPr lang="en-US" dirty="0"/>
          </a:p>
        </p:txBody>
      </p:sp>
    </p:spTree>
    <p:extLst>
      <p:ext uri="{BB962C8B-B14F-4D97-AF65-F5344CB8AC3E}">
        <p14:creationId xmlns:p14="http://schemas.microsoft.com/office/powerpoint/2010/main" val="372520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87B9A-E734-0714-DD42-CEA8E1B6EC0B}"/>
              </a:ext>
            </a:extLst>
          </p:cNvPr>
          <p:cNvSpPr txBox="1">
            <a:spLocks/>
          </p:cNvSpPr>
          <p:nvPr/>
        </p:nvSpPr>
        <p:spPr>
          <a:xfrm>
            <a:off x="3628173" y="982444"/>
            <a:ext cx="6858000" cy="8016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Lectures will cover</a:t>
            </a:r>
            <a:endParaRPr lang="en-US" b="1" dirty="0"/>
          </a:p>
        </p:txBody>
      </p:sp>
      <p:sp>
        <p:nvSpPr>
          <p:cNvPr id="3" name="Subtitle 2">
            <a:extLst>
              <a:ext uri="{FF2B5EF4-FFF2-40B4-BE49-F238E27FC236}">
                <a16:creationId xmlns:a16="http://schemas.microsoft.com/office/drawing/2014/main" id="{A1C37EB0-1CC6-0BE3-C762-B2875BAD3AA3}"/>
              </a:ext>
            </a:extLst>
          </p:cNvPr>
          <p:cNvSpPr txBox="1">
            <a:spLocks/>
          </p:cNvSpPr>
          <p:nvPr/>
        </p:nvSpPr>
        <p:spPr>
          <a:xfrm>
            <a:off x="2325757" y="1888434"/>
            <a:ext cx="7692302" cy="3678647"/>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en-US" sz="4200" b="1" dirty="0"/>
              <a:t>     Data Structures</a:t>
            </a:r>
          </a:p>
          <a:p>
            <a:pPr marL="457200" lvl="1" indent="0">
              <a:buNone/>
              <a:defRPr/>
            </a:pPr>
            <a:r>
              <a:rPr lang="en-US" altLang="en-US" sz="2800" b="1" dirty="0"/>
              <a:t>      - Stack data structure</a:t>
            </a:r>
          </a:p>
          <a:p>
            <a:pPr marL="457200" lvl="1" indent="0">
              <a:buNone/>
              <a:defRPr/>
            </a:pPr>
            <a:r>
              <a:rPr lang="en-US" altLang="en-US" sz="2800" b="1" dirty="0"/>
              <a:t>      - Queue data structure</a:t>
            </a:r>
          </a:p>
          <a:p>
            <a:pPr marL="457200" lvl="1" indent="0">
              <a:buNone/>
              <a:defRPr/>
            </a:pPr>
            <a:r>
              <a:rPr lang="en-US" altLang="en-US" sz="2800" b="1" dirty="0"/>
              <a:t>      - Linked list data structure</a:t>
            </a:r>
          </a:p>
          <a:p>
            <a:pPr marL="457200" lvl="1" indent="0">
              <a:buNone/>
              <a:defRPr/>
            </a:pPr>
            <a:r>
              <a:rPr lang="en-US" altLang="en-US" sz="2800" b="1" dirty="0"/>
              <a:t>      - Tree data structure</a:t>
            </a:r>
          </a:p>
          <a:p>
            <a:pPr marL="228600" lvl="1" indent="0">
              <a:buNone/>
              <a:defRPr/>
            </a:pPr>
            <a:endParaRPr lang="en-US" altLang="en-US" sz="4200" b="1" dirty="0"/>
          </a:p>
          <a:p>
            <a:pPr marL="800100" lvl="1" indent="-571500">
              <a:defRPr/>
            </a:pPr>
            <a:r>
              <a:rPr lang="en-US" altLang="en-US" sz="4200" b="1" dirty="0"/>
              <a:t>Algorithms</a:t>
            </a:r>
          </a:p>
          <a:p>
            <a:pPr marL="228600" lvl="1" indent="0">
              <a:buNone/>
              <a:defRPr/>
            </a:pPr>
            <a:r>
              <a:rPr lang="en-US" altLang="en-US" sz="2800" b="1" dirty="0"/>
              <a:t>	- Asymptotic Notations </a:t>
            </a:r>
          </a:p>
          <a:p>
            <a:pPr marL="228600" lvl="1" indent="0">
              <a:buNone/>
              <a:defRPr/>
            </a:pPr>
            <a:r>
              <a:rPr lang="en-US" altLang="en-US" sz="2800" b="1" dirty="0"/>
              <a:t>          - Algorithm designing techniques </a:t>
            </a:r>
          </a:p>
          <a:p>
            <a:pPr marL="228600" lvl="1" indent="0">
              <a:buNone/>
              <a:defRPr/>
            </a:pPr>
            <a:r>
              <a:rPr lang="en-US" altLang="en-US" sz="2800" b="1" dirty="0"/>
              <a:t>          - Searching and Sorting algorithms</a:t>
            </a:r>
            <a:r>
              <a:rPr lang="en-US" altLang="en-US" sz="2200" dirty="0"/>
              <a:t>		</a:t>
            </a:r>
          </a:p>
          <a:p>
            <a:pPr marL="342900" indent="-342900">
              <a:buFontTx/>
              <a:buChar char="-"/>
              <a:defRPr/>
            </a:pPr>
            <a:endParaRPr lang="en-US" altLang="en-US" dirty="0"/>
          </a:p>
          <a:p>
            <a:endParaRPr lang="en-US" dirty="0"/>
          </a:p>
        </p:txBody>
      </p:sp>
    </p:spTree>
    <p:extLst>
      <p:ext uri="{BB962C8B-B14F-4D97-AF65-F5344CB8AC3E}">
        <p14:creationId xmlns:p14="http://schemas.microsoft.com/office/powerpoint/2010/main" val="1559729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64BB47-26F3-8450-A5EE-EADDD716D912}"/>
              </a:ext>
            </a:extLst>
          </p:cNvPr>
          <p:cNvSpPr txBox="1"/>
          <p:nvPr/>
        </p:nvSpPr>
        <p:spPr>
          <a:xfrm>
            <a:off x="3143249" y="913607"/>
            <a:ext cx="6922604" cy="646331"/>
          </a:xfrm>
          <a:prstGeom prst="rect">
            <a:avLst/>
          </a:prstGeom>
          <a:noFill/>
        </p:spPr>
        <p:txBody>
          <a:bodyPr wrap="square">
            <a:spAutoFit/>
          </a:bodyPr>
          <a:lstStyle/>
          <a:p>
            <a:r>
              <a:rPr lang="en-US" altLang="en-US" sz="3600" b="1" dirty="0"/>
              <a:t>Tutorials  and Labs will cover</a:t>
            </a:r>
            <a:endParaRPr lang="en-US" sz="3600" dirty="0"/>
          </a:p>
        </p:txBody>
      </p:sp>
      <p:sp>
        <p:nvSpPr>
          <p:cNvPr id="4" name="Subtitle 2">
            <a:extLst>
              <a:ext uri="{FF2B5EF4-FFF2-40B4-BE49-F238E27FC236}">
                <a16:creationId xmlns:a16="http://schemas.microsoft.com/office/drawing/2014/main" id="{72D4CBC7-2489-59DA-C9C4-81B77ABC3BAD}"/>
              </a:ext>
            </a:extLst>
          </p:cNvPr>
          <p:cNvSpPr txBox="1">
            <a:spLocks/>
          </p:cNvSpPr>
          <p:nvPr/>
        </p:nvSpPr>
        <p:spPr>
          <a:xfrm>
            <a:off x="1550504" y="1626818"/>
            <a:ext cx="10171045" cy="36043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altLang="en-US" dirty="0"/>
          </a:p>
          <a:p>
            <a:r>
              <a:rPr lang="en-US" altLang="en-US" dirty="0"/>
              <a:t>Solve problems using the knowledge acquired in the lecture</a:t>
            </a:r>
          </a:p>
          <a:p>
            <a:r>
              <a:rPr lang="en-US" altLang="en-US" dirty="0"/>
              <a:t>Get hands on experience in writing programs</a:t>
            </a:r>
          </a:p>
          <a:p>
            <a:pPr marL="0" indent="0">
              <a:buNone/>
            </a:pPr>
            <a:r>
              <a:rPr lang="en-US" altLang="en-US" dirty="0"/>
              <a:t>      	- Java  </a:t>
            </a:r>
          </a:p>
          <a:p>
            <a:pPr marL="0" indent="0">
              <a:buNone/>
            </a:pPr>
            <a:r>
              <a:rPr lang="en-US" altLang="en-US" dirty="0"/>
              <a:t>		</a:t>
            </a:r>
          </a:p>
          <a:p>
            <a:endParaRPr lang="en-US" altLang="en-US" dirty="0"/>
          </a:p>
          <a:p>
            <a:endParaRPr lang="en-US" dirty="0"/>
          </a:p>
        </p:txBody>
      </p:sp>
    </p:spTree>
    <p:extLst>
      <p:ext uri="{BB962C8B-B14F-4D97-AF65-F5344CB8AC3E}">
        <p14:creationId xmlns:p14="http://schemas.microsoft.com/office/powerpoint/2010/main" val="358166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97E04-81B5-6664-3B84-188868FAAD66}"/>
              </a:ext>
            </a:extLst>
          </p:cNvPr>
          <p:cNvSpPr txBox="1"/>
          <p:nvPr/>
        </p:nvSpPr>
        <p:spPr>
          <a:xfrm>
            <a:off x="2517084" y="2285856"/>
            <a:ext cx="8495472" cy="2677656"/>
          </a:xfrm>
          <a:prstGeom prst="rect">
            <a:avLst/>
          </a:prstGeom>
          <a:noFill/>
        </p:spPr>
        <p:txBody>
          <a:bodyPr wrap="square">
            <a:spAutoFit/>
          </a:bodyPr>
          <a:lstStyle/>
          <a:p>
            <a:pPr marL="285750" indent="-285750">
              <a:buFont typeface="Arial" panose="020B0604020202020204" pitchFamily="34" charset="0"/>
              <a:buChar char="•"/>
            </a:pPr>
            <a:r>
              <a:rPr lang="en-US" sz="2800" dirty="0"/>
              <a:t>Good programming skill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Any programming language </a:t>
            </a:r>
          </a:p>
          <a:p>
            <a:endParaRPr lang="en-US" sz="2800" dirty="0"/>
          </a:p>
          <a:p>
            <a:pPr marL="285750" indent="-285750">
              <a:buFont typeface="Arial" panose="020B0604020202020204" pitchFamily="34" charset="0"/>
              <a:buChar char="•"/>
            </a:pPr>
            <a:r>
              <a:rPr lang="en-US" sz="2800" dirty="0"/>
              <a:t>Good analytical skill with sufficient mathematical knowledge </a:t>
            </a:r>
          </a:p>
        </p:txBody>
      </p:sp>
      <p:sp>
        <p:nvSpPr>
          <p:cNvPr id="4" name="TextBox 3">
            <a:extLst>
              <a:ext uri="{FF2B5EF4-FFF2-40B4-BE49-F238E27FC236}">
                <a16:creationId xmlns:a16="http://schemas.microsoft.com/office/drawing/2014/main" id="{AA6AF6C0-4935-20E7-3923-BCE45B126282}"/>
              </a:ext>
            </a:extLst>
          </p:cNvPr>
          <p:cNvSpPr txBox="1"/>
          <p:nvPr/>
        </p:nvSpPr>
        <p:spPr>
          <a:xfrm>
            <a:off x="2634698" y="1082572"/>
            <a:ext cx="6922604" cy="646331"/>
          </a:xfrm>
          <a:prstGeom prst="rect">
            <a:avLst/>
          </a:prstGeom>
          <a:noFill/>
        </p:spPr>
        <p:txBody>
          <a:bodyPr wrap="square">
            <a:spAutoFit/>
          </a:bodyPr>
          <a:lstStyle/>
          <a:p>
            <a:r>
              <a:rPr lang="en-US" sz="3600" b="1" dirty="0"/>
              <a:t>Preliminaries</a:t>
            </a:r>
            <a:endParaRPr lang="en-US" sz="3600" dirty="0"/>
          </a:p>
        </p:txBody>
      </p:sp>
    </p:spTree>
    <p:extLst>
      <p:ext uri="{BB962C8B-B14F-4D97-AF65-F5344CB8AC3E}">
        <p14:creationId xmlns:p14="http://schemas.microsoft.com/office/powerpoint/2010/main" val="322036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EE4CE6-E1DC-033C-F7C4-CD3C51219C5B}"/>
              </a:ext>
            </a:extLst>
          </p:cNvPr>
          <p:cNvSpPr txBox="1"/>
          <p:nvPr/>
        </p:nvSpPr>
        <p:spPr>
          <a:xfrm>
            <a:off x="884583" y="1192696"/>
            <a:ext cx="11141765" cy="646331"/>
          </a:xfrm>
          <a:prstGeom prst="rect">
            <a:avLst/>
          </a:prstGeom>
          <a:noFill/>
        </p:spPr>
        <p:txBody>
          <a:bodyPr wrap="square">
            <a:spAutoFit/>
          </a:bodyPr>
          <a:lstStyle/>
          <a:p>
            <a:r>
              <a:rPr lang="en-US" sz="3600" dirty="0"/>
              <a:t>Think about the process of finding a word in dictionary???</a:t>
            </a:r>
          </a:p>
        </p:txBody>
      </p:sp>
      <p:sp>
        <p:nvSpPr>
          <p:cNvPr id="5" name="TextBox 4">
            <a:extLst>
              <a:ext uri="{FF2B5EF4-FFF2-40B4-BE49-F238E27FC236}">
                <a16:creationId xmlns:a16="http://schemas.microsoft.com/office/drawing/2014/main" id="{EE21183E-D43E-8C33-A840-6F9EDBE41F58}"/>
              </a:ext>
            </a:extLst>
          </p:cNvPr>
          <p:cNvSpPr txBox="1"/>
          <p:nvPr/>
        </p:nvSpPr>
        <p:spPr>
          <a:xfrm>
            <a:off x="1530627" y="5018974"/>
            <a:ext cx="9740347" cy="954107"/>
          </a:xfrm>
          <a:prstGeom prst="rect">
            <a:avLst/>
          </a:prstGeom>
          <a:noFill/>
        </p:spPr>
        <p:txBody>
          <a:bodyPr wrap="square">
            <a:spAutoFit/>
          </a:bodyPr>
          <a:lstStyle/>
          <a:p>
            <a:pPr marL="285750" indent="-285750">
              <a:buFont typeface="Arial" panose="020B0604020202020204" pitchFamily="34" charset="0"/>
              <a:buChar char="•"/>
            </a:pPr>
            <a:r>
              <a:rPr lang="en-US" sz="2800" dirty="0"/>
              <a:t>What happens if the words in the dictionary are not sorted?  </a:t>
            </a:r>
          </a:p>
          <a:p>
            <a:endParaRPr lang="en-US" sz="2800" dirty="0"/>
          </a:p>
        </p:txBody>
      </p:sp>
      <p:pic>
        <p:nvPicPr>
          <p:cNvPr id="1026" name="Picture 2" descr="How many words are in the English language? | English Live">
            <a:extLst>
              <a:ext uri="{FF2B5EF4-FFF2-40B4-BE49-F238E27FC236}">
                <a16:creationId xmlns:a16="http://schemas.microsoft.com/office/drawing/2014/main" id="{5203A191-4E45-D602-1D5A-AE5C6727D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921" y="1896845"/>
            <a:ext cx="5963479" cy="3122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432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FD20A0CF-05A7-1D21-A0DB-78BAF7CE9526}"/>
              </a:ext>
            </a:extLst>
          </p:cNvPr>
          <p:cNvSpPr txBox="1">
            <a:spLocks/>
          </p:cNvSpPr>
          <p:nvPr/>
        </p:nvSpPr>
        <p:spPr>
          <a:xfrm>
            <a:off x="1249407" y="1872097"/>
            <a:ext cx="11085054" cy="36043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Data Structures</a:t>
            </a:r>
          </a:p>
          <a:p>
            <a:pPr marL="0" indent="0">
              <a:buNone/>
            </a:pPr>
            <a:r>
              <a:rPr lang="en-US" sz="2400" dirty="0"/>
              <a:t>                 - Data structure is an arrangement of data in a computer’s memory or sometimes on a disk. </a:t>
            </a:r>
          </a:p>
          <a:p>
            <a:pPr marL="0" indent="0">
              <a:buNone/>
            </a:pPr>
            <a:r>
              <a:rPr lang="en-US" sz="2400" dirty="0"/>
              <a:t>Ex: stacks, queues, linked lists, trees</a:t>
            </a:r>
          </a:p>
          <a:p>
            <a:pPr marL="0" indent="0">
              <a:buNone/>
            </a:pPr>
            <a:endParaRPr lang="en-US" sz="2000" dirty="0"/>
          </a:p>
          <a:p>
            <a:pPr marL="0" indent="0">
              <a:buNone/>
            </a:pPr>
            <a:r>
              <a:rPr lang="en-US" sz="2000" b="1" dirty="0"/>
              <a:t>Algorithms</a:t>
            </a:r>
            <a:r>
              <a:rPr lang="en-US" sz="2000" dirty="0"/>
              <a:t> </a:t>
            </a:r>
          </a:p>
          <a:p>
            <a:pPr marL="0" indent="0">
              <a:buNone/>
            </a:pPr>
            <a:r>
              <a:rPr lang="en-US" sz="2000" dirty="0"/>
              <a:t>	</a:t>
            </a:r>
            <a:r>
              <a:rPr lang="en-US" sz="2400" dirty="0"/>
              <a:t>- Algorithms manipulate the data in these structures in various ways. </a:t>
            </a:r>
          </a:p>
          <a:p>
            <a:pPr marL="0" indent="0">
              <a:buNone/>
            </a:pPr>
            <a:r>
              <a:rPr lang="en-US" sz="2400" dirty="0"/>
              <a:t>Ex: searching and sorting algorithms</a:t>
            </a:r>
          </a:p>
          <a:p>
            <a:pPr marL="0" indent="0">
              <a:buNone/>
            </a:pPr>
            <a:endParaRPr lang="en-US" sz="2000" dirty="0"/>
          </a:p>
          <a:p>
            <a:pPr marL="0" indent="0">
              <a:buNone/>
            </a:pPr>
            <a:endParaRPr lang="en-US" dirty="0"/>
          </a:p>
        </p:txBody>
      </p:sp>
      <p:sp>
        <p:nvSpPr>
          <p:cNvPr id="3" name="Title 1">
            <a:extLst>
              <a:ext uri="{FF2B5EF4-FFF2-40B4-BE49-F238E27FC236}">
                <a16:creationId xmlns:a16="http://schemas.microsoft.com/office/drawing/2014/main" id="{5D36376B-0E37-E370-C8D7-08A3A043AD9C}"/>
              </a:ext>
            </a:extLst>
          </p:cNvPr>
          <p:cNvSpPr txBox="1">
            <a:spLocks/>
          </p:cNvSpPr>
          <p:nvPr/>
        </p:nvSpPr>
        <p:spPr>
          <a:xfrm>
            <a:off x="2070263" y="731625"/>
            <a:ext cx="7745506" cy="86448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Structures and Algorithms</a:t>
            </a:r>
          </a:p>
        </p:txBody>
      </p:sp>
    </p:spTree>
    <p:extLst>
      <p:ext uri="{BB962C8B-B14F-4D97-AF65-F5344CB8AC3E}">
        <p14:creationId xmlns:p14="http://schemas.microsoft.com/office/powerpoint/2010/main" val="1360568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2931</TotalTime>
  <Words>1823</Words>
  <Application>Microsoft Office PowerPoint</Application>
  <PresentationFormat>Widescreen</PresentationFormat>
  <Paragraphs>329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Garamond</vt:lpstr>
      <vt:lpstr>Times New Roman</vt:lpstr>
      <vt:lpstr>Wingdings</vt:lpstr>
      <vt:lpstr>Office Theme</vt:lpstr>
      <vt:lpstr>BSIT 21033  – Data Structures and Algorithms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BSIT 21033  – Data Structures and Algorithms </dc:title>
  <dc:creator>kasun jayananda</dc:creator>
  <cp:lastModifiedBy>kasun jayananda</cp:lastModifiedBy>
  <cp:revision>28</cp:revision>
  <dcterms:created xsi:type="dcterms:W3CDTF">2022-07-18T03:09:08Z</dcterms:created>
  <dcterms:modified xsi:type="dcterms:W3CDTF">2022-07-27T10:06:33Z</dcterms:modified>
</cp:coreProperties>
</file>