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817003c59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5817003c5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817003c59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817003c5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817003c59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817003c5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817003c59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5817003c5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817003c5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817003c5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817003c5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817003c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5"/>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ADADAD"/>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4"/>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4"/>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25"/>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26"/>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ADADAD"/>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26"/>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26"/>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ADADAD"/>
                </a:solidFill>
                <a:latin typeface="Arial"/>
                <a:ea typeface="Arial"/>
                <a:cs typeface="Arial"/>
                <a:sym typeface="Arial"/>
              </a:rPr>
              <a:t>“</a:t>
            </a:r>
            <a:endParaRPr/>
          </a:p>
        </p:txBody>
      </p:sp>
      <p:sp>
        <p:nvSpPr>
          <p:cNvPr id="95" name="Google Shape;95;p26"/>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ADADAD"/>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27"/>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ADADAD"/>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8"/>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ADADAD"/>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28"/>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28"/>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ADADAD"/>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28"/>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28"/>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ADADAD"/>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8"/>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28"/>
          <p:cNvCxnSpPr/>
          <p:nvPr/>
        </p:nvCxnSpPr>
        <p:spPr>
          <a:xfrm>
            <a:off x="3726142" y="2133600"/>
            <a:ext cx="0" cy="3962400"/>
          </a:xfrm>
          <a:prstGeom prst="straightConnector1">
            <a:avLst/>
          </a:prstGeom>
          <a:noFill/>
          <a:ln cap="flat" cmpd="sng" w="12700">
            <a:solidFill>
              <a:srgbClr val="ADADAD">
                <a:alpha val="40000"/>
              </a:srgbClr>
            </a:solidFill>
            <a:prstDash val="solid"/>
            <a:round/>
            <a:headEnd len="sm" w="sm" type="none"/>
            <a:tailEnd len="sm" w="sm" type="none"/>
          </a:ln>
        </p:spPr>
      </p:cxnSp>
      <p:cxnSp>
        <p:nvCxnSpPr>
          <p:cNvPr id="111" name="Google Shape;111;p28"/>
          <p:cNvCxnSpPr/>
          <p:nvPr/>
        </p:nvCxnSpPr>
        <p:spPr>
          <a:xfrm>
            <a:off x="6962227" y="2133600"/>
            <a:ext cx="0" cy="3966882"/>
          </a:xfrm>
          <a:prstGeom prst="straightConnector1">
            <a:avLst/>
          </a:prstGeom>
          <a:noFill/>
          <a:ln cap="flat" cmpd="sng" w="12700">
            <a:solidFill>
              <a:srgbClr val="ADADAD">
                <a:alpha val="40000"/>
              </a:srgbClr>
            </a:solidFill>
            <a:prstDash val="solid"/>
            <a:round/>
            <a:headEnd len="sm" w="sm" type="none"/>
            <a:tailEnd len="sm" w="sm" type="none"/>
          </a:ln>
        </p:spPr>
      </p:cxnSp>
      <p:sp>
        <p:nvSpPr>
          <p:cNvPr id="112" name="Google Shape;112;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ADADAD"/>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29"/>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29"/>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29"/>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ADADAD"/>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29"/>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29"/>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29"/>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ADADAD"/>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29"/>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29"/>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29"/>
          <p:cNvCxnSpPr/>
          <p:nvPr/>
        </p:nvCxnSpPr>
        <p:spPr>
          <a:xfrm>
            <a:off x="3726142" y="2133600"/>
            <a:ext cx="0" cy="3962400"/>
          </a:xfrm>
          <a:prstGeom prst="straightConnector1">
            <a:avLst/>
          </a:prstGeom>
          <a:noFill/>
          <a:ln cap="flat" cmpd="sng" w="12700">
            <a:solidFill>
              <a:srgbClr val="ADADAD">
                <a:alpha val="40000"/>
              </a:srgbClr>
            </a:solidFill>
            <a:prstDash val="solid"/>
            <a:round/>
            <a:headEnd len="sm" w="sm" type="none"/>
            <a:tailEnd len="sm" w="sm" type="none"/>
          </a:ln>
        </p:spPr>
      </p:cxnSp>
      <p:cxnSp>
        <p:nvCxnSpPr>
          <p:cNvPr id="127" name="Google Shape;127;p29"/>
          <p:cNvCxnSpPr/>
          <p:nvPr/>
        </p:nvCxnSpPr>
        <p:spPr>
          <a:xfrm>
            <a:off x="6962227" y="2133600"/>
            <a:ext cx="0" cy="3966882"/>
          </a:xfrm>
          <a:prstGeom prst="straightConnector1">
            <a:avLst/>
          </a:prstGeom>
          <a:noFill/>
          <a:ln cap="flat" cmpd="sng" w="12700">
            <a:solidFill>
              <a:srgbClr val="ADADAD">
                <a:alpha val="40000"/>
              </a:srgbClr>
            </a:solidFill>
            <a:prstDash val="solid"/>
            <a:round/>
            <a:headEnd len="sm" w="sm" type="none"/>
            <a:tailEnd len="sm" w="sm" type="none"/>
          </a:ln>
        </p:spPr>
      </p:cxnSp>
      <p:sp>
        <p:nvSpPr>
          <p:cNvPr id="128" name="Google Shape;128;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0"/>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1"/>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7"/>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ADADAD"/>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18"/>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ADADAD"/>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19"/>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19"/>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ADADAD"/>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19"/>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2"/>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22"/>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3"/>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23"/>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4"/>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4"/>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4"/>
          <p:cNvSpPr/>
          <p:nvPr/>
        </p:nvSpPr>
        <p:spPr>
          <a:xfrm>
            <a:off x="8609012" y="1676400"/>
            <a:ext cx="2819400" cy="2819400"/>
          </a:xfrm>
          <a:prstGeom prst="ellipse">
            <a:avLst/>
          </a:prstGeom>
          <a:gradFill>
            <a:gsLst>
              <a:gs pos="0">
                <a:srgbClr val="848484">
                  <a:alpha val="6666"/>
                </a:srgbClr>
              </a:gs>
              <a:gs pos="36000">
                <a:srgbClr val="848484">
                  <a:alpha val="5882"/>
                </a:srgbClr>
              </a:gs>
              <a:gs pos="69000">
                <a:srgbClr val="848484">
                  <a:alpha val="0"/>
                </a:srgbClr>
              </a:gs>
              <a:gs pos="100000">
                <a:srgbClr val="848484">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4"/>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4"/>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ADADAD"/>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ADADAD"/>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ADADAD"/>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ADADAD"/>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ADADAD"/>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ADADAD"/>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ADADAD"/>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ADADAD"/>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ADADAD"/>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
          <p:cNvSpPr txBox="1"/>
          <p:nvPr>
            <p:ph type="ctrTitle"/>
          </p:nvPr>
        </p:nvSpPr>
        <p:spPr>
          <a:xfrm>
            <a:off x="661071" y="-55094"/>
            <a:ext cx="8825700" cy="1587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7200"/>
              <a:buFont typeface="Century Gothic"/>
              <a:buNone/>
            </a:pPr>
            <a:r>
              <a:rPr b="1" lang="en-US">
                <a:solidFill>
                  <a:srgbClr val="00B0F0"/>
                </a:solidFill>
              </a:rPr>
              <a:t>Project Progress</a:t>
            </a:r>
            <a:endParaRPr/>
          </a:p>
        </p:txBody>
      </p:sp>
      <p:sp>
        <p:nvSpPr>
          <p:cNvPr id="251" name="Google Shape;251;p1"/>
          <p:cNvSpPr txBox="1"/>
          <p:nvPr>
            <p:ph idx="1" type="subTitle"/>
          </p:nvPr>
        </p:nvSpPr>
        <p:spPr>
          <a:xfrm>
            <a:off x="991201" y="2092975"/>
            <a:ext cx="10209600" cy="8613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1628"/>
              <a:buNone/>
            </a:pPr>
            <a:r>
              <a:rPr lang="en-US" sz="2235">
                <a:solidFill>
                  <a:schemeClr val="lt1"/>
                </a:solidFill>
              </a:rPr>
              <a:t>FIND A SOLUTION TO INCREASE THE EFFICIENCY OF SOLAR CELLS FOR  SUSTAINABLE POWER GENERATION AND REDUCE THE CONSUMPTION OF FOREIGN FOSSIL FUELS FOR POWER GENERATION</a:t>
            </a:r>
            <a:endParaRPr sz="2050"/>
          </a:p>
        </p:txBody>
      </p:sp>
      <p:sp>
        <p:nvSpPr>
          <p:cNvPr id="252" name="Google Shape;252;p1"/>
          <p:cNvSpPr txBox="1"/>
          <p:nvPr/>
        </p:nvSpPr>
        <p:spPr>
          <a:xfrm>
            <a:off x="9157252" y="217049"/>
            <a:ext cx="2040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IT 4004</a:t>
            </a:r>
            <a:endParaRPr b="0" i="0" sz="1400" u="none" cap="none" strike="noStrike">
              <a:solidFill>
                <a:srgbClr val="000000"/>
              </a:solidFill>
              <a:latin typeface="Arial"/>
              <a:ea typeface="Arial"/>
              <a:cs typeface="Arial"/>
              <a:sym typeface="Arial"/>
            </a:endParaRPr>
          </a:p>
        </p:txBody>
      </p:sp>
      <p:pic>
        <p:nvPicPr>
          <p:cNvPr descr="Globally, new solar power plants added almost 35% to new power generating  capacity in 2017" id="253" name="Google Shape;253;p1"/>
          <p:cNvPicPr preferRelativeResize="0"/>
          <p:nvPr/>
        </p:nvPicPr>
        <p:blipFill rotWithShape="1">
          <a:blip r:embed="rId3">
            <a:alphaModFix/>
          </a:blip>
          <a:srcRect b="0" l="0" r="0" t="0"/>
          <a:stretch/>
        </p:blipFill>
        <p:spPr>
          <a:xfrm>
            <a:off x="2799830" y="3226556"/>
            <a:ext cx="6592200" cy="3376500"/>
          </a:xfrm>
          <a:prstGeom prst="roundRect">
            <a:avLst>
              <a:gd fmla="val 16667" name="adj"/>
            </a:avLst>
          </a:prstGeom>
          <a:noFill/>
          <a:ln>
            <a:noFill/>
          </a:ln>
          <a:effectLst>
            <a:outerShdw blurRad="152400" kx="109970" rotWithShape="0" algn="tl" dir="900000" dist="12000" sy="98000" ky="199851">
              <a:srgbClr val="000000">
                <a:alpha val="29409"/>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g15817003c59_0_47"/>
          <p:cNvPicPr preferRelativeResize="0"/>
          <p:nvPr/>
        </p:nvPicPr>
        <p:blipFill>
          <a:blip r:embed="rId3">
            <a:alphaModFix/>
          </a:blip>
          <a:stretch>
            <a:fillRect/>
          </a:stretch>
        </p:blipFill>
        <p:spPr>
          <a:xfrm>
            <a:off x="152400" y="383725"/>
            <a:ext cx="11887203" cy="59467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15817003c59_0_52"/>
          <p:cNvPicPr preferRelativeResize="0"/>
          <p:nvPr/>
        </p:nvPicPr>
        <p:blipFill>
          <a:blip r:embed="rId3">
            <a:alphaModFix/>
          </a:blip>
          <a:stretch>
            <a:fillRect/>
          </a:stretch>
        </p:blipFill>
        <p:spPr>
          <a:xfrm>
            <a:off x="152400" y="457200"/>
            <a:ext cx="11887199" cy="5943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7"/>
          <p:cNvPicPr preferRelativeResize="0"/>
          <p:nvPr>
            <p:ph idx="1" type="body"/>
          </p:nvPr>
        </p:nvPicPr>
        <p:blipFill rotWithShape="1">
          <a:blip r:embed="rId3">
            <a:alphaModFix/>
          </a:blip>
          <a:srcRect b="0" l="16656" r="0" t="0"/>
          <a:stretch/>
        </p:blipFill>
        <p:spPr>
          <a:xfrm>
            <a:off x="157417" y="395943"/>
            <a:ext cx="8836271" cy="5575452"/>
          </a:xfrm>
          <a:prstGeom prst="rect">
            <a:avLst/>
          </a:prstGeom>
          <a:noFill/>
          <a:ln>
            <a:noFill/>
          </a:ln>
        </p:spPr>
      </p:pic>
      <p:cxnSp>
        <p:nvCxnSpPr>
          <p:cNvPr id="222" name="Google Shape;222;p7"/>
          <p:cNvCxnSpPr/>
          <p:nvPr/>
        </p:nvCxnSpPr>
        <p:spPr>
          <a:xfrm>
            <a:off x="2993721" y="1640910"/>
            <a:ext cx="6163800" cy="332100"/>
          </a:xfrm>
          <a:prstGeom prst="bentConnector3">
            <a:avLst>
              <a:gd fmla="val 50000" name="adj1"/>
            </a:avLst>
          </a:prstGeom>
          <a:noFill/>
          <a:ln cap="flat" cmpd="sng" w="28575">
            <a:solidFill>
              <a:srgbClr val="00B0F0"/>
            </a:solidFill>
            <a:prstDash val="solid"/>
            <a:round/>
            <a:headEnd len="med" w="med" type="triangle"/>
            <a:tailEnd len="med" w="med" type="triangle"/>
          </a:ln>
        </p:spPr>
      </p:cxnSp>
      <p:sp>
        <p:nvSpPr>
          <p:cNvPr id="223" name="Google Shape;223;p7"/>
          <p:cNvSpPr txBox="1"/>
          <p:nvPr/>
        </p:nvSpPr>
        <p:spPr>
          <a:xfrm>
            <a:off x="9225650" y="1782650"/>
            <a:ext cx="27246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Drop down menu to select the options:</a:t>
            </a:r>
            <a:endParaRPr sz="1800">
              <a:solidFill>
                <a:schemeClr val="lt1"/>
              </a:solidFill>
              <a:latin typeface="Century Gothic"/>
              <a:ea typeface="Century Gothic"/>
              <a:cs typeface="Century Gothic"/>
              <a:sym typeface="Century Gothic"/>
            </a:endParaRPr>
          </a:p>
          <a:p>
            <a:pPr indent="-342900" lvl="0" marL="457200" marR="0" rtl="0" algn="l">
              <a:spcBef>
                <a:spcPts val="0"/>
              </a:spcBef>
              <a:spcAft>
                <a:spcPts val="0"/>
              </a:spcAft>
              <a:buClr>
                <a:schemeClr val="lt1"/>
              </a:buClr>
              <a:buSzPts val="1800"/>
              <a:buFont typeface="Century Gothic"/>
              <a:buChar char="●"/>
            </a:pPr>
            <a:r>
              <a:rPr lang="en-US" sz="1800">
                <a:solidFill>
                  <a:schemeClr val="lt1"/>
                </a:solidFill>
                <a:latin typeface="Century Gothic"/>
                <a:ea typeface="Century Gothic"/>
                <a:cs typeface="Century Gothic"/>
                <a:sym typeface="Century Gothic"/>
              </a:rPr>
              <a:t>Current </a:t>
            </a:r>
            <a:endParaRPr sz="1800">
              <a:solidFill>
                <a:schemeClr val="lt1"/>
              </a:solidFill>
              <a:latin typeface="Century Gothic"/>
              <a:ea typeface="Century Gothic"/>
              <a:cs typeface="Century Gothic"/>
              <a:sym typeface="Century Gothic"/>
            </a:endParaRPr>
          </a:p>
          <a:p>
            <a:pPr indent="-342900" lvl="0" marL="457200" marR="0" rtl="0" algn="l">
              <a:spcBef>
                <a:spcPts val="0"/>
              </a:spcBef>
              <a:spcAft>
                <a:spcPts val="0"/>
              </a:spcAft>
              <a:buClr>
                <a:schemeClr val="lt1"/>
              </a:buClr>
              <a:buSzPts val="1800"/>
              <a:buFont typeface="Century Gothic"/>
              <a:buChar char="●"/>
            </a:pPr>
            <a:r>
              <a:rPr lang="en-US" sz="1800">
                <a:solidFill>
                  <a:schemeClr val="lt1"/>
                </a:solidFill>
                <a:latin typeface="Century Gothic"/>
                <a:ea typeface="Century Gothic"/>
                <a:cs typeface="Century Gothic"/>
                <a:sym typeface="Century Gothic"/>
              </a:rPr>
              <a:t>Temperature</a:t>
            </a:r>
            <a:endParaRPr sz="1800">
              <a:solidFill>
                <a:schemeClr val="lt1"/>
              </a:solidFill>
              <a:latin typeface="Century Gothic"/>
              <a:ea typeface="Century Gothic"/>
              <a:cs typeface="Century Gothic"/>
              <a:sym typeface="Century Gothic"/>
            </a:endParaRPr>
          </a:p>
          <a:p>
            <a:pPr indent="-342900" lvl="0" marL="457200" marR="0" rtl="0" algn="l">
              <a:spcBef>
                <a:spcPts val="0"/>
              </a:spcBef>
              <a:spcAft>
                <a:spcPts val="0"/>
              </a:spcAft>
              <a:buClr>
                <a:schemeClr val="lt1"/>
              </a:buClr>
              <a:buSzPts val="1800"/>
              <a:buFont typeface="Century Gothic"/>
              <a:buChar char="●"/>
            </a:pPr>
            <a:r>
              <a:rPr lang="en-US" sz="1800">
                <a:solidFill>
                  <a:schemeClr val="lt1"/>
                </a:solidFill>
                <a:latin typeface="Century Gothic"/>
                <a:ea typeface="Century Gothic"/>
                <a:cs typeface="Century Gothic"/>
                <a:sym typeface="Century Gothic"/>
              </a:rPr>
              <a:t>Voltage </a:t>
            </a:r>
            <a:endParaRPr sz="1800">
              <a:solidFill>
                <a:schemeClr val="lt1"/>
              </a:solidFill>
              <a:latin typeface="Century Gothic"/>
              <a:ea typeface="Century Gothic"/>
              <a:cs typeface="Century Gothic"/>
              <a:sym typeface="Century Gothic"/>
            </a:endParaRPr>
          </a:p>
          <a:p>
            <a:pPr indent="-342900" lvl="0" marL="457200" marR="0" rtl="0" algn="l">
              <a:spcBef>
                <a:spcPts val="0"/>
              </a:spcBef>
              <a:spcAft>
                <a:spcPts val="0"/>
              </a:spcAft>
              <a:buClr>
                <a:schemeClr val="lt1"/>
              </a:buClr>
              <a:buSzPts val="1800"/>
              <a:buFont typeface="Century Gothic"/>
              <a:buChar char="●"/>
            </a:pPr>
            <a:r>
              <a:rPr lang="en-US" sz="1800">
                <a:solidFill>
                  <a:schemeClr val="lt1"/>
                </a:solidFill>
                <a:latin typeface="Century Gothic"/>
                <a:ea typeface="Century Gothic"/>
                <a:cs typeface="Century Gothic"/>
                <a:sym typeface="Century Gothic"/>
              </a:rPr>
              <a:t>Power </a:t>
            </a:r>
            <a:endParaRPr sz="1800">
              <a:solidFill>
                <a:schemeClr val="lt1"/>
              </a:solidFill>
              <a:latin typeface="Century Gothic"/>
              <a:ea typeface="Century Gothic"/>
              <a:cs typeface="Century Gothic"/>
              <a:sym typeface="Century Gothic"/>
            </a:endParaRPr>
          </a:p>
          <a:p>
            <a:pPr indent="-342900" lvl="0" marL="457200" marR="0" rtl="0" algn="l">
              <a:spcBef>
                <a:spcPts val="0"/>
              </a:spcBef>
              <a:spcAft>
                <a:spcPts val="0"/>
              </a:spcAft>
              <a:buClr>
                <a:schemeClr val="lt1"/>
              </a:buClr>
              <a:buSzPts val="1800"/>
              <a:buFont typeface="Century Gothic"/>
              <a:buChar char="●"/>
            </a:pPr>
            <a:r>
              <a:rPr lang="en-US" sz="1800">
                <a:solidFill>
                  <a:schemeClr val="lt1"/>
                </a:solidFill>
                <a:latin typeface="Century Gothic"/>
                <a:ea typeface="Century Gothic"/>
                <a:cs typeface="Century Gothic"/>
                <a:sym typeface="Century Gothic"/>
              </a:rPr>
              <a:t>Efficiency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g15817003c59_0_57"/>
          <p:cNvPicPr preferRelativeResize="0"/>
          <p:nvPr/>
        </p:nvPicPr>
        <p:blipFill>
          <a:blip r:embed="rId3">
            <a:alphaModFix/>
          </a:blip>
          <a:stretch>
            <a:fillRect/>
          </a:stretch>
        </p:blipFill>
        <p:spPr>
          <a:xfrm>
            <a:off x="152400" y="438000"/>
            <a:ext cx="11887201" cy="59819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ph type="title"/>
          </p:nvPr>
        </p:nvSpPr>
        <p:spPr>
          <a:xfrm>
            <a:off x="646111" y="452718"/>
            <a:ext cx="9829384"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Panel power output data Vs the main Panel models</a:t>
            </a:r>
            <a:endParaRPr/>
          </a:p>
        </p:txBody>
      </p:sp>
      <p:pic>
        <p:nvPicPr>
          <p:cNvPr id="234" name="Google Shape;234;p10"/>
          <p:cNvPicPr preferRelativeResize="0"/>
          <p:nvPr>
            <p:ph idx="1" type="body"/>
          </p:nvPr>
        </p:nvPicPr>
        <p:blipFill rotWithShape="1">
          <a:blip r:embed="rId3">
            <a:alphaModFix/>
          </a:blip>
          <a:srcRect b="0" l="16524" r="0" t="35958"/>
          <a:stretch/>
        </p:blipFill>
        <p:spPr>
          <a:xfrm>
            <a:off x="689877" y="1853248"/>
            <a:ext cx="10298965" cy="46758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2"/>
          <p:cNvSpPr txBox="1"/>
          <p:nvPr>
            <p:ph type="title"/>
          </p:nvPr>
        </p:nvSpPr>
        <p:spPr>
          <a:xfrm>
            <a:off x="646111" y="452718"/>
            <a:ext cx="9404723" cy="93767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Further developments in the app</a:t>
            </a:r>
            <a:endParaRPr/>
          </a:p>
        </p:txBody>
      </p:sp>
      <p:sp>
        <p:nvSpPr>
          <p:cNvPr id="240" name="Google Shape;240;p12"/>
          <p:cNvSpPr txBox="1"/>
          <p:nvPr>
            <p:ph idx="1" type="body"/>
          </p:nvPr>
        </p:nvSpPr>
        <p:spPr>
          <a:xfrm>
            <a:off x="1457075" y="1712722"/>
            <a:ext cx="8946600" cy="23559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Hope to use MySQL databases rather than using CSV data files</a:t>
            </a:r>
            <a:endParaRPr/>
          </a:p>
          <a:p>
            <a:pPr indent="-353060" lvl="0" marL="342900" rtl="0" algn="l">
              <a:spcBef>
                <a:spcPts val="0"/>
              </a:spcBef>
              <a:spcAft>
                <a:spcPts val="0"/>
              </a:spcAft>
              <a:buSzPts val="1600"/>
              <a:buChar char="►"/>
            </a:pPr>
            <a:r>
              <a:rPr lang="en-US"/>
              <a:t>Compare &amp; cross analyze </a:t>
            </a:r>
            <a:endParaRPr/>
          </a:p>
          <a:p>
            <a:pPr indent="-342900" lvl="0" marL="342900" rtl="0" algn="l">
              <a:spcBef>
                <a:spcPts val="0"/>
              </a:spcBef>
              <a:spcAft>
                <a:spcPts val="0"/>
              </a:spcAft>
              <a:buSzPts val="1440"/>
              <a:buChar char="►"/>
            </a:pPr>
            <a:r>
              <a:rPr lang="en-US"/>
              <a:t>Estimate efficient Temperatures that can deliver maximum power output for a given Solar Panel</a:t>
            </a:r>
            <a:endParaRPr/>
          </a:p>
          <a:p>
            <a:pPr indent="-241300" lvl="0" marL="342900" rtl="0" algn="l">
              <a:spcBef>
                <a:spcPts val="1000"/>
              </a:spcBef>
              <a:spcAft>
                <a:spcPts val="0"/>
              </a:spcAft>
              <a:buSzPts val="1600"/>
              <a:buNone/>
            </a:pPr>
            <a:r>
              <a:t/>
            </a:r>
            <a:endParaRPr/>
          </a:p>
        </p:txBody>
      </p:sp>
      <p:sp>
        <p:nvSpPr>
          <p:cNvPr id="241" name="Google Shape;241;p12"/>
          <p:cNvSpPr txBox="1"/>
          <p:nvPr/>
        </p:nvSpPr>
        <p:spPr>
          <a:xfrm>
            <a:off x="1149750" y="3545775"/>
            <a:ext cx="9892500" cy="1154400"/>
          </a:xfrm>
          <a:prstGeom prst="rect">
            <a:avLst/>
          </a:prstGeom>
          <a:noFill/>
          <a:ln>
            <a:noFill/>
          </a:ln>
        </p:spPr>
        <p:txBody>
          <a:bodyPr anchorCtr="0" anchor="t" bIns="91425" lIns="91425" spcFirstLastPara="1" rIns="91425" wrap="square" tIns="91425">
            <a:spAutoFit/>
          </a:bodyPr>
          <a:lstStyle/>
          <a:p>
            <a:pPr indent="0" lvl="0" marL="342900" rtl="0" algn="ctr">
              <a:spcBef>
                <a:spcPts val="1000"/>
              </a:spcBef>
              <a:spcAft>
                <a:spcPts val="0"/>
              </a:spcAft>
              <a:buNone/>
            </a:pPr>
            <a:r>
              <a:rPr b="1" lang="en-US" sz="2100">
                <a:solidFill>
                  <a:srgbClr val="00B0F0"/>
                </a:solidFill>
                <a:latin typeface="Century Gothic"/>
                <a:ea typeface="Century Gothic"/>
                <a:cs typeface="Century Gothic"/>
                <a:sym typeface="Century Gothic"/>
              </a:rPr>
              <a:t>We expect to popularize the efficient use of solar panel systems which can be fulfilled customer requirements without wasting capital and resources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ph type="title"/>
          </p:nvPr>
        </p:nvSpPr>
        <p:spPr>
          <a:xfrm>
            <a:off x="1154955" y="918633"/>
            <a:ext cx="8825700" cy="1915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5400"/>
              <a:buFont typeface="Century Gothic"/>
              <a:buNone/>
            </a:pPr>
            <a:r>
              <a:rPr lang="en-US" sz="54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F0"/>
              </a:buClr>
              <a:buSzPts val="4800"/>
              <a:buFont typeface="Century Gothic"/>
              <a:buNone/>
            </a:pPr>
            <a:r>
              <a:rPr lang="en-US" sz="4800">
                <a:solidFill>
                  <a:srgbClr val="00B0F0"/>
                </a:solidFill>
              </a:rPr>
              <a:t>Scope</a:t>
            </a:r>
            <a:endParaRPr/>
          </a:p>
        </p:txBody>
      </p:sp>
      <p:sp>
        <p:nvSpPr>
          <p:cNvPr id="157" name="Google Shape;157;p2"/>
          <p:cNvSpPr txBox="1"/>
          <p:nvPr>
            <p:ph idx="1" type="body"/>
          </p:nvPr>
        </p:nvSpPr>
        <p:spPr>
          <a:xfrm>
            <a:off x="783900" y="1623490"/>
            <a:ext cx="10624200" cy="209774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t>Efficiency of the power generation using solar energy is quite less than the other modes of electricity generation. Hence increasing the efficiency of the power generation of Solar Cell is greatly beneficial.</a:t>
            </a:r>
            <a:endParaRPr/>
          </a:p>
          <a:p>
            <a:pPr indent="-220980" lvl="0" marL="342900" rtl="0" algn="l">
              <a:spcBef>
                <a:spcPts val="1000"/>
              </a:spcBef>
              <a:spcAft>
                <a:spcPts val="0"/>
              </a:spcAft>
              <a:buSzPts val="1920"/>
              <a:buNone/>
            </a:pPr>
            <a:r>
              <a:t/>
            </a:r>
            <a:endParaRPr sz="2400"/>
          </a:p>
        </p:txBody>
      </p:sp>
      <p:sp>
        <p:nvSpPr>
          <p:cNvPr id="158" name="Google Shape;158;p2"/>
          <p:cNvSpPr txBox="1"/>
          <p:nvPr/>
        </p:nvSpPr>
        <p:spPr>
          <a:xfrm>
            <a:off x="1109221" y="3957081"/>
            <a:ext cx="9973558"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FC000"/>
                </a:solidFill>
                <a:latin typeface="Century Gothic"/>
                <a:ea typeface="Century Gothic"/>
                <a:cs typeface="Century Gothic"/>
                <a:sym typeface="Century Gothic"/>
              </a:rPr>
              <a:t>If we can increase solar power generation efficiently, considering the cost of Solar Panel, this will help to reduce required capital and resource wasting while installing a solar power plant.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F0"/>
              </a:buClr>
              <a:buSzPts val="4800"/>
              <a:buFont typeface="Century Gothic"/>
              <a:buNone/>
            </a:pPr>
            <a:r>
              <a:rPr lang="en-US" sz="4800">
                <a:solidFill>
                  <a:srgbClr val="00B0F0"/>
                </a:solidFill>
              </a:rPr>
              <a:t>Objectives</a:t>
            </a:r>
            <a:endParaRPr>
              <a:solidFill>
                <a:srgbClr val="00B0F0"/>
              </a:solidFill>
            </a:endParaRPr>
          </a:p>
        </p:txBody>
      </p:sp>
      <p:sp>
        <p:nvSpPr>
          <p:cNvPr id="164" name="Google Shape;164;p3"/>
          <p:cNvSpPr txBox="1"/>
          <p:nvPr/>
        </p:nvSpPr>
        <p:spPr>
          <a:xfrm>
            <a:off x="646111" y="1362323"/>
            <a:ext cx="10120948" cy="3105981"/>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marR="0" rtl="0" algn="l">
              <a:spcBef>
                <a:spcPts val="0"/>
              </a:spcBef>
              <a:spcAft>
                <a:spcPts val="0"/>
              </a:spcAft>
              <a:buClr>
                <a:srgbClr val="ADADAD"/>
              </a:buClr>
              <a:buSzPct val="79999"/>
              <a:buFont typeface="Noto Sans Symbols"/>
              <a:buChar char="►"/>
            </a:pPr>
            <a:r>
              <a:rPr b="0" i="0" lang="en-US" sz="2600">
                <a:solidFill>
                  <a:schemeClr val="lt1"/>
                </a:solidFill>
                <a:latin typeface="Century Gothic"/>
                <a:ea typeface="Century Gothic"/>
                <a:cs typeface="Century Gothic"/>
                <a:sym typeface="Century Gothic"/>
              </a:rPr>
              <a:t>Compare the results of this project that expect with the manufacturer’s specified operating temperature to conclude the impact on efficiency.</a:t>
            </a:r>
            <a:endParaRPr/>
          </a:p>
          <a:p>
            <a:pPr indent="-342900" lvl="0" marL="342900" marR="0" rtl="0" algn="l">
              <a:spcBef>
                <a:spcPts val="1000"/>
              </a:spcBef>
              <a:spcAft>
                <a:spcPts val="0"/>
              </a:spcAft>
              <a:buClr>
                <a:srgbClr val="ADADAD"/>
              </a:buClr>
              <a:buSzPct val="79999"/>
              <a:buFont typeface="Noto Sans Symbols"/>
              <a:buChar char="►"/>
            </a:pPr>
            <a:r>
              <a:rPr b="0" i="0" lang="en-US" sz="2600">
                <a:solidFill>
                  <a:schemeClr val="lt1"/>
                </a:solidFill>
                <a:latin typeface="Century Gothic"/>
                <a:ea typeface="Century Gothic"/>
                <a:cs typeface="Century Gothic"/>
                <a:sym typeface="Century Gothic"/>
              </a:rPr>
              <a:t>Find the best PV panels that suits to the temperature conditions in certain area.</a:t>
            </a:r>
            <a:endParaRPr/>
          </a:p>
          <a:p>
            <a:pPr indent="-342900" lvl="0" marL="342900" marR="0" rtl="0" algn="l">
              <a:spcBef>
                <a:spcPts val="1000"/>
              </a:spcBef>
              <a:spcAft>
                <a:spcPts val="0"/>
              </a:spcAft>
              <a:buClr>
                <a:srgbClr val="ADADAD"/>
              </a:buClr>
              <a:buSzPct val="79999"/>
              <a:buFont typeface="Noto Sans Symbols"/>
              <a:buChar char="►"/>
            </a:pPr>
            <a:r>
              <a:rPr b="0" i="0" lang="en-US" sz="2600">
                <a:solidFill>
                  <a:schemeClr val="lt1"/>
                </a:solidFill>
                <a:latin typeface="Century Gothic"/>
                <a:ea typeface="Century Gothic"/>
                <a:cs typeface="Century Gothic"/>
                <a:sym typeface="Century Gothic"/>
              </a:rPr>
              <a:t>Minimize the overuse of Solar Panels</a:t>
            </a:r>
            <a:endParaRPr/>
          </a:p>
          <a:p>
            <a:pPr indent="-342900" lvl="0" marL="342900" marR="0" rtl="0" algn="l">
              <a:spcBef>
                <a:spcPts val="1000"/>
              </a:spcBef>
              <a:spcAft>
                <a:spcPts val="0"/>
              </a:spcAft>
              <a:buClr>
                <a:srgbClr val="ADADAD"/>
              </a:buClr>
              <a:buSzPct val="79999"/>
              <a:buFont typeface="Noto Sans Symbols"/>
              <a:buChar char="►"/>
            </a:pPr>
            <a:r>
              <a:rPr b="0" i="0" lang="en-US" sz="2600">
                <a:solidFill>
                  <a:schemeClr val="lt1"/>
                </a:solidFill>
                <a:latin typeface="Century Gothic"/>
                <a:ea typeface="Century Gothic"/>
                <a:cs typeface="Century Gothic"/>
                <a:sym typeface="Century Gothic"/>
              </a:rPr>
              <a:t>Calculate the required solar panel quantity for a given power output by:</a:t>
            </a:r>
            <a:endParaRPr/>
          </a:p>
          <a:p>
            <a:pPr indent="-165277" lvl="0" marL="342900" marR="0" rtl="0" algn="l">
              <a:spcBef>
                <a:spcPts val="1000"/>
              </a:spcBef>
              <a:spcAft>
                <a:spcPts val="0"/>
              </a:spcAft>
              <a:buClr>
                <a:srgbClr val="F2F2F2"/>
              </a:buClr>
              <a:buSzPct val="126000"/>
              <a:buFont typeface="Arial"/>
              <a:buNone/>
            </a:pPr>
            <a:r>
              <a:t/>
            </a:r>
            <a:endParaRPr b="0" i="0" sz="2400">
              <a:solidFill>
                <a:schemeClr val="lt1"/>
              </a:solidFill>
              <a:latin typeface="Century Gothic"/>
              <a:ea typeface="Century Gothic"/>
              <a:cs typeface="Century Gothic"/>
              <a:sym typeface="Century Gothic"/>
            </a:endParaRPr>
          </a:p>
        </p:txBody>
      </p:sp>
      <p:pic>
        <p:nvPicPr>
          <p:cNvPr id="165" name="Google Shape;165;p3"/>
          <p:cNvPicPr preferRelativeResize="0"/>
          <p:nvPr/>
        </p:nvPicPr>
        <p:blipFill rotWithShape="1">
          <a:blip r:embed="rId3">
            <a:alphaModFix/>
          </a:blip>
          <a:srcRect b="0" l="0" r="0" t="0"/>
          <a:stretch/>
        </p:blipFill>
        <p:spPr>
          <a:xfrm>
            <a:off x="9133845" y="4680216"/>
            <a:ext cx="2871286" cy="1936978"/>
          </a:xfrm>
          <a:prstGeom prst="roundRect">
            <a:avLst>
              <a:gd fmla="val 4167" name="adj"/>
            </a:avLst>
          </a:prstGeom>
          <a:solidFill>
            <a:srgbClr val="FFFFFF"/>
          </a:solidFill>
          <a:ln cap="sq" cmpd="sng" w="76200">
            <a:solidFill>
              <a:srgbClr val="EAEAEA"/>
            </a:solidFill>
            <a:prstDash val="solid"/>
            <a:miter lim="800000"/>
            <a:headEnd len="sm" w="sm" type="none"/>
            <a:tailEnd len="sm" w="sm" type="none"/>
          </a:ln>
          <a:effectLst>
            <a:reflection blurRad="0" dir="5400000" dist="5000" endA="0" endPos="28000" kx="0" rotWithShape="0" algn="bl" stA="33000" stPos="0" sy="-100000" ky="0"/>
          </a:effectLst>
        </p:spPr>
      </p:pic>
      <p:sp>
        <p:nvSpPr>
          <p:cNvPr id="166" name="Google Shape;166;p3"/>
          <p:cNvSpPr txBox="1"/>
          <p:nvPr/>
        </p:nvSpPr>
        <p:spPr>
          <a:xfrm>
            <a:off x="646111" y="4345854"/>
            <a:ext cx="10539300" cy="3029100"/>
          </a:xfrm>
          <a:prstGeom prst="rect">
            <a:avLst/>
          </a:prstGeom>
          <a:noFill/>
          <a:ln>
            <a:noFill/>
          </a:ln>
        </p:spPr>
        <p:txBody>
          <a:bodyPr anchorCtr="0" anchor="t" bIns="45700" lIns="91425" spcFirstLastPara="1" rIns="91425" wrap="square" tIns="45700">
            <a:spAutoFit/>
          </a:bodyPr>
          <a:lstStyle/>
          <a:p>
            <a:pPr indent="-285750" lvl="2" marL="1200150" marR="0" rtl="0" algn="l">
              <a:spcBef>
                <a:spcPts val="0"/>
              </a:spcBef>
              <a:spcAft>
                <a:spcPts val="0"/>
              </a:spcAft>
              <a:buClr>
                <a:srgbClr val="FFC000"/>
              </a:buClr>
              <a:buSzPts val="3600"/>
              <a:buFont typeface="Arial"/>
              <a:buChar char="•"/>
            </a:pPr>
            <a:r>
              <a:rPr b="0" i="0" lang="en-US" sz="2400" u="none" cap="none" strike="noStrike">
                <a:solidFill>
                  <a:srgbClr val="FFC000"/>
                </a:solidFill>
                <a:latin typeface="Century Gothic"/>
                <a:ea typeface="Century Gothic"/>
                <a:cs typeface="Century Gothic"/>
                <a:sym typeface="Century Gothic"/>
              </a:rPr>
              <a:t>Panel size</a:t>
            </a:r>
            <a:endParaRPr/>
          </a:p>
          <a:p>
            <a:pPr indent="-285750" lvl="2" marL="1200150" marR="0" rtl="0" algn="l">
              <a:lnSpc>
                <a:spcPct val="150000"/>
              </a:lnSpc>
              <a:spcBef>
                <a:spcPts val="0"/>
              </a:spcBef>
              <a:spcAft>
                <a:spcPts val="0"/>
              </a:spcAft>
              <a:buClr>
                <a:srgbClr val="FFC000"/>
              </a:buClr>
              <a:buSzPts val="3600"/>
              <a:buFont typeface="Arial"/>
              <a:buChar char="•"/>
            </a:pPr>
            <a:r>
              <a:rPr b="0" i="0" lang="en-US" sz="2400" u="none" cap="none" strike="noStrike">
                <a:solidFill>
                  <a:srgbClr val="FFC000"/>
                </a:solidFill>
                <a:latin typeface="Century Gothic"/>
                <a:ea typeface="Century Gothic"/>
                <a:cs typeface="Century Gothic"/>
                <a:sym typeface="Century Gothic"/>
              </a:rPr>
              <a:t>Manufacturer Specified solar panel parameters </a:t>
            </a:r>
            <a:endParaRPr/>
          </a:p>
          <a:p>
            <a:pPr indent="-342900" lvl="5" marL="2628900" marR="0" rtl="0" algn="l">
              <a:spcBef>
                <a:spcPts val="0"/>
              </a:spcBef>
              <a:spcAft>
                <a:spcPts val="0"/>
              </a:spcAft>
              <a:buClr>
                <a:srgbClr val="FFC000"/>
              </a:buClr>
              <a:buSzPts val="2880"/>
              <a:buFont typeface="Noto Sans Symbols"/>
              <a:buChar char="▪"/>
            </a:pPr>
            <a:r>
              <a:rPr b="0" i="0" lang="en-US" sz="2400" u="none" cap="none" strike="noStrike">
                <a:solidFill>
                  <a:srgbClr val="FFC000"/>
                </a:solidFill>
                <a:latin typeface="Century Gothic"/>
                <a:ea typeface="Century Gothic"/>
                <a:cs typeface="Century Gothic"/>
                <a:sym typeface="Century Gothic"/>
              </a:rPr>
              <a:t>Power output at standard conditions</a:t>
            </a:r>
            <a:endParaRPr/>
          </a:p>
          <a:p>
            <a:pPr indent="-285750" lvl="2" marL="1200150" marR="0" rtl="0" algn="l">
              <a:lnSpc>
                <a:spcPct val="150000"/>
              </a:lnSpc>
              <a:spcBef>
                <a:spcPts val="0"/>
              </a:spcBef>
              <a:spcAft>
                <a:spcPts val="0"/>
              </a:spcAft>
              <a:buClr>
                <a:srgbClr val="FFC000"/>
              </a:buClr>
              <a:buSzPts val="3600"/>
              <a:buFont typeface="Arial"/>
              <a:buChar char="•"/>
            </a:pPr>
            <a:r>
              <a:rPr b="0" i="0" lang="en-US" sz="2400" u="none" cap="none" strike="noStrike">
                <a:solidFill>
                  <a:srgbClr val="FFC000"/>
                </a:solidFill>
                <a:latin typeface="Century Gothic"/>
                <a:ea typeface="Century Gothic"/>
                <a:cs typeface="Century Gothic"/>
                <a:sym typeface="Century Gothic"/>
              </a:rPr>
              <a:t>Area temperature</a:t>
            </a:r>
            <a:endParaRPr/>
          </a:p>
          <a:p>
            <a:pPr indent="-114300" lvl="0" marL="285750" marR="0" rtl="0" algn="l">
              <a:spcBef>
                <a:spcPts val="0"/>
              </a:spcBef>
              <a:spcAft>
                <a:spcPts val="0"/>
              </a:spcAft>
              <a:buClr>
                <a:schemeClr val="lt1"/>
              </a:buClr>
              <a:buSzPts val="2700"/>
              <a:buFont typeface="Arial"/>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387561" y="152743"/>
            <a:ext cx="9404700" cy="115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F0"/>
              </a:buClr>
              <a:buSzPts val="4200"/>
              <a:buFont typeface="Century Gothic"/>
              <a:buNone/>
            </a:pPr>
            <a:r>
              <a:rPr lang="en-US">
                <a:solidFill>
                  <a:srgbClr val="00B0F0"/>
                </a:solidFill>
              </a:rPr>
              <a:t>About the web app </a:t>
            </a:r>
            <a:endParaRPr/>
          </a:p>
        </p:txBody>
      </p:sp>
      <p:sp>
        <p:nvSpPr>
          <p:cNvPr id="172" name="Google Shape;172;p5"/>
          <p:cNvSpPr txBox="1"/>
          <p:nvPr>
            <p:ph idx="1" type="body"/>
          </p:nvPr>
        </p:nvSpPr>
        <p:spPr>
          <a:xfrm>
            <a:off x="1089700" y="1424975"/>
            <a:ext cx="8946600" cy="2589000"/>
          </a:xfrm>
          <a:prstGeom prst="rect">
            <a:avLst/>
          </a:prstGeom>
          <a:noFill/>
          <a:ln>
            <a:noFill/>
          </a:ln>
        </p:spPr>
        <p:txBody>
          <a:bodyPr anchorCtr="0" anchor="t" bIns="45700" lIns="91425" spcFirstLastPara="1" rIns="91425" wrap="square" tIns="45700">
            <a:normAutofit lnSpcReduction="20000"/>
          </a:bodyPr>
          <a:lstStyle/>
          <a:p>
            <a:pPr indent="-368300" lvl="0" marL="342900" rtl="0" algn="l">
              <a:spcBef>
                <a:spcPts val="0"/>
              </a:spcBef>
              <a:spcAft>
                <a:spcPts val="0"/>
              </a:spcAft>
              <a:buSzPts val="2000"/>
              <a:buChar char="●"/>
            </a:pPr>
            <a:r>
              <a:rPr lang="en-US"/>
              <a:t>Visualize three datasets: </a:t>
            </a:r>
            <a:endParaRPr/>
          </a:p>
          <a:p>
            <a:pPr indent="0" lvl="0" marL="742950" rtl="0" algn="l">
              <a:spcBef>
                <a:spcPts val="0"/>
              </a:spcBef>
              <a:spcAft>
                <a:spcPts val="0"/>
              </a:spcAft>
              <a:buNone/>
            </a:pPr>
            <a:r>
              <a:t/>
            </a:r>
            <a:endParaRPr/>
          </a:p>
          <a:p>
            <a:pPr indent="-321310" lvl="1" marL="742950" rtl="0" algn="l">
              <a:spcBef>
                <a:spcPts val="0"/>
              </a:spcBef>
              <a:spcAft>
                <a:spcPts val="0"/>
              </a:spcAft>
              <a:buSzPts val="2000"/>
              <a:buChar char="○"/>
            </a:pPr>
            <a:r>
              <a:rPr lang="en-US" sz="2000"/>
              <a:t>a climate dataset of the areas</a:t>
            </a:r>
            <a:endParaRPr sz="2000"/>
          </a:p>
          <a:p>
            <a:pPr indent="-321310" lvl="1" marL="742950" rtl="0" algn="l">
              <a:spcBef>
                <a:spcPts val="0"/>
              </a:spcBef>
              <a:spcAft>
                <a:spcPts val="0"/>
              </a:spcAft>
              <a:buSzPts val="2000"/>
              <a:buChar char="○"/>
            </a:pPr>
            <a:r>
              <a:rPr lang="en-US" sz="2000"/>
              <a:t>Solar panel efficiency dataset</a:t>
            </a:r>
            <a:endParaRPr sz="2000"/>
          </a:p>
          <a:p>
            <a:pPr indent="-321310" lvl="1" marL="742950" rtl="0" algn="l">
              <a:spcBef>
                <a:spcPts val="0"/>
              </a:spcBef>
              <a:spcAft>
                <a:spcPts val="0"/>
              </a:spcAft>
              <a:buSzPts val="2000"/>
              <a:buChar char="○"/>
            </a:pPr>
            <a:r>
              <a:rPr lang="en-US" sz="2000"/>
              <a:t>dataset of research findings about solar panel efficiencies in different climate conditions</a:t>
            </a:r>
            <a:endParaRPr sz="2000"/>
          </a:p>
          <a:p>
            <a:pPr indent="0" lvl="0" marL="742950" rtl="0" algn="l">
              <a:spcBef>
                <a:spcPts val="0"/>
              </a:spcBef>
              <a:spcAft>
                <a:spcPts val="0"/>
              </a:spcAft>
              <a:buNone/>
            </a:pPr>
            <a:r>
              <a:t/>
            </a:r>
            <a:endParaRPr/>
          </a:p>
          <a:p>
            <a:pPr indent="-378460" lvl="0" marL="342900" rtl="0" algn="l">
              <a:spcBef>
                <a:spcPts val="0"/>
              </a:spcBef>
              <a:spcAft>
                <a:spcPts val="0"/>
              </a:spcAft>
              <a:buSzPts val="2000"/>
              <a:buChar char="●"/>
            </a:pPr>
            <a:r>
              <a:rPr lang="en-US"/>
              <a:t>Analyse  each dataset</a:t>
            </a:r>
            <a:endParaRPr/>
          </a:p>
          <a:p>
            <a:pPr indent="0" lvl="0" marL="0" rtl="0" algn="l">
              <a:spcBef>
                <a:spcPts val="1000"/>
              </a:spcBef>
              <a:spcAft>
                <a:spcPts val="0"/>
              </a:spcAft>
              <a:buNone/>
            </a:pPr>
            <a:r>
              <a:t/>
            </a:r>
            <a:endParaRPr/>
          </a:p>
        </p:txBody>
      </p:sp>
      <p:sp>
        <p:nvSpPr>
          <p:cNvPr id="173" name="Google Shape;173;p5"/>
          <p:cNvSpPr txBox="1"/>
          <p:nvPr/>
        </p:nvSpPr>
        <p:spPr>
          <a:xfrm>
            <a:off x="585125" y="938900"/>
            <a:ext cx="265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2"/>
                </a:solidFill>
                <a:latin typeface="Century Gothic"/>
                <a:ea typeface="Century Gothic"/>
                <a:cs typeface="Century Gothic"/>
                <a:sym typeface="Century Gothic"/>
              </a:rPr>
              <a:t>Current Stage:</a:t>
            </a:r>
            <a:endParaRPr sz="2400">
              <a:solidFill>
                <a:schemeClr val="lt2"/>
              </a:solidFill>
              <a:latin typeface="Century Gothic"/>
              <a:ea typeface="Century Gothic"/>
              <a:cs typeface="Century Gothic"/>
              <a:sym typeface="Century Gothic"/>
            </a:endParaRPr>
          </a:p>
        </p:txBody>
      </p:sp>
      <p:sp>
        <p:nvSpPr>
          <p:cNvPr id="174" name="Google Shape;174;p5"/>
          <p:cNvSpPr txBox="1"/>
          <p:nvPr/>
        </p:nvSpPr>
        <p:spPr>
          <a:xfrm>
            <a:off x="585125" y="3459875"/>
            <a:ext cx="265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2"/>
                </a:solidFill>
                <a:latin typeface="Century Gothic"/>
                <a:ea typeface="Century Gothic"/>
                <a:cs typeface="Century Gothic"/>
                <a:sym typeface="Century Gothic"/>
              </a:rPr>
              <a:t>Next</a:t>
            </a:r>
            <a:r>
              <a:rPr lang="en-US" sz="2400">
                <a:solidFill>
                  <a:schemeClr val="lt2"/>
                </a:solidFill>
                <a:latin typeface="Century Gothic"/>
                <a:ea typeface="Century Gothic"/>
                <a:cs typeface="Century Gothic"/>
                <a:sym typeface="Century Gothic"/>
              </a:rPr>
              <a:t>:</a:t>
            </a:r>
            <a:endParaRPr sz="2400">
              <a:solidFill>
                <a:schemeClr val="lt2"/>
              </a:solidFill>
              <a:latin typeface="Century Gothic"/>
              <a:ea typeface="Century Gothic"/>
              <a:cs typeface="Century Gothic"/>
              <a:sym typeface="Century Gothic"/>
            </a:endParaRPr>
          </a:p>
        </p:txBody>
      </p:sp>
      <p:sp>
        <p:nvSpPr>
          <p:cNvPr id="175" name="Google Shape;175;p5"/>
          <p:cNvSpPr txBox="1"/>
          <p:nvPr>
            <p:ph idx="1" type="body"/>
          </p:nvPr>
        </p:nvSpPr>
        <p:spPr>
          <a:xfrm>
            <a:off x="1089700" y="4013975"/>
            <a:ext cx="8946600" cy="2085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Compare &amp; cross analyze </a:t>
            </a:r>
            <a:endParaRPr/>
          </a:p>
          <a:p>
            <a:pPr indent="-332740" lvl="0" marL="342900" rtl="0" algn="l">
              <a:spcBef>
                <a:spcPts val="0"/>
              </a:spcBef>
              <a:spcAft>
                <a:spcPts val="0"/>
              </a:spcAft>
              <a:buSzPts val="1440"/>
              <a:buChar char="●"/>
            </a:pPr>
            <a:r>
              <a:rPr lang="en-US"/>
              <a:t>Estimate efficient Temperatures that can deliver maximum power output for a given Solar Panel</a:t>
            </a:r>
            <a:endParaRPr/>
          </a:p>
          <a:p>
            <a:pPr indent="-332740" lvl="0" marL="342900" rtl="0" algn="l">
              <a:spcBef>
                <a:spcPts val="0"/>
              </a:spcBef>
              <a:spcAft>
                <a:spcPts val="0"/>
              </a:spcAft>
              <a:buSzPts val="1440"/>
              <a:buChar char="●"/>
            </a:pPr>
            <a:r>
              <a:rPr lang="en-US"/>
              <a:t>Calculate the cost &amp; </a:t>
            </a:r>
            <a:r>
              <a:rPr lang="en-US"/>
              <a:t>benefit</a:t>
            </a:r>
            <a:r>
              <a:rPr lang="en-US"/>
              <a:t> </a:t>
            </a:r>
            <a:endParaRPr/>
          </a:p>
        </p:txBody>
      </p:sp>
      <p:sp>
        <p:nvSpPr>
          <p:cNvPr id="176" name="Google Shape;176;p5"/>
          <p:cNvSpPr txBox="1"/>
          <p:nvPr/>
        </p:nvSpPr>
        <p:spPr>
          <a:xfrm>
            <a:off x="1830150" y="5502750"/>
            <a:ext cx="8531700" cy="1154400"/>
          </a:xfrm>
          <a:prstGeom prst="rect">
            <a:avLst/>
          </a:prstGeom>
          <a:noFill/>
          <a:ln>
            <a:noFill/>
          </a:ln>
        </p:spPr>
        <p:txBody>
          <a:bodyPr anchorCtr="0" anchor="t" bIns="91425" lIns="91425" spcFirstLastPara="1" rIns="91425" wrap="square" tIns="91425">
            <a:spAutoFit/>
          </a:bodyPr>
          <a:lstStyle/>
          <a:p>
            <a:pPr indent="0" lvl="0" marL="342900" rtl="0" algn="ctr">
              <a:spcBef>
                <a:spcPts val="1000"/>
              </a:spcBef>
              <a:spcAft>
                <a:spcPts val="0"/>
              </a:spcAft>
              <a:buNone/>
            </a:pPr>
            <a:r>
              <a:rPr b="1" lang="en-US" sz="2100">
                <a:solidFill>
                  <a:srgbClr val="00B0F0"/>
                </a:solidFill>
                <a:latin typeface="Century Gothic"/>
                <a:ea typeface="Century Gothic"/>
                <a:cs typeface="Century Gothic"/>
                <a:sym typeface="Century Gothic"/>
              </a:rPr>
              <a:t>We expect to popularize the efficient use of solar panel systems which can be fulfilled customer requirements without wasting capital and resources</a:t>
            </a:r>
            <a:endParaRPr b="1" sz="2100">
              <a:solidFill>
                <a:srgbClr val="00B0F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6"/>
          <p:cNvPicPr preferRelativeResize="0"/>
          <p:nvPr/>
        </p:nvPicPr>
        <p:blipFill>
          <a:blip r:embed="rId3">
            <a:alphaModFix/>
          </a:blip>
          <a:stretch>
            <a:fillRect/>
          </a:stretch>
        </p:blipFill>
        <p:spPr>
          <a:xfrm>
            <a:off x="72588" y="678062"/>
            <a:ext cx="12046823" cy="6046124"/>
          </a:xfrm>
          <a:prstGeom prst="rect">
            <a:avLst/>
          </a:prstGeom>
          <a:noFill/>
          <a:ln>
            <a:noFill/>
          </a:ln>
        </p:spPr>
      </p:pic>
      <p:sp>
        <p:nvSpPr>
          <p:cNvPr id="182" name="Google Shape;182;p6"/>
          <p:cNvSpPr txBox="1"/>
          <p:nvPr/>
        </p:nvSpPr>
        <p:spPr>
          <a:xfrm>
            <a:off x="244925" y="0"/>
            <a:ext cx="704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lt2"/>
                </a:solidFill>
                <a:latin typeface="Century Gothic"/>
                <a:ea typeface="Century Gothic"/>
                <a:cs typeface="Century Gothic"/>
                <a:sym typeface="Century Gothic"/>
              </a:rPr>
              <a:t>Datasets</a:t>
            </a:r>
            <a:endParaRPr sz="2900">
              <a:solidFill>
                <a:schemeClr val="lt2"/>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15817003c59_0_16"/>
          <p:cNvPicPr preferRelativeResize="0"/>
          <p:nvPr/>
        </p:nvPicPr>
        <p:blipFill>
          <a:blip r:embed="rId3">
            <a:alphaModFix/>
          </a:blip>
          <a:stretch>
            <a:fillRect/>
          </a:stretch>
        </p:blipFill>
        <p:spPr>
          <a:xfrm>
            <a:off x="152400" y="452413"/>
            <a:ext cx="11887203" cy="59531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15817003c59_0_26"/>
          <p:cNvPicPr preferRelativeResize="0"/>
          <p:nvPr/>
        </p:nvPicPr>
        <p:blipFill>
          <a:blip r:embed="rId3">
            <a:alphaModFix/>
          </a:blip>
          <a:stretch>
            <a:fillRect/>
          </a:stretch>
        </p:blipFill>
        <p:spPr>
          <a:xfrm>
            <a:off x="152400" y="778325"/>
            <a:ext cx="11887199" cy="5943599"/>
          </a:xfrm>
          <a:prstGeom prst="rect">
            <a:avLst/>
          </a:prstGeom>
          <a:noFill/>
          <a:ln>
            <a:noFill/>
          </a:ln>
        </p:spPr>
      </p:pic>
      <p:sp>
        <p:nvSpPr>
          <p:cNvPr id="193" name="Google Shape;193;g15817003c59_0_26"/>
          <p:cNvSpPr txBox="1"/>
          <p:nvPr/>
        </p:nvSpPr>
        <p:spPr>
          <a:xfrm>
            <a:off x="244925" y="0"/>
            <a:ext cx="704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lt2"/>
                </a:solidFill>
                <a:latin typeface="Century Gothic"/>
                <a:ea typeface="Century Gothic"/>
                <a:cs typeface="Century Gothic"/>
                <a:sym typeface="Century Gothic"/>
              </a:rPr>
              <a:t>Dataset Summary</a:t>
            </a:r>
            <a:endParaRPr sz="2900">
              <a:solidFill>
                <a:schemeClr val="lt2"/>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15817003c59_0_11"/>
          <p:cNvPicPr preferRelativeResize="0"/>
          <p:nvPr/>
        </p:nvPicPr>
        <p:blipFill>
          <a:blip r:embed="rId3">
            <a:alphaModFix/>
          </a:blip>
          <a:stretch>
            <a:fillRect/>
          </a:stretch>
        </p:blipFill>
        <p:spPr>
          <a:xfrm>
            <a:off x="152400" y="726163"/>
            <a:ext cx="11887199" cy="5949984"/>
          </a:xfrm>
          <a:prstGeom prst="rect">
            <a:avLst/>
          </a:prstGeom>
          <a:noFill/>
          <a:ln>
            <a:noFill/>
          </a:ln>
        </p:spPr>
      </p:pic>
      <p:sp>
        <p:nvSpPr>
          <p:cNvPr id="199" name="Google Shape;199;g15817003c59_0_11"/>
          <p:cNvSpPr txBox="1"/>
          <p:nvPr/>
        </p:nvSpPr>
        <p:spPr>
          <a:xfrm>
            <a:off x="244925" y="0"/>
            <a:ext cx="704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lt2"/>
                </a:solidFill>
                <a:latin typeface="Century Gothic"/>
                <a:ea typeface="Century Gothic"/>
                <a:cs typeface="Century Gothic"/>
                <a:sym typeface="Century Gothic"/>
              </a:rPr>
              <a:t>Data Structure of a Dataset</a:t>
            </a:r>
            <a:endParaRPr sz="2900">
              <a:solidFill>
                <a:schemeClr val="lt2"/>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8"/>
          <p:cNvPicPr preferRelativeResize="0"/>
          <p:nvPr>
            <p:ph idx="1" type="body"/>
          </p:nvPr>
        </p:nvPicPr>
        <p:blipFill rotWithShape="1">
          <a:blip r:embed="rId3">
            <a:alphaModFix/>
          </a:blip>
          <a:srcRect b="0" l="0" r="0" t="0"/>
          <a:stretch/>
        </p:blipFill>
        <p:spPr>
          <a:xfrm>
            <a:off x="309227" y="928254"/>
            <a:ext cx="9155615" cy="5458691"/>
          </a:xfrm>
          <a:prstGeom prst="rect">
            <a:avLst/>
          </a:prstGeom>
          <a:noFill/>
          <a:ln>
            <a:noFill/>
          </a:ln>
        </p:spPr>
      </p:pic>
      <p:sp>
        <p:nvSpPr>
          <p:cNvPr id="205" name="Google Shape;205;p8"/>
          <p:cNvSpPr txBox="1"/>
          <p:nvPr/>
        </p:nvSpPr>
        <p:spPr>
          <a:xfrm>
            <a:off x="9577137" y="1235242"/>
            <a:ext cx="2470484"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Presenting climate conditions of the districts of Sri Lanka, which is useful to find the exact climate conditions to select the best-fit location to install a solar panel system. </a:t>
            </a:r>
            <a:endParaRPr/>
          </a:p>
        </p:txBody>
      </p:sp>
      <p:sp>
        <p:nvSpPr>
          <p:cNvPr id="206" name="Google Shape;206;p8"/>
          <p:cNvSpPr txBox="1"/>
          <p:nvPr/>
        </p:nvSpPr>
        <p:spPr>
          <a:xfrm>
            <a:off x="244925" y="176900"/>
            <a:ext cx="704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lt2"/>
                </a:solidFill>
                <a:latin typeface="Century Gothic"/>
                <a:ea typeface="Century Gothic"/>
                <a:cs typeface="Century Gothic"/>
                <a:sym typeface="Century Gothic"/>
              </a:rPr>
              <a:t>Climate Dataset </a:t>
            </a:r>
            <a:endParaRPr sz="2900">
              <a:solidFill>
                <a:schemeClr val="lt2"/>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