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90" r:id="rId7"/>
    <p:sldId id="296" r:id="rId8"/>
    <p:sldId id="349" r:id="rId9"/>
    <p:sldId id="350" r:id="rId10"/>
    <p:sldId id="344" r:id="rId11"/>
    <p:sldId id="346" r:id="rId12"/>
    <p:sldId id="342" r:id="rId13"/>
    <p:sldId id="341" r:id="rId14"/>
    <p:sldId id="347" r:id="rId15"/>
    <p:sldId id="348" r:id="rId16"/>
    <p:sldId id="293" r:id="rId17"/>
    <p:sldId id="330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58185E-05DA-4A19-8C75-95F58F9E0C66}">
          <p14:sldIdLst>
            <p14:sldId id="257"/>
            <p14:sldId id="258"/>
            <p14:sldId id="290"/>
            <p14:sldId id="296"/>
            <p14:sldId id="349"/>
            <p14:sldId id="350"/>
            <p14:sldId id="344"/>
            <p14:sldId id="346"/>
            <p14:sldId id="342"/>
            <p14:sldId id="341"/>
            <p14:sldId id="347"/>
            <p14:sldId id="348"/>
            <p14:sldId id="293"/>
            <p14:sldId id="330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99"/>
    <a:srgbClr val="A791E5"/>
    <a:srgbClr val="9A8466"/>
    <a:srgbClr val="B7D1D3"/>
    <a:srgbClr val="EDC989"/>
    <a:srgbClr val="666666"/>
    <a:srgbClr val="AFC0C1"/>
    <a:srgbClr val="8FA2B3"/>
    <a:srgbClr val="2C5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87949" autoAdjust="0"/>
  </p:normalViewPr>
  <p:slideViewPr>
    <p:cSldViewPr snapToGrid="0" showGuides="1">
      <p:cViewPr varScale="1">
        <p:scale>
          <a:sx n="79" d="100"/>
          <a:sy n="79" d="100"/>
        </p:scale>
        <p:origin x="117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46" y="-9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2/23/2023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5" y="1441633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F09CF4-51DB-4767-968B-2DDC74D1BF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594" y="4459154"/>
            <a:ext cx="3566039" cy="6254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e17043@eng.pdn.ac.lk </a:t>
            </a:r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alpha val="9490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30898" y="2057119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2272466" flipH="1" flipV="1">
            <a:off x="-9406904" y="-1586040"/>
            <a:ext cx="14778102" cy="7049638"/>
            <a:chOff x="11114088" y="2241550"/>
            <a:chExt cx="1905000" cy="2354263"/>
          </a:xfrm>
          <a:solidFill>
            <a:schemeClr val="tx1">
              <a:lumMod val="85000"/>
              <a:lumOff val="15000"/>
              <a:alpha val="14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9758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7485AB-2A65-4838-BD90-CDCC10260AC9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B708840-694D-4974-81C3-7EBDBAC9E567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0E3A140E-F8CC-44DE-A893-A242789158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AD7C2E-1A9A-4B93-AD00-6A53717F23F4}"/>
              </a:ext>
            </a:extLst>
          </p:cNvPr>
          <p:cNvSpPr/>
          <p:nvPr userDrawn="1"/>
        </p:nvSpPr>
        <p:spPr>
          <a:xfrm>
            <a:off x="5021315" y="1871510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76505A0-5B50-437C-8B17-21BA4F534D7D}"/>
              </a:ext>
            </a:extLst>
          </p:cNvPr>
          <p:cNvSpPr/>
          <p:nvPr userDrawn="1"/>
        </p:nvSpPr>
        <p:spPr>
          <a:xfrm>
            <a:off x="5225743" y="1951253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2B684B8-159E-40DE-A28E-95D642065F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70813" y="2021576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EE1FCFC-656C-4581-8C17-409CD451EB06}"/>
              </a:ext>
            </a:extLst>
          </p:cNvPr>
          <p:cNvSpPr/>
          <p:nvPr userDrawn="1"/>
        </p:nvSpPr>
        <p:spPr>
          <a:xfrm>
            <a:off x="8764640" y="1967884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3D5AC15-CD0B-4964-848E-A48F51C6EEB4}"/>
              </a:ext>
            </a:extLst>
          </p:cNvPr>
          <p:cNvSpPr/>
          <p:nvPr userDrawn="1"/>
        </p:nvSpPr>
        <p:spPr>
          <a:xfrm>
            <a:off x="8969068" y="2047627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1734C488-2320-4EAA-B6DA-A81AE5E125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14138" y="2117950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9006840" y="984615"/>
            <a:ext cx="3176751" cy="488484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6290052" y="643046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33582" y="984615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CFF89-C568-4907-8EB6-1B92C1DBA81F}"/>
              </a:ext>
            </a:extLst>
          </p:cNvPr>
          <p:cNvGrpSpPr/>
          <p:nvPr userDrawn="1"/>
        </p:nvGrpSpPr>
        <p:grpSpPr>
          <a:xfrm rot="9904270">
            <a:off x="-2172615" y="-1489161"/>
            <a:ext cx="8917229" cy="10769768"/>
            <a:chOff x="-1728305" y="-2049517"/>
            <a:chExt cx="8917229" cy="10769768"/>
          </a:xfrm>
          <a:solidFill>
            <a:srgbClr val="8FA2B3">
              <a:alpha val="56000"/>
            </a:srgbClr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7DF6355-82E2-46E4-8E41-0CB194F4DF58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FF6C3FB-9830-4A3D-9652-B6D516E8CB25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grpFill/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50E151D6-BA6D-40B3-A886-B70249296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285F749B-699E-4884-BEEB-E29274D10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bg>
      <p:bgPr>
        <a:gradFill rotWithShape="1">
          <a:gsLst>
            <a:gs pos="0">
              <a:srgbClr val="0D1D51"/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033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5892571" flipH="1" flipV="1">
            <a:off x="1753734" y="-7429798"/>
            <a:ext cx="7810197" cy="13762196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5" name="Chord 4">
            <a:extLst>
              <a:ext uri="{FF2B5EF4-FFF2-40B4-BE49-F238E27FC236}">
                <a16:creationId xmlns:a16="http://schemas.microsoft.com/office/drawing/2014/main" id="{A9FCBBCC-33BC-459A-A35C-00DFF1EB8D45}"/>
              </a:ext>
            </a:extLst>
          </p:cNvPr>
          <p:cNvSpPr/>
          <p:nvPr userDrawn="1"/>
        </p:nvSpPr>
        <p:spPr>
          <a:xfrm>
            <a:off x="1350192" y="1840373"/>
            <a:ext cx="1971743" cy="1880151"/>
          </a:xfrm>
          <a:prstGeom prst="chord">
            <a:avLst>
              <a:gd name="adj1" fmla="val 10635189"/>
              <a:gd name="adj2" fmla="val 22282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1241097" y="1745967"/>
            <a:ext cx="2207645" cy="2101644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288809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7" y="-16725"/>
            <a:ext cx="4484326" cy="100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3612" y="1902084"/>
            <a:ext cx="1763326" cy="1716713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828" y="4565337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157828" y="4052299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08566" y="4593912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364481" y="4098523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7719338" y="45960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7739849" y="4069469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E54096D-84CE-452F-92F3-4766E62BFB4F}"/>
              </a:ext>
            </a:extLst>
          </p:cNvPr>
          <p:cNvSpPr/>
          <p:nvPr userDrawn="1"/>
        </p:nvSpPr>
        <p:spPr>
          <a:xfrm>
            <a:off x="4720589" y="1703100"/>
            <a:ext cx="2156722" cy="2146691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7" name="Chord 56">
            <a:extLst>
              <a:ext uri="{FF2B5EF4-FFF2-40B4-BE49-F238E27FC236}">
                <a16:creationId xmlns:a16="http://schemas.microsoft.com/office/drawing/2014/main" id="{41F5C85C-13BA-43C7-8920-F6159B414766}"/>
              </a:ext>
            </a:extLst>
          </p:cNvPr>
          <p:cNvSpPr/>
          <p:nvPr userDrawn="1"/>
        </p:nvSpPr>
        <p:spPr>
          <a:xfrm>
            <a:off x="4787616" y="1817495"/>
            <a:ext cx="1971743" cy="1880151"/>
          </a:xfrm>
          <a:prstGeom prst="chord">
            <a:avLst>
              <a:gd name="adj1" fmla="val 10635189"/>
              <a:gd name="adj2" fmla="val 22282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1E104171-06C2-4A00-B593-1FA33085F0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91825" y="1902084"/>
            <a:ext cx="1763326" cy="1716713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55565BD-FFD8-4A2B-A293-07D272F3BC67}"/>
              </a:ext>
            </a:extLst>
          </p:cNvPr>
          <p:cNvSpPr/>
          <p:nvPr userDrawn="1"/>
        </p:nvSpPr>
        <p:spPr>
          <a:xfrm>
            <a:off x="8019804" y="1703895"/>
            <a:ext cx="2156722" cy="2068525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8" name="Chord 57">
            <a:extLst>
              <a:ext uri="{FF2B5EF4-FFF2-40B4-BE49-F238E27FC236}">
                <a16:creationId xmlns:a16="http://schemas.microsoft.com/office/drawing/2014/main" id="{FAF11D01-ACE5-461C-B7C9-30432B1A5856}"/>
              </a:ext>
            </a:extLst>
          </p:cNvPr>
          <p:cNvSpPr/>
          <p:nvPr userDrawn="1"/>
        </p:nvSpPr>
        <p:spPr>
          <a:xfrm>
            <a:off x="8086831" y="1831939"/>
            <a:ext cx="1971743" cy="1880151"/>
          </a:xfrm>
          <a:prstGeom prst="chord">
            <a:avLst>
              <a:gd name="adj1" fmla="val 10635189"/>
              <a:gd name="adj2" fmla="val 22282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icture Placeholder 2">
            <a:extLst>
              <a:ext uri="{FF2B5EF4-FFF2-40B4-BE49-F238E27FC236}">
                <a16:creationId xmlns:a16="http://schemas.microsoft.com/office/drawing/2014/main" id="{9AA72170-2296-428F-BB23-7033285EB8E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91040" y="1902878"/>
            <a:ext cx="1763326" cy="1716713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2/23/2023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602" y="2323274"/>
            <a:ext cx="9954795" cy="968630"/>
          </a:xfrm>
        </p:spPr>
        <p:txBody>
          <a:bodyPr/>
          <a:lstStyle/>
          <a:p>
            <a:r>
              <a:rPr lang="en-US" dirty="0"/>
              <a:t>EE356 – ELECTRONIC Product design and manufacture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71D360B-7416-4CF9-B70E-7FBE8103D99C}"/>
              </a:ext>
            </a:extLst>
          </p:cNvPr>
          <p:cNvSpPr txBox="1">
            <a:spLocks/>
          </p:cNvSpPr>
          <p:nvPr/>
        </p:nvSpPr>
        <p:spPr>
          <a:xfrm>
            <a:off x="1209700" y="3939908"/>
            <a:ext cx="7308861" cy="2423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E/17/043 – Chulawansa </a:t>
            </a:r>
            <a:r>
              <a:rPr lang="en-US" sz="2000" b="1" dirty="0" err="1"/>
              <a:t>s.m.d.s</a:t>
            </a:r>
            <a:r>
              <a:rPr lang="en-US" sz="2000" b="1" dirty="0"/>
              <a:t>.</a:t>
            </a:r>
          </a:p>
          <a:p>
            <a:r>
              <a:rPr lang="en-US" sz="2000" b="1" dirty="0"/>
              <a:t>e/17/183 – </a:t>
            </a:r>
            <a:r>
              <a:rPr lang="en-US" sz="2000" b="1" dirty="0" err="1"/>
              <a:t>Lakshan</a:t>
            </a:r>
            <a:r>
              <a:rPr lang="en-US" sz="2000" b="1" dirty="0"/>
              <a:t> </a:t>
            </a:r>
            <a:r>
              <a:rPr lang="en-US" sz="2000" b="1" dirty="0" err="1"/>
              <a:t>g.a.d</a:t>
            </a:r>
            <a:r>
              <a:rPr lang="en-US" sz="2000" b="1" dirty="0"/>
              <a:t>.</a:t>
            </a:r>
          </a:p>
          <a:p>
            <a:r>
              <a:rPr lang="en-US" sz="2000" b="1" dirty="0"/>
              <a:t>e/17/235 – </a:t>
            </a:r>
            <a:r>
              <a:rPr lang="en-US" sz="2000" b="1" dirty="0" err="1"/>
              <a:t>Paranawithana</a:t>
            </a:r>
            <a:r>
              <a:rPr lang="en-US" sz="2000" b="1" dirty="0"/>
              <a:t> </a:t>
            </a:r>
            <a:r>
              <a:rPr lang="en-US" sz="2000" b="1" dirty="0" err="1"/>
              <a:t>n.n..k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98F851-68FA-4A83-A66D-2E0FBAA788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D3F359-6DF0-4564-E106-D4E43E835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415" y="214894"/>
            <a:ext cx="2109486" cy="28126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5F992C-8F0B-AC1B-2FF9-B161D0AFF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83" y="387753"/>
            <a:ext cx="2109486" cy="28126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A68046-2B14-3390-4282-5023326D3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327" y="3657600"/>
            <a:ext cx="2109486" cy="28126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228379-2BFA-0596-7DE4-8025DFC61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5083" y="3657600"/>
            <a:ext cx="2109486" cy="28126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F59DB5-0864-C540-D69B-7FED373B9D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0415" y="3643091"/>
            <a:ext cx="2109486" cy="28126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5389E11-8F2D-C2B4-9ADC-A9785D32B2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0327" y="254644"/>
            <a:ext cx="2109486" cy="28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3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A4B091-7679-46CF-9D29-6CCBF555E6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-1318945" y="-23153"/>
            <a:ext cx="13802267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AD15D-00A1-4927-8570-A024BBCA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72FB5-5B5C-40C2-97F5-F30FC71B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32" y="1635760"/>
            <a:ext cx="11566806" cy="2388239"/>
          </a:xfrm>
        </p:spPr>
        <p:txBody>
          <a:bodyPr/>
          <a:lstStyle/>
          <a:p>
            <a:r>
              <a:rPr lang="en-US" sz="6600" dirty="0"/>
              <a:t>The product</a:t>
            </a:r>
          </a:p>
        </p:txBody>
      </p:sp>
    </p:spTree>
    <p:extLst>
      <p:ext uri="{BB962C8B-B14F-4D97-AF65-F5344CB8AC3E}">
        <p14:creationId xmlns:p14="http://schemas.microsoft.com/office/powerpoint/2010/main" val="27130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98F851-68FA-4A83-A66D-2E0FBAA788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CF59DB5-0864-C540-D69B-7FED373B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47779" y="1525597"/>
            <a:ext cx="8426368" cy="4186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AF9B70-6241-737E-F029-E4A132AD9019}"/>
              </a:ext>
            </a:extLst>
          </p:cNvPr>
          <p:cNvSpPr txBox="1"/>
          <p:nvPr/>
        </p:nvSpPr>
        <p:spPr>
          <a:xfrm>
            <a:off x="972273" y="544464"/>
            <a:ext cx="24659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Timer Display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6CD00-851E-C845-ED75-F24BF488004B}"/>
              </a:ext>
            </a:extLst>
          </p:cNvPr>
          <p:cNvCxnSpPr>
            <a:cxnSpLocks/>
          </p:cNvCxnSpPr>
          <p:nvPr/>
        </p:nvCxnSpPr>
        <p:spPr>
          <a:xfrm>
            <a:off x="2017853" y="1006129"/>
            <a:ext cx="760071" cy="1262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5E8E76-EB6A-8F2C-3CDD-5A560894C4DB}"/>
              </a:ext>
            </a:extLst>
          </p:cNvPr>
          <p:cNvCxnSpPr>
            <a:cxnSpLocks/>
          </p:cNvCxnSpPr>
          <p:nvPr/>
        </p:nvCxnSpPr>
        <p:spPr>
          <a:xfrm flipH="1" flipV="1">
            <a:off x="3794567" y="4794315"/>
            <a:ext cx="476491" cy="1437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F9964F-D68C-4EA4-EA1E-AAFED42F0B4A}"/>
              </a:ext>
            </a:extLst>
          </p:cNvPr>
          <p:cNvSpPr txBox="1"/>
          <p:nvPr/>
        </p:nvSpPr>
        <p:spPr>
          <a:xfrm>
            <a:off x="3152752" y="6181441"/>
            <a:ext cx="24659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Rotary Encoder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A041FF-E4AC-6AEF-2D2E-85D2F3A387C2}"/>
              </a:ext>
            </a:extLst>
          </p:cNvPr>
          <p:cNvCxnSpPr>
            <a:cxnSpLocks/>
          </p:cNvCxnSpPr>
          <p:nvPr/>
        </p:nvCxnSpPr>
        <p:spPr>
          <a:xfrm flipH="1">
            <a:off x="9995702" y="4249316"/>
            <a:ext cx="734030" cy="749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A1CA70-E2B6-9167-58EC-D40A37101670}"/>
              </a:ext>
            </a:extLst>
          </p:cNvPr>
          <p:cNvSpPr txBox="1"/>
          <p:nvPr/>
        </p:nvSpPr>
        <p:spPr>
          <a:xfrm>
            <a:off x="10503057" y="3018856"/>
            <a:ext cx="154290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Timer </a:t>
            </a:r>
          </a:p>
          <a:p>
            <a:r>
              <a:rPr lang="en-US" sz="2400" b="1" dirty="0"/>
              <a:t>Controller</a:t>
            </a:r>
          </a:p>
          <a:p>
            <a:r>
              <a:rPr lang="en-US" sz="2400" b="1" dirty="0"/>
              <a:t> Switch</a:t>
            </a:r>
          </a:p>
        </p:txBody>
      </p:sp>
    </p:spTree>
    <p:extLst>
      <p:ext uri="{BB962C8B-B14F-4D97-AF65-F5344CB8AC3E}">
        <p14:creationId xmlns:p14="http://schemas.microsoft.com/office/powerpoint/2010/main" val="36098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A4B091-7679-46CF-9D29-6CCBF555E6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rcRect/>
          <a:stretch/>
        </p:blipFill>
        <p:spPr>
          <a:xfrm rot="16200000">
            <a:off x="4540144" y="-4855556"/>
            <a:ext cx="6858000" cy="1613932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AD15D-00A1-4927-8570-A024BBCA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72FB5-5B5C-40C2-97F5-F30FC71B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32" y="1635760"/>
            <a:ext cx="11566806" cy="2388239"/>
          </a:xfrm>
        </p:spPr>
        <p:txBody>
          <a:bodyPr/>
          <a:lstStyle/>
          <a:p>
            <a:r>
              <a:rPr lang="en-US" sz="66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59267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98F851-68FA-4A83-A66D-2E0FBAA788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5161-3D2A-4AC7-B67F-4CB05F5F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37" y="823428"/>
            <a:ext cx="10330775" cy="6034572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ts val="255"/>
              </a:spcBef>
              <a:buSzPts val="1400"/>
              <a:buFont typeface="Symbol" panose="05050102010706020507" pitchFamily="18" charset="2"/>
              <a:buChar char=""/>
              <a:tabLst>
                <a:tab pos="299085" algn="l"/>
                <a:tab pos="299720" algn="l"/>
              </a:tabLst>
            </a:pPr>
            <a:r>
              <a:rPr lang="en-US" sz="3600" dirty="0"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Can be used as a </a:t>
            </a:r>
            <a:r>
              <a:rPr lang="en-US" sz="3600" b="1" dirty="0"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normal plug socket </a:t>
            </a:r>
            <a:r>
              <a:rPr lang="en-US" sz="3600" dirty="0"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by disconnecting the timer using the two sided switch Using </a:t>
            </a:r>
            <a:r>
              <a:rPr lang="en-US" sz="3600" b="1" dirty="0"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two way switch </a:t>
            </a:r>
            <a:endParaRPr lang="en-US" sz="3600" b="1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0" lvl="0" indent="-342900">
              <a:spcBef>
                <a:spcPts val="25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299085" algn="l"/>
                <a:tab pos="299720" algn="l"/>
              </a:tabLst>
            </a:pPr>
            <a:r>
              <a:rPr lang="en-US" sz="3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4 digits 7 segments LED Display</a:t>
            </a:r>
            <a:r>
              <a:rPr lang="en-US" sz="36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shows the timer set value</a:t>
            </a:r>
          </a:p>
          <a:p>
            <a:pPr marL="342900" marR="0" lvl="0" indent="-342900">
              <a:spcBef>
                <a:spcPts val="25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299085" algn="l"/>
                <a:tab pos="299720" algn="l"/>
              </a:tabLst>
            </a:pPr>
            <a:r>
              <a:rPr lang="en-US" sz="3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Rotary encoder</a:t>
            </a:r>
            <a:r>
              <a:rPr lang="en-US" sz="36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allows setting the required timer value.</a:t>
            </a:r>
          </a:p>
          <a:p>
            <a:pPr marL="342900" marR="0" lvl="0" indent="-342900">
              <a:spcBef>
                <a:spcPts val="25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299085" algn="l"/>
                <a:tab pos="299720" algn="l"/>
              </a:tabLst>
            </a:pPr>
            <a:r>
              <a:rPr lang="en-US" sz="36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Timer can be set up to </a:t>
            </a:r>
            <a:r>
              <a:rPr lang="en-US" sz="3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maximum 100 minutes</a:t>
            </a:r>
          </a:p>
          <a:p>
            <a:pPr marL="342900" marR="0" lvl="0" indent="-342900">
              <a:spcBef>
                <a:spcPts val="25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299085" algn="l"/>
                <a:tab pos="299720" algn="l"/>
              </a:tabLst>
            </a:pPr>
            <a:r>
              <a:rPr lang="en-US" sz="36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Rotary encoder </a:t>
            </a:r>
            <a:r>
              <a:rPr lang="en-US" sz="3600" b="1" dirty="0"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push button</a:t>
            </a:r>
            <a:r>
              <a:rPr lang="en-US" sz="3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used to </a:t>
            </a:r>
            <a:r>
              <a:rPr lang="en-US" sz="3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start </a:t>
            </a:r>
            <a:r>
              <a:rPr lang="en-US" sz="36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 timer.</a:t>
            </a:r>
          </a:p>
          <a:p>
            <a:pPr marL="342900" marR="0" lvl="0" indent="-342900">
              <a:spcBef>
                <a:spcPts val="25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299085" algn="l"/>
                <a:tab pos="299720" algn="l"/>
              </a:tabLst>
            </a:pPr>
            <a:r>
              <a:rPr lang="en-US" sz="36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Timer can be </a:t>
            </a:r>
            <a:r>
              <a:rPr lang="en-US" sz="3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paused</a:t>
            </a:r>
            <a:r>
              <a:rPr lang="en-US" sz="36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with a </a:t>
            </a:r>
            <a:r>
              <a:rPr lang="en-US" sz="3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press of </a:t>
            </a:r>
            <a:r>
              <a:rPr lang="en-US" sz="3600" b="1" dirty="0"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push button</a:t>
            </a:r>
            <a:r>
              <a:rPr lang="en-US" sz="36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. </a:t>
            </a:r>
          </a:p>
          <a:p>
            <a:pPr marL="342900" marR="0" lvl="0" indent="-342900">
              <a:spcBef>
                <a:spcPts val="25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299085" algn="l"/>
                <a:tab pos="299720" algn="l"/>
              </a:tabLst>
            </a:pPr>
            <a:r>
              <a:rPr lang="en-US" sz="3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Second press</a:t>
            </a:r>
            <a:r>
              <a:rPr lang="en-US" sz="36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resumes</a:t>
            </a:r>
            <a:r>
              <a:rPr lang="en-US" sz="36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the timer. </a:t>
            </a:r>
          </a:p>
          <a:p>
            <a:pPr marL="342900" marR="0" lvl="0" indent="-342900">
              <a:spcBef>
                <a:spcPts val="25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299085" algn="l"/>
                <a:tab pos="299720" algn="l"/>
              </a:tabLst>
            </a:pPr>
            <a:r>
              <a:rPr lang="en-US" sz="3600" b="1" dirty="0"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Double</a:t>
            </a:r>
            <a:r>
              <a:rPr lang="en-US" sz="3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Press </a:t>
            </a:r>
            <a:r>
              <a:rPr lang="en-US" sz="36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at pause state </a:t>
            </a:r>
            <a:r>
              <a:rPr lang="en-US" sz="3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resets</a:t>
            </a:r>
            <a:r>
              <a:rPr lang="en-US" sz="36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the timer.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74CB5B-A0E9-4F47-840D-4381274C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-185622"/>
            <a:ext cx="11150600" cy="920336"/>
          </a:xfrm>
        </p:spPr>
        <p:txBody>
          <a:bodyPr/>
          <a:lstStyle/>
          <a:p>
            <a:r>
              <a:rPr lang="en-US" sz="36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22160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4E5A52D-FF97-4333-8746-6FB3659555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28754" b="28754"/>
          <a:stretch/>
        </p:blipFill>
        <p:spPr>
          <a:xfrm>
            <a:off x="273932" y="505810"/>
            <a:ext cx="5305661" cy="5305661"/>
          </a:xfrm>
        </p:spPr>
      </p:pic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965139"/>
            <a:ext cx="5143500" cy="2090808"/>
          </a:xfrm>
        </p:spPr>
        <p:txBody>
          <a:bodyPr/>
          <a:lstStyle/>
          <a:p>
            <a:r>
              <a:rPr lang="en-US" sz="4800" dirty="0"/>
              <a:t>EE356 – ELECTRONIC Product design and manufacture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DD25F0-AB68-4AB6-A6AC-6232BD73EF0F}"/>
              </a:ext>
            </a:extLst>
          </p:cNvPr>
          <p:cNvSpPr/>
          <p:nvPr/>
        </p:nvSpPr>
        <p:spPr>
          <a:xfrm>
            <a:off x="704850" y="699613"/>
            <a:ext cx="5294877" cy="53056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700652" y="699613"/>
            <a:ext cx="5305661" cy="5305660"/>
          </a:xfrm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000">
        <p14:flythrough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A4B091-7679-46CF-9D29-6CCBF555E61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alphaModFix amt="50000"/>
          </a:blip>
          <a:srcRect/>
          <a:stretch/>
        </p:blipFill>
        <p:spPr>
          <a:xfrm rot="5400000">
            <a:off x="-4328160" y="-2052960"/>
            <a:ext cx="23225760" cy="1548384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AD15D-00A1-4927-8570-A024BBCA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72FB5-5B5C-40C2-97F5-F30FC71B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09" y="2793360"/>
            <a:ext cx="11177297" cy="1271279"/>
          </a:xfrm>
        </p:spPr>
        <p:txBody>
          <a:bodyPr/>
          <a:lstStyle/>
          <a:p>
            <a:r>
              <a:rPr lang="en-US" sz="7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975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98F851-68FA-4A83-A66D-2E0FBAA788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5161-3D2A-4AC7-B67F-4CB05F5F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824806"/>
            <a:ext cx="10477128" cy="56309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his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</a:rPr>
              <a:t>is designed as a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</a:rPr>
              <a:t> good substitute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</a:rPr>
              <a:t>for the ordinary plug socket that we use in domestic day today life.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</a:rPr>
              <a:t>Our main purpose is to replace the ordinary plug socket with our designed one and go for mass production.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</a:rPr>
              <a:t>So we mainly target the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</a:rPr>
              <a:t>majority people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</a:rPr>
              <a:t>in our country with basic needs of using electrical appliances.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</a:rPr>
              <a:t> This plug socket can be fix to the wall as the ordinary plug socket which is already in the market ,no additional parts needed.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74CB5B-A0E9-4F47-840D-4381274C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60113"/>
            <a:ext cx="11150600" cy="92033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630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72B179-EDCE-4037-313C-961E4B60C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428018"/>
            <a:ext cx="11424107" cy="50097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</a:rPr>
              <a:t>We can see mostly timer switches in the market but not the timer plug sockets. The switches are  very expensive in the market(</a:t>
            </a:r>
            <a:r>
              <a:rPr lang="en-US" sz="3100" b="1" dirty="0">
                <a:latin typeface="Calibri" panose="020F0502020204030204" pitchFamily="34" charset="0"/>
                <a:ea typeface="Calibri" panose="020F0502020204030204" pitchFamily="34" charset="0"/>
              </a:rPr>
              <a:t>more than twice the price of our product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</a:rPr>
              <a:t>) and again they need a ordinary plug socket to plug the device.so approach of timer switches to the majority of our people will </a:t>
            </a:r>
            <a:r>
              <a:rPr lang="en-US" sz="3100" b="1" dirty="0">
                <a:latin typeface="Calibri" panose="020F0502020204030204" pitchFamily="34" charset="0"/>
                <a:ea typeface="Calibri" panose="020F0502020204030204" pitchFamily="34" charset="0"/>
              </a:rPr>
              <a:t>less with the price.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</a:rPr>
              <a:t>Our product is more approachable to the majority of people with the price and good substitute to the ordinary plug socket and </a:t>
            </a:r>
            <a:r>
              <a:rPr lang="en-US" sz="3100" b="1" dirty="0">
                <a:latin typeface="Calibri" panose="020F0502020204030204" pitchFamily="34" charset="0"/>
                <a:ea typeface="Calibri" panose="020F0502020204030204" pitchFamily="34" charset="0"/>
              </a:rPr>
              <a:t>price can be reduced 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</a:rPr>
              <a:t>with mass production.</a:t>
            </a:r>
            <a:endParaRPr lang="en-US" sz="3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7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72B179-EDCE-4037-313C-961E4B60C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428017"/>
            <a:ext cx="11424107" cy="6507804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6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Designed electrical timer plug socket can be used for </a:t>
            </a:r>
            <a:r>
              <a:rPr lang="en-US" sz="65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any device </a:t>
            </a:r>
            <a:r>
              <a:rPr lang="en-US" sz="6500" b="1" dirty="0">
                <a:latin typeface="Calibri" panose="020F0502020204030204" pitchFamily="34" charset="0"/>
                <a:ea typeface="Calibri" panose="020F0502020204030204" pitchFamily="34" charset="0"/>
              </a:rPr>
              <a:t>even though with the devices which are already consists with inbuild timers.</a:t>
            </a:r>
            <a:r>
              <a:rPr lang="en-US" sz="6500" dirty="0">
                <a:latin typeface="Calibri" panose="020F0502020204030204" pitchFamily="34" charset="0"/>
                <a:ea typeface="Calibri" panose="020F0502020204030204" pitchFamily="34" charset="0"/>
              </a:rPr>
              <a:t> Because the </a:t>
            </a:r>
            <a:r>
              <a:rPr lang="en-US" sz="6500" b="1" dirty="0">
                <a:latin typeface="Calibri" panose="020F0502020204030204" pitchFamily="34" charset="0"/>
                <a:ea typeface="Calibri" panose="020F0502020204030204" pitchFamily="34" charset="0"/>
              </a:rPr>
              <a:t>plug can be operated independently without the timer as well.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6500" dirty="0">
                <a:latin typeface="Calibri" panose="020F0502020204030204" pitchFamily="34" charset="0"/>
                <a:ea typeface="Calibri" panose="020F0502020204030204" pitchFamily="34" charset="0"/>
              </a:rPr>
              <a:t>V</a:t>
            </a:r>
            <a:r>
              <a:rPr lang="en-US" sz="6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ery useful product these days with the </a:t>
            </a:r>
            <a:r>
              <a:rPr lang="en-US" sz="65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issue of power consumption in our country</a:t>
            </a:r>
            <a:r>
              <a:rPr lang="en-US" sz="6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6500" dirty="0">
                <a:latin typeface="Calibri" panose="020F0502020204030204" pitchFamily="34" charset="0"/>
                <a:ea typeface="Calibri" panose="020F0502020204030204" pitchFamily="34" charset="0"/>
              </a:rPr>
              <a:t>Can be used for d</a:t>
            </a:r>
            <a:r>
              <a:rPr lang="en-US" sz="6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omestic appliances such as of radios, televisions, fans, water pumps, air conditioners, coil heaters ,boilers, lights…etc.</a:t>
            </a:r>
            <a:endParaRPr lang="en-US" sz="65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6500" dirty="0"/>
              <a:t>This plug socket can be used as a </a:t>
            </a:r>
            <a:r>
              <a:rPr lang="en-US" sz="6500" b="1" dirty="0"/>
              <a:t>safety precaution of the domestic appliances and people as well</a:t>
            </a:r>
            <a:r>
              <a:rPr lang="en-US" sz="6500" dirty="0"/>
              <a:t>. For example when using coil heaters…(accidents regarding coil heaters and burnt out of the device frequently with ignorance can be reduced)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6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A4B091-7679-46CF-9D29-6CCBF555E6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 rot="5400000">
            <a:off x="-4267200" y="-2129160"/>
            <a:ext cx="23225760" cy="1548384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AD15D-00A1-4927-8570-A024BBCA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72FB5-5B5C-40C2-97F5-F30FC71B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09" y="2793360"/>
            <a:ext cx="11177297" cy="1271279"/>
          </a:xfrm>
        </p:spPr>
        <p:txBody>
          <a:bodyPr/>
          <a:lstStyle/>
          <a:p>
            <a:r>
              <a:rPr lang="en-US" sz="7200" dirty="0"/>
              <a:t>CIRCUIT COMPONENTS</a:t>
            </a:r>
          </a:p>
        </p:txBody>
      </p:sp>
    </p:spTree>
    <p:extLst>
      <p:ext uri="{BB962C8B-B14F-4D97-AF65-F5344CB8AC3E}">
        <p14:creationId xmlns:p14="http://schemas.microsoft.com/office/powerpoint/2010/main" val="206831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98F851-68FA-4A83-A66D-2E0FBAA788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5161-3D2A-4AC7-B67F-4CB05F5F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157" y="690881"/>
            <a:ext cx="9857686" cy="68767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ATMEGA328PU IC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4 Digits 7 Segment LED Display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Rotary Encoder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5V Relay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Two Way Switch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AC-DC Converter (230V-5V)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Buck Converter (5V-3.3V)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73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A4B091-7679-46CF-9D29-6CCBF555E6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 rot="16200000">
            <a:off x="2304926" y="-2766024"/>
            <a:ext cx="7384100" cy="1239004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AD15D-00A1-4927-8570-A024BBCA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72FB5-5B5C-40C2-97F5-F30FC71B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32" y="1635760"/>
            <a:ext cx="11566806" cy="2388239"/>
          </a:xfrm>
        </p:spPr>
        <p:txBody>
          <a:bodyPr/>
          <a:lstStyle/>
          <a:p>
            <a:r>
              <a:rPr lang="en-US" sz="6600" dirty="0"/>
              <a:t>PCB DESIGN</a:t>
            </a:r>
          </a:p>
        </p:txBody>
      </p:sp>
    </p:spTree>
    <p:extLst>
      <p:ext uri="{BB962C8B-B14F-4D97-AF65-F5344CB8AC3E}">
        <p14:creationId xmlns:p14="http://schemas.microsoft.com/office/powerpoint/2010/main" val="417332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71af3243-3dd4-4a8d-8c0d-dd76da1f02a5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6165</TotalTime>
  <Words>499</Words>
  <Application>Microsoft Office PowerPoint</Application>
  <PresentationFormat>Widescreen</PresentationFormat>
  <Paragraphs>58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Symbol</vt:lpstr>
      <vt:lpstr>Wingdings</vt:lpstr>
      <vt:lpstr>Office Theme</vt:lpstr>
      <vt:lpstr>EE356 – ELECTRONIC Product design and manufacture</vt:lpstr>
      <vt:lpstr>EE356 – ELECTRONIC Product design and manufacture</vt:lpstr>
      <vt:lpstr>Introduction</vt:lpstr>
      <vt:lpstr>Introduction</vt:lpstr>
      <vt:lpstr>PowerPoint Presentation</vt:lpstr>
      <vt:lpstr>PowerPoint Presentation</vt:lpstr>
      <vt:lpstr>CIRCUIT COMPONENTS</vt:lpstr>
      <vt:lpstr>PowerPoint Presentation</vt:lpstr>
      <vt:lpstr>PCB DESIGN</vt:lpstr>
      <vt:lpstr>PowerPoint Presentation</vt:lpstr>
      <vt:lpstr>The product</vt:lpstr>
      <vt:lpstr>PowerPoint Presentation</vt:lpstr>
      <vt:lpstr>FUNCTIONs</vt:lpstr>
      <vt:lpstr>functions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EE322 Embedded system design</dc:title>
  <dc:creator>Dishanran Chulawansa</dc:creator>
  <cp:lastModifiedBy>Dishanran Chulawansa</cp:lastModifiedBy>
  <cp:revision>74</cp:revision>
  <dcterms:created xsi:type="dcterms:W3CDTF">2021-09-09T07:48:17Z</dcterms:created>
  <dcterms:modified xsi:type="dcterms:W3CDTF">2023-02-23T09:22:57Z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