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AE13A-B1E2-4AE0-8AD0-0C2519C904D3}" v="899" dt="2020-08-23T12:18:36.453"/>
    <p1510:client id="{D91BC1F7-BF74-427B-AFAE-503AD754A445}" v="6" dt="2020-08-23T12:25:19.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4097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506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565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95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5774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0487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81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5589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9902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8/23/2020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950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533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8/23/2020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642550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isamomin/capstone-project/blob/master/Capstone%20Project%20Notebook%20.ipynb"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isamomin/capstone-project/blob/master/Report.docx" TargetMode="External"/><Relationship Id="rId2" Type="http://schemas.openxmlformats.org/officeDocument/2006/relationships/hyperlink" Target="https://github.com/nisamomin/capstone-project/blob/master/Capstone%20Project%20Notebook%20.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09040" y="1754659"/>
            <a:ext cx="9860547" cy="3005463"/>
          </a:xfrm>
        </p:spPr>
        <p:txBody>
          <a:bodyPr>
            <a:normAutofit/>
          </a:bodyPr>
          <a:lstStyle/>
          <a:p>
            <a:r>
              <a:rPr lang="en-US" sz="5800">
                <a:solidFill>
                  <a:schemeClr val="bg1"/>
                </a:solidFill>
                <a:ea typeface="+mj-lt"/>
                <a:cs typeface="+mj-lt"/>
              </a:rPr>
              <a:t>Coursera Capstone Project </a:t>
            </a:r>
            <a:endParaRPr lang="en-US" sz="5800">
              <a:solidFill>
                <a:schemeClr val="bg1"/>
              </a:solidFill>
            </a:endParaRPr>
          </a:p>
          <a:p>
            <a:r>
              <a:rPr lang="en-US" sz="5800">
                <a:solidFill>
                  <a:schemeClr val="bg1"/>
                </a:solidFill>
                <a:ea typeface="+mj-lt"/>
                <a:cs typeface="+mj-lt"/>
              </a:rPr>
              <a:t>The Battle of Neighborhoods </a:t>
            </a:r>
            <a:endParaRPr lang="en-US" sz="5800">
              <a:solidFill>
                <a:schemeClr val="bg1"/>
              </a:solidFill>
            </a:endParaRPr>
          </a:p>
          <a:p>
            <a:endParaRPr lang="en-US" sz="5800">
              <a:solidFill>
                <a:schemeClr val="bg1"/>
              </a:solidFill>
            </a:endParaRPr>
          </a:p>
        </p:txBody>
      </p:sp>
      <p:sp>
        <p:nvSpPr>
          <p:cNvPr id="3" name="Subtitle 2"/>
          <p:cNvSpPr>
            <a:spLocks noGrp="1"/>
          </p:cNvSpPr>
          <p:nvPr>
            <p:ph type="subTitle" idx="1"/>
          </p:nvPr>
        </p:nvSpPr>
        <p:spPr>
          <a:xfrm>
            <a:off x="1209039" y="4947920"/>
            <a:ext cx="9860547" cy="685116"/>
          </a:xfrm>
        </p:spPr>
        <p:txBody>
          <a:bodyPr vert="horz" lIns="91440" tIns="45720" rIns="91440" bIns="45720" rtlCol="0">
            <a:normAutofit/>
          </a:bodyPr>
          <a:lstStyle/>
          <a:p>
            <a:pPr>
              <a:lnSpc>
                <a:spcPct val="100000"/>
              </a:lnSpc>
              <a:spcBef>
                <a:spcPct val="0"/>
              </a:spcBef>
              <a:spcAft>
                <a:spcPts val="600"/>
              </a:spcAft>
            </a:pPr>
            <a:r>
              <a:rPr lang="en-US" sz="1500">
                <a:solidFill>
                  <a:schemeClr val="bg1"/>
                </a:solidFill>
                <a:latin typeface="Calibri Light"/>
                <a:cs typeface="Calibri Light"/>
              </a:rPr>
              <a:t>Nisa Momin </a:t>
            </a:r>
            <a:endParaRPr lang="en-US" sz="1500">
              <a:solidFill>
                <a:schemeClr val="bg1"/>
              </a:solidFill>
              <a:ea typeface="+mn-lt"/>
              <a:cs typeface="+mn-lt"/>
            </a:endParaRPr>
          </a:p>
          <a:p>
            <a:pPr>
              <a:lnSpc>
                <a:spcPct val="100000"/>
              </a:lnSpc>
              <a:spcBef>
                <a:spcPct val="0"/>
              </a:spcBef>
              <a:spcAft>
                <a:spcPts val="600"/>
              </a:spcAft>
            </a:pPr>
            <a:r>
              <a:rPr lang="en-US" sz="1500">
                <a:solidFill>
                  <a:schemeClr val="bg1"/>
                </a:solidFill>
                <a:latin typeface="Calibri Light"/>
                <a:cs typeface="Calibri Light"/>
              </a:rPr>
              <a:t>August 2020</a:t>
            </a:r>
            <a:endParaRPr lang="en-US" sz="1500">
              <a:solidFill>
                <a:schemeClr val="bg1"/>
              </a:solidFill>
            </a:endParaRPr>
          </a:p>
        </p:txBody>
      </p:sp>
      <p:sp>
        <p:nvSpPr>
          <p:cNvPr id="14" name="Rectangle 13">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5394-0320-47B6-98AC-6D4A3E44A87F}"/>
              </a:ext>
            </a:extLst>
          </p:cNvPr>
          <p:cNvSpPr>
            <a:spLocks noGrp="1"/>
          </p:cNvSpPr>
          <p:nvPr>
            <p:ph type="title"/>
          </p:nvPr>
        </p:nvSpPr>
        <p:spPr>
          <a:xfrm>
            <a:off x="1038922" y="2185179"/>
            <a:ext cx="10058400" cy="1371600"/>
          </a:xfrm>
        </p:spPr>
        <p:txBody>
          <a:bodyPr/>
          <a:lstStyle/>
          <a:p>
            <a:pPr algn="ctr"/>
            <a:r>
              <a:rPr lang="en-US"/>
              <a:t>Methodology</a:t>
            </a:r>
          </a:p>
        </p:txBody>
      </p:sp>
    </p:spTree>
    <p:extLst>
      <p:ext uri="{BB962C8B-B14F-4D97-AF65-F5344CB8AC3E}">
        <p14:creationId xmlns:p14="http://schemas.microsoft.com/office/powerpoint/2010/main" val="380818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9EED-138E-45E7-AB71-9C6FB2171AD7}"/>
              </a:ext>
            </a:extLst>
          </p:cNvPr>
          <p:cNvSpPr>
            <a:spLocks noGrp="1"/>
          </p:cNvSpPr>
          <p:nvPr>
            <p:ph type="title"/>
          </p:nvPr>
        </p:nvSpPr>
        <p:spPr/>
        <p:txBody>
          <a:bodyPr/>
          <a:lstStyle/>
          <a:p>
            <a:r>
              <a:rPr lang="en-US"/>
              <a:t>Methodolgy</a:t>
            </a:r>
          </a:p>
        </p:txBody>
      </p:sp>
      <p:sp>
        <p:nvSpPr>
          <p:cNvPr id="3" name="Content Placeholder 2">
            <a:extLst>
              <a:ext uri="{FF2B5EF4-FFF2-40B4-BE49-F238E27FC236}">
                <a16:creationId xmlns:a16="http://schemas.microsoft.com/office/drawing/2014/main" id="{398FED80-1BA7-4713-AD68-8038B2DCC550}"/>
              </a:ext>
            </a:extLst>
          </p:cNvPr>
          <p:cNvSpPr>
            <a:spLocks noGrp="1"/>
          </p:cNvSpPr>
          <p:nvPr>
            <p:ph idx="1"/>
          </p:nvPr>
        </p:nvSpPr>
        <p:spPr/>
        <p:txBody>
          <a:bodyPr vert="horz" lIns="91440" tIns="45720" rIns="91440" bIns="45720" rtlCol="0" anchor="t">
            <a:normAutofit/>
          </a:bodyPr>
          <a:lstStyle/>
          <a:p>
            <a:r>
              <a:rPr lang="en-US" b="1" dirty="0"/>
              <a:t>How can we learn?</a:t>
            </a:r>
            <a:r>
              <a:rPr lang="en-US" dirty="0"/>
              <a:t> </a:t>
            </a:r>
            <a:endParaRPr lang="en-US"/>
          </a:p>
          <a:p>
            <a:r>
              <a:rPr lang="en-US" dirty="0"/>
              <a:t>Therefore, we will use </a:t>
            </a:r>
            <a:r>
              <a:rPr lang="en-US" b="1" dirty="0" err="1"/>
              <a:t>Kmeans</a:t>
            </a:r>
            <a:r>
              <a:rPr lang="en-US" b="1" dirty="0"/>
              <a:t> Clustering</a:t>
            </a:r>
            <a:r>
              <a:rPr lang="en-US" dirty="0"/>
              <a:t> to learn and predict number of the </a:t>
            </a:r>
            <a:r>
              <a:rPr lang="en-US" i="1" dirty="0"/>
              <a:t>Chinese restaurant</a:t>
            </a:r>
            <a:r>
              <a:rPr lang="en-US" dirty="0"/>
              <a:t> in a district by providing the venues information of </a:t>
            </a:r>
            <a:r>
              <a:rPr lang="en-US" b="1" dirty="0"/>
              <a:t>Singapore</a:t>
            </a:r>
            <a:r>
              <a:rPr lang="en-US" dirty="0"/>
              <a:t>. Venues information is discovered from </a:t>
            </a:r>
            <a:r>
              <a:rPr lang="en-US" dirty="0">
                <a:hlinkClick r:id="rId2"/>
              </a:rPr>
              <a:t>Foursquare</a:t>
            </a:r>
            <a:r>
              <a:rPr lang="en-US" dirty="0"/>
              <a:t> API. </a:t>
            </a:r>
          </a:p>
          <a:p>
            <a:r>
              <a:rPr lang="en-US" dirty="0"/>
              <a:t>explore and cluster the Postal Districts in Singapore</a:t>
            </a:r>
          </a:p>
          <a:p>
            <a:r>
              <a:rPr lang="en-US" dirty="0"/>
              <a:t>Then, I will the build model to predict the number of </a:t>
            </a:r>
            <a:r>
              <a:rPr lang="en-US" i="1" dirty="0"/>
              <a:t>Chinese restaurants</a:t>
            </a:r>
            <a:r>
              <a:rPr lang="en-US" dirty="0"/>
              <a:t> in the city-based country and compare with exiting number of </a:t>
            </a:r>
            <a:r>
              <a:rPr lang="en-US" i="1" dirty="0"/>
              <a:t>Chinese restaurants</a:t>
            </a:r>
            <a:r>
              <a:rPr lang="en-US" dirty="0"/>
              <a:t> and a potential place to start the business! </a:t>
            </a:r>
          </a:p>
        </p:txBody>
      </p:sp>
    </p:spTree>
    <p:extLst>
      <p:ext uri="{BB962C8B-B14F-4D97-AF65-F5344CB8AC3E}">
        <p14:creationId xmlns:p14="http://schemas.microsoft.com/office/powerpoint/2010/main" val="399325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50498014-DD88-494C-B400-228A97BAA070}"/>
              </a:ext>
            </a:extLst>
          </p:cNvPr>
          <p:cNvPicPr>
            <a:picLocks noChangeAspect="1"/>
          </p:cNvPicPr>
          <p:nvPr/>
        </p:nvPicPr>
        <p:blipFill>
          <a:blip r:embed="rId2"/>
          <a:stretch>
            <a:fillRect/>
          </a:stretch>
        </p:blipFill>
        <p:spPr>
          <a:xfrm>
            <a:off x="486936" y="1325217"/>
            <a:ext cx="11218126" cy="3380519"/>
          </a:xfrm>
          <a:prstGeom prst="rect">
            <a:avLst/>
          </a:prstGeom>
        </p:spPr>
      </p:pic>
    </p:spTree>
    <p:extLst>
      <p:ext uri="{BB962C8B-B14F-4D97-AF65-F5344CB8AC3E}">
        <p14:creationId xmlns:p14="http://schemas.microsoft.com/office/powerpoint/2010/main" val="365094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2" name="Picture 2" descr="A picture containing text, map&#10;&#10;Description automatically generated">
            <a:extLst>
              <a:ext uri="{FF2B5EF4-FFF2-40B4-BE49-F238E27FC236}">
                <a16:creationId xmlns:a16="http://schemas.microsoft.com/office/drawing/2014/main" id="{D31E7064-BB27-452A-A2B2-523C5F9FAEB7}"/>
              </a:ext>
            </a:extLst>
          </p:cNvPr>
          <p:cNvPicPr>
            <a:picLocks noChangeAspect="1"/>
          </p:cNvPicPr>
          <p:nvPr/>
        </p:nvPicPr>
        <p:blipFill>
          <a:blip r:embed="rId2"/>
          <a:stretch>
            <a:fillRect/>
          </a:stretch>
        </p:blipFill>
        <p:spPr>
          <a:xfrm>
            <a:off x="807128" y="837452"/>
            <a:ext cx="10577744" cy="5183095"/>
          </a:xfrm>
          <a:prstGeom prst="rect">
            <a:avLst/>
          </a:prstGeom>
        </p:spPr>
      </p:pic>
    </p:spTree>
    <p:extLst>
      <p:ext uri="{BB962C8B-B14F-4D97-AF65-F5344CB8AC3E}">
        <p14:creationId xmlns:p14="http://schemas.microsoft.com/office/powerpoint/2010/main" val="346570964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374F-E3E9-4EEF-9FC8-A6BFEBE7659F}"/>
              </a:ext>
            </a:extLst>
          </p:cNvPr>
          <p:cNvSpPr>
            <a:spLocks noGrp="1"/>
          </p:cNvSpPr>
          <p:nvPr>
            <p:ph type="title"/>
          </p:nvPr>
        </p:nvSpPr>
        <p:spPr>
          <a:xfrm>
            <a:off x="1029629" y="2417496"/>
            <a:ext cx="10058400" cy="1371600"/>
          </a:xfrm>
        </p:spPr>
        <p:txBody>
          <a:bodyPr/>
          <a:lstStyle/>
          <a:p>
            <a:pPr algn="ctr"/>
            <a:r>
              <a:rPr lang="en-US"/>
              <a:t>Notebook Link</a:t>
            </a:r>
          </a:p>
        </p:txBody>
      </p:sp>
    </p:spTree>
    <p:extLst>
      <p:ext uri="{BB962C8B-B14F-4D97-AF65-F5344CB8AC3E}">
        <p14:creationId xmlns:p14="http://schemas.microsoft.com/office/powerpoint/2010/main" val="45704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BAC3-0783-4EC3-A540-1494E0759CA7}"/>
              </a:ext>
            </a:extLst>
          </p:cNvPr>
          <p:cNvSpPr>
            <a:spLocks noGrp="1"/>
          </p:cNvSpPr>
          <p:nvPr>
            <p:ph type="title"/>
          </p:nvPr>
        </p:nvSpPr>
        <p:spPr>
          <a:xfrm>
            <a:off x="1159727" y="2807789"/>
            <a:ext cx="10058400" cy="1371600"/>
          </a:xfrm>
        </p:spPr>
        <p:txBody>
          <a:bodyPr>
            <a:normAutofit fontScale="90000"/>
          </a:bodyPr>
          <a:lstStyle/>
          <a:p>
            <a:r>
              <a:rPr lang="en-US" b="0">
                <a:ea typeface="+mj-lt"/>
                <a:cs typeface="+mj-lt"/>
                <a:hlinkClick r:id="rId2"/>
              </a:rPr>
              <a:t>https://github.com/nisamomin/capstone-project/blob/master/Capstone%20Project%20Notebook%20.ipynb</a:t>
            </a:r>
            <a:endParaRPr lang="en-US"/>
          </a:p>
        </p:txBody>
      </p:sp>
    </p:spTree>
    <p:extLst>
      <p:ext uri="{BB962C8B-B14F-4D97-AF65-F5344CB8AC3E}">
        <p14:creationId xmlns:p14="http://schemas.microsoft.com/office/powerpoint/2010/main" val="355035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21A8-F530-432B-86BD-993E7B65B69D}"/>
              </a:ext>
            </a:extLst>
          </p:cNvPr>
          <p:cNvSpPr>
            <a:spLocks noGrp="1"/>
          </p:cNvSpPr>
          <p:nvPr>
            <p:ph type="title"/>
          </p:nvPr>
        </p:nvSpPr>
        <p:spPr>
          <a:xfrm>
            <a:off x="983166" y="2222350"/>
            <a:ext cx="10058400" cy="1371600"/>
          </a:xfrm>
        </p:spPr>
        <p:txBody>
          <a:bodyPr/>
          <a:lstStyle/>
          <a:p>
            <a:pPr algn="ctr"/>
            <a:r>
              <a:rPr lang="en-US"/>
              <a:t>Results and Discussions </a:t>
            </a:r>
          </a:p>
        </p:txBody>
      </p:sp>
    </p:spTree>
    <p:extLst>
      <p:ext uri="{BB962C8B-B14F-4D97-AF65-F5344CB8AC3E}">
        <p14:creationId xmlns:p14="http://schemas.microsoft.com/office/powerpoint/2010/main" val="130113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2D7-9D6D-4093-89EF-72C14C81E71A}"/>
              </a:ext>
            </a:extLst>
          </p:cNvPr>
          <p:cNvSpPr>
            <a:spLocks noGrp="1"/>
          </p:cNvSpPr>
          <p:nvPr>
            <p:ph type="title"/>
          </p:nvPr>
        </p:nvSpPr>
        <p:spPr/>
        <p:txBody>
          <a:bodyPr/>
          <a:lstStyle/>
          <a:p>
            <a:r>
              <a:rPr lang="en-US"/>
              <a:t>Results and Discussions</a:t>
            </a:r>
          </a:p>
        </p:txBody>
      </p:sp>
      <p:sp>
        <p:nvSpPr>
          <p:cNvPr id="3" name="Content Placeholder 2">
            <a:extLst>
              <a:ext uri="{FF2B5EF4-FFF2-40B4-BE49-F238E27FC236}">
                <a16:creationId xmlns:a16="http://schemas.microsoft.com/office/drawing/2014/main" id="{812E7EBA-3030-4A0C-8B17-C9CF8C87C794}"/>
              </a:ext>
            </a:extLst>
          </p:cNvPr>
          <p:cNvSpPr>
            <a:spLocks noGrp="1"/>
          </p:cNvSpPr>
          <p:nvPr>
            <p:ph idx="1"/>
          </p:nvPr>
        </p:nvSpPr>
        <p:spPr/>
        <p:txBody>
          <a:bodyPr vert="horz" lIns="91440" tIns="45720" rIns="91440" bIns="45720" rtlCol="0" anchor="t">
            <a:normAutofit/>
          </a:bodyPr>
          <a:lstStyle/>
          <a:p>
            <a:r>
              <a:rPr lang="en-US" dirty="0">
                <a:ea typeface="+mn-lt"/>
                <a:cs typeface="+mn-lt"/>
              </a:rPr>
              <a:t>From our analysis, the most common venues are cafés and restaurants so cluster 1 seems to be the hotspot for opening a Chinese Restaurant as it’s a main residential and commercial area and a potential business place. This cluster includes most of the districts in Singapore as a potential place to open a business giving more options to the owner to look for their own convenience and comfort. </a:t>
            </a:r>
            <a:endParaRPr lang="en-US"/>
          </a:p>
          <a:p>
            <a:r>
              <a:rPr lang="en-US" dirty="0">
                <a:ea typeface="+mn-lt"/>
                <a:cs typeface="+mn-lt"/>
              </a:rPr>
              <a:t>Further analysis is required on the following potential aspects </a:t>
            </a:r>
            <a:endParaRPr lang="en-US"/>
          </a:p>
          <a:p>
            <a:r>
              <a:rPr lang="en-US" dirty="0">
                <a:ea typeface="+mn-lt"/>
                <a:cs typeface="+mn-lt"/>
              </a:rPr>
              <a:t>Parking availability </a:t>
            </a:r>
            <a:endParaRPr lang="en-US"/>
          </a:p>
          <a:p>
            <a:r>
              <a:rPr lang="en-US" dirty="0">
                <a:ea typeface="+mn-lt"/>
                <a:cs typeface="+mn-lt"/>
              </a:rPr>
              <a:t>Zoning Licenses and liquor licenses </a:t>
            </a:r>
            <a:endParaRPr lang="en-US"/>
          </a:p>
          <a:p>
            <a:r>
              <a:rPr lang="en-US" dirty="0">
                <a:ea typeface="+mn-lt"/>
                <a:cs typeface="+mn-lt"/>
              </a:rPr>
              <a:t>Data regarding existing properties for opening the restaurant</a:t>
            </a:r>
            <a:endParaRPr lang="en-US" dirty="0"/>
          </a:p>
          <a:p>
            <a:endParaRPr lang="en-US" dirty="0"/>
          </a:p>
        </p:txBody>
      </p:sp>
    </p:spTree>
    <p:extLst>
      <p:ext uri="{BB962C8B-B14F-4D97-AF65-F5344CB8AC3E}">
        <p14:creationId xmlns:p14="http://schemas.microsoft.com/office/powerpoint/2010/main" val="339758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7A93-BA1E-4B8A-A2FC-AFBDC93B0027}"/>
              </a:ext>
            </a:extLst>
          </p:cNvPr>
          <p:cNvSpPr>
            <a:spLocks noGrp="1"/>
          </p:cNvSpPr>
          <p:nvPr>
            <p:ph type="title"/>
          </p:nvPr>
        </p:nvSpPr>
        <p:spPr>
          <a:xfrm>
            <a:off x="983166" y="2696277"/>
            <a:ext cx="10058400" cy="1371600"/>
          </a:xfrm>
        </p:spPr>
        <p:txBody>
          <a:bodyPr/>
          <a:lstStyle/>
          <a:p>
            <a:pPr algn="ctr"/>
            <a:r>
              <a:rPr lang="en-US"/>
              <a:t>Conclusions </a:t>
            </a:r>
          </a:p>
        </p:txBody>
      </p:sp>
    </p:spTree>
    <p:extLst>
      <p:ext uri="{BB962C8B-B14F-4D97-AF65-F5344CB8AC3E}">
        <p14:creationId xmlns:p14="http://schemas.microsoft.com/office/powerpoint/2010/main" val="36379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236C-3702-412C-A406-E904F0E9BF59}"/>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4AEDF9F8-57E0-42BE-B70E-97EECA81277A}"/>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This notebook can be used a s starting point for potential restaurant owner to shortlist areas for opening a restaurant. Due to extensive analysis and availability of data, the notebook can serve the owner to also look for the alternative cuisines instead of only looking to open a Chinese restaurant. </a:t>
            </a:r>
            <a:endParaRPr lang="en-US" sz="2000"/>
          </a:p>
        </p:txBody>
      </p:sp>
    </p:spTree>
    <p:extLst>
      <p:ext uri="{BB962C8B-B14F-4D97-AF65-F5344CB8AC3E}">
        <p14:creationId xmlns:p14="http://schemas.microsoft.com/office/powerpoint/2010/main" val="101247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6483-C64F-4C12-853C-018AF17C2ABB}"/>
              </a:ext>
            </a:extLst>
          </p:cNvPr>
          <p:cNvSpPr>
            <a:spLocks noGrp="1"/>
          </p:cNvSpPr>
          <p:nvPr>
            <p:ph type="title"/>
          </p:nvPr>
        </p:nvSpPr>
        <p:spPr>
          <a:xfrm>
            <a:off x="1940312" y="2473253"/>
            <a:ext cx="10058400" cy="1371600"/>
          </a:xfrm>
        </p:spPr>
        <p:txBody>
          <a:bodyPr/>
          <a:lstStyle/>
          <a:p>
            <a:r>
              <a:rPr lang="en-US">
                <a:latin typeface="Speak Pro"/>
                <a:ea typeface="+mj-lt"/>
                <a:cs typeface="+mj-lt"/>
              </a:rPr>
              <a:t>Location recommendation for Chinese Restaurant in Singapore</a:t>
            </a:r>
            <a:endParaRPr lang="en-US">
              <a:latin typeface="Speak Pro"/>
            </a:endParaRPr>
          </a:p>
        </p:txBody>
      </p:sp>
    </p:spTree>
    <p:extLst>
      <p:ext uri="{BB962C8B-B14F-4D97-AF65-F5344CB8AC3E}">
        <p14:creationId xmlns:p14="http://schemas.microsoft.com/office/powerpoint/2010/main" val="379558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97D5-6C85-4E48-A04D-A104E68F6447}"/>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6B980CAC-B111-49F6-8699-6670C09FE3A1}"/>
              </a:ext>
            </a:extLst>
          </p:cNvPr>
          <p:cNvSpPr>
            <a:spLocks noGrp="1"/>
          </p:cNvSpPr>
          <p:nvPr>
            <p:ph idx="1"/>
          </p:nvPr>
        </p:nvSpPr>
        <p:spPr/>
        <p:txBody>
          <a:bodyPr vert="horz" lIns="91440" tIns="45720" rIns="91440" bIns="45720" rtlCol="0" anchor="t">
            <a:normAutofit/>
          </a:bodyPr>
          <a:lstStyle/>
          <a:p>
            <a:r>
              <a:rPr lang="en-US" dirty="0"/>
              <a:t>Notebook: </a:t>
            </a:r>
            <a:r>
              <a:rPr lang="en-US" dirty="0">
                <a:ea typeface="+mn-lt"/>
                <a:cs typeface="+mn-lt"/>
                <a:hlinkClick r:id="rId2"/>
              </a:rPr>
              <a:t>https://github.com/nisamomin/capstone-project/blob/master/Capstone%20Project%20Notebook%20.ipynb</a:t>
            </a:r>
          </a:p>
          <a:p>
            <a:r>
              <a:rPr lang="en-US" dirty="0"/>
              <a:t>Report: </a:t>
            </a:r>
            <a:r>
              <a:rPr lang="en-US" dirty="0">
                <a:ea typeface="+mn-lt"/>
                <a:cs typeface="+mn-lt"/>
                <a:hlinkClick r:id="rId3"/>
              </a:rPr>
              <a:t>https://github.com/nisamomin/capstone-project/blob/master/Report.docx</a:t>
            </a:r>
            <a:endParaRPr lang="en-US" dirty="0"/>
          </a:p>
        </p:txBody>
      </p:sp>
    </p:spTree>
    <p:extLst>
      <p:ext uri="{BB962C8B-B14F-4D97-AF65-F5344CB8AC3E}">
        <p14:creationId xmlns:p14="http://schemas.microsoft.com/office/powerpoint/2010/main" val="315468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3A44-0FA7-4E40-976F-085F240D4C62}"/>
              </a:ext>
            </a:extLst>
          </p:cNvPr>
          <p:cNvSpPr>
            <a:spLocks noGrp="1"/>
          </p:cNvSpPr>
          <p:nvPr>
            <p:ph type="title"/>
          </p:nvPr>
        </p:nvSpPr>
        <p:spPr/>
        <p:txBody>
          <a:bodyPr/>
          <a:lstStyle/>
          <a:p>
            <a:r>
              <a:rPr lang="en-US">
                <a:latin typeface="Calibri"/>
                <a:cs typeface="Calibri"/>
              </a:rPr>
              <a:t>TOC</a:t>
            </a:r>
          </a:p>
        </p:txBody>
      </p:sp>
      <p:sp>
        <p:nvSpPr>
          <p:cNvPr id="3" name="Content Placeholder 2">
            <a:extLst>
              <a:ext uri="{FF2B5EF4-FFF2-40B4-BE49-F238E27FC236}">
                <a16:creationId xmlns:a16="http://schemas.microsoft.com/office/drawing/2014/main" id="{3C4E7D84-D37E-48F7-A42B-A991992A730D}"/>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Introduction/Business Problem</a:t>
            </a:r>
            <a:endParaRPr lang="en-US" dirty="0"/>
          </a:p>
          <a:p>
            <a:r>
              <a:rPr lang="en-US" dirty="0">
                <a:ea typeface="+mn-lt"/>
                <a:cs typeface="+mn-lt"/>
              </a:rPr>
              <a:t>Problem description and background</a:t>
            </a:r>
          </a:p>
          <a:p>
            <a:r>
              <a:rPr lang="en-US" dirty="0">
                <a:ea typeface="+mn-lt"/>
                <a:cs typeface="+mn-lt"/>
              </a:rPr>
              <a:t>Target audience </a:t>
            </a:r>
          </a:p>
          <a:p>
            <a:pPr marL="0" indent="0">
              <a:buNone/>
            </a:pPr>
            <a:r>
              <a:rPr lang="en-US" dirty="0">
                <a:ea typeface="+mn-lt"/>
                <a:cs typeface="+mn-lt"/>
              </a:rPr>
              <a:t>Data</a:t>
            </a:r>
          </a:p>
          <a:p>
            <a:r>
              <a:rPr lang="en-US" dirty="0">
                <a:ea typeface="+mn-lt"/>
                <a:cs typeface="+mn-lt"/>
              </a:rPr>
              <a:t>Sources and usage </a:t>
            </a:r>
          </a:p>
          <a:p>
            <a:pPr marL="0" indent="0">
              <a:buNone/>
            </a:pPr>
            <a:r>
              <a:rPr lang="en-US" dirty="0">
                <a:ea typeface="+mn-lt"/>
                <a:cs typeface="+mn-lt"/>
              </a:rPr>
              <a:t>Methodology</a:t>
            </a:r>
            <a:endParaRPr lang="en-US" dirty="0"/>
          </a:p>
          <a:p>
            <a:r>
              <a:rPr lang="en-US" dirty="0">
                <a:ea typeface="+mn-lt"/>
                <a:cs typeface="+mn-lt"/>
              </a:rPr>
              <a:t>Kmeans Clustering </a:t>
            </a:r>
          </a:p>
          <a:p>
            <a:pPr marL="0" indent="0">
              <a:buNone/>
            </a:pPr>
            <a:r>
              <a:rPr lang="en-US" dirty="0">
                <a:ea typeface="+mn-lt"/>
                <a:cs typeface="+mn-lt"/>
              </a:rPr>
              <a:t>Result /Discussion /Conclusion</a:t>
            </a:r>
            <a:endParaRPr lang="en-US" dirty="0"/>
          </a:p>
          <a:p>
            <a:pPr marL="0" indent="0">
              <a:buNone/>
            </a:pPr>
            <a:r>
              <a:rPr lang="en-US" dirty="0">
                <a:ea typeface="+mn-lt"/>
                <a:cs typeface="+mn-lt"/>
              </a:rPr>
              <a:t>Acknowledgement</a:t>
            </a:r>
            <a:endParaRPr lang="en-US" dirty="0"/>
          </a:p>
          <a:p>
            <a:endParaRPr lang="en-US" dirty="0"/>
          </a:p>
        </p:txBody>
      </p:sp>
    </p:spTree>
    <p:extLst>
      <p:ext uri="{BB962C8B-B14F-4D97-AF65-F5344CB8AC3E}">
        <p14:creationId xmlns:p14="http://schemas.microsoft.com/office/powerpoint/2010/main" val="189010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220B-D5A0-4014-BDDE-568CCA02B043}"/>
              </a:ext>
            </a:extLst>
          </p:cNvPr>
          <p:cNvSpPr>
            <a:spLocks noGrp="1"/>
          </p:cNvSpPr>
          <p:nvPr>
            <p:ph type="title"/>
          </p:nvPr>
        </p:nvSpPr>
        <p:spPr>
          <a:xfrm>
            <a:off x="732263" y="2398911"/>
            <a:ext cx="10058400" cy="1371600"/>
          </a:xfrm>
        </p:spPr>
        <p:txBody>
          <a:bodyPr/>
          <a:lstStyle/>
          <a:p>
            <a:pPr algn="ctr"/>
            <a:r>
              <a:rPr lang="en-US"/>
              <a:t>Introduction </a:t>
            </a:r>
          </a:p>
        </p:txBody>
      </p:sp>
    </p:spTree>
    <p:extLst>
      <p:ext uri="{BB962C8B-B14F-4D97-AF65-F5344CB8AC3E}">
        <p14:creationId xmlns:p14="http://schemas.microsoft.com/office/powerpoint/2010/main" val="40774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BFD1-F868-4EAF-B935-D59D4BF983A0}"/>
              </a:ext>
            </a:extLst>
          </p:cNvPr>
          <p:cNvSpPr>
            <a:spLocks noGrp="1"/>
          </p:cNvSpPr>
          <p:nvPr>
            <p:ph type="title"/>
          </p:nvPr>
        </p:nvSpPr>
        <p:spPr/>
        <p:txBody>
          <a:bodyPr/>
          <a:lstStyle/>
          <a:p>
            <a:r>
              <a:rPr lang="en-US"/>
              <a:t>Problem Description</a:t>
            </a:r>
          </a:p>
        </p:txBody>
      </p:sp>
      <p:sp>
        <p:nvSpPr>
          <p:cNvPr id="3" name="Content Placeholder 2">
            <a:extLst>
              <a:ext uri="{FF2B5EF4-FFF2-40B4-BE49-F238E27FC236}">
                <a16:creationId xmlns:a16="http://schemas.microsoft.com/office/drawing/2014/main" id="{DCE660A1-A1BD-4904-87DC-7463B9F4D446}"/>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objective of this project is to find a suitable location for an entrepreneur to open a restaurant in Singapore. By using the data science methods and machine learning algorithms such as clustering, this project aims to provide a solution to answer this business problems: In Singapore if an entrepreneur wants to open a restaurant which location should be considered? </a:t>
            </a:r>
            <a:endParaRPr lang="en-US" sz="2000" dirty="0"/>
          </a:p>
        </p:txBody>
      </p:sp>
    </p:spTree>
    <p:extLst>
      <p:ext uri="{BB962C8B-B14F-4D97-AF65-F5344CB8AC3E}">
        <p14:creationId xmlns:p14="http://schemas.microsoft.com/office/powerpoint/2010/main" val="129042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932D-4315-4E74-A9A2-DF5EC2CB502A}"/>
              </a:ext>
            </a:extLst>
          </p:cNvPr>
          <p:cNvSpPr>
            <a:spLocks noGrp="1"/>
          </p:cNvSpPr>
          <p:nvPr>
            <p:ph type="title"/>
          </p:nvPr>
        </p:nvSpPr>
        <p:spPr/>
        <p:txBody>
          <a:bodyPr/>
          <a:lstStyle/>
          <a:p>
            <a:r>
              <a:rPr lang="en-US"/>
              <a:t>Target Audience </a:t>
            </a:r>
          </a:p>
        </p:txBody>
      </p:sp>
      <p:sp>
        <p:nvSpPr>
          <p:cNvPr id="3" name="Content Placeholder 2">
            <a:extLst>
              <a:ext uri="{FF2B5EF4-FFF2-40B4-BE49-F238E27FC236}">
                <a16:creationId xmlns:a16="http://schemas.microsoft.com/office/drawing/2014/main" id="{60C7BDCC-F271-4232-8BFC-B2279E98E832}"/>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Target audience for this project would be the working Singaporeans who want to eliminate hassle of cooking from their busy lives and at the same time can enjoy good food. Also being a leisure activity, we would target people who love to dine in restaurants. </a:t>
            </a:r>
            <a:endParaRPr lang="en-US" sz="2000"/>
          </a:p>
        </p:txBody>
      </p:sp>
    </p:spTree>
    <p:extLst>
      <p:ext uri="{BB962C8B-B14F-4D97-AF65-F5344CB8AC3E}">
        <p14:creationId xmlns:p14="http://schemas.microsoft.com/office/powerpoint/2010/main" val="32180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E210-18DC-463C-A9B6-5FC198B9DA65}"/>
              </a:ext>
            </a:extLst>
          </p:cNvPr>
          <p:cNvSpPr>
            <a:spLocks noGrp="1"/>
          </p:cNvSpPr>
          <p:nvPr>
            <p:ph type="title"/>
          </p:nvPr>
        </p:nvSpPr>
        <p:spPr>
          <a:xfrm>
            <a:off x="639337" y="2138716"/>
            <a:ext cx="10058400" cy="1371600"/>
          </a:xfrm>
        </p:spPr>
        <p:txBody>
          <a:bodyPr/>
          <a:lstStyle/>
          <a:p>
            <a:pPr algn="ctr"/>
            <a:r>
              <a:rPr lang="en-US"/>
              <a:t>Data</a:t>
            </a:r>
          </a:p>
        </p:txBody>
      </p:sp>
    </p:spTree>
    <p:extLst>
      <p:ext uri="{BB962C8B-B14F-4D97-AF65-F5344CB8AC3E}">
        <p14:creationId xmlns:p14="http://schemas.microsoft.com/office/powerpoint/2010/main" val="45926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A76A-C928-4BA9-AE18-0788393FF694}"/>
              </a:ext>
            </a:extLst>
          </p:cNvPr>
          <p:cNvSpPr>
            <a:spLocks noGrp="1"/>
          </p:cNvSpPr>
          <p:nvPr>
            <p:ph type="title"/>
          </p:nvPr>
        </p:nvSpPr>
        <p:spPr/>
        <p:txBody>
          <a:bodyPr/>
          <a:lstStyle/>
          <a:p>
            <a:r>
              <a:rPr lang="en-US"/>
              <a:t>Sources and usage  </a:t>
            </a:r>
          </a:p>
        </p:txBody>
      </p:sp>
      <p:sp>
        <p:nvSpPr>
          <p:cNvPr id="3" name="Content Placeholder 2">
            <a:extLst>
              <a:ext uri="{FF2B5EF4-FFF2-40B4-BE49-F238E27FC236}">
                <a16:creationId xmlns:a16="http://schemas.microsoft.com/office/drawing/2014/main" id="{449F6ADB-47CA-43B6-9193-95D349EB48BF}"/>
              </a:ext>
            </a:extLst>
          </p:cNvPr>
          <p:cNvSpPr>
            <a:spLocks noGrp="1"/>
          </p:cNvSpPr>
          <p:nvPr>
            <p:ph idx="1"/>
          </p:nvPr>
        </p:nvSpPr>
        <p:spPr/>
        <p:txBody>
          <a:bodyPr vert="horz" lIns="91440" tIns="45720" rIns="91440" bIns="45720" rtlCol="0" anchor="t">
            <a:normAutofit/>
          </a:bodyPr>
          <a:lstStyle/>
          <a:p>
            <a:r>
              <a:rPr lang="en-US" dirty="0">
                <a:ea typeface="+mn-lt"/>
                <a:cs typeface="+mn-lt"/>
              </a:rPr>
              <a:t>To solve the problem, I will need the following data: </a:t>
            </a:r>
            <a:endParaRPr lang="en-US"/>
          </a:p>
          <a:p>
            <a:r>
              <a:rPr lang="en-US" dirty="0">
                <a:ea typeface="+mn-lt"/>
                <a:cs typeface="+mn-lt"/>
              </a:rPr>
              <a:t>List of Neighborhoods in Singapore</a:t>
            </a:r>
            <a:endParaRPr lang="en-US" dirty="0"/>
          </a:p>
          <a:p>
            <a:r>
              <a:rPr lang="en-US" dirty="0">
                <a:ea typeface="+mn-lt"/>
                <a:cs typeface="+mn-lt"/>
              </a:rPr>
              <a:t>Latitude and longitude of these districts</a:t>
            </a:r>
            <a:endParaRPr lang="en-US" dirty="0"/>
          </a:p>
          <a:p>
            <a:r>
              <a:rPr lang="en-US" dirty="0">
                <a:ea typeface="+mn-lt"/>
                <a:cs typeface="+mn-lt"/>
              </a:rPr>
              <a:t>Venue data related to Chinese restaurants in different districts</a:t>
            </a:r>
            <a:endParaRPr lang="en-US" dirty="0"/>
          </a:p>
          <a:p>
            <a:pPr>
              <a:buNone/>
            </a:pPr>
            <a:r>
              <a:rPr lang="en-US" dirty="0">
                <a:ea typeface="+mn-lt"/>
                <a:cs typeface="+mn-lt"/>
              </a:rPr>
              <a:t>To solve the problem, I will need the following data: </a:t>
            </a:r>
            <a:endParaRPr lang="en-US"/>
          </a:p>
          <a:p>
            <a:pPr>
              <a:buFont typeface="Garamond"/>
              <a:buChar char="◦"/>
            </a:pPr>
            <a:r>
              <a:rPr lang="en-US" dirty="0">
                <a:ea typeface="+mn-lt"/>
                <a:cs typeface="+mn-lt"/>
              </a:rPr>
              <a:t>List of Neighborhoods in Singapore</a:t>
            </a:r>
            <a:endParaRPr lang="en-US" dirty="0"/>
          </a:p>
          <a:p>
            <a:pPr>
              <a:buFont typeface="Garamond"/>
              <a:buChar char="◦"/>
            </a:pPr>
            <a:r>
              <a:rPr lang="en-US" dirty="0">
                <a:ea typeface="+mn-lt"/>
                <a:cs typeface="+mn-lt"/>
              </a:rPr>
              <a:t>Latitude and longitude of these districts</a:t>
            </a:r>
            <a:endParaRPr lang="en-US" dirty="0"/>
          </a:p>
          <a:p>
            <a:pPr>
              <a:buFont typeface="Garamond"/>
              <a:buChar char="◦"/>
            </a:pPr>
            <a:r>
              <a:rPr lang="en-US" dirty="0">
                <a:ea typeface="+mn-lt"/>
                <a:cs typeface="+mn-lt"/>
              </a:rPr>
              <a:t>Venue data related to Chinese restaurants in different districts</a:t>
            </a:r>
            <a:endParaRPr lang="en-US" dirty="0"/>
          </a:p>
        </p:txBody>
      </p:sp>
    </p:spTree>
    <p:extLst>
      <p:ext uri="{BB962C8B-B14F-4D97-AF65-F5344CB8AC3E}">
        <p14:creationId xmlns:p14="http://schemas.microsoft.com/office/powerpoint/2010/main" val="248186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2" name="Picture 2" descr="A picture containing text, map&#10;&#10;Description automatically generated">
            <a:extLst>
              <a:ext uri="{FF2B5EF4-FFF2-40B4-BE49-F238E27FC236}">
                <a16:creationId xmlns:a16="http://schemas.microsoft.com/office/drawing/2014/main" id="{FCAFAFDF-3424-438F-A3F5-37569560EC14}"/>
              </a:ext>
            </a:extLst>
          </p:cNvPr>
          <p:cNvPicPr>
            <a:picLocks noChangeAspect="1"/>
          </p:cNvPicPr>
          <p:nvPr/>
        </p:nvPicPr>
        <p:blipFill>
          <a:blip r:embed="rId2"/>
          <a:stretch>
            <a:fillRect/>
          </a:stretch>
        </p:blipFill>
        <p:spPr>
          <a:xfrm>
            <a:off x="807128" y="956452"/>
            <a:ext cx="10577744" cy="4945096"/>
          </a:xfrm>
          <a:prstGeom prst="rect">
            <a:avLst/>
          </a:prstGeom>
        </p:spPr>
      </p:pic>
    </p:spTree>
    <p:extLst>
      <p:ext uri="{BB962C8B-B14F-4D97-AF65-F5344CB8AC3E}">
        <p14:creationId xmlns:p14="http://schemas.microsoft.com/office/powerpoint/2010/main" val="184647459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SavonVTI</vt:lpstr>
      <vt:lpstr>Coursera Capstone Project  The Battle of Neighborhoods  </vt:lpstr>
      <vt:lpstr>Location recommendation for Chinese Restaurant in Singapore</vt:lpstr>
      <vt:lpstr>TOC</vt:lpstr>
      <vt:lpstr>Introduction </vt:lpstr>
      <vt:lpstr>Problem Description</vt:lpstr>
      <vt:lpstr>Target Audience </vt:lpstr>
      <vt:lpstr>Data</vt:lpstr>
      <vt:lpstr>Sources and usage  </vt:lpstr>
      <vt:lpstr>PowerPoint Presentation</vt:lpstr>
      <vt:lpstr>Methodology</vt:lpstr>
      <vt:lpstr>Methodolgy</vt:lpstr>
      <vt:lpstr>PowerPoint Presentation</vt:lpstr>
      <vt:lpstr>PowerPoint Presentation</vt:lpstr>
      <vt:lpstr>Notebook Link</vt:lpstr>
      <vt:lpstr>https://github.com/nisamomin/capstone-project/blob/master/Capstone%20Project%20Notebook%20.ipynb</vt:lpstr>
      <vt:lpstr>Results and Discussions </vt:lpstr>
      <vt:lpstr>Results and Discussions</vt:lpstr>
      <vt:lpstr>Conclusions </vt:lpstr>
      <vt:lpstr>Conclusions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181</cp:revision>
  <dcterms:created xsi:type="dcterms:W3CDTF">2020-08-23T11:48:04Z</dcterms:created>
  <dcterms:modified xsi:type="dcterms:W3CDTF">2020-08-23T12:27:14Z</dcterms:modified>
</cp:coreProperties>
</file>