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8"/>
  </p:notesMasterIdLst>
  <p:sldIdLst>
    <p:sldId id="257" r:id="rId2"/>
    <p:sldId id="258" r:id="rId3"/>
    <p:sldId id="269" r:id="rId4"/>
    <p:sldId id="300" r:id="rId5"/>
    <p:sldId id="318" r:id="rId6"/>
    <p:sldId id="319" r:id="rId7"/>
    <p:sldId id="320" r:id="rId8"/>
    <p:sldId id="321" r:id="rId9"/>
    <p:sldId id="322" r:id="rId10"/>
    <p:sldId id="323" r:id="rId11"/>
    <p:sldId id="324" r:id="rId12"/>
    <p:sldId id="332" r:id="rId13"/>
    <p:sldId id="327" r:id="rId14"/>
    <p:sldId id="328" r:id="rId15"/>
    <p:sldId id="259" r:id="rId16"/>
    <p:sldId id="340" r:id="rId17"/>
    <p:sldId id="333" r:id="rId18"/>
    <p:sldId id="335" r:id="rId19"/>
    <p:sldId id="334" r:id="rId20"/>
    <p:sldId id="336" r:id="rId21"/>
    <p:sldId id="337" r:id="rId22"/>
    <p:sldId id="338" r:id="rId23"/>
    <p:sldId id="339" r:id="rId24"/>
    <p:sldId id="315" r:id="rId25"/>
    <p:sldId id="316"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1909" autoAdjust="0"/>
  </p:normalViewPr>
  <p:slideViewPr>
    <p:cSldViewPr snapToGrid="0">
      <p:cViewPr varScale="1">
        <p:scale>
          <a:sx n="78" d="100"/>
          <a:sy n="78" d="100"/>
        </p:scale>
        <p:origin x="859"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611AB-DD2F-4C2C-8A21-B611B51E5629}" type="datetimeFigureOut">
              <a:t>4/27/2025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A309B8-3DAE-4E64-AC95-9ED0167DE584}" type="slidenum">
              <a:t>‹#›</a:t>
            </a:fld>
            <a:endParaRPr lang="en-US"/>
          </a:p>
        </p:txBody>
      </p:sp>
    </p:spTree>
    <p:extLst>
      <p:ext uri="{BB962C8B-B14F-4D97-AF65-F5344CB8AC3E}">
        <p14:creationId xmlns:p14="http://schemas.microsoft.com/office/powerpoint/2010/main" val="3875464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27813" cy="3729037"/>
          </a:xfrm>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pPr>
              <a:defRPr/>
            </a:pPr>
            <a:fld id="{2AF8618D-51AD-40EB-86A2-24DEC409AC1E}" type="datetime3">
              <a:rPr lang="en-US" smtClean="0"/>
              <a:pPr>
                <a:defRPr/>
              </a:pPr>
              <a:t>27 April 2025</a:t>
            </a:fld>
            <a:endParaRPr lang="en-US"/>
          </a:p>
        </p:txBody>
      </p:sp>
      <p:sp>
        <p:nvSpPr>
          <p:cNvPr id="5" name="Footer Placeholder 4"/>
          <p:cNvSpPr>
            <a:spLocks noGrp="1"/>
          </p:cNvSpPr>
          <p:nvPr>
            <p:ph type="ftr" sz="quarter" idx="11"/>
          </p:nvPr>
        </p:nvSpPr>
        <p:spPr/>
        <p:txBody>
          <a:bodyPr/>
          <a:lstStyle/>
          <a:p>
            <a:pPr>
              <a:defRPr/>
            </a:pPr>
            <a:r>
              <a:rPr lang="en-US"/>
              <a:t>1-59</a:t>
            </a:r>
          </a:p>
        </p:txBody>
      </p:sp>
      <p:sp>
        <p:nvSpPr>
          <p:cNvPr id="6" name="Slide Number Placeholder 5"/>
          <p:cNvSpPr>
            <a:spLocks noGrp="1"/>
          </p:cNvSpPr>
          <p:nvPr>
            <p:ph type="sldNum" sz="quarter" idx="12"/>
          </p:nvPr>
        </p:nvSpPr>
        <p:spPr/>
        <p:txBody>
          <a:bodyPr/>
          <a:lstStyle/>
          <a:p>
            <a:pPr>
              <a:defRPr/>
            </a:pPr>
            <a:fld id="{2587D5A1-37CC-4B13-9F17-5059BEF349E4}" type="slidenum">
              <a:rPr lang="en-US" smtClean="0"/>
              <a:pPr>
                <a:defRPr/>
              </a:pPr>
              <a:t>1</a:t>
            </a:fld>
            <a:endParaRPr lang="en-US"/>
          </a:p>
        </p:txBody>
      </p:sp>
    </p:spTree>
    <p:extLst>
      <p:ext uri="{BB962C8B-B14F-4D97-AF65-F5344CB8AC3E}">
        <p14:creationId xmlns:p14="http://schemas.microsoft.com/office/powerpoint/2010/main" val="3201279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9"/>
          <p:cNvSpPr>
            <a:spLocks noGrp="1"/>
          </p:cNvSpPr>
          <p:nvPr>
            <p:ph type="dt" sz="half" idx="10"/>
          </p:nvPr>
        </p:nvSpPr>
        <p:spPr/>
        <p:txBody>
          <a:bodyPr/>
          <a:lstStyle>
            <a:lvl1pPr>
              <a:defRPr/>
            </a:lvl1pPr>
          </a:lstStyle>
          <a:p>
            <a:pPr>
              <a:defRPr/>
            </a:pPr>
            <a:fld id="{868711EB-544A-4405-9B07-930EC371C035}" type="datetime5">
              <a:rPr lang="en-US" smtClean="0"/>
              <a:pPr>
                <a:defRPr/>
              </a:pPr>
              <a:t>27-Apr-25</a:t>
            </a:fld>
            <a:endParaRPr lang="en-US"/>
          </a:p>
        </p:txBody>
      </p:sp>
      <p:sp>
        <p:nvSpPr>
          <p:cNvPr id="5"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0DA4E39E-479B-4003-953E-8F945459897C}" type="datetime5">
              <a:rPr lang="en-US" smtClean="0"/>
              <a:pPr>
                <a:defRPr/>
              </a:pPr>
              <a:t>27-Apr-25</a:t>
            </a:fld>
            <a:endParaRPr lang="en-US"/>
          </a:p>
        </p:txBody>
      </p:sp>
      <p:sp>
        <p:nvSpPr>
          <p:cNvPr id="5"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endParaRPr lang="en-US"/>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1176DFE3-E17F-466C-8AC1-52E2468DF967}" type="datetime5">
              <a:rPr lang="en-US" smtClean="0"/>
              <a:pPr>
                <a:defRPr/>
              </a:pPr>
              <a:t>27-Apr-25</a:t>
            </a:fld>
            <a:endParaRPr lang="en-US"/>
          </a:p>
        </p:txBody>
      </p:sp>
      <p:sp>
        <p:nvSpPr>
          <p:cNvPr id="5"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endParaRPr lang="en-US"/>
          </a:p>
        </p:txBody>
      </p: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E9595922-CB65-4694-88E1-0389563862D8}" type="datetime5">
              <a:rPr lang="en-US" smtClean="0"/>
              <a:pPr>
                <a:defRPr/>
              </a:pPr>
              <a:t>27-Apr-25</a:t>
            </a:fld>
            <a:endParaRPr lang="en-US"/>
          </a:p>
        </p:txBody>
      </p:sp>
      <p:sp>
        <p:nvSpPr>
          <p:cNvPr id="4" name="Footer Placeholder 3"/>
          <p:cNvSpPr>
            <a:spLocks noGrp="1"/>
          </p:cNvSpPr>
          <p:nvPr>
            <p:ph type="ftr" sz="quarter" idx="11"/>
          </p:nvPr>
        </p:nvSpPr>
        <p:spPr>
          <a:xfrm>
            <a:off x="9652000" y="6477000"/>
            <a:ext cx="1930400" cy="381000"/>
          </a:xfrm>
          <a:prstGeom prst="rect">
            <a:avLst/>
          </a:prstGeom>
        </p:spPr>
        <p:txBody>
          <a:bodyPr/>
          <a:lstStyle/>
          <a:p>
            <a:pPr>
              <a:defRPr/>
            </a:pPr>
            <a:endParaRPr lang="en-US"/>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E1413D5B-0279-47B2-AB44-E806A00ECAC5}" type="datetime5">
              <a:rPr lang="en-US" smtClean="0"/>
              <a:pPr>
                <a:defRPr/>
              </a:pPr>
              <a:t>27-Apr-25</a:t>
            </a:fld>
            <a:endParaRPr lang="en-US"/>
          </a:p>
        </p:txBody>
      </p:sp>
      <p:sp>
        <p:nvSpPr>
          <p:cNvPr id="5"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endParaRPr lang="en-US"/>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9"/>
          <p:cNvSpPr>
            <a:spLocks noGrp="1"/>
          </p:cNvSpPr>
          <p:nvPr>
            <p:ph type="dt" sz="half" idx="10"/>
          </p:nvPr>
        </p:nvSpPr>
        <p:spPr/>
        <p:txBody>
          <a:bodyPr/>
          <a:lstStyle>
            <a:lvl1pPr>
              <a:defRPr/>
            </a:lvl1pPr>
          </a:lstStyle>
          <a:p>
            <a:pPr>
              <a:defRPr/>
            </a:pPr>
            <a:fld id="{BEE568E9-B9E9-4171-B614-6B8CD7508211}" type="datetime5">
              <a:rPr lang="en-US" smtClean="0"/>
              <a:pPr>
                <a:defRPr/>
              </a:pPr>
              <a:t>27-Apr-25</a:t>
            </a:fld>
            <a:endParaRPr lang="en-US"/>
          </a:p>
        </p:txBody>
      </p:sp>
      <p:sp>
        <p:nvSpPr>
          <p:cNvPr id="5"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endParaRPr lang="en-US"/>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089F4348-0461-4A32-B5EC-44A54333EEB4}" type="datetime5">
              <a:rPr lang="en-US" smtClean="0"/>
              <a:pPr>
                <a:defRPr/>
              </a:pPr>
              <a:t>27-Apr-25</a:t>
            </a:fld>
            <a:endParaRPr lang="en-US"/>
          </a:p>
        </p:txBody>
      </p:sp>
      <p:sp>
        <p:nvSpPr>
          <p:cNvPr id="6"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endParaRPr lang="en-US"/>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FAE54709-D76C-492B-9E83-DA5CE41081DB}" type="datetime5">
              <a:rPr lang="en-US" smtClean="0"/>
              <a:pPr>
                <a:defRPr/>
              </a:pPr>
              <a:t>27-Apr-25</a:t>
            </a:fld>
            <a:endParaRPr lang="en-US"/>
          </a:p>
        </p:txBody>
      </p:sp>
      <p:sp>
        <p:nvSpPr>
          <p:cNvPr id="8"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endParaRPr lang="en-US"/>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5105A5D3-A5C5-41BC-AC1B-78376003971C}" type="datetime5">
              <a:rPr lang="en-US" smtClean="0"/>
              <a:pPr>
                <a:defRPr/>
              </a:pPr>
              <a:t>27-Apr-25</a:t>
            </a:fld>
            <a:endParaRPr lang="en-US"/>
          </a:p>
        </p:txBody>
      </p:sp>
      <p:sp>
        <p:nvSpPr>
          <p:cNvPr id="4"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endParaRPr lang="en-US"/>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28EA4A47-561E-465A-A6B1-ADF332ABEB53}" type="datetime5">
              <a:rPr lang="en-US" smtClean="0"/>
              <a:pPr>
                <a:defRPr/>
              </a:pPr>
              <a:t>27-Apr-25</a:t>
            </a:fld>
            <a:endParaRPr lang="en-US"/>
          </a:p>
        </p:txBody>
      </p:sp>
      <p:sp>
        <p:nvSpPr>
          <p:cNvPr id="3"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endParaRPr lang="en-US"/>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C4629B9D-76A3-483C-9F6A-540A7409809D}" type="datetime5">
              <a:rPr lang="en-US" smtClean="0"/>
              <a:pPr>
                <a:defRPr/>
              </a:pPr>
              <a:t>27-Apr-25</a:t>
            </a:fld>
            <a:endParaRPr lang="en-US"/>
          </a:p>
        </p:txBody>
      </p:sp>
      <p:sp>
        <p:nvSpPr>
          <p:cNvPr id="6"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endParaRPr lang="en-US"/>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ight Triangle 5"/>
          <p:cNvSpPr/>
          <p:nvPr/>
        </p:nvSpPr>
        <p:spPr>
          <a:xfrm rot="420000" flipV="1">
            <a:off x="10672234" y="5359401"/>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reeform 6"/>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Freeform 7"/>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p>
        </p:txBody>
      </p:sp>
      <p:sp>
        <p:nvSpPr>
          <p:cNvPr id="9" name="Date Placeholder 4"/>
          <p:cNvSpPr>
            <a:spLocks noGrp="1"/>
          </p:cNvSpPr>
          <p:nvPr>
            <p:ph type="dt" sz="half" idx="10"/>
          </p:nvPr>
        </p:nvSpPr>
        <p:spPr/>
        <p:txBody>
          <a:bodyPr/>
          <a:lstStyle>
            <a:lvl1pPr>
              <a:defRPr/>
            </a:lvl1pPr>
          </a:lstStyle>
          <a:p>
            <a:pPr>
              <a:defRPr/>
            </a:pPr>
            <a:fld id="{63AE52A7-64DF-4833-A86F-A3F47E2AC27C}" type="datetime5">
              <a:rPr lang="en-US" smtClean="0"/>
              <a:pPr>
                <a:defRPr/>
              </a:pPr>
              <a:t>27-Apr-25</a:t>
            </a:fld>
            <a:endParaRPr lang="en-US"/>
          </a:p>
        </p:txBody>
      </p:sp>
      <p:sp>
        <p:nvSpPr>
          <p:cNvPr id="10" name="Footer Placeholder 5"/>
          <p:cNvSpPr>
            <a:spLocks noGrp="1"/>
          </p:cNvSpPr>
          <p:nvPr>
            <p:ph type="ftr" sz="quarter" idx="11"/>
          </p:nvPr>
        </p:nvSpPr>
        <p:spPr>
          <a:xfrm>
            <a:off x="9652000" y="6477000"/>
            <a:ext cx="1930400" cy="381000"/>
          </a:xfrm>
          <a:prstGeom prst="rect">
            <a:avLst/>
          </a:prstGeom>
        </p:spPr>
        <p:txBody>
          <a:bodyPr/>
          <a:lstStyle>
            <a:lvl1pPr>
              <a:defRPr/>
            </a:lvl1pPr>
          </a:lstStyle>
          <a:p>
            <a:pPr>
              <a:defRPr/>
            </a:pPr>
            <a:endParaRPr lang="en-US"/>
          </a:p>
        </p:txBody>
      </p: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609600" y="704850"/>
            <a:ext cx="109728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7" name="Text Placeholder 29"/>
          <p:cNvSpPr>
            <a:spLocks noGrp="1"/>
          </p:cNvSpPr>
          <p:nvPr>
            <p:ph type="body" idx="1"/>
          </p:nvPr>
        </p:nvSpPr>
        <p:spPr bwMode="auto">
          <a:xfrm>
            <a:off x="609600" y="1935164"/>
            <a:ext cx="109728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pPr>
              <a:defRPr/>
            </a:pPr>
            <a:fld id="{F9D6E878-1374-43BF-9C46-281CCE7F38C1}" type="datetime5">
              <a:rPr lang="en-US" smtClean="0"/>
              <a:pPr>
                <a:defRPr/>
              </a:pPr>
              <a:t>27-Apr-25</a:t>
            </a:fld>
            <a:endParaRPr lang="en-US"/>
          </a:p>
        </p:txBody>
      </p:sp>
    </p:spTree>
  </p:cSld>
  <p:clrMap bg1="lt1" tx1="dk1" bg2="lt2" tx2="dk2" accent1="accent1" accent2="accent2" accent3="accent3" accent4="accent4" accent5="accent5" accent6="accent6" hlink="hlink" folHlink="folHlink"/>
  <p:sldLayoutIdLst>
    <p:sldLayoutId id="2147484565" r:id="rId1"/>
    <p:sldLayoutId id="2147484566" r:id="rId2"/>
    <p:sldLayoutId id="2147484567" r:id="rId3"/>
    <p:sldLayoutId id="2147484568" r:id="rId4"/>
    <p:sldLayoutId id="2147484569" r:id="rId5"/>
    <p:sldLayoutId id="2147484570" r:id="rId6"/>
    <p:sldLayoutId id="2147484571" r:id="rId7"/>
    <p:sldLayoutId id="2147484572" r:id="rId8"/>
    <p:sldLayoutId id="2147484575" r:id="rId9"/>
    <p:sldLayoutId id="2147484573" r:id="rId10"/>
    <p:sldLayoutId id="2147484574" r:id="rId11"/>
    <p:sldLayoutId id="2147484603" r:id="rId12"/>
  </p:sldLayoutIdLst>
  <p:hf hdr="0" ftr="0"/>
  <p:txStyles>
    <p:titleStyle>
      <a:lvl1pPr algn="l" rtl="0" eaLnBrk="0" fontAlgn="base" hangingPunct="0">
        <a:spcBef>
          <a:spcPct val="0"/>
        </a:spcBef>
        <a:spcAft>
          <a:spcPct val="0"/>
        </a:spcAft>
        <a:defRPr sz="3200" kern="1200">
          <a:solidFill>
            <a:schemeClr val="accent1"/>
          </a:solidFill>
          <a:latin typeface="+mj-lt"/>
          <a:ea typeface="+mj-ea"/>
          <a:cs typeface="+mj-cs"/>
        </a:defRPr>
      </a:lvl1pPr>
      <a:lvl2pPr algn="l" rtl="0" eaLnBrk="0" fontAlgn="base" hangingPunct="0">
        <a:spcBef>
          <a:spcPct val="0"/>
        </a:spcBef>
        <a:spcAft>
          <a:spcPct val="0"/>
        </a:spcAft>
        <a:defRPr sz="3200">
          <a:solidFill>
            <a:schemeClr val="accent1"/>
          </a:solidFill>
          <a:latin typeface="Arial" charset="0"/>
        </a:defRPr>
      </a:lvl2pPr>
      <a:lvl3pPr algn="l" rtl="0" eaLnBrk="0" fontAlgn="base" hangingPunct="0">
        <a:spcBef>
          <a:spcPct val="0"/>
        </a:spcBef>
        <a:spcAft>
          <a:spcPct val="0"/>
        </a:spcAft>
        <a:defRPr sz="3200">
          <a:solidFill>
            <a:schemeClr val="accent1"/>
          </a:solidFill>
          <a:latin typeface="Arial" charset="0"/>
        </a:defRPr>
      </a:lvl3pPr>
      <a:lvl4pPr algn="l" rtl="0" eaLnBrk="0" fontAlgn="base" hangingPunct="0">
        <a:spcBef>
          <a:spcPct val="0"/>
        </a:spcBef>
        <a:spcAft>
          <a:spcPct val="0"/>
        </a:spcAft>
        <a:defRPr sz="3200">
          <a:solidFill>
            <a:schemeClr val="accent1"/>
          </a:solidFill>
          <a:latin typeface="Arial" charset="0"/>
        </a:defRPr>
      </a:lvl4pPr>
      <a:lvl5pPr algn="l" rtl="0" eaLnBrk="0" fontAlgn="base" hangingPunct="0">
        <a:spcBef>
          <a:spcPct val="0"/>
        </a:spcBef>
        <a:spcAft>
          <a:spcPct val="0"/>
        </a:spcAft>
        <a:defRPr sz="3200">
          <a:solidFill>
            <a:schemeClr val="accent1"/>
          </a:solidFill>
          <a:latin typeface="Arial"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1pPr>
      <a:lvl2pPr marL="639763"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2pPr>
      <a:lvl3pPr marL="914400"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3pPr>
      <a:lvl4pPr marL="1187450"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tile tx="0" ty="0" sx="100000" sy="80000" flip="none" algn="tl"/>
        </a:blipFill>
        <a:effectLst/>
      </p:bgPr>
    </p:bg>
    <p:spTree>
      <p:nvGrpSpPr>
        <p:cNvPr id="1" name=""/>
        <p:cNvGrpSpPr/>
        <p:nvPr/>
      </p:nvGrpSpPr>
      <p:grpSpPr>
        <a:xfrm>
          <a:off x="0" y="0"/>
          <a:ext cx="0" cy="0"/>
          <a:chOff x="0" y="0"/>
          <a:chExt cx="0" cy="0"/>
        </a:xfrm>
      </p:grpSpPr>
      <p:sp>
        <p:nvSpPr>
          <p:cNvPr id="6" name="TextBox 5"/>
          <p:cNvSpPr txBox="1"/>
          <p:nvPr/>
        </p:nvSpPr>
        <p:spPr>
          <a:xfrm>
            <a:off x="4364947" y="52744"/>
            <a:ext cx="6108091" cy="2139047"/>
          </a:xfrm>
          <a:prstGeom prst="rect">
            <a:avLst/>
          </a:prstGeom>
          <a:noFill/>
        </p:spPr>
        <p:txBody>
          <a:bodyPr wrap="square" lIns="91440" tIns="45720" rIns="91440" bIns="45720" rtlCol="0" anchor="t">
            <a:spAutoFit/>
          </a:bodyPr>
          <a:lstStyle/>
          <a:p>
            <a:pPr algn="ctr"/>
            <a:r>
              <a:rPr lang="en-US" sz="2800" b="1" dirty="0">
                <a:ln w="0"/>
                <a:solidFill>
                  <a:srgbClr val="0000FF"/>
                </a:solidFill>
                <a:effectLst>
                  <a:outerShdw blurRad="38100" dist="25400" dir="5400000" algn="ctr" rotWithShape="0">
                    <a:srgbClr val="6E747A">
                      <a:alpha val="43000"/>
                    </a:srgbClr>
                  </a:outerShdw>
                </a:effectLst>
                <a:latin typeface="Times New Roman"/>
                <a:cs typeface="Times New Roman"/>
              </a:rPr>
              <a:t>KONGU ENGINEERING COLLEGE</a:t>
            </a:r>
            <a:r>
              <a:rPr lang="en-US" sz="2400" b="1" dirty="0">
                <a:ln w="0"/>
                <a:solidFill>
                  <a:schemeClr val="accent1"/>
                </a:solidFill>
                <a:effectLst>
                  <a:outerShdw blurRad="38100" dist="25400" dir="5400000" algn="ctr" rotWithShape="0">
                    <a:srgbClr val="6E747A">
                      <a:alpha val="43000"/>
                    </a:srgbClr>
                  </a:outerShdw>
                </a:effectLst>
                <a:latin typeface="Times New Roman"/>
                <a:cs typeface="Times New Roman"/>
              </a:rPr>
              <a:t> </a:t>
            </a:r>
            <a:endParaRPr lang="en-US" sz="2400" dirty="0">
              <a:solidFill>
                <a:schemeClr val="accent1"/>
              </a:solidFill>
            </a:endParaRPr>
          </a:p>
          <a:p>
            <a:pPr algn="ctr">
              <a:spcAft>
                <a:spcPts val="600"/>
              </a:spcAft>
            </a:pPr>
            <a:r>
              <a:rPr lang="en-US" sz="2000" b="1" dirty="0">
                <a:ln w="0"/>
                <a:solidFill>
                  <a:schemeClr val="accent6">
                    <a:lumMod val="50000"/>
                  </a:schemeClr>
                </a:solidFill>
                <a:effectLst>
                  <a:outerShdw blurRad="38100" dist="25400" dir="5400000" algn="ctr" rotWithShape="0">
                    <a:srgbClr val="6E747A">
                      <a:alpha val="43000"/>
                    </a:srgbClr>
                  </a:outerShdw>
                </a:effectLst>
                <a:latin typeface="Times New Roman"/>
                <a:cs typeface="Times New Roman"/>
              </a:rPr>
              <a:t>PERUNDURAI ERODE-638060</a:t>
            </a:r>
          </a:p>
          <a:p>
            <a:pPr algn="ctr"/>
            <a:endParaRPr lang="en-US" sz="2400"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endParaRPr>
          </a:p>
          <a:p>
            <a:pPr algn="ctr">
              <a:spcAft>
                <a:spcPts val="600"/>
              </a:spcAft>
            </a:pPr>
            <a:r>
              <a:rPr lang="en-US" sz="2800" b="1" dirty="0">
                <a:ln w="0"/>
                <a:solidFill>
                  <a:srgbClr val="0000FF"/>
                </a:solidFill>
                <a:effectLst>
                  <a:outerShdw blurRad="38100" dist="25400" dir="5400000" algn="ctr" rotWithShape="0">
                    <a:srgbClr val="6E747A">
                      <a:alpha val="43000"/>
                    </a:srgbClr>
                  </a:outerShdw>
                </a:effectLst>
                <a:latin typeface="Times New Roman"/>
                <a:cs typeface="Times New Roman"/>
              </a:rPr>
              <a:t>DEPARTMENT OF COMPUTER APPLICATIONS</a:t>
            </a:r>
            <a:endParaRPr lang="en-US" sz="2800" b="1" dirty="0">
              <a:ln w="0"/>
              <a:solidFill>
                <a:srgbClr val="0000FF"/>
              </a:solidFill>
              <a:effectLst>
                <a:outerShdw blurRad="38100" dist="25400" dir="5400000" algn="ctr" rotWithShape="0">
                  <a:srgbClr val="6E747A">
                    <a:alpha val="43000"/>
                  </a:srgbClr>
                </a:outerShdw>
              </a:effectLst>
              <a:latin typeface="Times New Roman" pitchFamily="18" charset="0"/>
              <a:cs typeface="Times New Roman" pitchFamily="18" charset="0"/>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391" y="52744"/>
            <a:ext cx="1259632" cy="1517856"/>
          </a:xfrm>
          <a:prstGeom prst="rect">
            <a:avLst/>
          </a:prstGeom>
        </p:spPr>
      </p:pic>
      <p:pic>
        <p:nvPicPr>
          <p:cNvPr id="18" name="Picture 17" descr="G:\TBI\TBI@KEC Logos\K Transform\6-5x4 product centre.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51258" y="1247244"/>
            <a:ext cx="1713898" cy="1490467"/>
          </a:xfrm>
          <a:prstGeom prst="rect">
            <a:avLst/>
          </a:prstGeom>
          <a:noFill/>
          <a:ln>
            <a:noFill/>
          </a:ln>
        </p:spPr>
      </p:pic>
      <p:sp>
        <p:nvSpPr>
          <p:cNvPr id="3" name="TextBox 2">
            <a:extLst>
              <a:ext uri="{FF2B5EF4-FFF2-40B4-BE49-F238E27FC236}">
                <a16:creationId xmlns:a16="http://schemas.microsoft.com/office/drawing/2014/main" id="{7F0139EF-2A66-D072-EE94-3876695C0D0B}"/>
              </a:ext>
            </a:extLst>
          </p:cNvPr>
          <p:cNvSpPr txBox="1"/>
          <p:nvPr/>
        </p:nvSpPr>
        <p:spPr>
          <a:xfrm>
            <a:off x="3672114" y="2598003"/>
            <a:ext cx="8015078"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Bef>
                <a:spcPts val="5"/>
              </a:spcBef>
            </a:pPr>
            <a:r>
              <a:rPr lang="en-US" sz="2400" dirty="0">
                <a:solidFill>
                  <a:srgbClr val="FF0000"/>
                </a:solidFill>
                <a:effectLst/>
                <a:latin typeface="Times New Roman" panose="02020603050405020304" pitchFamily="18" charset="0"/>
                <a:ea typeface="Times New Roman" panose="02020603050405020304" pitchFamily="18" charset="0"/>
              </a:rPr>
              <a:t>Unmasking Hair Loss Through a Fusion of Human Lifestyle Data Using Machine Learning Algorithms</a:t>
            </a:r>
            <a:endParaRPr lang="en-IN" sz="2400" dirty="0">
              <a:solidFill>
                <a:srgbClr val="FF0000"/>
              </a:solidFill>
              <a:effectLst/>
              <a:latin typeface="Times New Roman" panose="02020603050405020304" pitchFamily="18" charset="0"/>
              <a:ea typeface="Times New Roman" panose="02020603050405020304" pitchFamily="18" charset="0"/>
            </a:endParaRPr>
          </a:p>
          <a:p>
            <a:br>
              <a:rPr lang="en-US" sz="1800" dirty="0">
                <a:solidFill>
                  <a:srgbClr val="000000"/>
                </a:solidFill>
                <a:effectLst/>
                <a:latin typeface="Times New Roman" panose="02020603050405020304" pitchFamily="18" charset="0"/>
                <a:ea typeface="Times New Roman" panose="02020603050405020304" pitchFamily="18" charset="0"/>
              </a:rPr>
            </a:br>
            <a:endParaRPr lang="en-US" sz="3600" dirty="0"/>
          </a:p>
        </p:txBody>
      </p:sp>
      <p:sp>
        <p:nvSpPr>
          <p:cNvPr id="4" name="TextBox 3"/>
          <p:cNvSpPr txBox="1"/>
          <p:nvPr/>
        </p:nvSpPr>
        <p:spPr>
          <a:xfrm>
            <a:off x="3672114" y="4387956"/>
            <a:ext cx="3323772" cy="1200329"/>
          </a:xfrm>
          <a:prstGeom prst="rect">
            <a:avLst/>
          </a:prstGeom>
          <a:noFill/>
        </p:spPr>
        <p:txBody>
          <a:bodyPr wrap="square" rtlCol="0">
            <a:spAutoFit/>
          </a:bodyPr>
          <a:lstStyle/>
          <a:p>
            <a:r>
              <a:rPr lang="en-US" sz="2400" b="1" dirty="0">
                <a:solidFill>
                  <a:srgbClr val="FF0000"/>
                </a:solidFill>
                <a:latin typeface="Times New Roman" pitchFamily="18" charset="0"/>
                <a:cs typeface="Times New Roman" pitchFamily="18" charset="0"/>
              </a:rPr>
              <a:t>Team Guide:</a:t>
            </a:r>
          </a:p>
          <a:p>
            <a:r>
              <a:rPr lang="en-US" sz="2400" b="1" dirty="0" err="1">
                <a:latin typeface="Times New Roman" pitchFamily="18" charset="0"/>
                <a:cs typeface="Times New Roman" pitchFamily="18" charset="0"/>
              </a:rPr>
              <a:t>Ms.M.Sindhu</a:t>
            </a:r>
            <a:r>
              <a:rPr lang="en-US" sz="2400" b="1" dirty="0">
                <a:latin typeface="Times New Roman" pitchFamily="18" charset="0"/>
                <a:cs typeface="Times New Roman" pitchFamily="18" charset="0"/>
              </a:rPr>
              <a:t> MCA.,</a:t>
            </a:r>
          </a:p>
          <a:p>
            <a:endParaRPr lang="en-IN" sz="2400" b="1" dirty="0">
              <a:solidFill>
                <a:srgbClr val="FF0000"/>
              </a:solidFill>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B295E0ED-74E5-644A-C30E-CD126D2FDF8D}"/>
              </a:ext>
            </a:extLst>
          </p:cNvPr>
          <p:cNvSpPr txBox="1"/>
          <p:nvPr/>
        </p:nvSpPr>
        <p:spPr>
          <a:xfrm>
            <a:off x="5609422" y="3872859"/>
            <a:ext cx="6332046" cy="2308324"/>
          </a:xfrm>
          <a:prstGeom prst="rect">
            <a:avLst/>
          </a:prstGeom>
          <a:noFill/>
        </p:spPr>
        <p:txBody>
          <a:bodyPr wrap="square" lIns="91440" tIns="45720" rIns="91440" bIns="45720" rtlCol="0" anchor="t">
            <a:spAutoFit/>
          </a:bodyPr>
          <a:lstStyle/>
          <a:p>
            <a:endParaRPr lang="en-US" sz="2400" b="1" dirty="0">
              <a:latin typeface="Times New Roman"/>
              <a:ea typeface="Cambria"/>
              <a:cs typeface="Times New Roman"/>
            </a:endParaRPr>
          </a:p>
          <a:p>
            <a:r>
              <a:rPr lang="en-US" sz="2400" b="1" dirty="0">
                <a:solidFill>
                  <a:srgbClr val="000000"/>
                </a:solidFill>
                <a:latin typeface="Times New Roman"/>
                <a:ea typeface="Cambria"/>
                <a:cs typeface="Times New Roman"/>
              </a:rPr>
              <a:t>                               </a:t>
            </a:r>
            <a:r>
              <a:rPr lang="en-US" sz="2400" b="1" dirty="0">
                <a:solidFill>
                  <a:srgbClr val="FF0000"/>
                </a:solidFill>
                <a:latin typeface="Times New Roman"/>
                <a:ea typeface="Cambria"/>
                <a:cs typeface="Times New Roman"/>
              </a:rPr>
              <a:t>Team Members :</a:t>
            </a:r>
            <a:endParaRPr lang="en-US" sz="2400" b="1" dirty="0">
              <a:solidFill>
                <a:srgbClr val="000000"/>
              </a:solidFill>
              <a:latin typeface="Times New Roman"/>
              <a:ea typeface="Cambria"/>
              <a:cs typeface="Times New Roman"/>
            </a:endParaRPr>
          </a:p>
          <a:p>
            <a:r>
              <a:rPr lang="en-US" sz="2400" b="1" dirty="0">
                <a:solidFill>
                  <a:srgbClr val="FF0000"/>
                </a:solidFill>
                <a:latin typeface="Times New Roman"/>
                <a:ea typeface="Cambria"/>
                <a:cs typeface="Times New Roman"/>
              </a:rPr>
              <a:t>                               </a:t>
            </a:r>
            <a:r>
              <a:rPr lang="en-US" sz="2400" b="1" dirty="0">
                <a:latin typeface="Times New Roman"/>
                <a:ea typeface="Cambria"/>
                <a:cs typeface="Times New Roman"/>
              </a:rPr>
              <a:t>Nisanth G(24MCR074)</a:t>
            </a:r>
          </a:p>
          <a:p>
            <a:r>
              <a:rPr lang="en-US" sz="2400" b="1" dirty="0">
                <a:latin typeface="Times New Roman"/>
                <a:ea typeface="Cambria"/>
                <a:cs typeface="Times New Roman"/>
              </a:rPr>
              <a:t>                               Preteka A T(24MCR079)</a:t>
            </a:r>
          </a:p>
          <a:p>
            <a:r>
              <a:rPr lang="en-US" sz="2400" b="1" dirty="0">
                <a:solidFill>
                  <a:srgbClr val="000000"/>
                </a:solidFill>
                <a:latin typeface="Times New Roman"/>
                <a:ea typeface="Cambria"/>
                <a:cs typeface="Times New Roman"/>
              </a:rPr>
              <a:t>                               Varshini T (24MCR123)</a:t>
            </a:r>
          </a:p>
          <a:p>
            <a:r>
              <a:rPr lang="en-US" sz="2400" b="1" dirty="0">
                <a:solidFill>
                  <a:schemeClr val="tx1">
                    <a:lumMod val="95000"/>
                    <a:lumOff val="5000"/>
                  </a:schemeClr>
                </a:solidFill>
                <a:latin typeface="Times New Roman"/>
                <a:ea typeface="Cambria"/>
                <a:cs typeface="Times New Roman"/>
              </a:rPr>
              <a:t>                             </a:t>
            </a:r>
            <a:r>
              <a:rPr lang="en-IN" sz="2400" b="1" dirty="0">
                <a:solidFill>
                  <a:schemeClr val="tx1">
                    <a:lumMod val="95000"/>
                    <a:lumOff val="5000"/>
                  </a:schemeClr>
                </a:solidFill>
                <a:latin typeface="Times New Roman"/>
                <a:ea typeface="Cambria"/>
                <a:cs typeface="Times New Roman"/>
              </a:rPr>
              <a:t>                             </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4F0EEF3-F984-CE91-41A5-AE9ABAB6EF09}"/>
              </a:ext>
            </a:extLst>
          </p:cNvPr>
          <p:cNvSpPr txBox="1"/>
          <p:nvPr/>
        </p:nvSpPr>
        <p:spPr>
          <a:xfrm>
            <a:off x="3672114" y="5716245"/>
            <a:ext cx="3219014" cy="461665"/>
          </a:xfrm>
          <a:prstGeom prst="rect">
            <a:avLst/>
          </a:prstGeom>
          <a:noFill/>
        </p:spPr>
        <p:txBody>
          <a:bodyPr wrap="square" rtlCol="0">
            <a:spAutoFit/>
          </a:bodyPr>
          <a:lstStyle/>
          <a:p>
            <a:r>
              <a:rPr lang="en-US" sz="2400" b="1" dirty="0">
                <a:solidFill>
                  <a:srgbClr val="FF0000"/>
                </a:solidFill>
                <a:latin typeface="Times New Roman" pitchFamily="18" charset="0"/>
                <a:cs typeface="Times New Roman" pitchFamily="18" charset="0"/>
              </a:rPr>
              <a:t>Team number</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30</a:t>
            </a:r>
            <a:endParaRPr lang="en-IN"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414505393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4F5F2F-07A6-15F4-6763-0922986E474E}"/>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B338D409-0DB2-6BC3-A9CC-56247B163FA4}"/>
              </a:ext>
            </a:extLst>
          </p:cNvPr>
          <p:cNvSpPr>
            <a:spLocks noGrp="1"/>
          </p:cNvSpPr>
          <p:nvPr>
            <p:ph type="dt" sz="half" idx="10"/>
          </p:nvPr>
        </p:nvSpPr>
        <p:spPr>
          <a:xfrm>
            <a:off x="166540" y="6399667"/>
            <a:ext cx="2844800" cy="365125"/>
          </a:xfrm>
        </p:spPr>
        <p:txBody>
          <a:bodyPr/>
          <a:lstStyle/>
          <a:p>
            <a:pPr>
              <a:defRPr/>
            </a:pPr>
            <a:fld id="{E1413D5B-0279-47B2-AB44-E806A00ECAC5}" type="datetime5">
              <a:rPr lang="en-US" smtClean="0"/>
              <a:pPr>
                <a:defRPr/>
              </a:pPr>
              <a:t>27-Apr-25</a:t>
            </a:fld>
            <a:endParaRPr lang="en-US" dirty="0"/>
          </a:p>
        </p:txBody>
      </p:sp>
      <p:graphicFrame>
        <p:nvGraphicFramePr>
          <p:cNvPr id="6" name="Table 5">
            <a:extLst>
              <a:ext uri="{FF2B5EF4-FFF2-40B4-BE49-F238E27FC236}">
                <a16:creationId xmlns:a16="http://schemas.microsoft.com/office/drawing/2014/main" id="{E8AAF9CB-A5C3-734B-0EB4-42AAA8CFA737}"/>
              </a:ext>
            </a:extLst>
          </p:cNvPr>
          <p:cNvGraphicFramePr>
            <a:graphicFrameLocks noGrp="1"/>
          </p:cNvGraphicFramePr>
          <p:nvPr>
            <p:extLst>
              <p:ext uri="{D42A27DB-BD31-4B8C-83A1-F6EECF244321}">
                <p14:modId xmlns:p14="http://schemas.microsoft.com/office/powerpoint/2010/main" val="855535772"/>
              </p:ext>
            </p:extLst>
          </p:nvPr>
        </p:nvGraphicFramePr>
        <p:xfrm>
          <a:off x="1004808" y="264072"/>
          <a:ext cx="10892224" cy="6500720"/>
        </p:xfrm>
        <a:graphic>
          <a:graphicData uri="http://schemas.openxmlformats.org/drawingml/2006/table">
            <a:tbl>
              <a:tblPr firstRow="1" bandRow="1">
                <a:tableStyleId>{21E4AEA4-8DFA-4A89-87EB-49C32662AFE0}</a:tableStyleId>
              </a:tblPr>
              <a:tblGrid>
                <a:gridCol w="1571865">
                  <a:extLst>
                    <a:ext uri="{9D8B030D-6E8A-4147-A177-3AD203B41FA5}">
                      <a16:colId xmlns:a16="http://schemas.microsoft.com/office/drawing/2014/main" val="2356245925"/>
                    </a:ext>
                  </a:extLst>
                </a:gridCol>
                <a:gridCol w="1294823">
                  <a:extLst>
                    <a:ext uri="{9D8B030D-6E8A-4147-A177-3AD203B41FA5}">
                      <a16:colId xmlns:a16="http://schemas.microsoft.com/office/drawing/2014/main" val="3625493034"/>
                    </a:ext>
                  </a:extLst>
                </a:gridCol>
                <a:gridCol w="1376307">
                  <a:extLst>
                    <a:ext uri="{9D8B030D-6E8A-4147-A177-3AD203B41FA5}">
                      <a16:colId xmlns:a16="http://schemas.microsoft.com/office/drawing/2014/main" val="1143843730"/>
                    </a:ext>
                  </a:extLst>
                </a:gridCol>
                <a:gridCol w="1990679">
                  <a:extLst>
                    <a:ext uri="{9D8B030D-6E8A-4147-A177-3AD203B41FA5}">
                      <a16:colId xmlns:a16="http://schemas.microsoft.com/office/drawing/2014/main" val="2827934658"/>
                    </a:ext>
                  </a:extLst>
                </a:gridCol>
                <a:gridCol w="1303631">
                  <a:extLst>
                    <a:ext uri="{9D8B030D-6E8A-4147-A177-3AD203B41FA5}">
                      <a16:colId xmlns:a16="http://schemas.microsoft.com/office/drawing/2014/main" val="1666592400"/>
                    </a:ext>
                  </a:extLst>
                </a:gridCol>
                <a:gridCol w="1964254">
                  <a:extLst>
                    <a:ext uri="{9D8B030D-6E8A-4147-A177-3AD203B41FA5}">
                      <a16:colId xmlns:a16="http://schemas.microsoft.com/office/drawing/2014/main" val="3647960377"/>
                    </a:ext>
                  </a:extLst>
                </a:gridCol>
                <a:gridCol w="1390665">
                  <a:extLst>
                    <a:ext uri="{9D8B030D-6E8A-4147-A177-3AD203B41FA5}">
                      <a16:colId xmlns:a16="http://schemas.microsoft.com/office/drawing/2014/main" val="3362595458"/>
                    </a:ext>
                  </a:extLst>
                </a:gridCol>
              </a:tblGrid>
              <a:tr h="455325">
                <a:tc>
                  <a:txBody>
                    <a:bodyPr/>
                    <a:lstStyle/>
                    <a:p>
                      <a:r>
                        <a:rPr lang="en-IN" sz="1200" dirty="0">
                          <a:latin typeface="Times New Roman" panose="02020603050405020304" pitchFamily="18" charset="0"/>
                          <a:cs typeface="Times New Roman" panose="02020603050405020304" pitchFamily="18" charset="0"/>
                        </a:rPr>
                        <a:t>Title</a:t>
                      </a:r>
                    </a:p>
                  </a:txBody>
                  <a:tcPr/>
                </a:tc>
                <a:tc>
                  <a:txBody>
                    <a:bodyPr/>
                    <a:lstStyle/>
                    <a:p>
                      <a:r>
                        <a:rPr lang="en-US" sz="1200" b="1" dirty="0">
                          <a:effectLst/>
                          <a:latin typeface="Times New Roman" panose="02020603050405020304" pitchFamily="18" charset="0"/>
                          <a:cs typeface="Times New Roman" panose="02020603050405020304" pitchFamily="18" charset="0"/>
                        </a:rPr>
                        <a:t>Authors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1" dirty="0">
                          <a:effectLst/>
                          <a:latin typeface="Times New Roman" panose="02020603050405020304" pitchFamily="18" charset="0"/>
                          <a:cs typeface="Times New Roman" panose="02020603050405020304" pitchFamily="18" charset="0"/>
                        </a:rPr>
                        <a:t>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1" dirty="0">
                          <a:effectLst/>
                          <a:latin typeface="Times New Roman" panose="02020603050405020304" pitchFamily="18" charset="0"/>
                          <a:cs typeface="Times New Roman" panose="02020603050405020304" pitchFamily="18" charset="0"/>
                        </a:rPr>
                        <a:t>Objective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1" dirty="0">
                          <a:effectLst/>
                          <a:latin typeface="Times New Roman" panose="02020603050405020304" pitchFamily="18" charset="0"/>
                          <a:cs typeface="Times New Roman" panose="02020603050405020304" pitchFamily="18" charset="0"/>
                        </a:rPr>
                        <a:t>Evaluation Metrics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1" dirty="0">
                          <a:effectLst/>
                          <a:latin typeface="Times New Roman" panose="02020603050405020304" pitchFamily="18" charset="0"/>
                          <a:cs typeface="Times New Roman" panose="02020603050405020304" pitchFamily="18" charset="0"/>
                        </a:rPr>
                        <a:t>Algorithm</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1" dirty="0">
                          <a:effectLst/>
                          <a:latin typeface="Times New Roman" panose="02020603050405020304" pitchFamily="18" charset="0"/>
                          <a:cs typeface="Times New Roman" panose="02020603050405020304" pitchFamily="18" charset="0"/>
                        </a:rPr>
                        <a:t>Results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18225324"/>
                  </a:ext>
                </a:extLst>
              </a:tr>
              <a:tr h="2341616">
                <a:tc>
                  <a:txBody>
                    <a:bodyPr/>
                    <a:lstStyle/>
                    <a:p>
                      <a:pPr algn="ctr"/>
                      <a:r>
                        <a:rPr lang="en-US" sz="1200" dirty="0">
                          <a:latin typeface="Times New Roman" panose="02020603050405020304" pitchFamily="18" charset="0"/>
                          <a:cs typeface="Times New Roman" panose="02020603050405020304" pitchFamily="18" charset="0"/>
                        </a:rPr>
                        <a:t>An Effective Optimization-Based Convolutional Neural Network for Effective Hair and Scalp Detection System</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US" sz="1200" dirty="0">
                          <a:latin typeface="Times New Roman" panose="02020603050405020304" pitchFamily="18" charset="0"/>
                          <a:cs typeface="Times New Roman" panose="02020603050405020304" pitchFamily="18" charset="0"/>
                        </a:rPr>
                        <a:t>V. Khan and </a:t>
                      </a:r>
                    </a:p>
                    <a:p>
                      <a:pPr algn="l"/>
                      <a:r>
                        <a:rPr lang="en-US" sz="1200" dirty="0">
                          <a:latin typeface="Times New Roman" panose="02020603050405020304" pitchFamily="18" charset="0"/>
                          <a:cs typeface="Times New Roman" panose="02020603050405020304" pitchFamily="18" charset="0"/>
                        </a:rPr>
                        <a:t>K. </a:t>
                      </a:r>
                      <a:r>
                        <a:rPr lang="en-US" sz="1200" dirty="0" err="1">
                          <a:latin typeface="Times New Roman" panose="02020603050405020304" pitchFamily="18" charset="0"/>
                          <a:cs typeface="Times New Roman" panose="02020603050405020304" pitchFamily="18" charset="0"/>
                        </a:rPr>
                        <a:t>Subramaniam</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2023</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kumimoji="0" lang="en-IN" sz="1200" b="0" i="0" kern="1200" dirty="0">
                          <a:solidFill>
                            <a:schemeClr val="dk1"/>
                          </a:solidFill>
                          <a:effectLst/>
                          <a:latin typeface="Times New Roman" panose="02020603050405020304" pitchFamily="18" charset="0"/>
                          <a:ea typeface="+mn-ea"/>
                          <a:cs typeface="Times New Roman" panose="02020603050405020304" pitchFamily="18" charset="0"/>
                        </a:rPr>
                        <a:t>This study introduces a Cat Swarm-based Convolutional Neural System (CS-CNS) for automating hair follicle segmentation and status classification, employing Adaptive Wiener Filter for </a:t>
                      </a:r>
                      <a:r>
                        <a:rPr kumimoji="0" lang="en-IN" sz="1200" b="0" i="0" kern="1200" dirty="0" err="1">
                          <a:solidFill>
                            <a:schemeClr val="dk1"/>
                          </a:solidFill>
                          <a:effectLst/>
                          <a:latin typeface="Times New Roman" panose="02020603050405020304" pitchFamily="18" charset="0"/>
                          <a:ea typeface="+mn-ea"/>
                          <a:cs typeface="Times New Roman" panose="02020603050405020304" pitchFamily="18" charset="0"/>
                        </a:rPr>
                        <a:t>preprocessing</a:t>
                      </a:r>
                      <a:r>
                        <a:rPr kumimoji="0" lang="en-IN" sz="1200" b="0" i="0" kern="1200" dirty="0">
                          <a:solidFill>
                            <a:schemeClr val="dk1"/>
                          </a:solidFill>
                          <a:effectLst/>
                          <a:latin typeface="Times New Roman" panose="02020603050405020304" pitchFamily="18" charset="0"/>
                          <a:ea typeface="+mn-ea"/>
                          <a:cs typeface="Times New Roman" panose="02020603050405020304" pitchFamily="18" charset="0"/>
                        </a:rPr>
                        <a:t> and Hexagonal Scale Invariant Feature Transform for feature extraction. The model's effectiveness is validated using metrics like accuracy, precision, recall, F1-score, and error rate.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Accuracy, Precision, Recall, F1-Score, Error Rate </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err="1">
                          <a:latin typeface="Times New Roman" panose="02020603050405020304" pitchFamily="18" charset="0"/>
                          <a:cs typeface="Times New Roman" panose="02020603050405020304" pitchFamily="18" charset="0"/>
                        </a:rPr>
                        <a:t>CatSwarm</a:t>
                      </a:r>
                      <a:r>
                        <a:rPr lang="en-US" sz="1200" dirty="0">
                          <a:latin typeface="Times New Roman" panose="02020603050405020304" pitchFamily="18" charset="0"/>
                          <a:cs typeface="Times New Roman" panose="02020603050405020304" pitchFamily="18" charset="0"/>
                        </a:rPr>
                        <a:t>-based  Convolutional Neural System (CS-CNS)</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kumimoji="0" lang="en-US" sz="1200" b="0" i="0" kern="1200" dirty="0">
                          <a:solidFill>
                            <a:schemeClr val="dk1"/>
                          </a:solidFill>
                          <a:effectLst/>
                          <a:latin typeface="Times New Roman" panose="02020603050405020304" pitchFamily="18" charset="0"/>
                          <a:ea typeface="+mn-ea"/>
                          <a:cs typeface="Times New Roman" panose="02020603050405020304" pitchFamily="18" charset="0"/>
                        </a:rPr>
                        <a:t>The CS-CNS model's performance is validated against other models, demonstrating its effectiveness in hair follicle status classification.</a:t>
                      </a:r>
                      <a:endParaRPr kumimoji="0" lang="en-US" sz="1200" b="0" kern="1200" dirty="0">
                        <a:solidFill>
                          <a:schemeClr val="dk1"/>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61712196"/>
                  </a:ext>
                </a:extLst>
              </a:tr>
              <a:tr h="3208880">
                <a:tc>
                  <a:txBody>
                    <a:bodyPr/>
                    <a:lstStyle/>
                    <a:p>
                      <a:pPr algn="ctr"/>
                      <a:r>
                        <a:rPr lang="en-US" sz="1200" dirty="0">
                          <a:latin typeface="Times New Roman" panose="02020603050405020304" pitchFamily="18" charset="0"/>
                          <a:cs typeface="Times New Roman" panose="02020603050405020304" pitchFamily="18" charset="0"/>
                        </a:rPr>
                        <a:t>Explainable Machine Learning on Classification of Healthy and Unhealthy Hair</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US" sz="1200" dirty="0">
                          <a:latin typeface="Times New Roman" panose="02020603050405020304" pitchFamily="18" charset="0"/>
                          <a:cs typeface="Times New Roman" panose="02020603050405020304" pitchFamily="18" charset="0"/>
                        </a:rPr>
                        <a:t>W. Y. Chow, </a:t>
                      </a:r>
                    </a:p>
                    <a:p>
                      <a:pPr algn="l"/>
                      <a:r>
                        <a:rPr lang="en-US" sz="1200" dirty="0">
                          <a:latin typeface="Times New Roman" panose="02020603050405020304" pitchFamily="18" charset="0"/>
                          <a:cs typeface="Times New Roman" panose="02020603050405020304" pitchFamily="18" charset="0"/>
                        </a:rPr>
                        <a:t>W. W. Heng, </a:t>
                      </a:r>
                    </a:p>
                    <a:p>
                      <a:pPr algn="l"/>
                      <a:r>
                        <a:rPr lang="en-US" sz="1200" dirty="0">
                          <a:latin typeface="Times New Roman" panose="02020603050405020304" pitchFamily="18" charset="0"/>
                          <a:cs typeface="Times New Roman" panose="02020603050405020304" pitchFamily="18" charset="0"/>
                        </a:rPr>
                        <a:t>N. A. Abdul-Kadir, and </a:t>
                      </a:r>
                    </a:p>
                    <a:p>
                      <a:pPr algn="l"/>
                      <a:r>
                        <a:rPr lang="en-US" sz="1200" dirty="0">
                          <a:latin typeface="Times New Roman" panose="02020603050405020304" pitchFamily="18" charset="0"/>
                          <a:cs typeface="Times New Roman" panose="02020603050405020304" pitchFamily="18" charset="0"/>
                        </a:rPr>
                        <a:t>H. </a:t>
                      </a:r>
                      <a:r>
                        <a:rPr lang="en-US" sz="1200" dirty="0" err="1">
                          <a:latin typeface="Times New Roman" panose="02020603050405020304" pitchFamily="18" charset="0"/>
                          <a:cs typeface="Times New Roman" panose="02020603050405020304" pitchFamily="18" charset="0"/>
                        </a:rPr>
                        <a:t>Nadaraj</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2022</a:t>
                      </a:r>
                    </a:p>
                  </a:txBody>
                  <a:tcPr/>
                </a:tc>
                <a:tc>
                  <a:txBody>
                    <a:bodyPr/>
                    <a:lstStyle/>
                    <a:p>
                      <a:pPr algn="l"/>
                      <a:r>
                        <a:rPr kumimoji="0" lang="en-US" sz="1200" b="0" i="0" kern="1200" dirty="0">
                          <a:solidFill>
                            <a:schemeClr val="dk1"/>
                          </a:solidFill>
                          <a:effectLst/>
                          <a:latin typeface="Times New Roman" panose="02020603050405020304" pitchFamily="18" charset="0"/>
                          <a:ea typeface="+mn-ea"/>
                          <a:cs typeface="Times New Roman" panose="02020603050405020304" pitchFamily="18" charset="0"/>
                        </a:rPr>
                        <a:t>This study employs a Convolutional Neural Network to classify hair with and without scalp diseases using online image datasets, achieving an accuracy of 96.63%. While standard performance metrics like accuracy, precision, and recall were obtained, the LIME technique revealed that high classification accuracy does not necessarily indicate practical applicability of the model.</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cs typeface="Times New Roman" panose="02020603050405020304" pitchFamily="18" charset="0"/>
                        </a:rPr>
                        <a:t>Accuracy, precision, recall,F1 Score.</a:t>
                      </a:r>
                    </a:p>
                  </a:txBody>
                  <a:tcPr/>
                </a:tc>
                <a:tc>
                  <a:txBody>
                    <a:bodyPr/>
                    <a:lstStyle/>
                    <a:p>
                      <a:pPr algn="just"/>
                      <a:r>
                        <a:rPr lang="en-US" sz="1200" dirty="0">
                          <a:latin typeface="Times New Roman" panose="02020603050405020304" pitchFamily="18" charset="0"/>
                          <a:cs typeface="Times New Roman" panose="02020603050405020304" pitchFamily="18" charset="0"/>
                        </a:rPr>
                        <a:t>CNN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effectLst/>
                          <a:latin typeface="Times New Roman" panose="02020603050405020304" pitchFamily="18" charset="0"/>
                          <a:cs typeface="Times New Roman" panose="02020603050405020304" pitchFamily="18" charset="0"/>
                        </a:rPr>
                        <a:t> Achieved 96.63% accuracy, but LIME interpretation indicated potential issues with model applicability.</a:t>
                      </a:r>
                    </a:p>
                    <a:p>
                      <a:r>
                        <a:rPr kumimoji="0" lang="en-US" sz="1200" kern="1200" dirty="0">
                          <a:solidFill>
                            <a:schemeClr val="dk1"/>
                          </a:solidFill>
                          <a:effectLst/>
                          <a:latin typeface="Times New Roman" panose="02020603050405020304" pitchFamily="18" charset="0"/>
                          <a:ea typeface="+mn-ea"/>
                          <a:cs typeface="Times New Roman" panose="02020603050405020304" pitchFamily="18" charset="0"/>
                        </a:rPr>
                        <a:t>Bookmark message</a:t>
                      </a:r>
                      <a:br>
                        <a:rPr kumimoji="0" lang="en-US" sz="1200" kern="1200" dirty="0">
                          <a:solidFill>
                            <a:schemeClr val="dk1"/>
                          </a:solidFill>
                          <a:effectLst/>
                          <a:latin typeface="Times New Roman" panose="02020603050405020304" pitchFamily="18" charset="0"/>
                          <a:ea typeface="+mn-ea"/>
                          <a:cs typeface="Times New Roman" panose="02020603050405020304" pitchFamily="18" charset="0"/>
                        </a:rPr>
                      </a:br>
                      <a:endParaRPr kumimoji="0" lang="en-US" sz="1200" b="0" kern="1200" dirty="0">
                        <a:solidFill>
                          <a:schemeClr val="dk1"/>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04150784"/>
                  </a:ext>
                </a:extLst>
              </a:tr>
            </a:tbl>
          </a:graphicData>
        </a:graphic>
      </p:graphicFrame>
    </p:spTree>
    <p:extLst>
      <p:ext uri="{BB962C8B-B14F-4D97-AF65-F5344CB8AC3E}">
        <p14:creationId xmlns:p14="http://schemas.microsoft.com/office/powerpoint/2010/main" val="781614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C51D0C-561A-B82B-8A5D-566AA84620A0}"/>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24E8FC36-AA59-3069-B6D2-CFAD944B5012}"/>
              </a:ext>
            </a:extLst>
          </p:cNvPr>
          <p:cNvSpPr>
            <a:spLocks noGrp="1"/>
          </p:cNvSpPr>
          <p:nvPr>
            <p:ph type="dt" sz="half" idx="10"/>
          </p:nvPr>
        </p:nvSpPr>
        <p:spPr>
          <a:xfrm>
            <a:off x="166540" y="6399667"/>
            <a:ext cx="2844800" cy="365125"/>
          </a:xfrm>
        </p:spPr>
        <p:txBody>
          <a:bodyPr/>
          <a:lstStyle/>
          <a:p>
            <a:pPr>
              <a:defRPr/>
            </a:pPr>
            <a:fld id="{E1413D5B-0279-47B2-AB44-E806A00ECAC5}" type="datetime5">
              <a:rPr lang="en-US" smtClean="0"/>
              <a:pPr>
                <a:defRPr/>
              </a:pPr>
              <a:t>27-Apr-25</a:t>
            </a:fld>
            <a:endParaRPr lang="en-US" dirty="0"/>
          </a:p>
        </p:txBody>
      </p:sp>
      <p:graphicFrame>
        <p:nvGraphicFramePr>
          <p:cNvPr id="6" name="Table 5">
            <a:extLst>
              <a:ext uri="{FF2B5EF4-FFF2-40B4-BE49-F238E27FC236}">
                <a16:creationId xmlns:a16="http://schemas.microsoft.com/office/drawing/2014/main" id="{811704D9-1938-8377-980A-AFAAC7D25C04}"/>
              </a:ext>
            </a:extLst>
          </p:cNvPr>
          <p:cNvGraphicFramePr>
            <a:graphicFrameLocks noGrp="1"/>
          </p:cNvGraphicFramePr>
          <p:nvPr>
            <p:extLst>
              <p:ext uri="{D42A27DB-BD31-4B8C-83A1-F6EECF244321}">
                <p14:modId xmlns:p14="http://schemas.microsoft.com/office/powerpoint/2010/main" val="391514067"/>
              </p:ext>
            </p:extLst>
          </p:nvPr>
        </p:nvGraphicFramePr>
        <p:xfrm>
          <a:off x="1004808" y="267159"/>
          <a:ext cx="10882392" cy="6518690"/>
        </p:xfrm>
        <a:graphic>
          <a:graphicData uri="http://schemas.openxmlformats.org/drawingml/2006/table">
            <a:tbl>
              <a:tblPr firstRow="1" bandRow="1">
                <a:tableStyleId>{21E4AEA4-8DFA-4A89-87EB-49C32662AFE0}</a:tableStyleId>
              </a:tblPr>
              <a:tblGrid>
                <a:gridCol w="1570446">
                  <a:extLst>
                    <a:ext uri="{9D8B030D-6E8A-4147-A177-3AD203B41FA5}">
                      <a16:colId xmlns:a16="http://schemas.microsoft.com/office/drawing/2014/main" val="2356245925"/>
                    </a:ext>
                  </a:extLst>
                </a:gridCol>
                <a:gridCol w="1293654">
                  <a:extLst>
                    <a:ext uri="{9D8B030D-6E8A-4147-A177-3AD203B41FA5}">
                      <a16:colId xmlns:a16="http://schemas.microsoft.com/office/drawing/2014/main" val="3625493034"/>
                    </a:ext>
                  </a:extLst>
                </a:gridCol>
                <a:gridCol w="1375065">
                  <a:extLst>
                    <a:ext uri="{9D8B030D-6E8A-4147-A177-3AD203B41FA5}">
                      <a16:colId xmlns:a16="http://schemas.microsoft.com/office/drawing/2014/main" val="1143843730"/>
                    </a:ext>
                  </a:extLst>
                </a:gridCol>
                <a:gridCol w="1988882">
                  <a:extLst>
                    <a:ext uri="{9D8B030D-6E8A-4147-A177-3AD203B41FA5}">
                      <a16:colId xmlns:a16="http://schemas.microsoft.com/office/drawing/2014/main" val="2827934658"/>
                    </a:ext>
                  </a:extLst>
                </a:gridCol>
                <a:gridCol w="1302454">
                  <a:extLst>
                    <a:ext uri="{9D8B030D-6E8A-4147-A177-3AD203B41FA5}">
                      <a16:colId xmlns:a16="http://schemas.microsoft.com/office/drawing/2014/main" val="1666592400"/>
                    </a:ext>
                  </a:extLst>
                </a:gridCol>
                <a:gridCol w="1962481">
                  <a:extLst>
                    <a:ext uri="{9D8B030D-6E8A-4147-A177-3AD203B41FA5}">
                      <a16:colId xmlns:a16="http://schemas.microsoft.com/office/drawing/2014/main" val="3647960377"/>
                    </a:ext>
                  </a:extLst>
                </a:gridCol>
                <a:gridCol w="1389410">
                  <a:extLst>
                    <a:ext uri="{9D8B030D-6E8A-4147-A177-3AD203B41FA5}">
                      <a16:colId xmlns:a16="http://schemas.microsoft.com/office/drawing/2014/main" val="3362595458"/>
                    </a:ext>
                  </a:extLst>
                </a:gridCol>
              </a:tblGrid>
              <a:tr h="433704">
                <a:tc>
                  <a:txBody>
                    <a:bodyPr/>
                    <a:lstStyle/>
                    <a:p>
                      <a:r>
                        <a:rPr lang="en-IN" sz="1200" dirty="0">
                          <a:latin typeface="Times New Roman" panose="02020603050405020304" pitchFamily="18" charset="0"/>
                          <a:cs typeface="Times New Roman" panose="02020603050405020304" pitchFamily="18" charset="0"/>
                        </a:rPr>
                        <a:t>Title</a:t>
                      </a:r>
                    </a:p>
                  </a:txBody>
                  <a:tcPr/>
                </a:tc>
                <a:tc>
                  <a:txBody>
                    <a:bodyPr/>
                    <a:lstStyle/>
                    <a:p>
                      <a:r>
                        <a:rPr lang="en-US" sz="1200" b="1" dirty="0">
                          <a:effectLst/>
                          <a:latin typeface="Times New Roman" panose="02020603050405020304" pitchFamily="18" charset="0"/>
                          <a:cs typeface="Times New Roman" panose="02020603050405020304" pitchFamily="18" charset="0"/>
                        </a:rPr>
                        <a:t>Authors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1" dirty="0">
                          <a:effectLst/>
                          <a:latin typeface="Times New Roman" panose="02020603050405020304" pitchFamily="18" charset="0"/>
                          <a:cs typeface="Times New Roman" panose="02020603050405020304" pitchFamily="18" charset="0"/>
                        </a:rPr>
                        <a:t>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1" dirty="0">
                          <a:effectLst/>
                          <a:latin typeface="Times New Roman" panose="02020603050405020304" pitchFamily="18" charset="0"/>
                          <a:cs typeface="Times New Roman" panose="02020603050405020304" pitchFamily="18" charset="0"/>
                        </a:rPr>
                        <a:t>Objective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1" dirty="0">
                          <a:effectLst/>
                          <a:latin typeface="Times New Roman" panose="02020603050405020304" pitchFamily="18" charset="0"/>
                          <a:cs typeface="Times New Roman" panose="02020603050405020304" pitchFamily="18" charset="0"/>
                        </a:rPr>
                        <a:t>Evaluation Metrics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1" dirty="0">
                          <a:effectLst/>
                          <a:latin typeface="Times New Roman" panose="02020603050405020304" pitchFamily="18" charset="0"/>
                          <a:cs typeface="Times New Roman" panose="02020603050405020304" pitchFamily="18" charset="0"/>
                        </a:rPr>
                        <a:t>Algorithm</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1" dirty="0">
                          <a:effectLst/>
                          <a:latin typeface="Times New Roman" panose="02020603050405020304" pitchFamily="18" charset="0"/>
                          <a:cs typeface="Times New Roman" panose="02020603050405020304" pitchFamily="18" charset="0"/>
                        </a:rPr>
                        <a:t>Results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18225324"/>
                  </a:ext>
                </a:extLst>
              </a:tr>
              <a:tr h="2862444">
                <a:tc>
                  <a:txBody>
                    <a:bodyPr/>
                    <a:lstStyle/>
                    <a:p>
                      <a:pPr algn="ctr"/>
                      <a:r>
                        <a:rPr lang="en-US" sz="1200" dirty="0">
                          <a:latin typeface="Times New Roman" panose="02020603050405020304" pitchFamily="18" charset="0"/>
                          <a:cs typeface="Times New Roman" panose="02020603050405020304" pitchFamily="18" charset="0"/>
                        </a:rPr>
                        <a:t>An Empirical Study on Hair Strength Classification using CNN and Random Forest Ensembles</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fi-FI" sz="1200" dirty="0">
                          <a:latin typeface="Times New Roman" panose="02020603050405020304" pitchFamily="18" charset="0"/>
                          <a:cs typeface="Times New Roman" panose="02020603050405020304" pitchFamily="18" charset="0"/>
                        </a:rPr>
                        <a:t>Yashu, </a:t>
                      </a:r>
                    </a:p>
                    <a:p>
                      <a:pPr algn="l"/>
                      <a:r>
                        <a:rPr lang="fi-FI" sz="1200" dirty="0">
                          <a:latin typeface="Times New Roman" panose="02020603050405020304" pitchFamily="18" charset="0"/>
                          <a:cs typeface="Times New Roman" panose="02020603050405020304" pitchFamily="18" charset="0"/>
                        </a:rPr>
                        <a:t>V. Kukreja, </a:t>
                      </a:r>
                    </a:p>
                    <a:p>
                      <a:pPr algn="l"/>
                      <a:r>
                        <a:rPr lang="fi-FI" sz="1200" dirty="0">
                          <a:latin typeface="Times New Roman" panose="02020603050405020304" pitchFamily="18" charset="0"/>
                          <a:cs typeface="Times New Roman" panose="02020603050405020304" pitchFamily="18" charset="0"/>
                        </a:rPr>
                        <a:t>P. Srivastava, and A. Garg</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2024</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kumimoji="0" lang="en-US" sz="1200" b="0" i="0" kern="1200" dirty="0">
                          <a:solidFill>
                            <a:schemeClr val="dk1"/>
                          </a:solidFill>
                          <a:effectLst/>
                          <a:latin typeface="Times New Roman" panose="02020603050405020304" pitchFamily="18" charset="0"/>
                          <a:ea typeface="+mn-ea"/>
                          <a:cs typeface="Times New Roman" panose="02020603050405020304" pitchFamily="18" charset="0"/>
                        </a:rPr>
                        <a:t>This study introduces a hybrid CNN-Random Forest model for categorizing hair strength, achieving 76.77% accuracy and effective classification supported by precision, recall, and F1-scores. The model features two convolutional layers followed by pooling, flattening, and Random Forest classification, with opportunities for improvement through parameter refinement and expanded datasets.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Accuracy</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kumimoji="0" lang="en-IN" sz="1200" b="0" i="0" kern="1200" dirty="0">
                          <a:solidFill>
                            <a:schemeClr val="dk1"/>
                          </a:solidFill>
                          <a:effectLst/>
                          <a:latin typeface="Times New Roman" panose="02020603050405020304" pitchFamily="18" charset="0"/>
                          <a:ea typeface="+mn-ea"/>
                          <a:cs typeface="Times New Roman" panose="02020603050405020304" pitchFamily="18" charset="0"/>
                        </a:rPr>
                        <a:t>Hybrid CNN-Random Forest</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kumimoji="0" lang="en-US" sz="1200" b="0" i="0" kern="1200" dirty="0">
                          <a:solidFill>
                            <a:schemeClr val="dk1"/>
                          </a:solidFill>
                          <a:effectLst/>
                          <a:latin typeface="Times New Roman" panose="02020603050405020304" pitchFamily="18" charset="0"/>
                          <a:ea typeface="+mn-ea"/>
                          <a:cs typeface="Times New Roman" panose="02020603050405020304" pitchFamily="18" charset="0"/>
                        </a:rPr>
                        <a:t>Achieved 76.77% accuracy in classifying hair strength, with implications for cosmetics, healthcare, and hair care management.</a:t>
                      </a:r>
                      <a:endParaRPr kumimoji="0" lang="en-US" sz="1200" b="0" kern="1200" dirty="0">
                        <a:solidFill>
                          <a:schemeClr val="dk1"/>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61712196"/>
                  </a:ext>
                </a:extLst>
              </a:tr>
              <a:tr h="3043970">
                <a:tc>
                  <a:txBody>
                    <a:bodyPr/>
                    <a:lstStyle/>
                    <a:p>
                      <a:pPr algn="ctr"/>
                      <a:r>
                        <a:rPr kumimoji="0" lang="en-US" sz="1200" kern="1200" dirty="0">
                          <a:solidFill>
                            <a:schemeClr val="dk1"/>
                          </a:solidFill>
                          <a:effectLst/>
                          <a:latin typeface="Times New Roman" panose="02020603050405020304" pitchFamily="18" charset="0"/>
                          <a:cs typeface="Times New Roman" panose="02020603050405020304" pitchFamily="18" charset="0"/>
                        </a:rPr>
                        <a:t>Estimating hair density with </a:t>
                      </a:r>
                      <a:r>
                        <a:rPr kumimoji="0" lang="en-US" sz="1200" kern="1200" cap="small" dirty="0" err="1">
                          <a:solidFill>
                            <a:schemeClr val="dk1"/>
                          </a:solidFill>
                          <a:effectLst/>
                          <a:latin typeface="Times New Roman" panose="02020603050405020304" pitchFamily="18" charset="0"/>
                          <a:cs typeface="Times New Roman" panose="02020603050405020304" pitchFamily="18" charset="0"/>
                        </a:rPr>
                        <a:t>XGBoost</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kumimoji="0" lang="en-US" sz="1200" kern="1200" dirty="0">
                          <a:solidFill>
                            <a:schemeClr val="dk1"/>
                          </a:solidFill>
                          <a:effectLst/>
                          <a:latin typeface="Times New Roman" panose="02020603050405020304" pitchFamily="18" charset="0"/>
                          <a:cs typeface="Times New Roman" panose="02020603050405020304" pitchFamily="18" charset="0"/>
                        </a:rPr>
                        <a:t>Y. Wang, </a:t>
                      </a:r>
                    </a:p>
                    <a:p>
                      <a:pPr algn="l"/>
                      <a:r>
                        <a:rPr kumimoji="0" lang="en-US" sz="1200" kern="1200" dirty="0">
                          <a:solidFill>
                            <a:schemeClr val="dk1"/>
                          </a:solidFill>
                          <a:effectLst/>
                          <a:latin typeface="Times New Roman" panose="02020603050405020304" pitchFamily="18" charset="0"/>
                          <a:cs typeface="Times New Roman" panose="02020603050405020304" pitchFamily="18" charset="0"/>
                        </a:rPr>
                        <a:t>M. Hsu, </a:t>
                      </a:r>
                    </a:p>
                    <a:p>
                      <a:pPr algn="l"/>
                      <a:r>
                        <a:rPr kumimoji="0" lang="en-US" sz="1200" kern="1200" dirty="0">
                          <a:solidFill>
                            <a:schemeClr val="dk1"/>
                          </a:solidFill>
                          <a:effectLst/>
                          <a:latin typeface="Times New Roman" panose="02020603050405020304" pitchFamily="18" charset="0"/>
                          <a:cs typeface="Times New Roman" panose="02020603050405020304" pitchFamily="18" charset="0"/>
                        </a:rPr>
                        <a:t>M. Y. Wang, and J. Lin,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2024</a:t>
                      </a:r>
                    </a:p>
                  </a:txBody>
                  <a:tcPr/>
                </a:tc>
                <a:tc>
                  <a:txBody>
                    <a:bodyPr/>
                    <a:lstStyle/>
                    <a:p>
                      <a:pPr algn="l"/>
                      <a:r>
                        <a:rPr kumimoji="0" lang="en-US" sz="1200" b="0" kern="1200" dirty="0">
                          <a:solidFill>
                            <a:schemeClr val="dk1"/>
                          </a:solidFill>
                          <a:effectLst/>
                          <a:latin typeface="Times New Roman" panose="02020603050405020304" pitchFamily="18" charset="0"/>
                          <a:cs typeface="Times New Roman" panose="02020603050405020304" pitchFamily="18" charset="0"/>
                        </a:rPr>
                        <a:t>Hair density estimation is crucial in dermatology and trichology; however, manual counting is time-consuming and error-prone. Although automated approaches have been developed using image processing, neural networks, and deep learning, creating a robust and widely applicable method remains challenging. This study explored the use of </a:t>
                      </a:r>
                      <a:r>
                        <a:rPr kumimoji="0" lang="en-US" sz="1200" b="0" kern="1200" dirty="0" err="1">
                          <a:solidFill>
                            <a:schemeClr val="dk1"/>
                          </a:solidFill>
                          <a:effectLst/>
                          <a:latin typeface="Times New Roman" panose="02020603050405020304" pitchFamily="18" charset="0"/>
                          <a:cs typeface="Times New Roman" panose="02020603050405020304" pitchFamily="18" charset="0"/>
                        </a:rPr>
                        <a:t>XGBoost</a:t>
                      </a:r>
                      <a:r>
                        <a:rPr kumimoji="0" lang="en-US" sz="1200" b="0" kern="1200" dirty="0">
                          <a:solidFill>
                            <a:schemeClr val="dk1"/>
                          </a:solidFill>
                          <a:effectLst/>
                          <a:latin typeface="Times New Roman" panose="02020603050405020304" pitchFamily="18" charset="0"/>
                          <a:cs typeface="Times New Roman" panose="02020603050405020304" pitchFamily="18" charset="0"/>
                        </a:rPr>
                        <a:t> to estimate hair density with the aim of developing a more accurate and versatile approach.</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cs typeface="Times New Roman" panose="02020603050405020304" pitchFamily="18" charset="0"/>
                        </a:rPr>
                        <a:t>Accuracy, precision, recall,F1 Score.</a:t>
                      </a:r>
                    </a:p>
                  </a:txBody>
                  <a:tcPr/>
                </a:tc>
                <a:tc>
                  <a:txBody>
                    <a:bodyPr/>
                    <a:lstStyle/>
                    <a:p>
                      <a:pPr algn="just"/>
                      <a:r>
                        <a:rPr kumimoji="0" lang="en-IN" sz="1200" b="0" kern="1200" dirty="0" err="1">
                          <a:solidFill>
                            <a:schemeClr val="dk1"/>
                          </a:solidFill>
                          <a:effectLst/>
                          <a:latin typeface="Times New Roman" panose="02020603050405020304" pitchFamily="18" charset="0"/>
                          <a:cs typeface="Times New Roman" panose="02020603050405020304" pitchFamily="18" charset="0"/>
                        </a:rPr>
                        <a:t>XGBoost</a:t>
                      </a:r>
                      <a:r>
                        <a:rPr kumimoji="0" lang="en-IN" sz="1200" b="0" kern="1200" dirty="0">
                          <a:solidFill>
                            <a:schemeClr val="dk1"/>
                          </a:solidFill>
                          <a:effectLst/>
                          <a:latin typeface="Times New Roman" panose="02020603050405020304" pitchFamily="18" charset="0"/>
                          <a:cs typeface="Times New Roman" panose="02020603050405020304" pitchFamily="18" charset="0"/>
                        </a:rPr>
                        <a:t> model</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kumimoji="0" lang="en-US" sz="1200" b="0" kern="1200" dirty="0">
                          <a:solidFill>
                            <a:schemeClr val="dk1"/>
                          </a:solidFill>
                          <a:effectLst/>
                          <a:latin typeface="Times New Roman" panose="02020603050405020304" pitchFamily="18" charset="0"/>
                          <a:cs typeface="Times New Roman" panose="02020603050405020304" pitchFamily="18" charset="0"/>
                        </a:rPr>
                        <a:t>The </a:t>
                      </a:r>
                      <a:r>
                        <a:rPr kumimoji="0" lang="en-US" sz="1200" b="0" kern="1200" dirty="0" err="1">
                          <a:solidFill>
                            <a:schemeClr val="dk1"/>
                          </a:solidFill>
                          <a:effectLst/>
                          <a:latin typeface="Times New Roman" panose="02020603050405020304" pitchFamily="18" charset="0"/>
                          <a:cs typeface="Times New Roman" panose="02020603050405020304" pitchFamily="18" charset="0"/>
                        </a:rPr>
                        <a:t>XGBoost</a:t>
                      </a:r>
                      <a:r>
                        <a:rPr kumimoji="0" lang="en-US" sz="1200" b="0" kern="1200" dirty="0">
                          <a:solidFill>
                            <a:schemeClr val="dk1"/>
                          </a:solidFill>
                          <a:effectLst/>
                          <a:latin typeface="Times New Roman" panose="02020603050405020304" pitchFamily="18" charset="0"/>
                          <a:cs typeface="Times New Roman" panose="02020603050405020304" pitchFamily="18" charset="0"/>
                        </a:rPr>
                        <a:t> model outperformed previous methods, achieving 89.5% accuracy on the training set and 95.3% accuracy on the test set. This surpassed the results of Kim et al. (52.4%), Urban et al. (79.6%), and Sacha et al. (88.2%) for the test set.</a:t>
                      </a:r>
                    </a:p>
                  </a:txBody>
                  <a:tcPr/>
                </a:tc>
                <a:extLst>
                  <a:ext uri="{0D108BD9-81ED-4DB2-BD59-A6C34878D82A}">
                    <a16:rowId xmlns:a16="http://schemas.microsoft.com/office/drawing/2014/main" val="3304150784"/>
                  </a:ext>
                </a:extLst>
              </a:tr>
            </a:tbl>
          </a:graphicData>
        </a:graphic>
      </p:graphicFrame>
    </p:spTree>
    <p:extLst>
      <p:ext uri="{BB962C8B-B14F-4D97-AF65-F5344CB8AC3E}">
        <p14:creationId xmlns:p14="http://schemas.microsoft.com/office/powerpoint/2010/main" val="3193387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ECC72-328D-F6F0-E85E-5061281BDC3F}"/>
              </a:ext>
            </a:extLst>
          </p:cNvPr>
          <p:cNvSpPr>
            <a:spLocks noGrp="1"/>
          </p:cNvSpPr>
          <p:nvPr>
            <p:ph type="title"/>
          </p:nvPr>
        </p:nvSpPr>
        <p:spPr>
          <a:xfrm>
            <a:off x="3746089" y="609600"/>
            <a:ext cx="5506065" cy="422787"/>
          </a:xfrm>
        </p:spPr>
        <p:txBody>
          <a:bodyPr/>
          <a:lstStyle/>
          <a:p>
            <a:r>
              <a:rPr lang="en-US" dirty="0">
                <a:solidFill>
                  <a:srgbClr val="FF0000"/>
                </a:solidFill>
              </a:rPr>
              <a:t>MACHINE LEARNING</a:t>
            </a:r>
            <a:endParaRPr lang="en-IN" dirty="0"/>
          </a:p>
        </p:txBody>
      </p:sp>
      <p:sp>
        <p:nvSpPr>
          <p:cNvPr id="3" name="Text Placeholder 2">
            <a:extLst>
              <a:ext uri="{FF2B5EF4-FFF2-40B4-BE49-F238E27FC236}">
                <a16:creationId xmlns:a16="http://schemas.microsoft.com/office/drawing/2014/main" id="{07DC69F3-9068-18B6-7D1E-6D4D8E043D5A}"/>
              </a:ext>
            </a:extLst>
          </p:cNvPr>
          <p:cNvSpPr>
            <a:spLocks noGrp="1"/>
          </p:cNvSpPr>
          <p:nvPr>
            <p:ph type="body" idx="2"/>
          </p:nvPr>
        </p:nvSpPr>
        <p:spPr>
          <a:xfrm>
            <a:off x="953728" y="1189703"/>
            <a:ext cx="3618271" cy="5058697"/>
          </a:xfrm>
        </p:spPr>
        <p:txBody>
          <a:bodyPr/>
          <a:lstStyle/>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Machine Learning (ML) is a part of Artificial Intelligence (AI) that allows computers to learn from data and improve their performance over time without being explicitly programmed.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It uses algorithms to analyze data, find patterns, and make decisions or predictions.</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There are different types of Machine Learning, and one of the most popular is </a:t>
            </a:r>
            <a:r>
              <a:rPr lang="en-US" b="1" dirty="0">
                <a:latin typeface="Times New Roman" panose="02020603050405020304" pitchFamily="18" charset="0"/>
                <a:cs typeface="Times New Roman" panose="02020603050405020304" pitchFamily="18" charset="0"/>
              </a:rPr>
              <a:t>Supervised Learning</a:t>
            </a:r>
            <a:r>
              <a:rPr lang="en-US" dirty="0">
                <a:latin typeface="Times New Roman" panose="02020603050405020304" pitchFamily="18" charset="0"/>
                <a:cs typeface="Times New Roman" panose="02020603050405020304" pitchFamily="18" charset="0"/>
              </a:rPr>
              <a:t>.</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In </a:t>
            </a:r>
            <a:r>
              <a:rPr lang="en-US" b="1" dirty="0">
                <a:latin typeface="Times New Roman" panose="02020603050405020304" pitchFamily="18" charset="0"/>
                <a:cs typeface="Times New Roman" panose="02020603050405020304" pitchFamily="18" charset="0"/>
              </a:rPr>
              <a:t>Supervised Learning</a:t>
            </a:r>
            <a:r>
              <a:rPr lang="en-US" dirty="0">
                <a:latin typeface="Times New Roman" panose="02020603050405020304" pitchFamily="18" charset="0"/>
                <a:cs typeface="Times New Roman" panose="02020603050405020304" pitchFamily="18" charset="0"/>
              </a:rPr>
              <a:t>, the machine learns from labeled data — meaning the input data comes with the correct output (answers).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The algorithm uses this data to learn the relationship between inputs and outputs, so it can predict outcomes for new, unseen data.</a:t>
            </a:r>
          </a:p>
          <a:p>
            <a:pPr algn="just">
              <a:buNone/>
            </a:pPr>
            <a:r>
              <a:rPr lang="en-US" b="1" dirty="0">
                <a:latin typeface="Times New Roman" panose="02020603050405020304" pitchFamily="18" charset="0"/>
                <a:cs typeface="Times New Roman" panose="02020603050405020304" pitchFamily="18" charset="0"/>
              </a:rPr>
              <a:t>Examples: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Predicting house prices based on features like size, location, and number of rooms.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Classifying emails as 'spam' or 'not spam'.</a:t>
            </a:r>
          </a:p>
          <a:p>
            <a:endParaRPr lang="en-IN" dirty="0"/>
          </a:p>
        </p:txBody>
      </p:sp>
      <p:pic>
        <p:nvPicPr>
          <p:cNvPr id="7" name="Content Placeholder 6">
            <a:extLst>
              <a:ext uri="{FF2B5EF4-FFF2-40B4-BE49-F238E27FC236}">
                <a16:creationId xmlns:a16="http://schemas.microsoft.com/office/drawing/2014/main" id="{B61F4D0D-5EA3-3922-C0D8-BE6231DCA89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50194" y="695299"/>
            <a:ext cx="3618271" cy="5934510"/>
          </a:xfrm>
        </p:spPr>
      </p:pic>
      <p:sp>
        <p:nvSpPr>
          <p:cNvPr id="5" name="Date Placeholder 4">
            <a:extLst>
              <a:ext uri="{FF2B5EF4-FFF2-40B4-BE49-F238E27FC236}">
                <a16:creationId xmlns:a16="http://schemas.microsoft.com/office/drawing/2014/main" id="{74409B66-4BF6-5CB2-6AC2-91D57ABBD798}"/>
              </a:ext>
            </a:extLst>
          </p:cNvPr>
          <p:cNvSpPr>
            <a:spLocks noGrp="1"/>
          </p:cNvSpPr>
          <p:nvPr>
            <p:ph type="dt" sz="half" idx="10"/>
          </p:nvPr>
        </p:nvSpPr>
        <p:spPr/>
        <p:txBody>
          <a:bodyPr/>
          <a:lstStyle/>
          <a:p>
            <a:pPr>
              <a:defRPr/>
            </a:pPr>
            <a:fld id="{C4629B9D-76A3-483C-9F6A-540A7409809D}" type="datetime5">
              <a:rPr lang="en-US" smtClean="0"/>
              <a:pPr>
                <a:defRPr/>
              </a:pPr>
              <a:t>27-Apr-25</a:t>
            </a:fld>
            <a:endParaRPr lang="en-US"/>
          </a:p>
        </p:txBody>
      </p:sp>
    </p:spTree>
    <p:extLst>
      <p:ext uri="{BB962C8B-B14F-4D97-AF65-F5344CB8AC3E}">
        <p14:creationId xmlns:p14="http://schemas.microsoft.com/office/powerpoint/2010/main" val="929609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0209" y="279848"/>
            <a:ext cx="10972800" cy="1143000"/>
          </a:xfrm>
        </p:spPr>
        <p:txBody>
          <a:bodyPr/>
          <a:lstStyle/>
          <a:p>
            <a:r>
              <a:rPr lang="en-US" sz="2400" dirty="0">
                <a:solidFill>
                  <a:srgbClr val="FF0000"/>
                </a:solidFill>
                <a:latin typeface="Times New Roman" pitchFamily="18" charset="0"/>
                <a:cs typeface="Times New Roman" pitchFamily="18" charset="0"/>
              </a:rPr>
              <a:t>DATA SET DESCRIPTION</a:t>
            </a:r>
            <a:endParaRPr lang="en-IN" sz="2400" dirty="0">
              <a:solidFill>
                <a:srgbClr val="FF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fld id="{E1413D5B-0279-47B2-AB44-E806A00ECAC5}" type="datetime5">
              <a:rPr lang="en-US" smtClean="0"/>
              <a:pPr>
                <a:defRPr/>
              </a:pPr>
              <a:t>27-Apr-25</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538208496"/>
              </p:ext>
            </p:extLst>
          </p:nvPr>
        </p:nvGraphicFramePr>
        <p:xfrm>
          <a:off x="4713669" y="566667"/>
          <a:ext cx="6233373" cy="5848429"/>
        </p:xfrm>
        <a:graphic>
          <a:graphicData uri="http://schemas.openxmlformats.org/drawingml/2006/table">
            <a:tbl>
              <a:tblPr firstRow="1" firstCol="1" bandRow="1">
                <a:tableStyleId>{5C22544A-7EE6-4342-B048-85BDC9FD1C3A}</a:tableStyleId>
              </a:tblPr>
              <a:tblGrid>
                <a:gridCol w="553790">
                  <a:extLst>
                    <a:ext uri="{9D8B030D-6E8A-4147-A177-3AD203B41FA5}">
                      <a16:colId xmlns:a16="http://schemas.microsoft.com/office/drawing/2014/main" val="20000"/>
                    </a:ext>
                  </a:extLst>
                </a:gridCol>
                <a:gridCol w="2292440">
                  <a:extLst>
                    <a:ext uri="{9D8B030D-6E8A-4147-A177-3AD203B41FA5}">
                      <a16:colId xmlns:a16="http://schemas.microsoft.com/office/drawing/2014/main" val="20001"/>
                    </a:ext>
                  </a:extLst>
                </a:gridCol>
                <a:gridCol w="1696457">
                  <a:extLst>
                    <a:ext uri="{9D8B030D-6E8A-4147-A177-3AD203B41FA5}">
                      <a16:colId xmlns:a16="http://schemas.microsoft.com/office/drawing/2014/main" val="20002"/>
                    </a:ext>
                  </a:extLst>
                </a:gridCol>
                <a:gridCol w="1690686">
                  <a:extLst>
                    <a:ext uri="{9D8B030D-6E8A-4147-A177-3AD203B41FA5}">
                      <a16:colId xmlns:a16="http://schemas.microsoft.com/office/drawing/2014/main" val="20003"/>
                    </a:ext>
                  </a:extLst>
                </a:gridCol>
              </a:tblGrid>
              <a:tr h="227014">
                <a:tc>
                  <a:txBody>
                    <a:bodyPr/>
                    <a:lstStyle/>
                    <a:p>
                      <a:pPr algn="ctr">
                        <a:lnSpc>
                          <a:spcPct val="150000"/>
                        </a:lnSpc>
                        <a:spcAft>
                          <a:spcPts val="0"/>
                        </a:spcAft>
                      </a:pPr>
                      <a:r>
                        <a:rPr lang="en-IN" sz="1050" dirty="0">
                          <a:effectLst/>
                        </a:rPr>
                        <a:t>S.NO</a:t>
                      </a:r>
                      <a:endParaRPr lang="en-IN" sz="1050" dirty="0">
                        <a:effectLst/>
                        <a:latin typeface="Calibri"/>
                        <a:ea typeface="Calibri"/>
                        <a:cs typeface="Times New Roman"/>
                      </a:endParaRPr>
                    </a:p>
                  </a:txBody>
                  <a:tcPr marL="40901" marR="40901" marT="0" marB="0"/>
                </a:tc>
                <a:tc>
                  <a:txBody>
                    <a:bodyPr/>
                    <a:lstStyle/>
                    <a:p>
                      <a:pPr algn="ctr">
                        <a:lnSpc>
                          <a:spcPct val="150000"/>
                        </a:lnSpc>
                        <a:spcAft>
                          <a:spcPts val="0"/>
                        </a:spcAft>
                      </a:pPr>
                      <a:r>
                        <a:rPr lang="en-IN" sz="1050" dirty="0">
                          <a:effectLst/>
                        </a:rPr>
                        <a:t>FEATURE</a:t>
                      </a:r>
                      <a:endParaRPr lang="en-IN" sz="1050" dirty="0">
                        <a:effectLst/>
                        <a:latin typeface="Calibri"/>
                        <a:ea typeface="Calibri"/>
                        <a:cs typeface="Times New Roman"/>
                      </a:endParaRPr>
                    </a:p>
                  </a:txBody>
                  <a:tcPr marL="40901" marR="40901" marT="0" marB="0"/>
                </a:tc>
                <a:tc>
                  <a:txBody>
                    <a:bodyPr/>
                    <a:lstStyle/>
                    <a:p>
                      <a:pPr algn="ctr">
                        <a:lnSpc>
                          <a:spcPct val="150000"/>
                        </a:lnSpc>
                        <a:spcAft>
                          <a:spcPts val="0"/>
                        </a:spcAft>
                      </a:pPr>
                      <a:r>
                        <a:rPr lang="en-IN" sz="1050" dirty="0">
                          <a:effectLst/>
                        </a:rPr>
                        <a:t>DESCRIPTION</a:t>
                      </a:r>
                      <a:endParaRPr lang="en-IN" sz="1050" dirty="0">
                        <a:effectLst/>
                        <a:latin typeface="Calibri"/>
                        <a:ea typeface="Calibri"/>
                        <a:cs typeface="Times New Roman"/>
                      </a:endParaRPr>
                    </a:p>
                  </a:txBody>
                  <a:tcPr marL="40901" marR="40901" marT="0" marB="0"/>
                </a:tc>
                <a:tc>
                  <a:txBody>
                    <a:bodyPr/>
                    <a:lstStyle/>
                    <a:p>
                      <a:pPr algn="ctr">
                        <a:lnSpc>
                          <a:spcPct val="150000"/>
                        </a:lnSpc>
                        <a:spcAft>
                          <a:spcPts val="0"/>
                        </a:spcAft>
                      </a:pPr>
                      <a:r>
                        <a:rPr lang="en-IN" sz="1050" dirty="0">
                          <a:effectLst/>
                        </a:rPr>
                        <a:t>VALUES</a:t>
                      </a:r>
                      <a:endParaRPr lang="en-IN" sz="1050" dirty="0">
                        <a:effectLst/>
                        <a:latin typeface="Calibri"/>
                        <a:ea typeface="Calibri"/>
                        <a:cs typeface="Times New Roman"/>
                      </a:endParaRPr>
                    </a:p>
                  </a:txBody>
                  <a:tcPr marL="40901" marR="40901" marT="0" marB="0"/>
                </a:tc>
                <a:extLst>
                  <a:ext uri="{0D108BD9-81ED-4DB2-BD59-A6C34878D82A}">
                    <a16:rowId xmlns:a16="http://schemas.microsoft.com/office/drawing/2014/main" val="10000"/>
                  </a:ext>
                </a:extLst>
              </a:tr>
              <a:tr h="532843">
                <a:tc>
                  <a:txBody>
                    <a:bodyPr/>
                    <a:lstStyle/>
                    <a:p>
                      <a:pPr algn="ctr">
                        <a:lnSpc>
                          <a:spcPct val="150000"/>
                        </a:lnSpc>
                        <a:spcAft>
                          <a:spcPts val="0"/>
                        </a:spcAft>
                      </a:pPr>
                      <a:r>
                        <a:rPr lang="en-IN" sz="700">
                          <a:effectLst/>
                        </a:rPr>
                        <a:t>1</a:t>
                      </a:r>
                      <a:endParaRPr lang="en-IN" sz="700">
                        <a:effectLst/>
                        <a:latin typeface="Calibri"/>
                        <a:ea typeface="Calibri"/>
                        <a:cs typeface="Times New Roman"/>
                      </a:endParaRPr>
                    </a:p>
                  </a:txBody>
                  <a:tcPr marL="40901" marR="40901" marT="0" marB="0"/>
                </a:tc>
                <a:tc>
                  <a:txBody>
                    <a:bodyPr/>
                    <a:lstStyle/>
                    <a:p>
                      <a:pPr algn="ctr">
                        <a:lnSpc>
                          <a:spcPct val="107000"/>
                        </a:lnSpc>
                        <a:spcAft>
                          <a:spcPts val="0"/>
                        </a:spcAft>
                      </a:pPr>
                      <a:r>
                        <a:rPr lang="en-IN" sz="1200" dirty="0">
                          <a:effectLst/>
                          <a:latin typeface="Times New Roman" pitchFamily="18" charset="0"/>
                          <a:cs typeface="Times New Roman" pitchFamily="18" charset="0"/>
                        </a:rPr>
                        <a:t>Age Group</a:t>
                      </a:r>
                      <a:endParaRPr lang="en-IN" sz="1200" dirty="0">
                        <a:effectLst/>
                        <a:latin typeface="Times New Roman" pitchFamily="18" charset="0"/>
                        <a:ea typeface="Calibri"/>
                        <a:cs typeface="Times New Roman" pitchFamily="18" charset="0"/>
                      </a:endParaRPr>
                    </a:p>
                  </a:txBody>
                  <a:tcPr marL="40901" marR="40901" marT="0" marB="0"/>
                </a:tc>
                <a:tc>
                  <a:txBody>
                    <a:bodyPr/>
                    <a:lstStyle/>
                    <a:p>
                      <a:pPr algn="ctr">
                        <a:lnSpc>
                          <a:spcPct val="107000"/>
                        </a:lnSpc>
                        <a:spcAft>
                          <a:spcPts val="0"/>
                        </a:spcAft>
                      </a:pPr>
                      <a:r>
                        <a:rPr lang="en-IN" sz="1200">
                          <a:effectLst/>
                          <a:latin typeface="Times New Roman" pitchFamily="18" charset="0"/>
                          <a:cs typeface="Times New Roman" pitchFamily="18" charset="0"/>
                        </a:rPr>
                        <a:t>Your age range.</a:t>
                      </a:r>
                      <a:endParaRPr lang="en-IN" sz="1200">
                        <a:effectLst/>
                        <a:latin typeface="Times New Roman" pitchFamily="18" charset="0"/>
                        <a:ea typeface="Calibri"/>
                        <a:cs typeface="Times New Roman" pitchFamily="18" charset="0"/>
                      </a:endParaRPr>
                    </a:p>
                  </a:txBody>
                  <a:tcPr marL="40901" marR="40901" marT="0" marB="0"/>
                </a:tc>
                <a:tc>
                  <a:txBody>
                    <a:bodyPr/>
                    <a:lstStyle/>
                    <a:p>
                      <a:pPr algn="ctr">
                        <a:lnSpc>
                          <a:spcPct val="107000"/>
                        </a:lnSpc>
                        <a:spcAft>
                          <a:spcPts val="0"/>
                        </a:spcAft>
                      </a:pPr>
                      <a:r>
                        <a:rPr lang="en-IN" sz="1200" dirty="0">
                          <a:effectLst/>
                          <a:latin typeface="Times New Roman" pitchFamily="18" charset="0"/>
                          <a:cs typeface="Times New Roman" pitchFamily="18" charset="0"/>
                        </a:rPr>
                        <a:t>18-25,26-35,36-45,46-60,above 60</a:t>
                      </a:r>
                      <a:endParaRPr lang="en-IN" sz="1200" dirty="0">
                        <a:effectLst/>
                        <a:latin typeface="Times New Roman" pitchFamily="18" charset="0"/>
                        <a:ea typeface="Calibri"/>
                        <a:cs typeface="Times New Roman" pitchFamily="18" charset="0"/>
                      </a:endParaRPr>
                    </a:p>
                  </a:txBody>
                  <a:tcPr marL="40901" marR="40901" marT="0" marB="0"/>
                </a:tc>
                <a:extLst>
                  <a:ext uri="{0D108BD9-81ED-4DB2-BD59-A6C34878D82A}">
                    <a16:rowId xmlns:a16="http://schemas.microsoft.com/office/drawing/2014/main" val="10001"/>
                  </a:ext>
                </a:extLst>
              </a:tr>
              <a:tr h="323917">
                <a:tc>
                  <a:txBody>
                    <a:bodyPr/>
                    <a:lstStyle/>
                    <a:p>
                      <a:pPr algn="ctr">
                        <a:lnSpc>
                          <a:spcPct val="150000"/>
                        </a:lnSpc>
                        <a:spcAft>
                          <a:spcPts val="0"/>
                        </a:spcAft>
                      </a:pPr>
                      <a:r>
                        <a:rPr lang="en-IN" sz="700">
                          <a:effectLst/>
                        </a:rPr>
                        <a:t>2</a:t>
                      </a:r>
                      <a:endParaRPr lang="en-IN" sz="700">
                        <a:effectLst/>
                        <a:latin typeface="Calibri"/>
                        <a:ea typeface="Calibri"/>
                        <a:cs typeface="Times New Roman"/>
                      </a:endParaRPr>
                    </a:p>
                  </a:txBody>
                  <a:tcPr marL="40901" marR="40901" marT="0" marB="0"/>
                </a:tc>
                <a:tc>
                  <a:txBody>
                    <a:bodyPr/>
                    <a:lstStyle/>
                    <a:p>
                      <a:pPr algn="ctr">
                        <a:lnSpc>
                          <a:spcPct val="107000"/>
                        </a:lnSpc>
                        <a:spcAft>
                          <a:spcPts val="0"/>
                        </a:spcAft>
                      </a:pPr>
                      <a:r>
                        <a:rPr lang="en-IN" sz="1200">
                          <a:effectLst/>
                          <a:latin typeface="Times New Roman" pitchFamily="18" charset="0"/>
                          <a:cs typeface="Times New Roman" pitchFamily="18" charset="0"/>
                        </a:rPr>
                        <a:t>Gender</a:t>
                      </a:r>
                      <a:endParaRPr lang="en-IN" sz="1200">
                        <a:effectLst/>
                        <a:latin typeface="Times New Roman" pitchFamily="18" charset="0"/>
                        <a:ea typeface="Calibri"/>
                        <a:cs typeface="Times New Roman" pitchFamily="18" charset="0"/>
                      </a:endParaRPr>
                    </a:p>
                  </a:txBody>
                  <a:tcPr marL="40901" marR="40901" marT="0" marB="0"/>
                </a:tc>
                <a:tc>
                  <a:txBody>
                    <a:bodyPr/>
                    <a:lstStyle/>
                    <a:p>
                      <a:pPr algn="ctr">
                        <a:lnSpc>
                          <a:spcPct val="107000"/>
                        </a:lnSpc>
                        <a:spcAft>
                          <a:spcPts val="0"/>
                        </a:spcAft>
                      </a:pPr>
                      <a:r>
                        <a:rPr lang="en-IN" sz="1200" dirty="0">
                          <a:effectLst/>
                          <a:latin typeface="Times New Roman" pitchFamily="18" charset="0"/>
                          <a:cs typeface="Times New Roman" pitchFamily="18" charset="0"/>
                        </a:rPr>
                        <a:t>Male or female.</a:t>
                      </a:r>
                      <a:endParaRPr lang="en-IN" sz="1200" dirty="0">
                        <a:effectLst/>
                        <a:latin typeface="Times New Roman" pitchFamily="18" charset="0"/>
                        <a:ea typeface="Calibri"/>
                        <a:cs typeface="Times New Roman" pitchFamily="18" charset="0"/>
                      </a:endParaRPr>
                    </a:p>
                  </a:txBody>
                  <a:tcPr marL="40901" marR="40901" marT="0" marB="0"/>
                </a:tc>
                <a:tc>
                  <a:txBody>
                    <a:bodyPr/>
                    <a:lstStyle/>
                    <a:p>
                      <a:pPr algn="ctr">
                        <a:lnSpc>
                          <a:spcPct val="107000"/>
                        </a:lnSpc>
                        <a:spcAft>
                          <a:spcPts val="0"/>
                        </a:spcAft>
                      </a:pPr>
                      <a:r>
                        <a:rPr lang="en-IN" sz="1200" dirty="0" err="1">
                          <a:effectLst/>
                          <a:latin typeface="Times New Roman" pitchFamily="18" charset="0"/>
                          <a:cs typeface="Times New Roman" pitchFamily="18" charset="0"/>
                        </a:rPr>
                        <a:t>Female,Male,Others</a:t>
                      </a:r>
                      <a:endParaRPr lang="en-IN" sz="1200" dirty="0">
                        <a:effectLst/>
                        <a:latin typeface="Times New Roman" pitchFamily="18" charset="0"/>
                        <a:ea typeface="Calibri"/>
                        <a:cs typeface="Times New Roman" pitchFamily="18" charset="0"/>
                      </a:endParaRPr>
                    </a:p>
                  </a:txBody>
                  <a:tcPr marL="40901" marR="40901" marT="0" marB="0"/>
                </a:tc>
                <a:extLst>
                  <a:ext uri="{0D108BD9-81ED-4DB2-BD59-A6C34878D82A}">
                    <a16:rowId xmlns:a16="http://schemas.microsoft.com/office/drawing/2014/main" val="10002"/>
                  </a:ext>
                </a:extLst>
              </a:tr>
              <a:tr h="323917">
                <a:tc>
                  <a:txBody>
                    <a:bodyPr/>
                    <a:lstStyle/>
                    <a:p>
                      <a:pPr algn="ctr">
                        <a:lnSpc>
                          <a:spcPct val="150000"/>
                        </a:lnSpc>
                        <a:spcAft>
                          <a:spcPts val="0"/>
                        </a:spcAft>
                      </a:pPr>
                      <a:r>
                        <a:rPr lang="en-IN" sz="700">
                          <a:effectLst/>
                        </a:rPr>
                        <a:t>3</a:t>
                      </a:r>
                      <a:endParaRPr lang="en-IN" sz="700">
                        <a:effectLst/>
                        <a:latin typeface="Calibri"/>
                        <a:ea typeface="Calibri"/>
                        <a:cs typeface="Times New Roman"/>
                      </a:endParaRPr>
                    </a:p>
                  </a:txBody>
                  <a:tcPr marL="40901" marR="40901" marT="0" marB="0"/>
                </a:tc>
                <a:tc>
                  <a:txBody>
                    <a:bodyPr/>
                    <a:lstStyle/>
                    <a:p>
                      <a:pPr algn="ctr">
                        <a:lnSpc>
                          <a:spcPct val="107000"/>
                        </a:lnSpc>
                        <a:spcAft>
                          <a:spcPts val="0"/>
                        </a:spcAft>
                      </a:pPr>
                      <a:r>
                        <a:rPr lang="en-IN" sz="1200" dirty="0">
                          <a:effectLst/>
                          <a:latin typeface="Times New Roman" pitchFamily="18" charset="0"/>
                          <a:cs typeface="Times New Roman" pitchFamily="18" charset="0"/>
                        </a:rPr>
                        <a:t>Family History of Hair Loss</a:t>
                      </a:r>
                      <a:endParaRPr lang="en-IN" sz="1200" dirty="0">
                        <a:effectLst/>
                        <a:latin typeface="Times New Roman" pitchFamily="18" charset="0"/>
                        <a:ea typeface="Calibri"/>
                        <a:cs typeface="Times New Roman" pitchFamily="18" charset="0"/>
                      </a:endParaRPr>
                    </a:p>
                  </a:txBody>
                  <a:tcPr marL="40901" marR="40901" marT="0" marB="0"/>
                </a:tc>
                <a:tc>
                  <a:txBody>
                    <a:bodyPr/>
                    <a:lstStyle/>
                    <a:p>
                      <a:pPr algn="ctr">
                        <a:lnSpc>
                          <a:spcPct val="107000"/>
                        </a:lnSpc>
                        <a:spcAft>
                          <a:spcPts val="0"/>
                        </a:spcAft>
                      </a:pPr>
                      <a:r>
                        <a:rPr lang="en-IN" sz="1200">
                          <a:effectLst/>
                          <a:latin typeface="Times New Roman" pitchFamily="18" charset="0"/>
                          <a:cs typeface="Times New Roman" pitchFamily="18" charset="0"/>
                        </a:rPr>
                        <a:t>Any relatives with hair loss</a:t>
                      </a:r>
                      <a:endParaRPr lang="en-IN" sz="1200">
                        <a:effectLst/>
                        <a:latin typeface="Times New Roman" pitchFamily="18" charset="0"/>
                        <a:ea typeface="Calibri"/>
                        <a:cs typeface="Times New Roman" pitchFamily="18" charset="0"/>
                      </a:endParaRPr>
                    </a:p>
                  </a:txBody>
                  <a:tcPr marL="40901" marR="40901" marT="0" marB="0"/>
                </a:tc>
                <a:tc>
                  <a:txBody>
                    <a:bodyPr/>
                    <a:lstStyle/>
                    <a:p>
                      <a:pPr algn="ctr">
                        <a:lnSpc>
                          <a:spcPct val="107000"/>
                        </a:lnSpc>
                        <a:spcAft>
                          <a:spcPts val="0"/>
                        </a:spcAft>
                      </a:pPr>
                      <a:r>
                        <a:rPr lang="en-IN" sz="1200">
                          <a:effectLst/>
                          <a:latin typeface="Times New Roman" pitchFamily="18" charset="0"/>
                          <a:cs typeface="Times New Roman" pitchFamily="18" charset="0"/>
                        </a:rPr>
                        <a:t>Yes,No</a:t>
                      </a:r>
                      <a:endParaRPr lang="en-IN" sz="1200">
                        <a:effectLst/>
                        <a:latin typeface="Times New Roman" pitchFamily="18" charset="0"/>
                        <a:ea typeface="Calibri"/>
                        <a:cs typeface="Times New Roman" pitchFamily="18" charset="0"/>
                      </a:endParaRPr>
                    </a:p>
                  </a:txBody>
                  <a:tcPr marL="40901" marR="40901" marT="0" marB="0"/>
                </a:tc>
                <a:extLst>
                  <a:ext uri="{0D108BD9-81ED-4DB2-BD59-A6C34878D82A}">
                    <a16:rowId xmlns:a16="http://schemas.microsoft.com/office/drawing/2014/main" val="10003"/>
                  </a:ext>
                </a:extLst>
              </a:tr>
              <a:tr h="375824">
                <a:tc>
                  <a:txBody>
                    <a:bodyPr/>
                    <a:lstStyle/>
                    <a:p>
                      <a:pPr algn="ctr">
                        <a:lnSpc>
                          <a:spcPct val="150000"/>
                        </a:lnSpc>
                        <a:spcAft>
                          <a:spcPts val="0"/>
                        </a:spcAft>
                      </a:pPr>
                      <a:r>
                        <a:rPr lang="en-IN" sz="700">
                          <a:effectLst/>
                        </a:rPr>
                        <a:t>4</a:t>
                      </a:r>
                      <a:endParaRPr lang="en-IN" sz="700">
                        <a:effectLst/>
                        <a:latin typeface="Calibri"/>
                        <a:ea typeface="Calibri"/>
                        <a:cs typeface="Times New Roman"/>
                      </a:endParaRPr>
                    </a:p>
                  </a:txBody>
                  <a:tcPr marL="40901" marR="40901" marT="0" marB="0"/>
                </a:tc>
                <a:tc>
                  <a:txBody>
                    <a:bodyPr/>
                    <a:lstStyle/>
                    <a:p>
                      <a:pPr algn="ctr">
                        <a:lnSpc>
                          <a:spcPct val="107000"/>
                        </a:lnSpc>
                        <a:spcAft>
                          <a:spcPts val="0"/>
                        </a:spcAft>
                      </a:pPr>
                      <a:r>
                        <a:rPr lang="en-IN" sz="1200">
                          <a:effectLst/>
                          <a:latin typeface="Times New Roman" pitchFamily="18" charset="0"/>
                          <a:cs typeface="Times New Roman" pitchFamily="18" charset="0"/>
                        </a:rPr>
                        <a:t>Type of Hair Loss in Family</a:t>
                      </a:r>
                      <a:endParaRPr lang="en-IN" sz="1200">
                        <a:effectLst/>
                        <a:latin typeface="Times New Roman" pitchFamily="18" charset="0"/>
                        <a:ea typeface="Calibri"/>
                        <a:cs typeface="Times New Roman" pitchFamily="18" charset="0"/>
                      </a:endParaRPr>
                    </a:p>
                  </a:txBody>
                  <a:tcPr marL="40901" marR="40901" marT="0" marB="0"/>
                </a:tc>
                <a:tc>
                  <a:txBody>
                    <a:bodyPr/>
                    <a:lstStyle/>
                    <a:p>
                      <a:pPr algn="ctr">
                        <a:lnSpc>
                          <a:spcPct val="107000"/>
                        </a:lnSpc>
                        <a:spcAft>
                          <a:spcPts val="0"/>
                        </a:spcAft>
                      </a:pPr>
                      <a:r>
                        <a:rPr lang="en-IN" sz="1200">
                          <a:effectLst/>
                          <a:latin typeface="Times New Roman" pitchFamily="18" charset="0"/>
                          <a:cs typeface="Times New Roman" pitchFamily="18" charset="0"/>
                        </a:rPr>
                        <a:t>Pattern or type of their hair loss.</a:t>
                      </a:r>
                      <a:endParaRPr lang="en-IN" sz="1200">
                        <a:effectLst/>
                        <a:latin typeface="Times New Roman" pitchFamily="18" charset="0"/>
                        <a:ea typeface="Calibri"/>
                        <a:cs typeface="Times New Roman" pitchFamily="18" charset="0"/>
                      </a:endParaRPr>
                    </a:p>
                  </a:txBody>
                  <a:tcPr marL="40901" marR="40901" marT="0" marB="0"/>
                </a:tc>
                <a:tc>
                  <a:txBody>
                    <a:bodyPr/>
                    <a:lstStyle/>
                    <a:p>
                      <a:pPr algn="ctr">
                        <a:lnSpc>
                          <a:spcPct val="107000"/>
                        </a:lnSpc>
                        <a:spcAft>
                          <a:spcPts val="0"/>
                        </a:spcAft>
                      </a:pPr>
                      <a:r>
                        <a:rPr lang="en-IN" sz="1200">
                          <a:effectLst/>
                          <a:latin typeface="Times New Roman" pitchFamily="18" charset="0"/>
                          <a:cs typeface="Times New Roman" pitchFamily="18" charset="0"/>
                        </a:rPr>
                        <a:t>Male,Female pattern baldness</a:t>
                      </a:r>
                      <a:endParaRPr lang="en-IN" sz="1200">
                        <a:effectLst/>
                        <a:latin typeface="Times New Roman" pitchFamily="18" charset="0"/>
                        <a:ea typeface="Calibri"/>
                        <a:cs typeface="Times New Roman" pitchFamily="18" charset="0"/>
                      </a:endParaRPr>
                    </a:p>
                  </a:txBody>
                  <a:tcPr marL="40901" marR="40901" marT="0" marB="0"/>
                </a:tc>
                <a:extLst>
                  <a:ext uri="{0D108BD9-81ED-4DB2-BD59-A6C34878D82A}">
                    <a16:rowId xmlns:a16="http://schemas.microsoft.com/office/drawing/2014/main" val="10004"/>
                  </a:ext>
                </a:extLst>
              </a:tr>
              <a:tr h="485874">
                <a:tc>
                  <a:txBody>
                    <a:bodyPr/>
                    <a:lstStyle/>
                    <a:p>
                      <a:pPr algn="ctr">
                        <a:lnSpc>
                          <a:spcPct val="150000"/>
                        </a:lnSpc>
                        <a:spcAft>
                          <a:spcPts val="0"/>
                        </a:spcAft>
                      </a:pPr>
                      <a:r>
                        <a:rPr lang="en-IN" sz="700">
                          <a:effectLst/>
                        </a:rPr>
                        <a:t>5</a:t>
                      </a:r>
                      <a:endParaRPr lang="en-IN" sz="700">
                        <a:effectLst/>
                        <a:latin typeface="Calibri"/>
                        <a:ea typeface="Calibri"/>
                        <a:cs typeface="Times New Roman"/>
                      </a:endParaRPr>
                    </a:p>
                  </a:txBody>
                  <a:tcPr marL="40901" marR="40901" marT="0" marB="0"/>
                </a:tc>
                <a:tc>
                  <a:txBody>
                    <a:bodyPr/>
                    <a:lstStyle/>
                    <a:p>
                      <a:pPr algn="ctr">
                        <a:lnSpc>
                          <a:spcPct val="107000"/>
                        </a:lnSpc>
                        <a:spcAft>
                          <a:spcPts val="0"/>
                        </a:spcAft>
                      </a:pPr>
                      <a:r>
                        <a:rPr lang="en-IN" sz="1200" dirty="0">
                          <a:effectLst/>
                          <a:latin typeface="Times New Roman" pitchFamily="18" charset="0"/>
                          <a:cs typeface="Times New Roman" pitchFamily="18" charset="0"/>
                        </a:rPr>
                        <a:t>Ethnicity</a:t>
                      </a:r>
                      <a:endParaRPr lang="en-IN" sz="1200" dirty="0">
                        <a:effectLst/>
                        <a:latin typeface="Times New Roman" pitchFamily="18" charset="0"/>
                        <a:ea typeface="Calibri"/>
                        <a:cs typeface="Times New Roman" pitchFamily="18" charset="0"/>
                      </a:endParaRPr>
                    </a:p>
                  </a:txBody>
                  <a:tcPr marL="40901" marR="40901" marT="0" marB="0"/>
                </a:tc>
                <a:tc>
                  <a:txBody>
                    <a:bodyPr/>
                    <a:lstStyle/>
                    <a:p>
                      <a:pPr algn="ctr">
                        <a:lnSpc>
                          <a:spcPct val="107000"/>
                        </a:lnSpc>
                        <a:spcAft>
                          <a:spcPts val="0"/>
                        </a:spcAft>
                      </a:pPr>
                      <a:r>
                        <a:rPr lang="en-IN" sz="1200" dirty="0">
                          <a:effectLst/>
                          <a:latin typeface="Times New Roman" pitchFamily="18" charset="0"/>
                          <a:cs typeface="Times New Roman" pitchFamily="18" charset="0"/>
                        </a:rPr>
                        <a:t>Your ethnic background.</a:t>
                      </a:r>
                      <a:endParaRPr lang="en-IN" sz="1200" dirty="0">
                        <a:effectLst/>
                        <a:latin typeface="Times New Roman" pitchFamily="18" charset="0"/>
                        <a:ea typeface="Calibri"/>
                        <a:cs typeface="Times New Roman" pitchFamily="18" charset="0"/>
                      </a:endParaRPr>
                    </a:p>
                  </a:txBody>
                  <a:tcPr marL="40901" marR="40901" marT="0" marB="0"/>
                </a:tc>
                <a:tc>
                  <a:txBody>
                    <a:bodyPr/>
                    <a:lstStyle/>
                    <a:p>
                      <a:pPr algn="ctr">
                        <a:lnSpc>
                          <a:spcPct val="107000"/>
                        </a:lnSpc>
                        <a:spcAft>
                          <a:spcPts val="0"/>
                        </a:spcAft>
                      </a:pPr>
                      <a:r>
                        <a:rPr lang="en-IN" sz="1200">
                          <a:effectLst/>
                          <a:latin typeface="Times New Roman" pitchFamily="18" charset="0"/>
                          <a:cs typeface="Times New Roman" pitchFamily="18" charset="0"/>
                        </a:rPr>
                        <a:t>Asian,African,Caucasian,Other</a:t>
                      </a:r>
                      <a:endParaRPr lang="en-IN" sz="1200">
                        <a:effectLst/>
                        <a:latin typeface="Times New Roman" pitchFamily="18" charset="0"/>
                        <a:ea typeface="Calibri"/>
                        <a:cs typeface="Times New Roman" pitchFamily="18" charset="0"/>
                      </a:endParaRPr>
                    </a:p>
                  </a:txBody>
                  <a:tcPr marL="40901" marR="40901" marT="0" marB="0"/>
                </a:tc>
                <a:extLst>
                  <a:ext uri="{0D108BD9-81ED-4DB2-BD59-A6C34878D82A}">
                    <a16:rowId xmlns:a16="http://schemas.microsoft.com/office/drawing/2014/main" val="10005"/>
                  </a:ext>
                </a:extLst>
              </a:tr>
              <a:tr h="227014">
                <a:tc>
                  <a:txBody>
                    <a:bodyPr/>
                    <a:lstStyle/>
                    <a:p>
                      <a:pPr algn="ctr">
                        <a:lnSpc>
                          <a:spcPct val="150000"/>
                        </a:lnSpc>
                        <a:spcAft>
                          <a:spcPts val="0"/>
                        </a:spcAft>
                      </a:pPr>
                      <a:r>
                        <a:rPr lang="en-IN" sz="700">
                          <a:effectLst/>
                        </a:rPr>
                        <a:t>6</a:t>
                      </a:r>
                      <a:endParaRPr lang="en-IN" sz="700">
                        <a:effectLst/>
                        <a:latin typeface="Calibri"/>
                        <a:ea typeface="Calibri"/>
                        <a:cs typeface="Times New Roman"/>
                      </a:endParaRPr>
                    </a:p>
                  </a:txBody>
                  <a:tcPr marL="40901" marR="40901" marT="0" marB="0"/>
                </a:tc>
                <a:tc>
                  <a:txBody>
                    <a:bodyPr/>
                    <a:lstStyle/>
                    <a:p>
                      <a:pPr algn="ctr">
                        <a:lnSpc>
                          <a:spcPct val="107000"/>
                        </a:lnSpc>
                        <a:spcAft>
                          <a:spcPts val="0"/>
                        </a:spcAft>
                      </a:pPr>
                      <a:r>
                        <a:rPr lang="en-IN" sz="1200">
                          <a:effectLst/>
                          <a:latin typeface="Times New Roman" pitchFamily="18" charset="0"/>
                          <a:cs typeface="Times New Roman" pitchFamily="18" charset="0"/>
                        </a:rPr>
                        <a:t>Do you Smoke</a:t>
                      </a:r>
                      <a:endParaRPr lang="en-IN" sz="1200">
                        <a:effectLst/>
                        <a:latin typeface="Times New Roman" pitchFamily="18" charset="0"/>
                        <a:ea typeface="Calibri"/>
                        <a:cs typeface="Times New Roman" pitchFamily="18" charset="0"/>
                      </a:endParaRPr>
                    </a:p>
                  </a:txBody>
                  <a:tcPr marL="40901" marR="40901" marT="0" marB="0"/>
                </a:tc>
                <a:tc>
                  <a:txBody>
                    <a:bodyPr/>
                    <a:lstStyle/>
                    <a:p>
                      <a:pPr algn="ctr">
                        <a:lnSpc>
                          <a:spcPct val="107000"/>
                        </a:lnSpc>
                        <a:spcAft>
                          <a:spcPts val="0"/>
                        </a:spcAft>
                      </a:pPr>
                      <a:r>
                        <a:rPr lang="en-IN" sz="1200" dirty="0">
                          <a:effectLst/>
                          <a:latin typeface="Times New Roman" pitchFamily="18" charset="0"/>
                          <a:cs typeface="Times New Roman" pitchFamily="18" charset="0"/>
                        </a:rPr>
                        <a:t>Do you smoke</a:t>
                      </a:r>
                      <a:endParaRPr lang="en-IN" sz="1200" dirty="0">
                        <a:effectLst/>
                        <a:latin typeface="Times New Roman" pitchFamily="18" charset="0"/>
                        <a:ea typeface="Calibri"/>
                        <a:cs typeface="Times New Roman" pitchFamily="18" charset="0"/>
                      </a:endParaRPr>
                    </a:p>
                  </a:txBody>
                  <a:tcPr marL="40901" marR="40901" marT="0" marB="0"/>
                </a:tc>
                <a:tc>
                  <a:txBody>
                    <a:bodyPr/>
                    <a:lstStyle/>
                    <a:p>
                      <a:pPr algn="ctr">
                        <a:lnSpc>
                          <a:spcPct val="107000"/>
                        </a:lnSpc>
                        <a:spcAft>
                          <a:spcPts val="0"/>
                        </a:spcAft>
                      </a:pPr>
                      <a:r>
                        <a:rPr lang="en-IN" sz="1200">
                          <a:effectLst/>
                          <a:latin typeface="Times New Roman" pitchFamily="18" charset="0"/>
                          <a:cs typeface="Times New Roman" pitchFamily="18" charset="0"/>
                        </a:rPr>
                        <a:t>Yes,No</a:t>
                      </a:r>
                      <a:endParaRPr lang="en-IN" sz="1200">
                        <a:effectLst/>
                        <a:latin typeface="Times New Roman" pitchFamily="18" charset="0"/>
                        <a:ea typeface="Calibri"/>
                        <a:cs typeface="Times New Roman" pitchFamily="18" charset="0"/>
                      </a:endParaRPr>
                    </a:p>
                  </a:txBody>
                  <a:tcPr marL="40901" marR="40901" marT="0" marB="0"/>
                </a:tc>
                <a:extLst>
                  <a:ext uri="{0D108BD9-81ED-4DB2-BD59-A6C34878D82A}">
                    <a16:rowId xmlns:a16="http://schemas.microsoft.com/office/drawing/2014/main" val="10006"/>
                  </a:ext>
                </a:extLst>
              </a:tr>
              <a:tr h="227014">
                <a:tc>
                  <a:txBody>
                    <a:bodyPr/>
                    <a:lstStyle/>
                    <a:p>
                      <a:pPr algn="ctr">
                        <a:lnSpc>
                          <a:spcPct val="150000"/>
                        </a:lnSpc>
                        <a:spcAft>
                          <a:spcPts val="0"/>
                        </a:spcAft>
                      </a:pPr>
                      <a:r>
                        <a:rPr lang="en-IN" sz="700">
                          <a:effectLst/>
                        </a:rPr>
                        <a:t>7</a:t>
                      </a:r>
                      <a:endParaRPr lang="en-IN" sz="700">
                        <a:effectLst/>
                        <a:latin typeface="Calibri"/>
                        <a:ea typeface="Calibri"/>
                        <a:cs typeface="Times New Roman"/>
                      </a:endParaRPr>
                    </a:p>
                  </a:txBody>
                  <a:tcPr marL="40901" marR="40901" marT="0" marB="0"/>
                </a:tc>
                <a:tc>
                  <a:txBody>
                    <a:bodyPr/>
                    <a:lstStyle/>
                    <a:p>
                      <a:pPr algn="ctr">
                        <a:lnSpc>
                          <a:spcPct val="107000"/>
                        </a:lnSpc>
                        <a:spcAft>
                          <a:spcPts val="0"/>
                        </a:spcAft>
                      </a:pPr>
                      <a:r>
                        <a:rPr lang="en-IN" sz="1200">
                          <a:effectLst/>
                          <a:latin typeface="Times New Roman" pitchFamily="18" charset="0"/>
                          <a:cs typeface="Times New Roman" pitchFamily="18" charset="0"/>
                        </a:rPr>
                        <a:t>Alcohol Frequently</a:t>
                      </a:r>
                      <a:endParaRPr lang="en-IN" sz="1200">
                        <a:effectLst/>
                        <a:latin typeface="Times New Roman" pitchFamily="18" charset="0"/>
                        <a:ea typeface="Calibri"/>
                        <a:cs typeface="Times New Roman" pitchFamily="18" charset="0"/>
                      </a:endParaRPr>
                    </a:p>
                  </a:txBody>
                  <a:tcPr marL="40901" marR="40901" marT="0" marB="0"/>
                </a:tc>
                <a:tc>
                  <a:txBody>
                    <a:bodyPr/>
                    <a:lstStyle/>
                    <a:p>
                      <a:pPr algn="ctr">
                        <a:lnSpc>
                          <a:spcPct val="107000"/>
                        </a:lnSpc>
                        <a:spcAft>
                          <a:spcPts val="0"/>
                        </a:spcAft>
                      </a:pPr>
                      <a:r>
                        <a:rPr lang="en-IN" sz="1200" dirty="0">
                          <a:effectLst/>
                          <a:latin typeface="Times New Roman" pitchFamily="18" charset="0"/>
                          <a:cs typeface="Times New Roman" pitchFamily="18" charset="0"/>
                        </a:rPr>
                        <a:t>Drink alcohol often</a:t>
                      </a:r>
                      <a:endParaRPr lang="en-IN" sz="1200" dirty="0">
                        <a:effectLst/>
                        <a:latin typeface="Times New Roman" pitchFamily="18" charset="0"/>
                        <a:ea typeface="Calibri"/>
                        <a:cs typeface="Times New Roman" pitchFamily="18" charset="0"/>
                      </a:endParaRPr>
                    </a:p>
                  </a:txBody>
                  <a:tcPr marL="40901" marR="40901" marT="0" marB="0"/>
                </a:tc>
                <a:tc>
                  <a:txBody>
                    <a:bodyPr/>
                    <a:lstStyle/>
                    <a:p>
                      <a:pPr algn="ctr">
                        <a:lnSpc>
                          <a:spcPct val="107000"/>
                        </a:lnSpc>
                        <a:spcAft>
                          <a:spcPts val="0"/>
                        </a:spcAft>
                      </a:pPr>
                      <a:r>
                        <a:rPr lang="en-IN" sz="1200">
                          <a:effectLst/>
                          <a:latin typeface="Times New Roman" pitchFamily="18" charset="0"/>
                          <a:cs typeface="Times New Roman" pitchFamily="18" charset="0"/>
                        </a:rPr>
                        <a:t>Yes,No</a:t>
                      </a:r>
                      <a:endParaRPr lang="en-IN" sz="1200">
                        <a:effectLst/>
                        <a:latin typeface="Times New Roman" pitchFamily="18" charset="0"/>
                        <a:ea typeface="Calibri"/>
                        <a:cs typeface="Times New Roman" pitchFamily="18" charset="0"/>
                      </a:endParaRPr>
                    </a:p>
                  </a:txBody>
                  <a:tcPr marL="40901" marR="40901" marT="0" marB="0"/>
                </a:tc>
                <a:extLst>
                  <a:ext uri="{0D108BD9-81ED-4DB2-BD59-A6C34878D82A}">
                    <a16:rowId xmlns:a16="http://schemas.microsoft.com/office/drawing/2014/main" val="10007"/>
                  </a:ext>
                </a:extLst>
              </a:tr>
              <a:tr h="647832">
                <a:tc>
                  <a:txBody>
                    <a:bodyPr/>
                    <a:lstStyle/>
                    <a:p>
                      <a:pPr algn="ctr">
                        <a:lnSpc>
                          <a:spcPct val="150000"/>
                        </a:lnSpc>
                        <a:spcAft>
                          <a:spcPts val="0"/>
                        </a:spcAft>
                      </a:pPr>
                      <a:r>
                        <a:rPr lang="en-IN" sz="700">
                          <a:effectLst/>
                        </a:rPr>
                        <a:t>8</a:t>
                      </a:r>
                      <a:endParaRPr lang="en-IN" sz="700">
                        <a:effectLst/>
                        <a:latin typeface="Calibri"/>
                        <a:ea typeface="Calibri"/>
                        <a:cs typeface="Times New Roman"/>
                      </a:endParaRPr>
                    </a:p>
                  </a:txBody>
                  <a:tcPr marL="40901" marR="40901" marT="0" marB="0"/>
                </a:tc>
                <a:tc>
                  <a:txBody>
                    <a:bodyPr/>
                    <a:lstStyle/>
                    <a:p>
                      <a:pPr algn="ctr">
                        <a:lnSpc>
                          <a:spcPct val="107000"/>
                        </a:lnSpc>
                        <a:spcAft>
                          <a:spcPts val="0"/>
                        </a:spcAft>
                      </a:pPr>
                      <a:r>
                        <a:rPr lang="en-IN" sz="1200">
                          <a:effectLst/>
                          <a:latin typeface="Times New Roman" pitchFamily="18" charset="0"/>
                          <a:cs typeface="Times New Roman" pitchFamily="18" charset="0"/>
                        </a:rPr>
                        <a:t>Heat Styling Tools</a:t>
                      </a:r>
                      <a:endParaRPr lang="en-IN" sz="1200">
                        <a:effectLst/>
                        <a:latin typeface="Times New Roman" pitchFamily="18" charset="0"/>
                        <a:ea typeface="Calibri"/>
                        <a:cs typeface="Times New Roman" pitchFamily="18" charset="0"/>
                      </a:endParaRPr>
                    </a:p>
                  </a:txBody>
                  <a:tcPr marL="40901" marR="40901" marT="0" marB="0"/>
                </a:tc>
                <a:tc>
                  <a:txBody>
                    <a:bodyPr/>
                    <a:lstStyle/>
                    <a:p>
                      <a:pPr algn="ctr">
                        <a:lnSpc>
                          <a:spcPct val="107000"/>
                        </a:lnSpc>
                        <a:spcAft>
                          <a:spcPts val="0"/>
                        </a:spcAft>
                      </a:pPr>
                      <a:r>
                        <a:rPr lang="en-IN" sz="1200" dirty="0">
                          <a:effectLst/>
                          <a:latin typeface="Times New Roman" pitchFamily="18" charset="0"/>
                          <a:cs typeface="Times New Roman" pitchFamily="18" charset="0"/>
                        </a:rPr>
                        <a:t>Use curling or straightening tools</a:t>
                      </a:r>
                      <a:endParaRPr lang="en-IN" sz="1200" dirty="0">
                        <a:effectLst/>
                        <a:latin typeface="Times New Roman" pitchFamily="18" charset="0"/>
                        <a:ea typeface="Calibri"/>
                        <a:cs typeface="Times New Roman" pitchFamily="18" charset="0"/>
                      </a:endParaRPr>
                    </a:p>
                  </a:txBody>
                  <a:tcPr marL="40901" marR="40901" marT="0" marB="0"/>
                </a:tc>
                <a:tc>
                  <a:txBody>
                    <a:bodyPr/>
                    <a:lstStyle/>
                    <a:p>
                      <a:pPr algn="ctr">
                        <a:lnSpc>
                          <a:spcPct val="107000"/>
                        </a:lnSpc>
                        <a:spcAft>
                          <a:spcPts val="0"/>
                        </a:spcAft>
                      </a:pPr>
                      <a:r>
                        <a:rPr lang="en-IN" sz="1200">
                          <a:effectLst/>
                          <a:latin typeface="Times New Roman" pitchFamily="18" charset="0"/>
                          <a:cs typeface="Times New Roman" pitchFamily="18" charset="0"/>
                        </a:rPr>
                        <a:t>Daily,Few times a week,Rarly,Never</a:t>
                      </a:r>
                      <a:endParaRPr lang="en-IN" sz="1200">
                        <a:effectLst/>
                        <a:latin typeface="Times New Roman" pitchFamily="18" charset="0"/>
                        <a:ea typeface="Calibri"/>
                        <a:cs typeface="Times New Roman" pitchFamily="18" charset="0"/>
                      </a:endParaRPr>
                    </a:p>
                  </a:txBody>
                  <a:tcPr marL="40901" marR="40901" marT="0" marB="0"/>
                </a:tc>
                <a:extLst>
                  <a:ext uri="{0D108BD9-81ED-4DB2-BD59-A6C34878D82A}">
                    <a16:rowId xmlns:a16="http://schemas.microsoft.com/office/drawing/2014/main" val="10008"/>
                  </a:ext>
                </a:extLst>
              </a:tr>
              <a:tr h="323917">
                <a:tc>
                  <a:txBody>
                    <a:bodyPr/>
                    <a:lstStyle/>
                    <a:p>
                      <a:pPr algn="ctr">
                        <a:lnSpc>
                          <a:spcPct val="150000"/>
                        </a:lnSpc>
                        <a:spcAft>
                          <a:spcPts val="0"/>
                        </a:spcAft>
                      </a:pPr>
                      <a:r>
                        <a:rPr lang="en-IN" sz="700">
                          <a:effectLst/>
                        </a:rPr>
                        <a:t>9</a:t>
                      </a:r>
                      <a:endParaRPr lang="en-IN" sz="700">
                        <a:effectLst/>
                        <a:latin typeface="Calibri"/>
                        <a:ea typeface="Calibri"/>
                        <a:cs typeface="Times New Roman"/>
                      </a:endParaRPr>
                    </a:p>
                  </a:txBody>
                  <a:tcPr marL="40901" marR="40901" marT="0" marB="0"/>
                </a:tc>
                <a:tc>
                  <a:txBody>
                    <a:bodyPr/>
                    <a:lstStyle/>
                    <a:p>
                      <a:pPr algn="ctr">
                        <a:lnSpc>
                          <a:spcPct val="107000"/>
                        </a:lnSpc>
                        <a:spcAft>
                          <a:spcPts val="0"/>
                        </a:spcAft>
                      </a:pPr>
                      <a:r>
                        <a:rPr lang="en-IN" sz="1200">
                          <a:effectLst/>
                          <a:latin typeface="Times New Roman" pitchFamily="18" charset="0"/>
                          <a:cs typeface="Times New Roman" pitchFamily="18" charset="0"/>
                        </a:rPr>
                        <a:t>Dye or Bleach your Hair</a:t>
                      </a:r>
                      <a:endParaRPr lang="en-IN" sz="1200">
                        <a:effectLst/>
                        <a:latin typeface="Times New Roman" pitchFamily="18" charset="0"/>
                        <a:ea typeface="Calibri"/>
                        <a:cs typeface="Times New Roman" pitchFamily="18" charset="0"/>
                      </a:endParaRPr>
                    </a:p>
                  </a:txBody>
                  <a:tcPr marL="40901" marR="40901" marT="0" marB="0"/>
                </a:tc>
                <a:tc>
                  <a:txBody>
                    <a:bodyPr/>
                    <a:lstStyle/>
                    <a:p>
                      <a:pPr algn="ctr">
                        <a:lnSpc>
                          <a:spcPct val="107000"/>
                        </a:lnSpc>
                        <a:spcAft>
                          <a:spcPts val="0"/>
                        </a:spcAft>
                      </a:pPr>
                      <a:r>
                        <a:rPr lang="en-IN" sz="1200" dirty="0" err="1">
                          <a:effectLst/>
                          <a:latin typeface="Times New Roman" pitchFamily="18" charset="0"/>
                          <a:cs typeface="Times New Roman" pitchFamily="18" charset="0"/>
                        </a:rPr>
                        <a:t>Color</a:t>
                      </a:r>
                      <a:r>
                        <a:rPr lang="en-IN" sz="1200" dirty="0">
                          <a:effectLst/>
                          <a:latin typeface="Times New Roman" pitchFamily="18" charset="0"/>
                          <a:cs typeface="Times New Roman" pitchFamily="18" charset="0"/>
                        </a:rPr>
                        <a:t> or bleach your hair</a:t>
                      </a:r>
                      <a:endParaRPr lang="en-IN" sz="1200" dirty="0">
                        <a:effectLst/>
                        <a:latin typeface="Times New Roman" pitchFamily="18" charset="0"/>
                        <a:ea typeface="Calibri"/>
                        <a:cs typeface="Times New Roman" pitchFamily="18" charset="0"/>
                      </a:endParaRPr>
                    </a:p>
                  </a:txBody>
                  <a:tcPr marL="40901" marR="40901" marT="0" marB="0"/>
                </a:tc>
                <a:tc>
                  <a:txBody>
                    <a:bodyPr/>
                    <a:lstStyle/>
                    <a:p>
                      <a:pPr algn="ctr">
                        <a:lnSpc>
                          <a:spcPct val="107000"/>
                        </a:lnSpc>
                        <a:spcAft>
                          <a:spcPts val="0"/>
                        </a:spcAft>
                      </a:pPr>
                      <a:r>
                        <a:rPr lang="en-IN" sz="1200">
                          <a:effectLst/>
                          <a:latin typeface="Times New Roman" pitchFamily="18" charset="0"/>
                          <a:cs typeface="Times New Roman" pitchFamily="18" charset="0"/>
                        </a:rPr>
                        <a:t>Yes,No</a:t>
                      </a:r>
                      <a:endParaRPr lang="en-IN" sz="1200">
                        <a:effectLst/>
                        <a:latin typeface="Times New Roman" pitchFamily="18" charset="0"/>
                        <a:ea typeface="Calibri"/>
                        <a:cs typeface="Times New Roman" pitchFamily="18" charset="0"/>
                      </a:endParaRPr>
                    </a:p>
                  </a:txBody>
                  <a:tcPr marL="40901" marR="40901" marT="0" marB="0"/>
                </a:tc>
                <a:extLst>
                  <a:ext uri="{0D108BD9-81ED-4DB2-BD59-A6C34878D82A}">
                    <a16:rowId xmlns:a16="http://schemas.microsoft.com/office/drawing/2014/main" val="10009"/>
                  </a:ext>
                </a:extLst>
              </a:tr>
              <a:tr h="227014">
                <a:tc>
                  <a:txBody>
                    <a:bodyPr/>
                    <a:lstStyle/>
                    <a:p>
                      <a:pPr algn="ctr">
                        <a:lnSpc>
                          <a:spcPct val="150000"/>
                        </a:lnSpc>
                        <a:spcAft>
                          <a:spcPts val="0"/>
                        </a:spcAft>
                      </a:pPr>
                      <a:r>
                        <a:rPr lang="en-IN" sz="700">
                          <a:effectLst/>
                        </a:rPr>
                        <a:t>10</a:t>
                      </a:r>
                      <a:endParaRPr lang="en-IN" sz="700">
                        <a:effectLst/>
                        <a:latin typeface="Calibri"/>
                        <a:ea typeface="Calibri"/>
                        <a:cs typeface="Times New Roman"/>
                      </a:endParaRPr>
                    </a:p>
                  </a:txBody>
                  <a:tcPr marL="40901" marR="40901" marT="0" marB="0"/>
                </a:tc>
                <a:tc>
                  <a:txBody>
                    <a:bodyPr/>
                    <a:lstStyle/>
                    <a:p>
                      <a:pPr algn="ctr">
                        <a:lnSpc>
                          <a:spcPct val="107000"/>
                        </a:lnSpc>
                        <a:spcAft>
                          <a:spcPts val="0"/>
                        </a:spcAft>
                      </a:pPr>
                      <a:r>
                        <a:rPr lang="en-IN" sz="1200">
                          <a:effectLst/>
                          <a:latin typeface="Times New Roman" pitchFamily="18" charset="0"/>
                          <a:cs typeface="Times New Roman" pitchFamily="18" charset="0"/>
                        </a:rPr>
                        <a:t>High levels of Stress Regularly</a:t>
                      </a:r>
                      <a:endParaRPr lang="en-IN" sz="1200">
                        <a:effectLst/>
                        <a:latin typeface="Times New Roman" pitchFamily="18" charset="0"/>
                        <a:ea typeface="Calibri"/>
                        <a:cs typeface="Times New Roman" pitchFamily="18" charset="0"/>
                      </a:endParaRPr>
                    </a:p>
                  </a:txBody>
                  <a:tcPr marL="40901" marR="40901" marT="0" marB="0"/>
                </a:tc>
                <a:tc>
                  <a:txBody>
                    <a:bodyPr/>
                    <a:lstStyle/>
                    <a:p>
                      <a:pPr algn="ctr">
                        <a:lnSpc>
                          <a:spcPct val="107000"/>
                        </a:lnSpc>
                        <a:spcAft>
                          <a:spcPts val="0"/>
                        </a:spcAft>
                      </a:pPr>
                      <a:r>
                        <a:rPr lang="en-IN" sz="1200" dirty="0">
                          <a:effectLst/>
                          <a:latin typeface="Times New Roman" pitchFamily="18" charset="0"/>
                          <a:cs typeface="Times New Roman" pitchFamily="18" charset="0"/>
                        </a:rPr>
                        <a:t>High stress levels</a:t>
                      </a:r>
                      <a:endParaRPr lang="en-IN" sz="1200" dirty="0">
                        <a:effectLst/>
                        <a:latin typeface="Times New Roman" pitchFamily="18" charset="0"/>
                        <a:ea typeface="Calibri"/>
                        <a:cs typeface="Times New Roman" pitchFamily="18" charset="0"/>
                      </a:endParaRPr>
                    </a:p>
                  </a:txBody>
                  <a:tcPr marL="40901" marR="40901" marT="0" marB="0"/>
                </a:tc>
                <a:tc>
                  <a:txBody>
                    <a:bodyPr/>
                    <a:lstStyle/>
                    <a:p>
                      <a:pPr algn="ctr">
                        <a:lnSpc>
                          <a:spcPct val="107000"/>
                        </a:lnSpc>
                        <a:spcAft>
                          <a:spcPts val="0"/>
                        </a:spcAft>
                      </a:pPr>
                      <a:r>
                        <a:rPr lang="en-IN" sz="1200">
                          <a:effectLst/>
                          <a:latin typeface="Times New Roman" pitchFamily="18" charset="0"/>
                          <a:cs typeface="Times New Roman" pitchFamily="18" charset="0"/>
                        </a:rPr>
                        <a:t>Yes,No</a:t>
                      </a:r>
                      <a:endParaRPr lang="en-IN" sz="1200">
                        <a:effectLst/>
                        <a:latin typeface="Times New Roman" pitchFamily="18" charset="0"/>
                        <a:ea typeface="Calibri"/>
                        <a:cs typeface="Times New Roman" pitchFamily="18" charset="0"/>
                      </a:endParaRPr>
                    </a:p>
                  </a:txBody>
                  <a:tcPr marL="40901" marR="40901" marT="0" marB="0"/>
                </a:tc>
                <a:extLst>
                  <a:ext uri="{0D108BD9-81ED-4DB2-BD59-A6C34878D82A}">
                    <a16:rowId xmlns:a16="http://schemas.microsoft.com/office/drawing/2014/main" val="10010"/>
                  </a:ext>
                </a:extLst>
              </a:tr>
              <a:tr h="323917">
                <a:tc>
                  <a:txBody>
                    <a:bodyPr/>
                    <a:lstStyle/>
                    <a:p>
                      <a:pPr algn="ctr">
                        <a:lnSpc>
                          <a:spcPct val="150000"/>
                        </a:lnSpc>
                        <a:spcAft>
                          <a:spcPts val="0"/>
                        </a:spcAft>
                      </a:pPr>
                      <a:r>
                        <a:rPr lang="en-IN" sz="700">
                          <a:effectLst/>
                        </a:rPr>
                        <a:t>11</a:t>
                      </a:r>
                      <a:endParaRPr lang="en-IN" sz="700">
                        <a:effectLst/>
                        <a:latin typeface="Calibri"/>
                        <a:ea typeface="Calibri"/>
                        <a:cs typeface="Times New Roman"/>
                      </a:endParaRPr>
                    </a:p>
                  </a:txBody>
                  <a:tcPr marL="40901" marR="40901" marT="0" marB="0"/>
                </a:tc>
                <a:tc>
                  <a:txBody>
                    <a:bodyPr/>
                    <a:lstStyle/>
                    <a:p>
                      <a:pPr algn="ctr">
                        <a:lnSpc>
                          <a:spcPct val="107000"/>
                        </a:lnSpc>
                        <a:spcAft>
                          <a:spcPts val="0"/>
                        </a:spcAft>
                      </a:pPr>
                      <a:r>
                        <a:rPr lang="en-IN" sz="1200">
                          <a:effectLst/>
                          <a:latin typeface="Times New Roman" pitchFamily="18" charset="0"/>
                          <a:cs typeface="Times New Roman" pitchFamily="18" charset="0"/>
                        </a:rPr>
                        <a:t>Dandruff or an Itchy Scalp</a:t>
                      </a:r>
                      <a:endParaRPr lang="en-IN" sz="1200">
                        <a:effectLst/>
                        <a:latin typeface="Times New Roman" pitchFamily="18" charset="0"/>
                        <a:ea typeface="Calibri"/>
                        <a:cs typeface="Times New Roman" pitchFamily="18" charset="0"/>
                      </a:endParaRPr>
                    </a:p>
                  </a:txBody>
                  <a:tcPr marL="40901" marR="40901" marT="0" marB="0"/>
                </a:tc>
                <a:tc>
                  <a:txBody>
                    <a:bodyPr/>
                    <a:lstStyle/>
                    <a:p>
                      <a:pPr algn="ctr">
                        <a:lnSpc>
                          <a:spcPct val="107000"/>
                        </a:lnSpc>
                        <a:spcAft>
                          <a:spcPts val="0"/>
                        </a:spcAft>
                      </a:pPr>
                      <a:r>
                        <a:rPr lang="en-IN" sz="1200" dirty="0">
                          <a:effectLst/>
                          <a:latin typeface="Times New Roman" pitchFamily="18" charset="0"/>
                          <a:cs typeface="Times New Roman" pitchFamily="18" charset="0"/>
                        </a:rPr>
                        <a:t>Dandruff or itchy scalp</a:t>
                      </a:r>
                      <a:endParaRPr lang="en-IN" sz="1200" dirty="0">
                        <a:effectLst/>
                        <a:latin typeface="Times New Roman" pitchFamily="18" charset="0"/>
                        <a:ea typeface="Calibri"/>
                        <a:cs typeface="Times New Roman" pitchFamily="18" charset="0"/>
                      </a:endParaRPr>
                    </a:p>
                  </a:txBody>
                  <a:tcPr marL="40901" marR="40901" marT="0" marB="0"/>
                </a:tc>
                <a:tc>
                  <a:txBody>
                    <a:bodyPr/>
                    <a:lstStyle/>
                    <a:p>
                      <a:pPr algn="ctr">
                        <a:lnSpc>
                          <a:spcPct val="107000"/>
                        </a:lnSpc>
                        <a:spcAft>
                          <a:spcPts val="0"/>
                        </a:spcAft>
                      </a:pPr>
                      <a:r>
                        <a:rPr lang="en-IN" sz="1200">
                          <a:effectLst/>
                          <a:latin typeface="Times New Roman" pitchFamily="18" charset="0"/>
                          <a:cs typeface="Times New Roman" pitchFamily="18" charset="0"/>
                        </a:rPr>
                        <a:t>Yes,No</a:t>
                      </a:r>
                      <a:endParaRPr lang="en-IN" sz="1200">
                        <a:effectLst/>
                        <a:latin typeface="Times New Roman" pitchFamily="18" charset="0"/>
                        <a:ea typeface="Calibri"/>
                        <a:cs typeface="Times New Roman" pitchFamily="18" charset="0"/>
                      </a:endParaRPr>
                    </a:p>
                  </a:txBody>
                  <a:tcPr marL="40901" marR="40901" marT="0" marB="0"/>
                </a:tc>
                <a:extLst>
                  <a:ext uri="{0D108BD9-81ED-4DB2-BD59-A6C34878D82A}">
                    <a16:rowId xmlns:a16="http://schemas.microsoft.com/office/drawing/2014/main" val="10011"/>
                  </a:ext>
                </a:extLst>
              </a:tr>
              <a:tr h="485874">
                <a:tc>
                  <a:txBody>
                    <a:bodyPr/>
                    <a:lstStyle/>
                    <a:p>
                      <a:pPr algn="ctr">
                        <a:lnSpc>
                          <a:spcPct val="150000"/>
                        </a:lnSpc>
                        <a:spcAft>
                          <a:spcPts val="0"/>
                        </a:spcAft>
                      </a:pPr>
                      <a:r>
                        <a:rPr lang="en-IN" sz="700">
                          <a:effectLst/>
                        </a:rPr>
                        <a:t>12</a:t>
                      </a:r>
                      <a:endParaRPr lang="en-IN" sz="700">
                        <a:effectLst/>
                        <a:latin typeface="Calibri"/>
                        <a:ea typeface="Calibri"/>
                        <a:cs typeface="Times New Roman"/>
                      </a:endParaRPr>
                    </a:p>
                  </a:txBody>
                  <a:tcPr marL="40901" marR="40901" marT="0" marB="0"/>
                </a:tc>
                <a:tc>
                  <a:txBody>
                    <a:bodyPr/>
                    <a:lstStyle/>
                    <a:p>
                      <a:pPr algn="ctr">
                        <a:lnSpc>
                          <a:spcPct val="107000"/>
                        </a:lnSpc>
                        <a:spcAft>
                          <a:spcPts val="0"/>
                        </a:spcAft>
                      </a:pPr>
                      <a:r>
                        <a:rPr lang="en-IN" sz="1200">
                          <a:effectLst/>
                          <a:latin typeface="Times New Roman" pitchFamily="18" charset="0"/>
                          <a:cs typeface="Times New Roman" pitchFamily="18" charset="0"/>
                        </a:rPr>
                        <a:t>Excessive Hair Shedding while Washing or Combing</a:t>
                      </a:r>
                      <a:endParaRPr lang="en-IN" sz="1200">
                        <a:effectLst/>
                        <a:latin typeface="Times New Roman" pitchFamily="18" charset="0"/>
                        <a:ea typeface="Calibri"/>
                        <a:cs typeface="Times New Roman" pitchFamily="18" charset="0"/>
                      </a:endParaRPr>
                    </a:p>
                  </a:txBody>
                  <a:tcPr marL="40901" marR="40901" marT="0" marB="0"/>
                </a:tc>
                <a:tc>
                  <a:txBody>
                    <a:bodyPr/>
                    <a:lstStyle/>
                    <a:p>
                      <a:pPr algn="ctr">
                        <a:lnSpc>
                          <a:spcPct val="107000"/>
                        </a:lnSpc>
                        <a:spcAft>
                          <a:spcPts val="0"/>
                        </a:spcAft>
                      </a:pPr>
                      <a:r>
                        <a:rPr lang="en-IN" sz="1200">
                          <a:effectLst/>
                          <a:latin typeface="Times New Roman" pitchFamily="18" charset="0"/>
                          <a:cs typeface="Times New Roman" pitchFamily="18" charset="0"/>
                        </a:rPr>
                        <a:t>Lose lots of hair when washing/combing</a:t>
                      </a:r>
                      <a:endParaRPr lang="en-IN" sz="1200">
                        <a:effectLst/>
                        <a:latin typeface="Times New Roman" pitchFamily="18" charset="0"/>
                        <a:ea typeface="Calibri"/>
                        <a:cs typeface="Times New Roman" pitchFamily="18" charset="0"/>
                      </a:endParaRPr>
                    </a:p>
                  </a:txBody>
                  <a:tcPr marL="40901" marR="40901" marT="0" marB="0"/>
                </a:tc>
                <a:tc>
                  <a:txBody>
                    <a:bodyPr/>
                    <a:lstStyle/>
                    <a:p>
                      <a:pPr algn="ctr">
                        <a:lnSpc>
                          <a:spcPct val="107000"/>
                        </a:lnSpc>
                        <a:spcAft>
                          <a:spcPts val="0"/>
                        </a:spcAft>
                      </a:pPr>
                      <a:r>
                        <a:rPr lang="en-IN" sz="1200" dirty="0" err="1">
                          <a:effectLst/>
                          <a:latin typeface="Times New Roman" pitchFamily="18" charset="0"/>
                          <a:cs typeface="Times New Roman" pitchFamily="18" charset="0"/>
                        </a:rPr>
                        <a:t>Yes,No</a:t>
                      </a:r>
                      <a:endParaRPr lang="en-IN" sz="1200" dirty="0">
                        <a:effectLst/>
                        <a:latin typeface="Times New Roman" pitchFamily="18" charset="0"/>
                        <a:ea typeface="Calibri"/>
                        <a:cs typeface="Times New Roman" pitchFamily="18" charset="0"/>
                      </a:endParaRPr>
                    </a:p>
                  </a:txBody>
                  <a:tcPr marL="40901" marR="40901" marT="0" marB="0"/>
                </a:tc>
                <a:extLst>
                  <a:ext uri="{0D108BD9-81ED-4DB2-BD59-A6C34878D82A}">
                    <a16:rowId xmlns:a16="http://schemas.microsoft.com/office/drawing/2014/main" val="10012"/>
                  </a:ext>
                </a:extLst>
              </a:tr>
              <a:tr h="485874">
                <a:tc>
                  <a:txBody>
                    <a:bodyPr/>
                    <a:lstStyle/>
                    <a:p>
                      <a:pPr algn="ctr">
                        <a:lnSpc>
                          <a:spcPct val="150000"/>
                        </a:lnSpc>
                        <a:spcAft>
                          <a:spcPts val="0"/>
                        </a:spcAft>
                      </a:pPr>
                      <a:r>
                        <a:rPr lang="en-IN" sz="700">
                          <a:effectLst/>
                        </a:rPr>
                        <a:t>13</a:t>
                      </a:r>
                      <a:endParaRPr lang="en-IN" sz="700">
                        <a:effectLst/>
                        <a:latin typeface="Calibri"/>
                        <a:ea typeface="Calibri"/>
                        <a:cs typeface="Times New Roman"/>
                      </a:endParaRPr>
                    </a:p>
                  </a:txBody>
                  <a:tcPr marL="40901" marR="40901" marT="0" marB="0"/>
                </a:tc>
                <a:tc>
                  <a:txBody>
                    <a:bodyPr/>
                    <a:lstStyle/>
                    <a:p>
                      <a:pPr algn="ctr">
                        <a:lnSpc>
                          <a:spcPct val="107000"/>
                        </a:lnSpc>
                        <a:spcAft>
                          <a:spcPts val="0"/>
                        </a:spcAft>
                      </a:pPr>
                      <a:r>
                        <a:rPr lang="en-IN" sz="1200">
                          <a:effectLst/>
                          <a:latin typeface="Times New Roman" pitchFamily="18" charset="0"/>
                          <a:cs typeface="Times New Roman" pitchFamily="18" charset="0"/>
                        </a:rPr>
                        <a:t>What is your Hair Type</a:t>
                      </a:r>
                      <a:endParaRPr lang="en-IN" sz="1200">
                        <a:effectLst/>
                        <a:latin typeface="Times New Roman" pitchFamily="18" charset="0"/>
                        <a:ea typeface="Calibri"/>
                        <a:cs typeface="Times New Roman" pitchFamily="18" charset="0"/>
                      </a:endParaRPr>
                    </a:p>
                  </a:txBody>
                  <a:tcPr marL="40901" marR="40901" marT="0" marB="0"/>
                </a:tc>
                <a:tc>
                  <a:txBody>
                    <a:bodyPr/>
                    <a:lstStyle/>
                    <a:p>
                      <a:pPr algn="ctr">
                        <a:lnSpc>
                          <a:spcPct val="107000"/>
                        </a:lnSpc>
                        <a:spcAft>
                          <a:spcPts val="0"/>
                        </a:spcAft>
                      </a:pPr>
                      <a:r>
                        <a:rPr lang="en-IN" sz="1200">
                          <a:effectLst/>
                          <a:latin typeface="Times New Roman" pitchFamily="18" charset="0"/>
                          <a:cs typeface="Times New Roman" pitchFamily="18" charset="0"/>
                        </a:rPr>
                        <a:t>Hair type</a:t>
                      </a:r>
                      <a:endParaRPr lang="en-IN" sz="1200">
                        <a:effectLst/>
                        <a:latin typeface="Times New Roman" pitchFamily="18" charset="0"/>
                        <a:ea typeface="Calibri"/>
                        <a:cs typeface="Times New Roman" pitchFamily="18" charset="0"/>
                      </a:endParaRPr>
                    </a:p>
                  </a:txBody>
                  <a:tcPr marL="40901" marR="40901" marT="0" marB="0"/>
                </a:tc>
                <a:tc>
                  <a:txBody>
                    <a:bodyPr/>
                    <a:lstStyle/>
                    <a:p>
                      <a:pPr algn="ctr">
                        <a:lnSpc>
                          <a:spcPct val="107000"/>
                        </a:lnSpc>
                        <a:spcAft>
                          <a:spcPts val="0"/>
                        </a:spcAft>
                      </a:pPr>
                      <a:r>
                        <a:rPr lang="en-IN" sz="1200" dirty="0" err="1">
                          <a:effectLst/>
                          <a:latin typeface="Times New Roman" pitchFamily="18" charset="0"/>
                          <a:cs typeface="Times New Roman" pitchFamily="18" charset="0"/>
                        </a:rPr>
                        <a:t>Straight,Wavy,Curly,Coily</a:t>
                      </a:r>
                      <a:endParaRPr lang="en-IN" sz="1200" dirty="0">
                        <a:effectLst/>
                        <a:latin typeface="Times New Roman" pitchFamily="18" charset="0"/>
                        <a:ea typeface="Calibri"/>
                        <a:cs typeface="Times New Roman" pitchFamily="18" charset="0"/>
                      </a:endParaRPr>
                    </a:p>
                  </a:txBody>
                  <a:tcPr marL="40901" marR="40901" marT="0" marB="0"/>
                </a:tc>
                <a:extLst>
                  <a:ext uri="{0D108BD9-81ED-4DB2-BD59-A6C34878D82A}">
                    <a16:rowId xmlns:a16="http://schemas.microsoft.com/office/drawing/2014/main" val="10013"/>
                  </a:ext>
                </a:extLst>
              </a:tr>
              <a:tr h="538222">
                <a:tc>
                  <a:txBody>
                    <a:bodyPr/>
                    <a:lstStyle/>
                    <a:p>
                      <a:pPr algn="ctr">
                        <a:lnSpc>
                          <a:spcPct val="150000"/>
                        </a:lnSpc>
                        <a:spcAft>
                          <a:spcPts val="0"/>
                        </a:spcAft>
                      </a:pPr>
                      <a:r>
                        <a:rPr lang="en-IN" sz="700">
                          <a:effectLst/>
                        </a:rPr>
                        <a:t>14</a:t>
                      </a:r>
                      <a:endParaRPr lang="en-IN" sz="700">
                        <a:effectLst/>
                        <a:latin typeface="Calibri"/>
                        <a:ea typeface="Calibri"/>
                        <a:cs typeface="Times New Roman"/>
                      </a:endParaRPr>
                    </a:p>
                  </a:txBody>
                  <a:tcPr marL="40901" marR="40901" marT="0" marB="0"/>
                </a:tc>
                <a:tc>
                  <a:txBody>
                    <a:bodyPr/>
                    <a:lstStyle/>
                    <a:p>
                      <a:pPr algn="ctr">
                        <a:lnSpc>
                          <a:spcPct val="107000"/>
                        </a:lnSpc>
                        <a:spcAft>
                          <a:spcPts val="0"/>
                        </a:spcAft>
                      </a:pPr>
                      <a:r>
                        <a:rPr lang="en-IN" sz="1200">
                          <a:effectLst/>
                          <a:latin typeface="Times New Roman" pitchFamily="18" charset="0"/>
                          <a:cs typeface="Times New Roman" pitchFamily="18" charset="0"/>
                        </a:rPr>
                        <a:t>How often do you Wash your Hair</a:t>
                      </a:r>
                      <a:endParaRPr lang="en-IN" sz="1200">
                        <a:effectLst/>
                        <a:latin typeface="Times New Roman" pitchFamily="18" charset="0"/>
                        <a:ea typeface="Calibri"/>
                        <a:cs typeface="Times New Roman" pitchFamily="18" charset="0"/>
                      </a:endParaRPr>
                    </a:p>
                  </a:txBody>
                  <a:tcPr marL="40901" marR="40901" marT="0" marB="0"/>
                </a:tc>
                <a:tc>
                  <a:txBody>
                    <a:bodyPr/>
                    <a:lstStyle/>
                    <a:p>
                      <a:pPr algn="ctr">
                        <a:lnSpc>
                          <a:spcPct val="107000"/>
                        </a:lnSpc>
                        <a:spcAft>
                          <a:spcPts val="0"/>
                        </a:spcAft>
                      </a:pPr>
                      <a:r>
                        <a:rPr lang="en-IN" sz="1200">
                          <a:effectLst/>
                          <a:latin typeface="Times New Roman" pitchFamily="18" charset="0"/>
                          <a:cs typeface="Times New Roman" pitchFamily="18" charset="0"/>
                        </a:rPr>
                        <a:t>wash your hair</a:t>
                      </a:r>
                      <a:endParaRPr lang="en-IN" sz="1200">
                        <a:effectLst/>
                        <a:latin typeface="Times New Roman" pitchFamily="18" charset="0"/>
                        <a:ea typeface="Calibri"/>
                        <a:cs typeface="Times New Roman" pitchFamily="18" charset="0"/>
                      </a:endParaRPr>
                    </a:p>
                  </a:txBody>
                  <a:tcPr marL="40901" marR="40901" marT="0" marB="0"/>
                </a:tc>
                <a:tc>
                  <a:txBody>
                    <a:bodyPr/>
                    <a:lstStyle/>
                    <a:p>
                      <a:pPr algn="ctr">
                        <a:lnSpc>
                          <a:spcPct val="107000"/>
                        </a:lnSpc>
                        <a:spcAft>
                          <a:spcPts val="0"/>
                        </a:spcAft>
                      </a:pPr>
                      <a:r>
                        <a:rPr lang="en-IN" sz="1200" dirty="0" err="1">
                          <a:effectLst/>
                          <a:latin typeface="Times New Roman" pitchFamily="18" charset="0"/>
                          <a:cs typeface="Times New Roman" pitchFamily="18" charset="0"/>
                        </a:rPr>
                        <a:t>Daily,Every</a:t>
                      </a:r>
                      <a:r>
                        <a:rPr lang="en-IN" sz="1200" dirty="0">
                          <a:effectLst/>
                          <a:latin typeface="Times New Roman" pitchFamily="18" charset="0"/>
                          <a:cs typeface="Times New Roman" pitchFamily="18" charset="0"/>
                        </a:rPr>
                        <a:t> other </a:t>
                      </a:r>
                      <a:r>
                        <a:rPr lang="en-IN" sz="1200" dirty="0" err="1">
                          <a:effectLst/>
                          <a:latin typeface="Times New Roman" pitchFamily="18" charset="0"/>
                          <a:cs typeface="Times New Roman" pitchFamily="18" charset="0"/>
                        </a:rPr>
                        <a:t>day,Twice</a:t>
                      </a:r>
                      <a:r>
                        <a:rPr lang="en-IN" sz="1200" dirty="0">
                          <a:effectLst/>
                          <a:latin typeface="Times New Roman" pitchFamily="18" charset="0"/>
                          <a:cs typeface="Times New Roman" pitchFamily="18" charset="0"/>
                        </a:rPr>
                        <a:t> a </a:t>
                      </a:r>
                      <a:r>
                        <a:rPr lang="en-IN" sz="1200" dirty="0" err="1">
                          <a:effectLst/>
                          <a:latin typeface="Times New Roman" pitchFamily="18" charset="0"/>
                          <a:cs typeface="Times New Roman" pitchFamily="18" charset="0"/>
                        </a:rPr>
                        <a:t>week,Once</a:t>
                      </a:r>
                      <a:r>
                        <a:rPr lang="en-IN" sz="1200" dirty="0">
                          <a:effectLst/>
                          <a:latin typeface="Times New Roman" pitchFamily="18" charset="0"/>
                          <a:cs typeface="Times New Roman" pitchFamily="18" charset="0"/>
                        </a:rPr>
                        <a:t> a week</a:t>
                      </a:r>
                      <a:endParaRPr lang="en-IN" sz="1200" dirty="0">
                        <a:effectLst/>
                        <a:latin typeface="Times New Roman" pitchFamily="18" charset="0"/>
                        <a:ea typeface="Calibri"/>
                        <a:cs typeface="Times New Roman" pitchFamily="18" charset="0"/>
                      </a:endParaRPr>
                    </a:p>
                  </a:txBody>
                  <a:tcPr marL="40901" marR="40901" marT="0" marB="0"/>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1355877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246012112"/>
              </p:ext>
            </p:extLst>
          </p:nvPr>
        </p:nvGraphicFramePr>
        <p:xfrm>
          <a:off x="4958366" y="528033"/>
          <a:ext cx="6581104" cy="5743975"/>
        </p:xfrm>
        <a:graphic>
          <a:graphicData uri="http://schemas.openxmlformats.org/drawingml/2006/table">
            <a:tbl>
              <a:tblPr firstRow="1" firstCol="1" bandRow="1">
                <a:tableStyleId>{5C22544A-7EE6-4342-B048-85BDC9FD1C3A}</a:tableStyleId>
              </a:tblPr>
              <a:tblGrid>
                <a:gridCol w="631817">
                  <a:extLst>
                    <a:ext uri="{9D8B030D-6E8A-4147-A177-3AD203B41FA5}">
                      <a16:colId xmlns:a16="http://schemas.microsoft.com/office/drawing/2014/main" val="20000"/>
                    </a:ext>
                  </a:extLst>
                </a:gridCol>
                <a:gridCol w="2451032">
                  <a:extLst>
                    <a:ext uri="{9D8B030D-6E8A-4147-A177-3AD203B41FA5}">
                      <a16:colId xmlns:a16="http://schemas.microsoft.com/office/drawing/2014/main" val="20001"/>
                    </a:ext>
                  </a:extLst>
                </a:gridCol>
                <a:gridCol w="1563836">
                  <a:extLst>
                    <a:ext uri="{9D8B030D-6E8A-4147-A177-3AD203B41FA5}">
                      <a16:colId xmlns:a16="http://schemas.microsoft.com/office/drawing/2014/main" val="20002"/>
                    </a:ext>
                  </a:extLst>
                </a:gridCol>
                <a:gridCol w="1934419">
                  <a:extLst>
                    <a:ext uri="{9D8B030D-6E8A-4147-A177-3AD203B41FA5}">
                      <a16:colId xmlns:a16="http://schemas.microsoft.com/office/drawing/2014/main" val="20003"/>
                    </a:ext>
                  </a:extLst>
                </a:gridCol>
              </a:tblGrid>
              <a:tr h="441221">
                <a:tc>
                  <a:txBody>
                    <a:bodyPr/>
                    <a:lstStyle/>
                    <a:p>
                      <a:pPr algn="ctr">
                        <a:lnSpc>
                          <a:spcPct val="150000"/>
                        </a:lnSpc>
                        <a:spcAft>
                          <a:spcPts val="0"/>
                        </a:spcAft>
                      </a:pPr>
                      <a:r>
                        <a:rPr lang="en-IN" sz="1000" dirty="0">
                          <a:effectLst/>
                        </a:rPr>
                        <a:t>15</a:t>
                      </a:r>
                      <a:endParaRPr lang="en-IN" sz="900" dirty="0">
                        <a:effectLst/>
                        <a:latin typeface="Calibri"/>
                        <a:ea typeface="Calibri"/>
                        <a:cs typeface="Times New Roman"/>
                      </a:endParaRPr>
                    </a:p>
                  </a:txBody>
                  <a:tcPr marL="54810" marR="54810" marT="0" marB="0"/>
                </a:tc>
                <a:tc>
                  <a:txBody>
                    <a:bodyPr/>
                    <a:lstStyle/>
                    <a:p>
                      <a:pPr algn="ctr">
                        <a:lnSpc>
                          <a:spcPct val="107000"/>
                        </a:lnSpc>
                        <a:spcAft>
                          <a:spcPts val="0"/>
                        </a:spcAft>
                      </a:pPr>
                      <a:r>
                        <a:rPr lang="en-IN" sz="1000">
                          <a:effectLst/>
                        </a:rPr>
                        <a:t>Hair Care Products containing Harsh Chemicals</a:t>
                      </a:r>
                      <a:endParaRPr lang="en-IN" sz="900">
                        <a:effectLst/>
                        <a:latin typeface="Calibri"/>
                        <a:ea typeface="Calibri"/>
                        <a:cs typeface="Times New Roman"/>
                      </a:endParaRPr>
                    </a:p>
                  </a:txBody>
                  <a:tcPr marL="54810" marR="54810" marT="0" marB="0"/>
                </a:tc>
                <a:tc>
                  <a:txBody>
                    <a:bodyPr/>
                    <a:lstStyle/>
                    <a:p>
                      <a:pPr algn="ctr">
                        <a:lnSpc>
                          <a:spcPct val="107000"/>
                        </a:lnSpc>
                        <a:spcAft>
                          <a:spcPts val="0"/>
                        </a:spcAft>
                      </a:pPr>
                      <a:r>
                        <a:rPr lang="en-IN" sz="1000">
                          <a:effectLst/>
                        </a:rPr>
                        <a:t>Products</a:t>
                      </a:r>
                      <a:endParaRPr lang="en-IN" sz="900">
                        <a:effectLst/>
                        <a:latin typeface="Calibri"/>
                        <a:ea typeface="Calibri"/>
                        <a:cs typeface="Times New Roman"/>
                      </a:endParaRPr>
                    </a:p>
                  </a:txBody>
                  <a:tcPr marL="54810" marR="54810" marT="0" marB="0"/>
                </a:tc>
                <a:tc>
                  <a:txBody>
                    <a:bodyPr/>
                    <a:lstStyle/>
                    <a:p>
                      <a:pPr algn="ctr">
                        <a:lnSpc>
                          <a:spcPct val="107000"/>
                        </a:lnSpc>
                        <a:spcAft>
                          <a:spcPts val="0"/>
                        </a:spcAft>
                      </a:pPr>
                      <a:r>
                        <a:rPr lang="en-IN" sz="1000" dirty="0" err="1">
                          <a:effectLst/>
                        </a:rPr>
                        <a:t>Yes,No</a:t>
                      </a:r>
                      <a:endParaRPr lang="en-IN" sz="900" dirty="0">
                        <a:effectLst/>
                        <a:latin typeface="Calibri"/>
                        <a:ea typeface="Calibri"/>
                        <a:cs typeface="Times New Roman"/>
                      </a:endParaRPr>
                    </a:p>
                  </a:txBody>
                  <a:tcPr marL="54810" marR="54810" marT="0" marB="0"/>
                </a:tc>
                <a:extLst>
                  <a:ext uri="{0D108BD9-81ED-4DB2-BD59-A6C34878D82A}">
                    <a16:rowId xmlns:a16="http://schemas.microsoft.com/office/drawing/2014/main" val="10000"/>
                  </a:ext>
                </a:extLst>
              </a:tr>
              <a:tr h="441570">
                <a:tc>
                  <a:txBody>
                    <a:bodyPr/>
                    <a:lstStyle/>
                    <a:p>
                      <a:pPr algn="ctr">
                        <a:lnSpc>
                          <a:spcPct val="150000"/>
                        </a:lnSpc>
                        <a:spcAft>
                          <a:spcPts val="0"/>
                        </a:spcAft>
                      </a:pPr>
                      <a:r>
                        <a:rPr lang="en-IN" sz="1000">
                          <a:effectLst/>
                        </a:rPr>
                        <a:t>16</a:t>
                      </a:r>
                      <a:endParaRPr lang="en-IN" sz="900">
                        <a:effectLst/>
                        <a:latin typeface="Calibri"/>
                        <a:ea typeface="Calibri"/>
                        <a:cs typeface="Times New Roman"/>
                      </a:endParaRPr>
                    </a:p>
                  </a:txBody>
                  <a:tcPr marL="54810" marR="54810" marT="0" marB="0"/>
                </a:tc>
                <a:tc>
                  <a:txBody>
                    <a:bodyPr/>
                    <a:lstStyle/>
                    <a:p>
                      <a:pPr algn="ctr">
                        <a:lnSpc>
                          <a:spcPct val="107000"/>
                        </a:lnSpc>
                        <a:spcAft>
                          <a:spcPts val="0"/>
                        </a:spcAft>
                      </a:pPr>
                      <a:r>
                        <a:rPr lang="en-IN" sz="1200" dirty="0">
                          <a:effectLst/>
                          <a:latin typeface="Times New Roman" pitchFamily="18" charset="0"/>
                          <a:cs typeface="Times New Roman" pitchFamily="18" charset="0"/>
                        </a:rPr>
                        <a:t>Balanced Diet Rich in </a:t>
                      </a:r>
                      <a:r>
                        <a:rPr lang="en-IN" sz="1200" dirty="0" err="1">
                          <a:effectLst/>
                          <a:latin typeface="Times New Roman" pitchFamily="18" charset="0"/>
                          <a:cs typeface="Times New Roman" pitchFamily="18" charset="0"/>
                        </a:rPr>
                        <a:t>Protein,Vitamins</a:t>
                      </a:r>
                      <a:r>
                        <a:rPr lang="en-IN" sz="1200" dirty="0">
                          <a:effectLst/>
                          <a:latin typeface="Times New Roman" pitchFamily="18" charset="0"/>
                          <a:cs typeface="Times New Roman" pitchFamily="18" charset="0"/>
                        </a:rPr>
                        <a:t> and Iron</a:t>
                      </a:r>
                      <a:endParaRPr lang="en-IN" sz="1200" dirty="0">
                        <a:effectLst/>
                        <a:latin typeface="Times New Roman" pitchFamily="18" charset="0"/>
                        <a:ea typeface="Calibri"/>
                        <a:cs typeface="Times New Roman" pitchFamily="18" charset="0"/>
                      </a:endParaRPr>
                    </a:p>
                  </a:txBody>
                  <a:tcPr marL="54810" marR="54810" marT="0" marB="0"/>
                </a:tc>
                <a:tc>
                  <a:txBody>
                    <a:bodyPr/>
                    <a:lstStyle/>
                    <a:p>
                      <a:pPr algn="ctr">
                        <a:lnSpc>
                          <a:spcPct val="107000"/>
                        </a:lnSpc>
                        <a:spcAft>
                          <a:spcPts val="0"/>
                        </a:spcAft>
                      </a:pPr>
                      <a:r>
                        <a:rPr lang="en-IN" sz="1200">
                          <a:effectLst/>
                          <a:latin typeface="Times New Roman" pitchFamily="18" charset="0"/>
                          <a:cs typeface="Times New Roman" pitchFamily="18" charset="0"/>
                        </a:rPr>
                        <a:t>Diet follow</a:t>
                      </a:r>
                      <a:endParaRPr lang="en-IN" sz="1200">
                        <a:effectLst/>
                        <a:latin typeface="Times New Roman" pitchFamily="18" charset="0"/>
                        <a:ea typeface="Calibri"/>
                        <a:cs typeface="Times New Roman" pitchFamily="18" charset="0"/>
                      </a:endParaRPr>
                    </a:p>
                  </a:txBody>
                  <a:tcPr marL="54810" marR="54810" marT="0" marB="0"/>
                </a:tc>
                <a:tc>
                  <a:txBody>
                    <a:bodyPr/>
                    <a:lstStyle/>
                    <a:p>
                      <a:pPr algn="ctr">
                        <a:lnSpc>
                          <a:spcPct val="107000"/>
                        </a:lnSpc>
                        <a:spcAft>
                          <a:spcPts val="0"/>
                        </a:spcAft>
                      </a:pPr>
                      <a:r>
                        <a:rPr lang="en-IN" sz="1200">
                          <a:effectLst/>
                          <a:latin typeface="Times New Roman" pitchFamily="18" charset="0"/>
                          <a:cs typeface="Times New Roman" pitchFamily="18" charset="0"/>
                        </a:rPr>
                        <a:t>Yes,No</a:t>
                      </a:r>
                      <a:endParaRPr lang="en-IN" sz="1200">
                        <a:effectLst/>
                        <a:latin typeface="Times New Roman" pitchFamily="18" charset="0"/>
                        <a:ea typeface="Calibri"/>
                        <a:cs typeface="Times New Roman" pitchFamily="18" charset="0"/>
                      </a:endParaRPr>
                    </a:p>
                  </a:txBody>
                  <a:tcPr marL="54810" marR="54810" marT="0" marB="0"/>
                </a:tc>
                <a:extLst>
                  <a:ext uri="{0D108BD9-81ED-4DB2-BD59-A6C34878D82A}">
                    <a16:rowId xmlns:a16="http://schemas.microsoft.com/office/drawing/2014/main" val="10001"/>
                  </a:ext>
                </a:extLst>
              </a:tr>
              <a:tr h="456991">
                <a:tc>
                  <a:txBody>
                    <a:bodyPr/>
                    <a:lstStyle/>
                    <a:p>
                      <a:pPr algn="ctr">
                        <a:lnSpc>
                          <a:spcPct val="150000"/>
                        </a:lnSpc>
                        <a:spcAft>
                          <a:spcPts val="0"/>
                        </a:spcAft>
                      </a:pPr>
                      <a:r>
                        <a:rPr lang="en-IN" sz="1000">
                          <a:effectLst/>
                        </a:rPr>
                        <a:t>17</a:t>
                      </a:r>
                      <a:endParaRPr lang="en-IN" sz="900">
                        <a:effectLst/>
                        <a:latin typeface="Calibri"/>
                        <a:ea typeface="Calibri"/>
                        <a:cs typeface="Times New Roman"/>
                      </a:endParaRPr>
                    </a:p>
                  </a:txBody>
                  <a:tcPr marL="54810" marR="54810" marT="0" marB="0"/>
                </a:tc>
                <a:tc>
                  <a:txBody>
                    <a:bodyPr/>
                    <a:lstStyle/>
                    <a:p>
                      <a:pPr algn="ctr">
                        <a:lnSpc>
                          <a:spcPct val="107000"/>
                        </a:lnSpc>
                        <a:spcAft>
                          <a:spcPts val="0"/>
                        </a:spcAft>
                      </a:pPr>
                      <a:r>
                        <a:rPr lang="en-IN" sz="1200" dirty="0">
                          <a:effectLst/>
                          <a:latin typeface="Times New Roman" pitchFamily="18" charset="0"/>
                          <a:cs typeface="Times New Roman" pitchFamily="18" charset="0"/>
                        </a:rPr>
                        <a:t>Hair Growth Supplements</a:t>
                      </a:r>
                      <a:endParaRPr lang="en-IN" sz="1200" dirty="0">
                        <a:effectLst/>
                        <a:latin typeface="Times New Roman" pitchFamily="18" charset="0"/>
                        <a:ea typeface="Calibri"/>
                        <a:cs typeface="Times New Roman" pitchFamily="18" charset="0"/>
                      </a:endParaRPr>
                    </a:p>
                  </a:txBody>
                  <a:tcPr marL="54810" marR="54810" marT="0" marB="0"/>
                </a:tc>
                <a:tc>
                  <a:txBody>
                    <a:bodyPr/>
                    <a:lstStyle/>
                    <a:p>
                      <a:pPr algn="ctr">
                        <a:lnSpc>
                          <a:spcPct val="107000"/>
                        </a:lnSpc>
                        <a:spcAft>
                          <a:spcPts val="0"/>
                        </a:spcAft>
                      </a:pPr>
                      <a:r>
                        <a:rPr lang="en-IN" sz="1200">
                          <a:effectLst/>
                          <a:latin typeface="Times New Roman" pitchFamily="18" charset="0"/>
                          <a:cs typeface="Times New Roman" pitchFamily="18" charset="0"/>
                        </a:rPr>
                        <a:t>Take hair growth supplements</a:t>
                      </a:r>
                      <a:endParaRPr lang="en-IN" sz="1200">
                        <a:effectLst/>
                        <a:latin typeface="Times New Roman" pitchFamily="18" charset="0"/>
                        <a:ea typeface="Calibri"/>
                        <a:cs typeface="Times New Roman" pitchFamily="18" charset="0"/>
                      </a:endParaRPr>
                    </a:p>
                  </a:txBody>
                  <a:tcPr marL="54810" marR="54810" marT="0" marB="0"/>
                </a:tc>
                <a:tc>
                  <a:txBody>
                    <a:bodyPr/>
                    <a:lstStyle/>
                    <a:p>
                      <a:pPr algn="ctr">
                        <a:lnSpc>
                          <a:spcPct val="107000"/>
                        </a:lnSpc>
                        <a:spcAft>
                          <a:spcPts val="0"/>
                        </a:spcAft>
                      </a:pPr>
                      <a:r>
                        <a:rPr lang="en-IN" sz="1200">
                          <a:effectLst/>
                          <a:latin typeface="Times New Roman" pitchFamily="18" charset="0"/>
                          <a:cs typeface="Times New Roman" pitchFamily="18" charset="0"/>
                        </a:rPr>
                        <a:t>Yes,No</a:t>
                      </a:r>
                      <a:endParaRPr lang="en-IN" sz="1200">
                        <a:effectLst/>
                        <a:latin typeface="Times New Roman" pitchFamily="18" charset="0"/>
                        <a:ea typeface="Calibri"/>
                        <a:cs typeface="Times New Roman" pitchFamily="18" charset="0"/>
                      </a:endParaRPr>
                    </a:p>
                  </a:txBody>
                  <a:tcPr marL="54810" marR="54810" marT="0" marB="0"/>
                </a:tc>
                <a:extLst>
                  <a:ext uri="{0D108BD9-81ED-4DB2-BD59-A6C34878D82A}">
                    <a16:rowId xmlns:a16="http://schemas.microsoft.com/office/drawing/2014/main" val="10002"/>
                  </a:ext>
                </a:extLst>
              </a:tr>
              <a:tr h="456991">
                <a:tc>
                  <a:txBody>
                    <a:bodyPr/>
                    <a:lstStyle/>
                    <a:p>
                      <a:pPr algn="ctr">
                        <a:lnSpc>
                          <a:spcPct val="150000"/>
                        </a:lnSpc>
                        <a:spcAft>
                          <a:spcPts val="0"/>
                        </a:spcAft>
                      </a:pPr>
                      <a:r>
                        <a:rPr lang="en-IN" sz="1000">
                          <a:effectLst/>
                        </a:rPr>
                        <a:t>18</a:t>
                      </a:r>
                      <a:endParaRPr lang="en-IN" sz="900">
                        <a:effectLst/>
                        <a:latin typeface="Calibri"/>
                        <a:ea typeface="Calibri"/>
                        <a:cs typeface="Times New Roman"/>
                      </a:endParaRPr>
                    </a:p>
                  </a:txBody>
                  <a:tcPr marL="54810" marR="54810" marT="0" marB="0"/>
                </a:tc>
                <a:tc>
                  <a:txBody>
                    <a:bodyPr/>
                    <a:lstStyle/>
                    <a:p>
                      <a:pPr algn="ctr">
                        <a:lnSpc>
                          <a:spcPct val="107000"/>
                        </a:lnSpc>
                        <a:spcAft>
                          <a:spcPts val="0"/>
                        </a:spcAft>
                      </a:pPr>
                      <a:r>
                        <a:rPr lang="en-IN" sz="1200" dirty="0">
                          <a:effectLst/>
                          <a:latin typeface="Times New Roman" pitchFamily="18" charset="0"/>
                          <a:cs typeface="Times New Roman" pitchFamily="18" charset="0"/>
                        </a:rPr>
                        <a:t>Drink enough Water daily</a:t>
                      </a:r>
                      <a:endParaRPr lang="en-IN" sz="1200" dirty="0">
                        <a:effectLst/>
                        <a:latin typeface="Times New Roman" pitchFamily="18" charset="0"/>
                        <a:ea typeface="Calibri"/>
                        <a:cs typeface="Times New Roman" pitchFamily="18" charset="0"/>
                      </a:endParaRPr>
                    </a:p>
                  </a:txBody>
                  <a:tcPr marL="54810" marR="54810" marT="0" marB="0"/>
                </a:tc>
                <a:tc>
                  <a:txBody>
                    <a:bodyPr/>
                    <a:lstStyle/>
                    <a:p>
                      <a:pPr algn="ctr">
                        <a:lnSpc>
                          <a:spcPct val="107000"/>
                        </a:lnSpc>
                        <a:spcAft>
                          <a:spcPts val="0"/>
                        </a:spcAft>
                      </a:pPr>
                      <a:r>
                        <a:rPr lang="en-IN" sz="1200">
                          <a:effectLst/>
                          <a:latin typeface="Times New Roman" pitchFamily="18" charset="0"/>
                          <a:cs typeface="Times New Roman" pitchFamily="18" charset="0"/>
                        </a:rPr>
                        <a:t>Drink enough water daily</a:t>
                      </a:r>
                      <a:endParaRPr lang="en-IN" sz="1200">
                        <a:effectLst/>
                        <a:latin typeface="Times New Roman" pitchFamily="18" charset="0"/>
                        <a:ea typeface="Calibri"/>
                        <a:cs typeface="Times New Roman" pitchFamily="18" charset="0"/>
                      </a:endParaRPr>
                    </a:p>
                  </a:txBody>
                  <a:tcPr marL="54810" marR="54810" marT="0" marB="0"/>
                </a:tc>
                <a:tc>
                  <a:txBody>
                    <a:bodyPr/>
                    <a:lstStyle/>
                    <a:p>
                      <a:pPr algn="ctr">
                        <a:lnSpc>
                          <a:spcPct val="107000"/>
                        </a:lnSpc>
                        <a:spcAft>
                          <a:spcPts val="0"/>
                        </a:spcAft>
                      </a:pPr>
                      <a:r>
                        <a:rPr lang="en-IN" sz="1200">
                          <a:effectLst/>
                          <a:latin typeface="Times New Roman" pitchFamily="18" charset="0"/>
                          <a:cs typeface="Times New Roman" pitchFamily="18" charset="0"/>
                        </a:rPr>
                        <a:t>Yes,No</a:t>
                      </a:r>
                    </a:p>
                    <a:p>
                      <a:pPr algn="ctr">
                        <a:lnSpc>
                          <a:spcPct val="107000"/>
                        </a:lnSpc>
                        <a:spcAft>
                          <a:spcPts val="0"/>
                        </a:spcAft>
                      </a:pPr>
                      <a:r>
                        <a:rPr lang="en-IN" sz="1200">
                          <a:effectLst/>
                          <a:latin typeface="Times New Roman" pitchFamily="18" charset="0"/>
                          <a:cs typeface="Times New Roman" pitchFamily="18" charset="0"/>
                        </a:rPr>
                        <a:t> </a:t>
                      </a:r>
                      <a:endParaRPr lang="en-IN" sz="1200">
                        <a:effectLst/>
                        <a:latin typeface="Times New Roman" pitchFamily="18" charset="0"/>
                        <a:ea typeface="Calibri"/>
                        <a:cs typeface="Times New Roman" pitchFamily="18" charset="0"/>
                      </a:endParaRPr>
                    </a:p>
                  </a:txBody>
                  <a:tcPr marL="54810" marR="54810" marT="0" marB="0"/>
                </a:tc>
                <a:extLst>
                  <a:ext uri="{0D108BD9-81ED-4DB2-BD59-A6C34878D82A}">
                    <a16:rowId xmlns:a16="http://schemas.microsoft.com/office/drawing/2014/main" val="10003"/>
                  </a:ext>
                </a:extLst>
              </a:tr>
              <a:tr h="456991">
                <a:tc>
                  <a:txBody>
                    <a:bodyPr/>
                    <a:lstStyle/>
                    <a:p>
                      <a:pPr algn="ctr">
                        <a:lnSpc>
                          <a:spcPct val="150000"/>
                        </a:lnSpc>
                        <a:spcAft>
                          <a:spcPts val="0"/>
                        </a:spcAft>
                      </a:pPr>
                      <a:r>
                        <a:rPr lang="en-IN" sz="1000">
                          <a:effectLst/>
                        </a:rPr>
                        <a:t>19</a:t>
                      </a:r>
                      <a:endParaRPr lang="en-IN" sz="900">
                        <a:effectLst/>
                        <a:latin typeface="Calibri"/>
                        <a:ea typeface="Calibri"/>
                        <a:cs typeface="Times New Roman"/>
                      </a:endParaRPr>
                    </a:p>
                  </a:txBody>
                  <a:tcPr marL="54810" marR="54810" marT="0" marB="0"/>
                </a:tc>
                <a:tc>
                  <a:txBody>
                    <a:bodyPr/>
                    <a:lstStyle/>
                    <a:p>
                      <a:pPr algn="ctr">
                        <a:lnSpc>
                          <a:spcPct val="107000"/>
                        </a:lnSpc>
                        <a:spcAft>
                          <a:spcPts val="0"/>
                        </a:spcAft>
                      </a:pPr>
                      <a:r>
                        <a:rPr lang="en-IN" sz="1200" dirty="0">
                          <a:effectLst/>
                          <a:latin typeface="Times New Roman" pitchFamily="18" charset="0"/>
                          <a:cs typeface="Times New Roman" pitchFamily="18" charset="0"/>
                        </a:rPr>
                        <a:t>Rapid Weight Loss Recently</a:t>
                      </a:r>
                      <a:endParaRPr lang="en-IN" sz="1200" dirty="0">
                        <a:effectLst/>
                        <a:latin typeface="Times New Roman" pitchFamily="18" charset="0"/>
                        <a:ea typeface="Calibri"/>
                        <a:cs typeface="Times New Roman" pitchFamily="18" charset="0"/>
                      </a:endParaRPr>
                    </a:p>
                  </a:txBody>
                  <a:tcPr marL="54810" marR="54810" marT="0" marB="0"/>
                </a:tc>
                <a:tc>
                  <a:txBody>
                    <a:bodyPr/>
                    <a:lstStyle/>
                    <a:p>
                      <a:pPr algn="ctr">
                        <a:lnSpc>
                          <a:spcPct val="107000"/>
                        </a:lnSpc>
                        <a:spcAft>
                          <a:spcPts val="0"/>
                        </a:spcAft>
                      </a:pPr>
                      <a:r>
                        <a:rPr lang="en-IN" sz="1200" dirty="0">
                          <a:effectLst/>
                          <a:latin typeface="Times New Roman" pitchFamily="18" charset="0"/>
                          <a:cs typeface="Times New Roman" pitchFamily="18" charset="0"/>
                        </a:rPr>
                        <a:t>Lost weight quickly recently</a:t>
                      </a:r>
                      <a:endParaRPr lang="en-IN" sz="1200" dirty="0">
                        <a:effectLst/>
                        <a:latin typeface="Times New Roman" pitchFamily="18" charset="0"/>
                        <a:ea typeface="Calibri"/>
                        <a:cs typeface="Times New Roman" pitchFamily="18" charset="0"/>
                      </a:endParaRPr>
                    </a:p>
                  </a:txBody>
                  <a:tcPr marL="54810" marR="54810" marT="0" marB="0"/>
                </a:tc>
                <a:tc>
                  <a:txBody>
                    <a:bodyPr/>
                    <a:lstStyle/>
                    <a:p>
                      <a:pPr algn="ctr">
                        <a:lnSpc>
                          <a:spcPct val="107000"/>
                        </a:lnSpc>
                        <a:spcAft>
                          <a:spcPts val="0"/>
                        </a:spcAft>
                      </a:pPr>
                      <a:r>
                        <a:rPr lang="en-IN" sz="1200">
                          <a:effectLst/>
                          <a:latin typeface="Times New Roman" pitchFamily="18" charset="0"/>
                          <a:cs typeface="Times New Roman" pitchFamily="18" charset="0"/>
                        </a:rPr>
                        <a:t>Yes,No</a:t>
                      </a:r>
                      <a:endParaRPr lang="en-IN" sz="1200">
                        <a:effectLst/>
                        <a:latin typeface="Times New Roman" pitchFamily="18" charset="0"/>
                        <a:ea typeface="Calibri"/>
                        <a:cs typeface="Times New Roman" pitchFamily="18" charset="0"/>
                      </a:endParaRPr>
                    </a:p>
                  </a:txBody>
                  <a:tcPr marL="54810" marR="54810" marT="0" marB="0"/>
                </a:tc>
                <a:extLst>
                  <a:ext uri="{0D108BD9-81ED-4DB2-BD59-A6C34878D82A}">
                    <a16:rowId xmlns:a16="http://schemas.microsoft.com/office/drawing/2014/main" val="10004"/>
                  </a:ext>
                </a:extLst>
              </a:tr>
              <a:tr h="456991">
                <a:tc>
                  <a:txBody>
                    <a:bodyPr/>
                    <a:lstStyle/>
                    <a:p>
                      <a:pPr algn="ctr">
                        <a:lnSpc>
                          <a:spcPct val="150000"/>
                        </a:lnSpc>
                        <a:spcAft>
                          <a:spcPts val="0"/>
                        </a:spcAft>
                      </a:pPr>
                      <a:r>
                        <a:rPr lang="en-IN" sz="1000">
                          <a:effectLst/>
                        </a:rPr>
                        <a:t>20</a:t>
                      </a:r>
                      <a:endParaRPr lang="en-IN" sz="900">
                        <a:effectLst/>
                        <a:latin typeface="Calibri"/>
                        <a:ea typeface="Calibri"/>
                        <a:cs typeface="Times New Roman"/>
                      </a:endParaRPr>
                    </a:p>
                  </a:txBody>
                  <a:tcPr marL="54810" marR="54810" marT="0" marB="0"/>
                </a:tc>
                <a:tc>
                  <a:txBody>
                    <a:bodyPr/>
                    <a:lstStyle/>
                    <a:p>
                      <a:pPr algn="ctr">
                        <a:lnSpc>
                          <a:spcPct val="107000"/>
                        </a:lnSpc>
                        <a:spcAft>
                          <a:spcPts val="0"/>
                        </a:spcAft>
                      </a:pPr>
                      <a:r>
                        <a:rPr lang="en-IN" sz="1200">
                          <a:effectLst/>
                          <a:latin typeface="Times New Roman" pitchFamily="18" charset="0"/>
                          <a:cs typeface="Times New Roman" pitchFamily="18" charset="0"/>
                        </a:rPr>
                        <a:t>Follow Vegetarian or Vegan diet</a:t>
                      </a:r>
                      <a:endParaRPr lang="en-IN" sz="1200">
                        <a:effectLst/>
                        <a:latin typeface="Times New Roman" pitchFamily="18" charset="0"/>
                        <a:ea typeface="Calibri"/>
                        <a:cs typeface="Times New Roman" pitchFamily="18" charset="0"/>
                      </a:endParaRPr>
                    </a:p>
                  </a:txBody>
                  <a:tcPr marL="54810" marR="54810" marT="0" marB="0"/>
                </a:tc>
                <a:tc>
                  <a:txBody>
                    <a:bodyPr/>
                    <a:lstStyle/>
                    <a:p>
                      <a:pPr algn="ctr">
                        <a:lnSpc>
                          <a:spcPct val="107000"/>
                        </a:lnSpc>
                        <a:spcAft>
                          <a:spcPts val="0"/>
                        </a:spcAft>
                      </a:pPr>
                      <a:r>
                        <a:rPr lang="en-IN" sz="1200">
                          <a:effectLst/>
                          <a:latin typeface="Times New Roman" pitchFamily="18" charset="0"/>
                          <a:cs typeface="Times New Roman" pitchFamily="18" charset="0"/>
                        </a:rPr>
                        <a:t>Follow a plant-based diet</a:t>
                      </a:r>
                      <a:endParaRPr lang="en-IN" sz="1200">
                        <a:effectLst/>
                        <a:latin typeface="Times New Roman" pitchFamily="18" charset="0"/>
                        <a:ea typeface="Calibri"/>
                        <a:cs typeface="Times New Roman" pitchFamily="18" charset="0"/>
                      </a:endParaRPr>
                    </a:p>
                  </a:txBody>
                  <a:tcPr marL="54810" marR="54810" marT="0" marB="0"/>
                </a:tc>
                <a:tc>
                  <a:txBody>
                    <a:bodyPr/>
                    <a:lstStyle/>
                    <a:p>
                      <a:pPr algn="ctr">
                        <a:lnSpc>
                          <a:spcPct val="107000"/>
                        </a:lnSpc>
                        <a:spcAft>
                          <a:spcPts val="0"/>
                        </a:spcAft>
                      </a:pPr>
                      <a:r>
                        <a:rPr lang="en-IN" sz="1200">
                          <a:effectLst/>
                          <a:latin typeface="Times New Roman" pitchFamily="18" charset="0"/>
                          <a:cs typeface="Times New Roman" pitchFamily="18" charset="0"/>
                        </a:rPr>
                        <a:t>Yes,No</a:t>
                      </a:r>
                      <a:endParaRPr lang="en-IN" sz="1200">
                        <a:effectLst/>
                        <a:latin typeface="Times New Roman" pitchFamily="18" charset="0"/>
                        <a:ea typeface="Calibri"/>
                        <a:cs typeface="Times New Roman" pitchFamily="18" charset="0"/>
                      </a:endParaRPr>
                    </a:p>
                  </a:txBody>
                  <a:tcPr marL="54810" marR="54810" marT="0" marB="0"/>
                </a:tc>
                <a:extLst>
                  <a:ext uri="{0D108BD9-81ED-4DB2-BD59-A6C34878D82A}">
                    <a16:rowId xmlns:a16="http://schemas.microsoft.com/office/drawing/2014/main" val="10005"/>
                  </a:ext>
                </a:extLst>
              </a:tr>
              <a:tr h="667560">
                <a:tc>
                  <a:txBody>
                    <a:bodyPr/>
                    <a:lstStyle/>
                    <a:p>
                      <a:pPr algn="ctr">
                        <a:lnSpc>
                          <a:spcPct val="150000"/>
                        </a:lnSpc>
                        <a:spcAft>
                          <a:spcPts val="0"/>
                        </a:spcAft>
                      </a:pPr>
                      <a:r>
                        <a:rPr lang="en-IN" sz="1000">
                          <a:effectLst/>
                        </a:rPr>
                        <a:t>21</a:t>
                      </a:r>
                      <a:endParaRPr lang="en-IN" sz="900">
                        <a:effectLst/>
                        <a:latin typeface="Calibri"/>
                        <a:ea typeface="Calibri"/>
                        <a:cs typeface="Times New Roman"/>
                      </a:endParaRPr>
                    </a:p>
                  </a:txBody>
                  <a:tcPr marL="54810" marR="54810" marT="0" marB="0"/>
                </a:tc>
                <a:tc>
                  <a:txBody>
                    <a:bodyPr/>
                    <a:lstStyle/>
                    <a:p>
                      <a:pPr algn="ctr">
                        <a:lnSpc>
                          <a:spcPct val="107000"/>
                        </a:lnSpc>
                        <a:spcAft>
                          <a:spcPts val="0"/>
                        </a:spcAft>
                      </a:pPr>
                      <a:r>
                        <a:rPr lang="en-IN" sz="1200">
                          <a:effectLst/>
                          <a:latin typeface="Times New Roman" pitchFamily="18" charset="0"/>
                          <a:cs typeface="Times New Roman" pitchFamily="18" charset="0"/>
                        </a:rPr>
                        <a:t>Diagnosed with a Hormonal Imbalance</a:t>
                      </a:r>
                      <a:endParaRPr lang="en-IN" sz="1200">
                        <a:effectLst/>
                        <a:latin typeface="Times New Roman" pitchFamily="18" charset="0"/>
                        <a:ea typeface="Calibri"/>
                        <a:cs typeface="Times New Roman" pitchFamily="18" charset="0"/>
                      </a:endParaRPr>
                    </a:p>
                  </a:txBody>
                  <a:tcPr marL="54810" marR="54810" marT="0" marB="0"/>
                </a:tc>
                <a:tc>
                  <a:txBody>
                    <a:bodyPr/>
                    <a:lstStyle/>
                    <a:p>
                      <a:pPr algn="ctr">
                        <a:lnSpc>
                          <a:spcPct val="107000"/>
                        </a:lnSpc>
                        <a:spcAft>
                          <a:spcPts val="0"/>
                        </a:spcAft>
                      </a:pPr>
                      <a:r>
                        <a:rPr lang="en-IN" sz="1200">
                          <a:effectLst/>
                          <a:latin typeface="Times New Roman" pitchFamily="18" charset="0"/>
                          <a:cs typeface="Times New Roman" pitchFamily="18" charset="0"/>
                        </a:rPr>
                        <a:t>Diagnosed imbalance like thyroid</a:t>
                      </a:r>
                      <a:endParaRPr lang="en-IN" sz="1200">
                        <a:effectLst/>
                        <a:latin typeface="Times New Roman" pitchFamily="18" charset="0"/>
                        <a:ea typeface="Calibri"/>
                        <a:cs typeface="Times New Roman" pitchFamily="18" charset="0"/>
                      </a:endParaRPr>
                    </a:p>
                  </a:txBody>
                  <a:tcPr marL="54810" marR="54810" marT="0" marB="0"/>
                </a:tc>
                <a:tc>
                  <a:txBody>
                    <a:bodyPr/>
                    <a:lstStyle/>
                    <a:p>
                      <a:pPr algn="ctr">
                        <a:lnSpc>
                          <a:spcPct val="107000"/>
                        </a:lnSpc>
                        <a:spcAft>
                          <a:spcPts val="0"/>
                        </a:spcAft>
                      </a:pPr>
                      <a:r>
                        <a:rPr lang="en-IN" sz="1200">
                          <a:effectLst/>
                          <a:latin typeface="Times New Roman" pitchFamily="18" charset="0"/>
                          <a:cs typeface="Times New Roman" pitchFamily="18" charset="0"/>
                        </a:rPr>
                        <a:t>Yes,No</a:t>
                      </a:r>
                      <a:endParaRPr lang="en-IN" sz="1200">
                        <a:effectLst/>
                        <a:latin typeface="Times New Roman" pitchFamily="18" charset="0"/>
                        <a:ea typeface="Calibri"/>
                        <a:cs typeface="Times New Roman" pitchFamily="18" charset="0"/>
                      </a:endParaRPr>
                    </a:p>
                  </a:txBody>
                  <a:tcPr marL="54810" marR="54810" marT="0" marB="0"/>
                </a:tc>
                <a:extLst>
                  <a:ext uri="{0D108BD9-81ED-4DB2-BD59-A6C34878D82A}">
                    <a16:rowId xmlns:a16="http://schemas.microsoft.com/office/drawing/2014/main" val="10006"/>
                  </a:ext>
                </a:extLst>
              </a:tr>
              <a:tr h="456991">
                <a:tc>
                  <a:txBody>
                    <a:bodyPr/>
                    <a:lstStyle/>
                    <a:p>
                      <a:pPr algn="ctr">
                        <a:lnSpc>
                          <a:spcPct val="150000"/>
                        </a:lnSpc>
                        <a:spcAft>
                          <a:spcPts val="0"/>
                        </a:spcAft>
                      </a:pPr>
                      <a:r>
                        <a:rPr lang="en-IN" sz="1000">
                          <a:effectLst/>
                        </a:rPr>
                        <a:t>22</a:t>
                      </a:r>
                      <a:endParaRPr lang="en-IN" sz="900">
                        <a:effectLst/>
                        <a:latin typeface="Calibri"/>
                        <a:ea typeface="Calibri"/>
                        <a:cs typeface="Times New Roman"/>
                      </a:endParaRPr>
                    </a:p>
                  </a:txBody>
                  <a:tcPr marL="54810" marR="54810" marT="0" marB="0"/>
                </a:tc>
                <a:tc>
                  <a:txBody>
                    <a:bodyPr/>
                    <a:lstStyle/>
                    <a:p>
                      <a:pPr algn="ctr">
                        <a:lnSpc>
                          <a:spcPct val="107000"/>
                        </a:lnSpc>
                        <a:spcAft>
                          <a:spcPts val="0"/>
                        </a:spcAft>
                      </a:pPr>
                      <a:r>
                        <a:rPr lang="en-IN" sz="1200" dirty="0">
                          <a:effectLst/>
                          <a:latin typeface="Times New Roman" pitchFamily="18" charset="0"/>
                          <a:cs typeface="Times New Roman" pitchFamily="18" charset="0"/>
                        </a:rPr>
                        <a:t>Chemotherapy or Radiation Therapy</a:t>
                      </a:r>
                      <a:endParaRPr lang="en-IN" sz="1200" dirty="0">
                        <a:effectLst/>
                        <a:latin typeface="Times New Roman" pitchFamily="18" charset="0"/>
                        <a:ea typeface="Calibri"/>
                        <a:cs typeface="Times New Roman" pitchFamily="18" charset="0"/>
                      </a:endParaRPr>
                    </a:p>
                  </a:txBody>
                  <a:tcPr marL="54810" marR="54810" marT="0" marB="0"/>
                </a:tc>
                <a:tc>
                  <a:txBody>
                    <a:bodyPr/>
                    <a:lstStyle/>
                    <a:p>
                      <a:pPr algn="ctr">
                        <a:lnSpc>
                          <a:spcPct val="107000"/>
                        </a:lnSpc>
                        <a:spcAft>
                          <a:spcPts val="0"/>
                        </a:spcAft>
                      </a:pPr>
                      <a:r>
                        <a:rPr lang="en-IN" sz="1200">
                          <a:effectLst/>
                          <a:latin typeface="Times New Roman" pitchFamily="18" charset="0"/>
                          <a:cs typeface="Times New Roman" pitchFamily="18" charset="0"/>
                        </a:rPr>
                        <a:t>Had chemo or radiation</a:t>
                      </a:r>
                      <a:endParaRPr lang="en-IN" sz="1200">
                        <a:effectLst/>
                        <a:latin typeface="Times New Roman" pitchFamily="18" charset="0"/>
                        <a:ea typeface="Calibri"/>
                        <a:cs typeface="Times New Roman" pitchFamily="18" charset="0"/>
                      </a:endParaRPr>
                    </a:p>
                  </a:txBody>
                  <a:tcPr marL="54810" marR="54810" marT="0" marB="0"/>
                </a:tc>
                <a:tc>
                  <a:txBody>
                    <a:bodyPr/>
                    <a:lstStyle/>
                    <a:p>
                      <a:pPr algn="ctr">
                        <a:lnSpc>
                          <a:spcPct val="107000"/>
                        </a:lnSpc>
                        <a:spcAft>
                          <a:spcPts val="0"/>
                        </a:spcAft>
                      </a:pPr>
                      <a:r>
                        <a:rPr lang="en-IN" sz="1200">
                          <a:effectLst/>
                          <a:latin typeface="Times New Roman" pitchFamily="18" charset="0"/>
                          <a:cs typeface="Times New Roman" pitchFamily="18" charset="0"/>
                        </a:rPr>
                        <a:t>Yes,No</a:t>
                      </a:r>
                      <a:endParaRPr lang="en-IN" sz="1200">
                        <a:effectLst/>
                        <a:latin typeface="Times New Roman" pitchFamily="18" charset="0"/>
                        <a:ea typeface="Calibri"/>
                        <a:cs typeface="Times New Roman" pitchFamily="18" charset="0"/>
                      </a:endParaRPr>
                    </a:p>
                  </a:txBody>
                  <a:tcPr marL="54810" marR="54810" marT="0" marB="0"/>
                </a:tc>
                <a:extLst>
                  <a:ext uri="{0D108BD9-81ED-4DB2-BD59-A6C34878D82A}">
                    <a16:rowId xmlns:a16="http://schemas.microsoft.com/office/drawing/2014/main" val="10007"/>
                  </a:ext>
                </a:extLst>
              </a:tr>
              <a:tr h="667560">
                <a:tc>
                  <a:txBody>
                    <a:bodyPr/>
                    <a:lstStyle/>
                    <a:p>
                      <a:pPr algn="ctr">
                        <a:lnSpc>
                          <a:spcPct val="150000"/>
                        </a:lnSpc>
                        <a:spcAft>
                          <a:spcPts val="0"/>
                        </a:spcAft>
                      </a:pPr>
                      <a:r>
                        <a:rPr lang="en-IN" sz="1000">
                          <a:effectLst/>
                        </a:rPr>
                        <a:t>23</a:t>
                      </a:r>
                      <a:endParaRPr lang="en-IN" sz="900">
                        <a:effectLst/>
                        <a:latin typeface="Calibri"/>
                        <a:ea typeface="Calibri"/>
                        <a:cs typeface="Times New Roman"/>
                      </a:endParaRPr>
                    </a:p>
                  </a:txBody>
                  <a:tcPr marL="54810" marR="54810" marT="0" marB="0"/>
                </a:tc>
                <a:tc>
                  <a:txBody>
                    <a:bodyPr/>
                    <a:lstStyle/>
                    <a:p>
                      <a:pPr algn="ctr">
                        <a:lnSpc>
                          <a:spcPct val="107000"/>
                        </a:lnSpc>
                        <a:spcAft>
                          <a:spcPts val="0"/>
                        </a:spcAft>
                      </a:pPr>
                      <a:r>
                        <a:rPr lang="en-IN" sz="1200">
                          <a:effectLst/>
                          <a:latin typeface="Times New Roman" pitchFamily="18" charset="0"/>
                          <a:cs typeface="Times New Roman" pitchFamily="18" charset="0"/>
                        </a:rPr>
                        <a:t>Do you have an Autoimmune Disease</a:t>
                      </a:r>
                      <a:endParaRPr lang="en-IN" sz="1200">
                        <a:effectLst/>
                        <a:latin typeface="Times New Roman" pitchFamily="18" charset="0"/>
                        <a:ea typeface="Calibri"/>
                        <a:cs typeface="Times New Roman" pitchFamily="18" charset="0"/>
                      </a:endParaRPr>
                    </a:p>
                  </a:txBody>
                  <a:tcPr marL="54810" marR="54810" marT="0" marB="0"/>
                </a:tc>
                <a:tc>
                  <a:txBody>
                    <a:bodyPr/>
                    <a:lstStyle/>
                    <a:p>
                      <a:pPr algn="ctr">
                        <a:lnSpc>
                          <a:spcPct val="107000"/>
                        </a:lnSpc>
                        <a:spcAft>
                          <a:spcPts val="0"/>
                        </a:spcAft>
                      </a:pPr>
                      <a:r>
                        <a:rPr lang="en-IN" sz="1200" dirty="0">
                          <a:effectLst/>
                          <a:latin typeface="Times New Roman" pitchFamily="18" charset="0"/>
                          <a:cs typeface="Times New Roman" pitchFamily="18" charset="0"/>
                        </a:rPr>
                        <a:t>Have an autoimmune disease</a:t>
                      </a:r>
                      <a:endParaRPr lang="en-IN" sz="1200" dirty="0">
                        <a:effectLst/>
                        <a:latin typeface="Times New Roman" pitchFamily="18" charset="0"/>
                        <a:ea typeface="Calibri"/>
                        <a:cs typeface="Times New Roman" pitchFamily="18" charset="0"/>
                      </a:endParaRPr>
                    </a:p>
                  </a:txBody>
                  <a:tcPr marL="54810" marR="54810" marT="0" marB="0"/>
                </a:tc>
                <a:tc>
                  <a:txBody>
                    <a:bodyPr/>
                    <a:lstStyle/>
                    <a:p>
                      <a:pPr algn="ctr">
                        <a:lnSpc>
                          <a:spcPct val="107000"/>
                        </a:lnSpc>
                        <a:spcAft>
                          <a:spcPts val="0"/>
                        </a:spcAft>
                      </a:pPr>
                      <a:r>
                        <a:rPr lang="en-IN" sz="1200">
                          <a:effectLst/>
                          <a:latin typeface="Times New Roman" pitchFamily="18" charset="0"/>
                          <a:cs typeface="Times New Roman" pitchFamily="18" charset="0"/>
                        </a:rPr>
                        <a:t>Yes,No</a:t>
                      </a:r>
                      <a:endParaRPr lang="en-IN" sz="1200">
                        <a:effectLst/>
                        <a:latin typeface="Times New Roman" pitchFamily="18" charset="0"/>
                        <a:ea typeface="Calibri"/>
                        <a:cs typeface="Times New Roman" pitchFamily="18" charset="0"/>
                      </a:endParaRPr>
                    </a:p>
                  </a:txBody>
                  <a:tcPr marL="54810" marR="54810" marT="0" marB="0"/>
                </a:tc>
                <a:extLst>
                  <a:ext uri="{0D108BD9-81ED-4DB2-BD59-A6C34878D82A}">
                    <a16:rowId xmlns:a16="http://schemas.microsoft.com/office/drawing/2014/main" val="10008"/>
                  </a:ext>
                </a:extLst>
              </a:tr>
              <a:tr h="456991">
                <a:tc>
                  <a:txBody>
                    <a:bodyPr/>
                    <a:lstStyle/>
                    <a:p>
                      <a:pPr algn="ctr">
                        <a:lnSpc>
                          <a:spcPct val="150000"/>
                        </a:lnSpc>
                        <a:spcAft>
                          <a:spcPts val="0"/>
                        </a:spcAft>
                      </a:pPr>
                      <a:r>
                        <a:rPr lang="en-IN" sz="1000">
                          <a:effectLst/>
                        </a:rPr>
                        <a:t>24</a:t>
                      </a:r>
                      <a:endParaRPr lang="en-IN" sz="900">
                        <a:effectLst/>
                        <a:latin typeface="Calibri"/>
                        <a:ea typeface="Calibri"/>
                        <a:cs typeface="Times New Roman"/>
                      </a:endParaRPr>
                    </a:p>
                  </a:txBody>
                  <a:tcPr marL="54810" marR="54810" marT="0" marB="0"/>
                </a:tc>
                <a:tc>
                  <a:txBody>
                    <a:bodyPr/>
                    <a:lstStyle/>
                    <a:p>
                      <a:pPr algn="ctr">
                        <a:lnSpc>
                          <a:spcPct val="107000"/>
                        </a:lnSpc>
                        <a:spcAft>
                          <a:spcPts val="0"/>
                        </a:spcAft>
                      </a:pPr>
                      <a:r>
                        <a:rPr lang="en-IN" sz="1200">
                          <a:effectLst/>
                          <a:latin typeface="Times New Roman" pitchFamily="18" charset="0"/>
                          <a:cs typeface="Times New Roman" pitchFamily="18" charset="0"/>
                        </a:rPr>
                        <a:t>Are you Taking any Medications known to Cause Hair Loss</a:t>
                      </a:r>
                      <a:endParaRPr lang="en-IN" sz="1200">
                        <a:effectLst/>
                        <a:latin typeface="Times New Roman" pitchFamily="18" charset="0"/>
                        <a:ea typeface="Calibri"/>
                        <a:cs typeface="Times New Roman" pitchFamily="18" charset="0"/>
                      </a:endParaRPr>
                    </a:p>
                  </a:txBody>
                  <a:tcPr marL="54810" marR="54810" marT="0" marB="0"/>
                </a:tc>
                <a:tc>
                  <a:txBody>
                    <a:bodyPr/>
                    <a:lstStyle/>
                    <a:p>
                      <a:pPr algn="ctr">
                        <a:lnSpc>
                          <a:spcPct val="107000"/>
                        </a:lnSpc>
                        <a:spcAft>
                          <a:spcPts val="0"/>
                        </a:spcAft>
                      </a:pPr>
                      <a:r>
                        <a:rPr lang="en-IN" sz="1200">
                          <a:effectLst/>
                          <a:latin typeface="Times New Roman" pitchFamily="18" charset="0"/>
                          <a:cs typeface="Times New Roman" pitchFamily="18" charset="0"/>
                        </a:rPr>
                        <a:t>On meds that cause hair loss</a:t>
                      </a:r>
                      <a:endParaRPr lang="en-IN" sz="1200">
                        <a:effectLst/>
                        <a:latin typeface="Times New Roman" pitchFamily="18" charset="0"/>
                        <a:ea typeface="Calibri"/>
                        <a:cs typeface="Times New Roman" pitchFamily="18" charset="0"/>
                      </a:endParaRPr>
                    </a:p>
                  </a:txBody>
                  <a:tcPr marL="54810" marR="54810" marT="0" marB="0"/>
                </a:tc>
                <a:tc>
                  <a:txBody>
                    <a:bodyPr/>
                    <a:lstStyle/>
                    <a:p>
                      <a:pPr algn="ctr">
                        <a:lnSpc>
                          <a:spcPct val="107000"/>
                        </a:lnSpc>
                        <a:spcAft>
                          <a:spcPts val="0"/>
                        </a:spcAft>
                      </a:pPr>
                      <a:r>
                        <a:rPr lang="en-IN" sz="1200">
                          <a:effectLst/>
                          <a:latin typeface="Times New Roman" pitchFamily="18" charset="0"/>
                          <a:cs typeface="Times New Roman" pitchFamily="18" charset="0"/>
                        </a:rPr>
                        <a:t>Yes,No</a:t>
                      </a:r>
                      <a:endParaRPr lang="en-IN" sz="1200">
                        <a:effectLst/>
                        <a:latin typeface="Times New Roman" pitchFamily="18" charset="0"/>
                        <a:ea typeface="Calibri"/>
                        <a:cs typeface="Times New Roman" pitchFamily="18" charset="0"/>
                      </a:endParaRPr>
                    </a:p>
                  </a:txBody>
                  <a:tcPr marL="54810" marR="54810" marT="0" marB="0"/>
                </a:tc>
                <a:extLst>
                  <a:ext uri="{0D108BD9-81ED-4DB2-BD59-A6C34878D82A}">
                    <a16:rowId xmlns:a16="http://schemas.microsoft.com/office/drawing/2014/main" val="10009"/>
                  </a:ext>
                </a:extLst>
              </a:tr>
              <a:tr h="784118">
                <a:tc>
                  <a:txBody>
                    <a:bodyPr/>
                    <a:lstStyle/>
                    <a:p>
                      <a:pPr algn="ctr">
                        <a:lnSpc>
                          <a:spcPct val="150000"/>
                        </a:lnSpc>
                        <a:spcAft>
                          <a:spcPts val="0"/>
                        </a:spcAft>
                      </a:pPr>
                      <a:r>
                        <a:rPr lang="en-IN" sz="1000">
                          <a:effectLst/>
                        </a:rPr>
                        <a:t>25</a:t>
                      </a:r>
                      <a:endParaRPr lang="en-IN" sz="900">
                        <a:effectLst/>
                        <a:latin typeface="Calibri"/>
                        <a:ea typeface="Calibri"/>
                        <a:cs typeface="Times New Roman"/>
                      </a:endParaRPr>
                    </a:p>
                  </a:txBody>
                  <a:tcPr marL="54810" marR="54810" marT="0" marB="0"/>
                </a:tc>
                <a:tc>
                  <a:txBody>
                    <a:bodyPr/>
                    <a:lstStyle/>
                    <a:p>
                      <a:pPr algn="ctr">
                        <a:lnSpc>
                          <a:spcPct val="107000"/>
                        </a:lnSpc>
                        <a:spcAft>
                          <a:spcPts val="0"/>
                        </a:spcAft>
                      </a:pPr>
                      <a:r>
                        <a:rPr lang="en-IN" sz="1200">
                          <a:effectLst/>
                          <a:latin typeface="Times New Roman" pitchFamily="18" charset="0"/>
                          <a:cs typeface="Times New Roman" pitchFamily="18" charset="0"/>
                        </a:rPr>
                        <a:t>How Severe do you Consider your Hair Loss?</a:t>
                      </a:r>
                      <a:endParaRPr lang="en-IN" sz="1200">
                        <a:effectLst/>
                        <a:latin typeface="Times New Roman" pitchFamily="18" charset="0"/>
                        <a:ea typeface="Calibri"/>
                        <a:cs typeface="Times New Roman" pitchFamily="18" charset="0"/>
                      </a:endParaRPr>
                    </a:p>
                  </a:txBody>
                  <a:tcPr marL="54810" marR="54810" marT="0" marB="0"/>
                </a:tc>
                <a:tc>
                  <a:txBody>
                    <a:bodyPr/>
                    <a:lstStyle/>
                    <a:p>
                      <a:pPr algn="ctr">
                        <a:lnSpc>
                          <a:spcPct val="107000"/>
                        </a:lnSpc>
                        <a:spcAft>
                          <a:spcPts val="0"/>
                        </a:spcAft>
                      </a:pPr>
                      <a:r>
                        <a:rPr lang="en-IN" sz="1200" dirty="0">
                          <a:effectLst/>
                          <a:latin typeface="Times New Roman" pitchFamily="18" charset="0"/>
                          <a:cs typeface="Times New Roman" pitchFamily="18" charset="0"/>
                        </a:rPr>
                        <a:t>How bad is your hair loss</a:t>
                      </a:r>
                      <a:endParaRPr lang="en-IN" sz="1200" dirty="0">
                        <a:effectLst/>
                        <a:latin typeface="Times New Roman" pitchFamily="18" charset="0"/>
                        <a:ea typeface="Calibri"/>
                        <a:cs typeface="Times New Roman" pitchFamily="18" charset="0"/>
                      </a:endParaRPr>
                    </a:p>
                  </a:txBody>
                  <a:tcPr marL="54810" marR="54810" marT="0" marB="0"/>
                </a:tc>
                <a:tc>
                  <a:txBody>
                    <a:bodyPr/>
                    <a:lstStyle/>
                    <a:p>
                      <a:pPr algn="ctr">
                        <a:lnSpc>
                          <a:spcPct val="107000"/>
                        </a:lnSpc>
                        <a:spcAft>
                          <a:spcPts val="0"/>
                        </a:spcAft>
                      </a:pPr>
                      <a:r>
                        <a:rPr lang="en-IN" sz="1200" dirty="0">
                          <a:effectLst/>
                          <a:latin typeface="Times New Roman" pitchFamily="18" charset="0"/>
                          <a:cs typeface="Times New Roman" pitchFamily="18" charset="0"/>
                        </a:rPr>
                        <a:t>0-No hair loss,1-Mild hair loss,2-Moderate hair loss,3-severe hair loss</a:t>
                      </a:r>
                      <a:endParaRPr lang="en-IN" sz="1200" dirty="0">
                        <a:effectLst/>
                        <a:latin typeface="Times New Roman" pitchFamily="18" charset="0"/>
                        <a:ea typeface="Calibri"/>
                        <a:cs typeface="Times New Roman" pitchFamily="18" charset="0"/>
                      </a:endParaRPr>
                    </a:p>
                  </a:txBody>
                  <a:tcPr marL="54810" marR="54810" marT="0" marB="0"/>
                </a:tc>
                <a:extLst>
                  <a:ext uri="{0D108BD9-81ED-4DB2-BD59-A6C34878D82A}">
                    <a16:rowId xmlns:a16="http://schemas.microsoft.com/office/drawing/2014/main" val="10010"/>
                  </a:ext>
                </a:extLst>
              </a:tr>
            </a:tbl>
          </a:graphicData>
        </a:graphic>
      </p:graphicFrame>
      <p:sp>
        <p:nvSpPr>
          <p:cNvPr id="4" name="Date Placeholder 3"/>
          <p:cNvSpPr>
            <a:spLocks noGrp="1"/>
          </p:cNvSpPr>
          <p:nvPr>
            <p:ph type="dt" sz="half" idx="10"/>
          </p:nvPr>
        </p:nvSpPr>
        <p:spPr/>
        <p:txBody>
          <a:bodyPr/>
          <a:lstStyle/>
          <a:p>
            <a:pPr>
              <a:defRPr/>
            </a:pPr>
            <a:fld id="{E1413D5B-0279-47B2-AB44-E806A00ECAC5}" type="datetime5">
              <a:rPr lang="en-US" smtClean="0"/>
              <a:pPr>
                <a:defRPr/>
              </a:pPr>
              <a:t>27-Apr-25</a:t>
            </a:fld>
            <a:endParaRPr lang="en-US"/>
          </a:p>
        </p:txBody>
      </p:sp>
      <p:sp>
        <p:nvSpPr>
          <p:cNvPr id="6" name="TextBox 5"/>
          <p:cNvSpPr txBox="1"/>
          <p:nvPr/>
        </p:nvSpPr>
        <p:spPr>
          <a:xfrm>
            <a:off x="1532586" y="1223493"/>
            <a:ext cx="3335628" cy="1508105"/>
          </a:xfrm>
          <a:prstGeom prst="rect">
            <a:avLst/>
          </a:prstGeom>
          <a:noFill/>
        </p:spPr>
        <p:txBody>
          <a:bodyPr wrap="square" rtlCol="0">
            <a:spAutoFit/>
          </a:bodyPr>
          <a:lstStyle/>
          <a:p>
            <a:r>
              <a:rPr lang="en-US" sz="2000" dirty="0">
                <a:latin typeface="Times New Roman" pitchFamily="18" charset="0"/>
                <a:cs typeface="Times New Roman" pitchFamily="18" charset="0"/>
              </a:rPr>
              <a:t>Data set link</a:t>
            </a:r>
            <a:r>
              <a:rPr lang="en-US" dirty="0"/>
              <a:t>:</a:t>
            </a:r>
          </a:p>
          <a:p>
            <a:r>
              <a:rPr lang="en-US" dirty="0">
                <a:solidFill>
                  <a:schemeClr val="accent1"/>
                </a:solidFill>
                <a:latin typeface="Times New Roman" pitchFamily="18" charset="0"/>
                <a:cs typeface="Times New Roman" pitchFamily="18" charset="0"/>
              </a:rPr>
              <a:t>https://docs.google.com/spreadsheets/d/1sXnelmgFrSBPOKuVww6nDyTd8bNEXdaaC3qELtBnJ1U/edit?usp=sharing</a:t>
            </a:r>
            <a:r>
              <a:rPr lang="en-US" dirty="0"/>
              <a:t>	</a:t>
            </a:r>
            <a:endParaRPr lang="en-IN" dirty="0"/>
          </a:p>
        </p:txBody>
      </p:sp>
    </p:spTree>
    <p:extLst>
      <p:ext uri="{BB962C8B-B14F-4D97-AF65-F5344CB8AC3E}">
        <p14:creationId xmlns:p14="http://schemas.microsoft.com/office/powerpoint/2010/main" val="1149514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916" y="324047"/>
            <a:ext cx="10972800" cy="1143000"/>
          </a:xfrm>
        </p:spPr>
        <p:txBody>
          <a:bodyPr/>
          <a:lstStyle/>
          <a:p>
            <a:pPr algn="ctr"/>
            <a:r>
              <a:rPr lang="en-IN" b="1" dirty="0">
                <a:solidFill>
                  <a:srgbClr val="FF0000"/>
                </a:solidFill>
              </a:rPr>
              <a:t>PROPOSED SYSTEM</a:t>
            </a:r>
            <a:br>
              <a:rPr lang="en-IN" dirty="0"/>
            </a:br>
            <a:endParaRPr lang="en-IN" dirty="0"/>
          </a:p>
        </p:txBody>
      </p:sp>
      <p:sp>
        <p:nvSpPr>
          <p:cNvPr id="5" name="Content Placeholder 4"/>
          <p:cNvSpPr>
            <a:spLocks noGrp="1"/>
          </p:cNvSpPr>
          <p:nvPr>
            <p:ph idx="1"/>
          </p:nvPr>
        </p:nvSpPr>
        <p:spPr>
          <a:xfrm>
            <a:off x="831916" y="1279524"/>
            <a:ext cx="11334684" cy="5254429"/>
          </a:xfrm>
        </p:spPr>
        <p:txBody>
          <a:bodyPr/>
          <a:lstStyle/>
          <a:p>
            <a:pPr marL="342900" indent="-342900" algn="just">
              <a:lnSpc>
                <a:spcPct val="150000"/>
              </a:lnSpc>
              <a:spcBef>
                <a:spcPts val="0"/>
              </a:spcBef>
              <a:buFont typeface="+mj-lt"/>
              <a:buAutoNum type="arabicPeriod"/>
            </a:pPr>
            <a:r>
              <a:rPr lang="en-US" sz="1800" dirty="0">
                <a:latin typeface="Times New Roman" panose="02020603050405020304" pitchFamily="18" charset="0"/>
                <a:cs typeface="Times New Roman" panose="02020603050405020304" pitchFamily="18" charset="0"/>
              </a:rPr>
              <a:t>The purpose of this study is to improve the accuracy of hair loss prediction by exploring different machine learning algorithms and evaluating their performance. </a:t>
            </a:r>
          </a:p>
          <a:p>
            <a:pPr marL="342900" indent="-342900" algn="just">
              <a:lnSpc>
                <a:spcPct val="150000"/>
              </a:lnSpc>
              <a:spcBef>
                <a:spcPts val="0"/>
              </a:spcBef>
              <a:buFont typeface="+mj-lt"/>
              <a:buAutoNum type="arabicPeriod"/>
            </a:pPr>
            <a:r>
              <a:rPr lang="en-US" sz="1800" dirty="0">
                <a:latin typeface="Times New Roman" panose="02020603050405020304" pitchFamily="18" charset="0"/>
                <a:cs typeface="Times New Roman" panose="02020603050405020304" pitchFamily="18" charset="0"/>
              </a:rPr>
              <a:t>The system focuses on predicting and analyzing hair fall problems using real-time lifestyle data collected from individuals.</a:t>
            </a:r>
          </a:p>
          <a:p>
            <a:pPr marL="342900" indent="-342900" algn="just">
              <a:lnSpc>
                <a:spcPct val="150000"/>
              </a:lnSpc>
              <a:spcBef>
                <a:spcPts val="0"/>
              </a:spcBef>
              <a:buFont typeface="+mj-lt"/>
              <a:buAutoNum type="arabicPeriod"/>
            </a:pPr>
            <a:r>
              <a:rPr lang="en-US" sz="1800" dirty="0">
                <a:latin typeface="Times New Roman" panose="02020603050405020304" pitchFamily="18" charset="0"/>
                <a:cs typeface="Times New Roman" panose="02020603050405020304" pitchFamily="18" charset="0"/>
              </a:rPr>
              <a:t>The dataset contains </a:t>
            </a:r>
            <a:r>
              <a:rPr lang="en-US" sz="1800" b="1" dirty="0">
                <a:latin typeface="Times New Roman" panose="02020603050405020304" pitchFamily="18" charset="0"/>
                <a:cs typeface="Times New Roman" panose="02020603050405020304" pitchFamily="18" charset="0"/>
              </a:rPr>
              <a:t>940 records</a:t>
            </a:r>
            <a:r>
              <a:rPr lang="en-US" sz="1800" dirty="0">
                <a:latin typeface="Times New Roman" panose="02020603050405020304" pitchFamily="18" charset="0"/>
                <a:cs typeface="Times New Roman" panose="02020603050405020304" pitchFamily="18" charset="0"/>
              </a:rPr>
              <a:t> with various personal and lifestyle-related factors that may affect hair health.</a:t>
            </a:r>
          </a:p>
          <a:p>
            <a:pPr marL="342900" indent="-342900" algn="just">
              <a:lnSpc>
                <a:spcPct val="150000"/>
              </a:lnSpc>
              <a:spcBef>
                <a:spcPts val="0"/>
              </a:spcBef>
              <a:buFont typeface="+mj-lt"/>
              <a:buAutoNum type="arabicPeriod"/>
            </a:pPr>
            <a:r>
              <a:rPr lang="en-US" sz="1800" dirty="0">
                <a:latin typeface="Times New Roman" panose="02020603050405020304" pitchFamily="18" charset="0"/>
                <a:cs typeface="Times New Roman" panose="02020603050405020304" pitchFamily="18" charset="0"/>
              </a:rPr>
              <a:t>To achieve accurate predictions, the proposed system uses multiple machine learning algorithms such as:</a:t>
            </a:r>
          </a:p>
          <a:p>
            <a:pPr algn="just">
              <a:lnSpc>
                <a:spcPct val="150000"/>
              </a:lnSpc>
              <a:spcBef>
                <a:spcPts val="0"/>
              </a:spcBef>
            </a:pPr>
            <a:r>
              <a:rPr lang="en-US" sz="1800" b="1" dirty="0">
                <a:latin typeface="Times New Roman" panose="02020603050405020304" pitchFamily="18" charset="0"/>
                <a:cs typeface="Times New Roman" panose="02020603050405020304" pitchFamily="18" charset="0"/>
              </a:rPr>
              <a:t>Random Forest</a:t>
            </a:r>
            <a:endParaRPr lang="en-US" sz="18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US" sz="1800" b="1" dirty="0">
                <a:latin typeface="Times New Roman" panose="02020603050405020304" pitchFamily="18" charset="0"/>
                <a:cs typeface="Times New Roman" panose="02020603050405020304" pitchFamily="18" charset="0"/>
              </a:rPr>
              <a:t>Decision Tree</a:t>
            </a:r>
            <a:endParaRPr lang="en-US" sz="18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US" sz="1800" b="1" dirty="0">
                <a:latin typeface="Times New Roman" panose="02020603050405020304" pitchFamily="18" charset="0"/>
                <a:cs typeface="Times New Roman" panose="02020603050405020304" pitchFamily="18" charset="0"/>
              </a:rPr>
              <a:t>XGBoost</a:t>
            </a:r>
            <a:endParaRPr lang="en-US" sz="18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US" sz="1800" b="1" dirty="0">
                <a:latin typeface="Times New Roman" panose="02020603050405020304" pitchFamily="18" charset="0"/>
                <a:cs typeface="Times New Roman" panose="02020603050405020304" pitchFamily="18" charset="0"/>
              </a:rPr>
              <a:t>Extra Trees</a:t>
            </a:r>
            <a:endParaRPr lang="en-US" sz="18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US" sz="1800" b="1" dirty="0">
                <a:latin typeface="Times New Roman" panose="02020603050405020304" pitchFamily="18" charset="0"/>
                <a:cs typeface="Times New Roman" panose="02020603050405020304" pitchFamily="18" charset="0"/>
              </a:rPr>
              <a:t>Ensemble Method</a:t>
            </a:r>
            <a:endParaRPr lang="en-US"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9FA573A-B458-87B3-47DC-B4D31D100C72}"/>
              </a:ext>
            </a:extLst>
          </p:cNvPr>
          <p:cNvSpPr>
            <a:spLocks noGrp="1"/>
          </p:cNvSpPr>
          <p:nvPr>
            <p:ph type="dt" sz="half" idx="10"/>
          </p:nvPr>
        </p:nvSpPr>
        <p:spPr/>
        <p:txBody>
          <a:bodyPr/>
          <a:lstStyle/>
          <a:p>
            <a:pPr>
              <a:defRPr/>
            </a:pPr>
            <a:fld id="{E1413D5B-0279-47B2-AB44-E806A00ECAC5}" type="datetime5">
              <a:rPr lang="en-US" smtClean="0"/>
              <a:pPr>
                <a:defRPr/>
              </a:pPr>
              <a:t>27-Apr-25</a:t>
            </a:fld>
            <a:endParaRPr lang="en-US"/>
          </a:p>
        </p:txBody>
      </p:sp>
    </p:spTree>
    <p:extLst>
      <p:ext uri="{BB962C8B-B14F-4D97-AF65-F5344CB8AC3E}">
        <p14:creationId xmlns:p14="http://schemas.microsoft.com/office/powerpoint/2010/main" val="2603281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2725B-9B0F-02A9-3F09-FF181EB91132}"/>
              </a:ext>
            </a:extLst>
          </p:cNvPr>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RANDOM FOREST</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DF8C16A-8DD2-C1BD-984E-5AE636ECD5DC}"/>
              </a:ext>
            </a:extLst>
          </p:cNvPr>
          <p:cNvSpPr>
            <a:spLocks noGrp="1"/>
          </p:cNvSpPr>
          <p:nvPr>
            <p:ph type="body" idx="2"/>
          </p:nvPr>
        </p:nvSpPr>
        <p:spPr/>
        <p:txBody>
          <a:bodyPr/>
          <a:lstStyle/>
          <a:p>
            <a:pPr marR="0" lvl="0" algn="just"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 Forest is an ensemble learning method that constructs multiple decision trees.</a:t>
            </a:r>
          </a:p>
          <a:p>
            <a:pPr marR="0" lvl="0" algn="just"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is used for both classification and regression tasks.</a:t>
            </a:r>
          </a:p>
          <a:p>
            <a:pPr marR="0" lvl="0" algn="just"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 Forest improves prediction accuracy by averaging the results of individual trees.</a:t>
            </a:r>
          </a:p>
          <a:p>
            <a:pPr marR="0" lvl="0" algn="just"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goal of Random Forest is to enhance generalization and reduce overfitting by combining multiple decision trees. </a:t>
            </a:r>
          </a:p>
          <a:p>
            <a:endParaRPr lang="en-IN" dirty="0"/>
          </a:p>
        </p:txBody>
      </p:sp>
      <p:pic>
        <p:nvPicPr>
          <p:cNvPr id="7" name="Content Placeholder 6">
            <a:extLst>
              <a:ext uri="{FF2B5EF4-FFF2-40B4-BE49-F238E27FC236}">
                <a16:creationId xmlns:a16="http://schemas.microsoft.com/office/drawing/2014/main" id="{7BA67DD3-A1DD-80DB-7381-0B7FBB26CB2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036374" y="1347019"/>
            <a:ext cx="5881657" cy="4901381"/>
          </a:xfrm>
        </p:spPr>
      </p:pic>
      <p:sp>
        <p:nvSpPr>
          <p:cNvPr id="5" name="Date Placeholder 4">
            <a:extLst>
              <a:ext uri="{FF2B5EF4-FFF2-40B4-BE49-F238E27FC236}">
                <a16:creationId xmlns:a16="http://schemas.microsoft.com/office/drawing/2014/main" id="{AF185D31-CCC0-BE1D-6018-7F565DB71C55}"/>
              </a:ext>
            </a:extLst>
          </p:cNvPr>
          <p:cNvSpPr>
            <a:spLocks noGrp="1"/>
          </p:cNvSpPr>
          <p:nvPr>
            <p:ph type="dt" sz="half" idx="10"/>
          </p:nvPr>
        </p:nvSpPr>
        <p:spPr/>
        <p:txBody>
          <a:bodyPr/>
          <a:lstStyle/>
          <a:p>
            <a:pPr>
              <a:defRPr/>
            </a:pPr>
            <a:fld id="{C4629B9D-76A3-483C-9F6A-540A7409809D}" type="datetime5">
              <a:rPr lang="en-US" smtClean="0"/>
              <a:pPr>
                <a:defRPr/>
              </a:pPr>
              <a:t>27-Apr-25</a:t>
            </a:fld>
            <a:endParaRPr lang="en-US"/>
          </a:p>
        </p:txBody>
      </p:sp>
    </p:spTree>
    <p:extLst>
      <p:ext uri="{BB962C8B-B14F-4D97-AF65-F5344CB8AC3E}">
        <p14:creationId xmlns:p14="http://schemas.microsoft.com/office/powerpoint/2010/main" val="110866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57A3A-7957-9AAA-ABBE-BEF92ED6C001}"/>
              </a:ext>
            </a:extLst>
          </p:cNvPr>
          <p:cNvSpPr>
            <a:spLocks noGrp="1"/>
          </p:cNvSpPr>
          <p:nvPr>
            <p:ph type="title"/>
          </p:nvPr>
        </p:nvSpPr>
        <p:spPr/>
        <p:txBody>
          <a:bodyPr/>
          <a:lstStyle/>
          <a:p>
            <a:r>
              <a:rPr kumimoji="0" lang="en-US" altLang="en-US" sz="28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Decision Tree:</a:t>
            </a:r>
            <a:br>
              <a:rPr kumimoji="0" lang="en-US" altLang="en-US" sz="28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D9697D50-E281-644A-F54D-BC1AB185E278}"/>
              </a:ext>
            </a:extLst>
          </p:cNvPr>
          <p:cNvSpPr>
            <a:spLocks noGrp="1"/>
          </p:cNvSpPr>
          <p:nvPr>
            <p:ph type="body" idx="2"/>
          </p:nvPr>
        </p:nvSpPr>
        <p:spPr>
          <a:xfrm>
            <a:off x="914400" y="1445342"/>
            <a:ext cx="3657600" cy="4803058"/>
          </a:xfrm>
        </p:spPr>
        <p:txBody>
          <a:bodyPr/>
          <a:lstStyle/>
          <a:p>
            <a:pPr marL="222250" lvl="0" indent="-342900" algn="l" rtl="0">
              <a:spcBef>
                <a:spcPts val="0"/>
              </a:spcBef>
              <a:spcAft>
                <a:spcPts val="0"/>
              </a:spcAft>
              <a:buClr>
                <a:srgbClr val="3F3F3F"/>
              </a:buClr>
              <a:buSzPts val="1900"/>
              <a:buFont typeface="Wingdings" panose="05000000000000000000" pitchFamily="2" charset="2"/>
              <a:buChar char="ü"/>
            </a:pPr>
            <a:r>
              <a:rPr lang="en-US" sz="1800" dirty="0">
                <a:solidFill>
                  <a:srgbClr val="3F3F3F"/>
                </a:solidFill>
                <a:latin typeface="Times New Roman" panose="02020603050405020304" pitchFamily="18" charset="0"/>
                <a:cs typeface="Times New Roman" panose="02020603050405020304" pitchFamily="18" charset="0"/>
              </a:rPr>
              <a:t>A decision tree is a non-parametric supervised learning algorithm</a:t>
            </a:r>
            <a:endParaRPr lang="en-US" sz="1800" dirty="0">
              <a:latin typeface="Times New Roman" panose="02020603050405020304" pitchFamily="18" charset="0"/>
              <a:cs typeface="Times New Roman" panose="02020603050405020304" pitchFamily="18" charset="0"/>
            </a:endParaRPr>
          </a:p>
          <a:p>
            <a:pPr>
              <a:spcBef>
                <a:spcPts val="0"/>
              </a:spcBef>
              <a:spcAft>
                <a:spcPts val="0"/>
              </a:spcAft>
              <a:buFont typeface="Wingdings" panose="05000000000000000000" pitchFamily="2" charset="2"/>
              <a:buChar char="ü"/>
            </a:pPr>
            <a:endParaRPr lang="en-US" sz="1800" dirty="0">
              <a:solidFill>
                <a:srgbClr val="3F3F3F"/>
              </a:solidFill>
              <a:latin typeface="Times New Roman" panose="02020603050405020304" pitchFamily="18" charset="0"/>
              <a:cs typeface="Times New Roman" panose="02020603050405020304" pitchFamily="18" charset="0"/>
            </a:endParaRPr>
          </a:p>
          <a:p>
            <a:pPr marL="222250" lvl="0" indent="-342900" algn="l" rtl="0">
              <a:spcBef>
                <a:spcPts val="0"/>
              </a:spcBef>
              <a:spcAft>
                <a:spcPts val="0"/>
              </a:spcAft>
              <a:buClr>
                <a:srgbClr val="3F3F3F"/>
              </a:buClr>
              <a:buSzPts val="1900"/>
              <a:buFont typeface="Wingdings" panose="05000000000000000000" pitchFamily="2" charset="2"/>
              <a:buChar char="ü"/>
            </a:pPr>
            <a:r>
              <a:rPr lang="en-US" sz="1800" dirty="0">
                <a:solidFill>
                  <a:srgbClr val="3F3F3F"/>
                </a:solidFill>
                <a:latin typeface="Times New Roman" panose="02020603050405020304" pitchFamily="18" charset="0"/>
                <a:cs typeface="Times New Roman" panose="02020603050405020304" pitchFamily="18" charset="0"/>
              </a:rPr>
              <a:t>which is utilized for both classification and regression tasks.</a:t>
            </a:r>
            <a:endParaRPr lang="en-US" sz="1800" dirty="0">
              <a:latin typeface="Times New Roman" panose="02020603050405020304" pitchFamily="18" charset="0"/>
              <a:cs typeface="Times New Roman" panose="02020603050405020304" pitchFamily="18" charset="0"/>
            </a:endParaRPr>
          </a:p>
          <a:p>
            <a:pPr>
              <a:spcBef>
                <a:spcPts val="0"/>
              </a:spcBef>
              <a:spcAft>
                <a:spcPts val="0"/>
              </a:spcAft>
              <a:buFont typeface="Wingdings" panose="05000000000000000000" pitchFamily="2" charset="2"/>
              <a:buChar char="ü"/>
            </a:pPr>
            <a:endParaRPr lang="en-US" sz="1800" dirty="0">
              <a:solidFill>
                <a:srgbClr val="3F3F3F"/>
              </a:solidFill>
              <a:latin typeface="Times New Roman" panose="02020603050405020304" pitchFamily="18" charset="0"/>
              <a:cs typeface="Times New Roman" panose="02020603050405020304" pitchFamily="18" charset="0"/>
            </a:endParaRPr>
          </a:p>
          <a:p>
            <a:pPr marL="222250" lvl="0" indent="-342900" algn="l" rtl="0">
              <a:spcBef>
                <a:spcPts val="0"/>
              </a:spcBef>
              <a:spcAft>
                <a:spcPts val="0"/>
              </a:spcAft>
              <a:buClr>
                <a:srgbClr val="3F3F3F"/>
              </a:buClr>
              <a:buSzPts val="1900"/>
              <a:buFont typeface="Wingdings" panose="05000000000000000000" pitchFamily="2" charset="2"/>
              <a:buChar char="ü"/>
            </a:pPr>
            <a:r>
              <a:rPr lang="en-US" sz="1800" dirty="0">
                <a:solidFill>
                  <a:srgbClr val="3F3F3F"/>
                </a:solidFill>
                <a:latin typeface="Times New Roman" panose="02020603050405020304" pitchFamily="18" charset="0"/>
                <a:cs typeface="Times New Roman" panose="02020603050405020304" pitchFamily="18" charset="0"/>
              </a:rPr>
              <a:t>It can be very useful for solving decision-related problems.</a:t>
            </a:r>
            <a:endParaRPr lang="en-US" sz="1800" dirty="0">
              <a:latin typeface="Times New Roman" panose="02020603050405020304" pitchFamily="18" charset="0"/>
              <a:cs typeface="Times New Roman" panose="02020603050405020304" pitchFamily="18" charset="0"/>
            </a:endParaRPr>
          </a:p>
          <a:p>
            <a:pPr>
              <a:spcBef>
                <a:spcPts val="0"/>
              </a:spcBef>
              <a:spcAft>
                <a:spcPts val="0"/>
              </a:spcAft>
              <a:buFont typeface="Wingdings" panose="05000000000000000000" pitchFamily="2" charset="2"/>
              <a:buChar char="ü"/>
            </a:pPr>
            <a:endParaRPr lang="en-US" sz="1800" dirty="0">
              <a:solidFill>
                <a:srgbClr val="3F3F3F"/>
              </a:solidFill>
              <a:latin typeface="Times New Roman" panose="02020603050405020304" pitchFamily="18" charset="0"/>
              <a:cs typeface="Times New Roman" panose="02020603050405020304" pitchFamily="18" charset="0"/>
            </a:endParaRPr>
          </a:p>
          <a:p>
            <a:pPr marL="222250" lvl="0" indent="-342900" algn="l" rtl="0">
              <a:spcBef>
                <a:spcPts val="0"/>
              </a:spcBef>
              <a:spcAft>
                <a:spcPts val="0"/>
              </a:spcAft>
              <a:buClr>
                <a:srgbClr val="3F3F3F"/>
              </a:buClr>
              <a:buSzPts val="1900"/>
              <a:buFont typeface="Wingdings" panose="05000000000000000000" pitchFamily="2" charset="2"/>
              <a:buChar char="ü"/>
            </a:pPr>
            <a:r>
              <a:rPr lang="en-US" sz="1800" dirty="0">
                <a:solidFill>
                  <a:srgbClr val="3F3F3F"/>
                </a:solidFill>
                <a:latin typeface="Times New Roman" panose="02020603050405020304" pitchFamily="18" charset="0"/>
                <a:cs typeface="Times New Roman" panose="02020603050405020304" pitchFamily="18" charset="0"/>
              </a:rPr>
              <a:t>The goal of  decision tree learning is to create a model that predicts the value of the output variable based on input variable</a:t>
            </a:r>
            <a:endParaRPr lang="en-US" sz="1800" dirty="0">
              <a:latin typeface="Times New Roman" panose="02020603050405020304" pitchFamily="18" charset="0"/>
              <a:cs typeface="Times New Roman" panose="02020603050405020304" pitchFamily="18" charset="0"/>
            </a:endParaRPr>
          </a:p>
          <a:p>
            <a:endParaRPr lang="en-IN" dirty="0"/>
          </a:p>
        </p:txBody>
      </p:sp>
      <p:pic>
        <p:nvPicPr>
          <p:cNvPr id="7" name="Content Placeholder 6">
            <a:extLst>
              <a:ext uri="{FF2B5EF4-FFF2-40B4-BE49-F238E27FC236}">
                <a16:creationId xmlns:a16="http://schemas.microsoft.com/office/drawing/2014/main" id="{A832DD74-B49F-CF04-C4CA-175AF23116A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841718" y="514352"/>
            <a:ext cx="6209740" cy="5734048"/>
          </a:xfrm>
        </p:spPr>
      </p:pic>
      <p:sp>
        <p:nvSpPr>
          <p:cNvPr id="5" name="Date Placeholder 4">
            <a:extLst>
              <a:ext uri="{FF2B5EF4-FFF2-40B4-BE49-F238E27FC236}">
                <a16:creationId xmlns:a16="http://schemas.microsoft.com/office/drawing/2014/main" id="{45F9A444-67FE-3AD6-53D7-98B1BD0D79D3}"/>
              </a:ext>
            </a:extLst>
          </p:cNvPr>
          <p:cNvSpPr>
            <a:spLocks noGrp="1"/>
          </p:cNvSpPr>
          <p:nvPr>
            <p:ph type="dt" sz="half" idx="10"/>
          </p:nvPr>
        </p:nvSpPr>
        <p:spPr/>
        <p:txBody>
          <a:bodyPr/>
          <a:lstStyle/>
          <a:p>
            <a:pPr>
              <a:defRPr/>
            </a:pPr>
            <a:fld id="{C4629B9D-76A3-483C-9F6A-540A7409809D}" type="datetime5">
              <a:rPr lang="en-US" smtClean="0"/>
              <a:pPr>
                <a:defRPr/>
              </a:pPr>
              <a:t>27-Apr-25</a:t>
            </a:fld>
            <a:endParaRPr lang="en-US"/>
          </a:p>
        </p:txBody>
      </p:sp>
    </p:spTree>
    <p:extLst>
      <p:ext uri="{BB962C8B-B14F-4D97-AF65-F5344CB8AC3E}">
        <p14:creationId xmlns:p14="http://schemas.microsoft.com/office/powerpoint/2010/main" val="3216848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790F0-7C29-338C-844D-F1E21E81BA52}"/>
              </a:ext>
            </a:extLst>
          </p:cNvPr>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Extra Trees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88BF4D0-D99A-5611-0D4F-8887FC81ABB1}"/>
              </a:ext>
            </a:extLst>
          </p:cNvPr>
          <p:cNvSpPr>
            <a:spLocks noGrp="1"/>
          </p:cNvSpPr>
          <p:nvPr>
            <p:ph type="body" idx="2"/>
          </p:nvPr>
        </p:nvSpPr>
        <p:spPr/>
        <p:txBody>
          <a:bodyPr/>
          <a:lstStyle/>
          <a:p>
            <a:pPr marR="0" lvl="0" algn="just"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lang="en-US" sz="1600" dirty="0">
                <a:latin typeface="Times New Roman" panose="02020603050405020304" pitchFamily="18" charset="0"/>
                <a:cs typeface="Times New Roman" panose="02020603050405020304" pitchFamily="18" charset="0"/>
              </a:rPr>
              <a:t>Extra Trees is an ensemble algorithm that builds multiple decision trees with random splits, making it faster and less prone to overfitting than other tree-based models. </a:t>
            </a:r>
          </a:p>
          <a:p>
            <a:pPr marR="0" lvl="0" algn="just"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lang="en-US" sz="1600" dirty="0">
                <a:latin typeface="Times New Roman" panose="02020603050405020304" pitchFamily="18" charset="0"/>
                <a:cs typeface="Times New Roman" panose="02020603050405020304" pitchFamily="18" charset="0"/>
              </a:rPr>
              <a:t>It handles both classification and regression tasks, offers better generalization, and is efficient with large datasets</a:t>
            </a:r>
            <a:endParaRPr lang="en-IN" sz="1600" dirty="0"/>
          </a:p>
        </p:txBody>
      </p:sp>
      <p:pic>
        <p:nvPicPr>
          <p:cNvPr id="7" name="Content Placeholder 6">
            <a:extLst>
              <a:ext uri="{FF2B5EF4-FFF2-40B4-BE49-F238E27FC236}">
                <a16:creationId xmlns:a16="http://schemas.microsoft.com/office/drawing/2014/main" id="{EDF2E0B6-3693-7300-7474-AB3A12EA212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999118" y="865239"/>
            <a:ext cx="5983513" cy="5835511"/>
          </a:xfrm>
        </p:spPr>
      </p:pic>
      <p:sp>
        <p:nvSpPr>
          <p:cNvPr id="5" name="Date Placeholder 4">
            <a:extLst>
              <a:ext uri="{FF2B5EF4-FFF2-40B4-BE49-F238E27FC236}">
                <a16:creationId xmlns:a16="http://schemas.microsoft.com/office/drawing/2014/main" id="{88CF1787-1DB0-B85D-4BFA-51A26A249E17}"/>
              </a:ext>
            </a:extLst>
          </p:cNvPr>
          <p:cNvSpPr>
            <a:spLocks noGrp="1"/>
          </p:cNvSpPr>
          <p:nvPr>
            <p:ph type="dt" sz="half" idx="10"/>
          </p:nvPr>
        </p:nvSpPr>
        <p:spPr/>
        <p:txBody>
          <a:bodyPr/>
          <a:lstStyle/>
          <a:p>
            <a:pPr>
              <a:defRPr/>
            </a:pPr>
            <a:fld id="{C4629B9D-76A3-483C-9F6A-540A7409809D}" type="datetime5">
              <a:rPr lang="en-US" smtClean="0"/>
              <a:pPr>
                <a:defRPr/>
              </a:pPr>
              <a:t>27-Apr-25</a:t>
            </a:fld>
            <a:endParaRPr lang="en-US"/>
          </a:p>
        </p:txBody>
      </p:sp>
    </p:spTree>
    <p:extLst>
      <p:ext uri="{BB962C8B-B14F-4D97-AF65-F5344CB8AC3E}">
        <p14:creationId xmlns:p14="http://schemas.microsoft.com/office/powerpoint/2010/main" val="390314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A9FB5-9A56-5F67-A208-B30A625C8C42}"/>
              </a:ext>
            </a:extLst>
          </p:cNvPr>
          <p:cNvSpPr>
            <a:spLocks noGrp="1"/>
          </p:cNvSpPr>
          <p:nvPr>
            <p:ph type="title"/>
          </p:nvPr>
        </p:nvSpPr>
        <p:spPr/>
        <p:txBody>
          <a:bodyPr/>
          <a:lstStyle/>
          <a:p>
            <a:r>
              <a:rPr lang="en-US" dirty="0">
                <a:solidFill>
                  <a:srgbClr val="FF0000"/>
                </a:solidFill>
              </a:rPr>
              <a:t>XGBoost</a:t>
            </a:r>
            <a:endParaRPr lang="en-IN" dirty="0">
              <a:solidFill>
                <a:srgbClr val="FF0000"/>
              </a:solidFill>
            </a:endParaRPr>
          </a:p>
        </p:txBody>
      </p:sp>
      <p:sp>
        <p:nvSpPr>
          <p:cNvPr id="3" name="Text Placeholder 2">
            <a:extLst>
              <a:ext uri="{FF2B5EF4-FFF2-40B4-BE49-F238E27FC236}">
                <a16:creationId xmlns:a16="http://schemas.microsoft.com/office/drawing/2014/main" id="{7D882815-A5C8-2C5A-661E-A5CFA53FEAAB}"/>
              </a:ext>
            </a:extLst>
          </p:cNvPr>
          <p:cNvSpPr>
            <a:spLocks noGrp="1"/>
          </p:cNvSpPr>
          <p:nvPr>
            <p:ph type="body" idx="2"/>
          </p:nvPr>
        </p:nvSpPr>
        <p:spPr>
          <a:xfrm>
            <a:off x="914400" y="1676400"/>
            <a:ext cx="3657600" cy="4793226"/>
          </a:xfrm>
        </p:spPr>
        <p:txBody>
          <a:bodyPr/>
          <a:lstStyle/>
          <a:p>
            <a:pPr marR="0" lvl="0" algn="just"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lang="en-US" sz="1400" dirty="0">
                <a:latin typeface="Times New Roman" panose="02020603050405020304" pitchFamily="18" charset="0"/>
                <a:cs typeface="Times New Roman" panose="02020603050405020304" pitchFamily="18" charset="0"/>
              </a:rPr>
              <a:t>It is known for its speed and efficiency, making it suitable for large datasets.</a:t>
            </a:r>
          </a:p>
          <a:p>
            <a:pPr marR="0" lvl="0" algn="just"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lang="en-US" sz="1400" dirty="0">
                <a:latin typeface="Times New Roman" panose="02020603050405020304" pitchFamily="18" charset="0"/>
                <a:cs typeface="Times New Roman" panose="02020603050405020304" pitchFamily="18" charset="0"/>
              </a:rPr>
              <a:t>XGBoost can automatically handle missing data without requiring imputation.</a:t>
            </a:r>
          </a:p>
          <a:p>
            <a:pPr marR="0" lvl="0" algn="just"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lang="en-US" sz="1400" dirty="0">
                <a:latin typeface="Times New Roman" panose="02020603050405020304" pitchFamily="18" charset="0"/>
                <a:cs typeface="Times New Roman" panose="02020603050405020304" pitchFamily="18" charset="0"/>
              </a:rPr>
              <a:t>The algorithm incorporates L1 and L2 regularization, which helps prevent overfitting.</a:t>
            </a:r>
          </a:p>
          <a:p>
            <a:pPr marR="0" lvl="0" algn="just"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lang="en-US" sz="1400" dirty="0">
                <a:latin typeface="Times New Roman" panose="02020603050405020304" pitchFamily="18" charset="0"/>
                <a:cs typeface="Times New Roman" panose="02020603050405020304" pitchFamily="18" charset="0"/>
              </a:rPr>
              <a:t>It supports parallelization, which speeds up training, especially with large datasets.</a:t>
            </a:r>
          </a:p>
          <a:p>
            <a:pPr marR="0" lvl="0" algn="just" defTabSz="914400" rtl="0" eaLnBrk="0" fontAlgn="base" latinLnBrk="0" hangingPunct="0">
              <a:lnSpc>
                <a:spcPct val="200000"/>
              </a:lnSpc>
              <a:spcBef>
                <a:spcPct val="0"/>
              </a:spcBef>
              <a:spcAft>
                <a:spcPct val="0"/>
              </a:spcAft>
              <a:buClrTx/>
              <a:buSzTx/>
              <a:buFont typeface="Wingdings" panose="05000000000000000000" pitchFamily="2" charset="2"/>
              <a:buChar char="ü"/>
              <a:tabLst/>
            </a:pPr>
            <a:r>
              <a:rPr lang="en-US" sz="1400" dirty="0">
                <a:latin typeface="Times New Roman" panose="02020603050405020304" pitchFamily="18" charset="0"/>
                <a:cs typeface="Times New Roman" panose="02020603050405020304" pitchFamily="18" charset="0"/>
              </a:rPr>
              <a:t>XGBoost can handle both linear and non-linear relationships in the data, making it versatile for various tasks.</a:t>
            </a:r>
          </a:p>
          <a:p>
            <a:pPr algn="just"/>
            <a:endParaRPr lang="en-IN" dirty="0"/>
          </a:p>
        </p:txBody>
      </p:sp>
      <p:pic>
        <p:nvPicPr>
          <p:cNvPr id="7" name="Content Placeholder 6">
            <a:extLst>
              <a:ext uri="{FF2B5EF4-FFF2-40B4-BE49-F238E27FC236}">
                <a16:creationId xmlns:a16="http://schemas.microsoft.com/office/drawing/2014/main" id="{C01BB6FD-5FA4-05AE-91D0-762B247EE8F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95773" y="1676400"/>
            <a:ext cx="5558117" cy="4572000"/>
          </a:xfrm>
        </p:spPr>
      </p:pic>
      <p:sp>
        <p:nvSpPr>
          <p:cNvPr id="5" name="Date Placeholder 4">
            <a:extLst>
              <a:ext uri="{FF2B5EF4-FFF2-40B4-BE49-F238E27FC236}">
                <a16:creationId xmlns:a16="http://schemas.microsoft.com/office/drawing/2014/main" id="{97B5E5CB-DD39-5833-458D-FCB11E88A748}"/>
              </a:ext>
            </a:extLst>
          </p:cNvPr>
          <p:cNvSpPr>
            <a:spLocks noGrp="1"/>
          </p:cNvSpPr>
          <p:nvPr>
            <p:ph type="dt" sz="half" idx="10"/>
          </p:nvPr>
        </p:nvSpPr>
        <p:spPr/>
        <p:txBody>
          <a:bodyPr/>
          <a:lstStyle/>
          <a:p>
            <a:pPr>
              <a:defRPr/>
            </a:pPr>
            <a:fld id="{C4629B9D-76A3-483C-9F6A-540A7409809D}" type="datetime5">
              <a:rPr lang="en-US" smtClean="0"/>
              <a:pPr>
                <a:defRPr/>
              </a:pPr>
              <a:t>27-Apr-25</a:t>
            </a:fld>
            <a:endParaRPr lang="en-US"/>
          </a:p>
        </p:txBody>
      </p:sp>
    </p:spTree>
    <p:extLst>
      <p:ext uri="{BB962C8B-B14F-4D97-AF65-F5344CB8AC3E}">
        <p14:creationId xmlns:p14="http://schemas.microsoft.com/office/powerpoint/2010/main" val="802061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7F6DA81-86C0-34C3-0A06-52A1FBA25422}"/>
              </a:ext>
            </a:extLst>
          </p:cNvPr>
          <p:cNvSpPr>
            <a:spLocks noGrp="1"/>
          </p:cNvSpPr>
          <p:nvPr>
            <p:ph type="dt" sz="half" idx="10"/>
          </p:nvPr>
        </p:nvSpPr>
        <p:spPr/>
        <p:txBody>
          <a:bodyPr/>
          <a:lstStyle/>
          <a:p>
            <a:pPr>
              <a:defRPr/>
            </a:pPr>
            <a:fld id="{E1413D5B-0279-47B2-AB44-E806A00ECAC5}" type="datetime5">
              <a:rPr lang="en-US" smtClean="0"/>
              <a:pPr>
                <a:defRPr/>
              </a:pPr>
              <a:t>27-Apr-25</a:t>
            </a:fld>
            <a:endParaRPr lang="en-US"/>
          </a:p>
        </p:txBody>
      </p:sp>
      <p:sp>
        <p:nvSpPr>
          <p:cNvPr id="2" name="TextBox 1">
            <a:extLst>
              <a:ext uri="{FF2B5EF4-FFF2-40B4-BE49-F238E27FC236}">
                <a16:creationId xmlns:a16="http://schemas.microsoft.com/office/drawing/2014/main" id="{24D1180F-66AA-83A9-31D8-AABAC5624BF7}"/>
              </a:ext>
            </a:extLst>
          </p:cNvPr>
          <p:cNvSpPr txBox="1"/>
          <p:nvPr/>
        </p:nvSpPr>
        <p:spPr>
          <a:xfrm>
            <a:off x="1098999" y="619725"/>
            <a:ext cx="10436086"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rgbClr val="FF0000"/>
                </a:solidFill>
                <a:latin typeface="Times New Roman"/>
                <a:cs typeface="Times New Roman"/>
              </a:rPr>
              <a:t>ABSTRACT</a:t>
            </a:r>
          </a:p>
          <a:p>
            <a:endParaRPr lang="en-US" sz="2800" b="1" dirty="0">
              <a:latin typeface="Times New Roman"/>
              <a:cs typeface="Times New Roman"/>
            </a:endParaRPr>
          </a:p>
        </p:txBody>
      </p:sp>
      <p:sp>
        <p:nvSpPr>
          <p:cNvPr id="3" name="TextBox 2">
            <a:extLst>
              <a:ext uri="{FF2B5EF4-FFF2-40B4-BE49-F238E27FC236}">
                <a16:creationId xmlns:a16="http://schemas.microsoft.com/office/drawing/2014/main" id="{C890BB17-49F0-4A19-F93F-2DDBF995DBEE}"/>
              </a:ext>
            </a:extLst>
          </p:cNvPr>
          <p:cNvSpPr txBox="1"/>
          <p:nvPr/>
        </p:nvSpPr>
        <p:spPr>
          <a:xfrm>
            <a:off x="802068" y="2073070"/>
            <a:ext cx="110299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t>	</a:t>
            </a:r>
            <a:endParaRPr lang="en-IN" sz="2800"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B61093DA-8373-911A-9C20-1629F0AB40D0}"/>
              </a:ext>
            </a:extLst>
          </p:cNvPr>
          <p:cNvSpPr txBox="1"/>
          <p:nvPr/>
        </p:nvSpPr>
        <p:spPr>
          <a:xfrm>
            <a:off x="906939" y="1410925"/>
            <a:ext cx="10820207" cy="4801314"/>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en-US" dirty="0">
                <a:solidFill>
                  <a:srgbClr val="000000"/>
                </a:solidFill>
                <a:effectLst/>
                <a:latin typeface="Times New Roman" panose="02020603050405020304" pitchFamily="18" charset="0"/>
                <a:ea typeface="Times New Roman" panose="02020603050405020304" pitchFamily="18" charset="0"/>
              </a:rPr>
              <a:t>Hair loss is a prevalent problem that is impacted by genetics, lifestyle, and medical factors. </a:t>
            </a:r>
          </a:p>
          <a:p>
            <a:pPr marL="285750" indent="-285750" algn="just">
              <a:lnSpc>
                <a:spcPct val="200000"/>
              </a:lnSpc>
              <a:buFont typeface="Wingdings" panose="05000000000000000000" pitchFamily="2" charset="2"/>
              <a:buChar char="Ø"/>
            </a:pPr>
            <a:r>
              <a:rPr lang="en-US" dirty="0">
                <a:solidFill>
                  <a:srgbClr val="000000"/>
                </a:solidFill>
                <a:effectLst/>
                <a:latin typeface="Times New Roman" panose="02020603050405020304" pitchFamily="18" charset="0"/>
                <a:ea typeface="Times New Roman" panose="02020603050405020304" pitchFamily="18" charset="0"/>
              </a:rPr>
              <a:t>Prediction accuracy is decreased by traditional studies' frequent reliance on small datasets.  </a:t>
            </a:r>
          </a:p>
          <a:p>
            <a:pPr marL="285750" indent="-285750" algn="just">
              <a:lnSpc>
                <a:spcPct val="200000"/>
              </a:lnSpc>
              <a:buFont typeface="Wingdings" panose="05000000000000000000" pitchFamily="2" charset="2"/>
              <a:buChar char="Ø"/>
            </a:pPr>
            <a:r>
              <a:rPr lang="en-US" dirty="0">
                <a:solidFill>
                  <a:srgbClr val="000000"/>
                </a:solidFill>
                <a:effectLst/>
                <a:latin typeface="Times New Roman" panose="02020603050405020304" pitchFamily="18" charset="0"/>
                <a:ea typeface="Times New Roman" panose="02020603050405020304" pitchFamily="18" charset="0"/>
              </a:rPr>
              <a:t>To determine the main causes of hair loss, this study combines real-time data with machine learning algorithms like Random Forest, Decision Tree, </a:t>
            </a:r>
            <a:r>
              <a:rPr lang="en-US" dirty="0" err="1">
                <a:solidFill>
                  <a:srgbClr val="000000"/>
                </a:solidFill>
                <a:effectLst/>
                <a:latin typeface="Times New Roman" panose="02020603050405020304" pitchFamily="18" charset="0"/>
                <a:ea typeface="Times New Roman" panose="02020603050405020304" pitchFamily="18" charset="0"/>
              </a:rPr>
              <a:t>XGBoost</a:t>
            </a:r>
            <a:r>
              <a:rPr lang="en-US" dirty="0">
                <a:solidFill>
                  <a:srgbClr val="000000"/>
                </a:solidFill>
                <a:effectLst/>
                <a:latin typeface="Times New Roman" panose="02020603050405020304" pitchFamily="18" charset="0"/>
                <a:ea typeface="Times New Roman" panose="02020603050405020304" pitchFamily="18" charset="0"/>
              </a:rPr>
              <a:t>, Extra Trees, and Ensemble approaches.  </a:t>
            </a:r>
          </a:p>
          <a:p>
            <a:pPr marL="285750" indent="-285750" algn="just">
              <a:lnSpc>
                <a:spcPct val="200000"/>
              </a:lnSpc>
              <a:buFont typeface="Wingdings" panose="05000000000000000000" pitchFamily="2" charset="2"/>
              <a:buChar char="Ø"/>
            </a:pPr>
            <a:r>
              <a:rPr lang="en-US" dirty="0">
                <a:solidFill>
                  <a:srgbClr val="000000"/>
                </a:solidFill>
                <a:effectLst/>
                <a:latin typeface="Times New Roman" panose="02020603050405020304" pitchFamily="18" charset="0"/>
                <a:ea typeface="Times New Roman" panose="02020603050405020304" pitchFamily="18" charset="0"/>
              </a:rPr>
              <a:t>To improve feature selection and model performance, we use Generative Adversarial Networks (GANs) for augmentation and SMOTE for data balance. </a:t>
            </a:r>
          </a:p>
          <a:p>
            <a:pPr marL="285750" indent="-285750" algn="just">
              <a:lnSpc>
                <a:spcPct val="200000"/>
              </a:lnSpc>
              <a:buFont typeface="Wingdings" panose="05000000000000000000" pitchFamily="2" charset="2"/>
              <a:buChar char="Ø"/>
            </a:pPr>
            <a:r>
              <a:rPr lang="en-US" dirty="0">
                <a:solidFill>
                  <a:srgbClr val="000000"/>
                </a:solidFill>
                <a:effectLst/>
                <a:latin typeface="Times New Roman" panose="02020603050405020304" pitchFamily="18" charset="0"/>
                <a:ea typeface="Times New Roman" panose="02020603050405020304" pitchFamily="18" charset="0"/>
              </a:rPr>
              <a:t>Our method facilitates early detection, increases predictive accuracy, and permits tailored therapy suggestions.  </a:t>
            </a:r>
          </a:p>
          <a:p>
            <a:pPr marL="285750" indent="-285750" algn="just">
              <a:lnSpc>
                <a:spcPct val="200000"/>
              </a:lnSpc>
              <a:buFont typeface="Wingdings" panose="05000000000000000000" pitchFamily="2" charset="2"/>
              <a:buChar char="Ø"/>
            </a:pPr>
            <a:r>
              <a:rPr lang="en-US" dirty="0">
                <a:solidFill>
                  <a:srgbClr val="000000"/>
                </a:solidFill>
                <a:effectLst/>
                <a:latin typeface="Times New Roman" panose="02020603050405020304" pitchFamily="18" charset="0"/>
                <a:ea typeface="Times New Roman" panose="02020603050405020304" pitchFamily="18" charset="0"/>
              </a:rPr>
              <a:t>This study offers practical advice that enables people to properly manage the health of their hair.</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78549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EAB91-EBA4-A35F-3CCB-E517D8C5C7E2}"/>
              </a:ext>
            </a:extLst>
          </p:cNvPr>
          <p:cNvSpPr>
            <a:spLocks noGrp="1"/>
          </p:cNvSpPr>
          <p:nvPr>
            <p:ph type="title"/>
          </p:nvPr>
        </p:nvSpPr>
        <p:spPr>
          <a:xfrm>
            <a:off x="914400" y="514352"/>
            <a:ext cx="4768646" cy="645854"/>
          </a:xfrm>
        </p:spPr>
        <p:txBody>
          <a:bodyPr/>
          <a:lstStyle/>
          <a:p>
            <a:r>
              <a:rPr lang="en-US" dirty="0">
                <a:solidFill>
                  <a:srgbClr val="FF0000"/>
                </a:solidFill>
                <a:latin typeface="Times New Roman" panose="02020603050405020304" pitchFamily="18" charset="0"/>
                <a:cs typeface="Times New Roman" panose="02020603050405020304" pitchFamily="18" charset="0"/>
              </a:rPr>
              <a:t>Ensemble Model-1(LG,XG,RF)</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91545E0-7BF5-1EA9-4BA0-1D90FEBD0320}"/>
              </a:ext>
            </a:extLst>
          </p:cNvPr>
          <p:cNvSpPr>
            <a:spLocks noGrp="1"/>
          </p:cNvSpPr>
          <p:nvPr>
            <p:ph type="body" idx="2"/>
          </p:nvPr>
        </p:nvSpPr>
        <p:spPr>
          <a:xfrm>
            <a:off x="816077" y="1160206"/>
            <a:ext cx="3950656" cy="5781367"/>
          </a:xfrm>
        </p:spPr>
        <p:txBody>
          <a:bodyPr/>
          <a:lstStyle/>
          <a:p>
            <a:pPr marL="342900" marR="0" lvl="0" indent="-342900" algn="just" defTabSz="914400" rtl="0" eaLnBrk="0" fontAlgn="base" latinLnBrk="0" hangingPunct="0">
              <a:lnSpc>
                <a:spcPct val="200000"/>
              </a:lnSpc>
              <a:spcBef>
                <a:spcPct val="0"/>
              </a:spcBef>
              <a:spcAft>
                <a:spcPct val="0"/>
              </a:spcAft>
              <a:buClrTx/>
              <a:buSzTx/>
              <a:buFont typeface="+mj-lt"/>
              <a:buAutoNum type="arabicPeriod"/>
              <a:tabLst/>
            </a:pPr>
            <a:r>
              <a:rPr lang="en-US" sz="1400" dirty="0">
                <a:latin typeface="Times New Roman" panose="02020603050405020304" pitchFamily="18" charset="0"/>
                <a:cs typeface="Times New Roman" panose="02020603050405020304" pitchFamily="18" charset="0"/>
              </a:rPr>
              <a:t>Ensemble methods combine multiple models to improve accuracy, robustness, and generalization by reducing bias and variance. </a:t>
            </a:r>
          </a:p>
          <a:p>
            <a:pPr marL="342900" lvl="0" indent="-342900" algn="just">
              <a:lnSpc>
                <a:spcPct val="200000"/>
              </a:lnSpc>
              <a:spcBef>
                <a:spcPct val="0"/>
              </a:spcBef>
              <a:buSzTx/>
              <a:buFont typeface="+mj-lt"/>
              <a:buAutoNum type="arabicPeriod"/>
            </a:pPr>
            <a:r>
              <a:rPr lang="en-US" sz="1400" dirty="0">
                <a:latin typeface="Times New Roman" panose="02020603050405020304" pitchFamily="18" charset="0"/>
                <a:cs typeface="Times New Roman" panose="02020603050405020304" pitchFamily="18" charset="0"/>
              </a:rPr>
              <a:t>The data is split into training and testing sets, and class imbalance is</a:t>
            </a:r>
          </a:p>
          <a:p>
            <a:pPr marL="342900" lvl="0" indent="-342900" algn="just">
              <a:lnSpc>
                <a:spcPct val="200000"/>
              </a:lnSpc>
              <a:spcBef>
                <a:spcPct val="0"/>
              </a:spcBef>
              <a:buSzTx/>
              <a:buFont typeface="+mj-lt"/>
              <a:buAutoNum type="arabicPeriod"/>
            </a:pPr>
            <a:r>
              <a:rPr lang="en-US" sz="1400" dirty="0">
                <a:latin typeface="Times New Roman" panose="02020603050405020304" pitchFamily="18" charset="0"/>
                <a:cs typeface="Times New Roman" panose="02020603050405020304" pitchFamily="18" charset="0"/>
              </a:rPr>
              <a:t> handled using SMOTE.</a:t>
            </a:r>
          </a:p>
          <a:p>
            <a:pPr marL="342900" lvl="0" indent="-342900" algn="just">
              <a:lnSpc>
                <a:spcPct val="200000"/>
              </a:lnSpc>
              <a:spcBef>
                <a:spcPct val="0"/>
              </a:spcBef>
              <a:buSzTx/>
              <a:buFont typeface="+mj-lt"/>
              <a:buAutoNum type="arabicPeriod"/>
            </a:pPr>
            <a:r>
              <a:rPr lang="en-US" sz="1400" dirty="0">
                <a:latin typeface="Times New Roman" panose="02020603050405020304" pitchFamily="18" charset="0"/>
                <a:cs typeface="Times New Roman" panose="02020603050405020304" pitchFamily="18" charset="0"/>
              </a:rPr>
              <a:t>Features are scaled for better model performance.</a:t>
            </a:r>
          </a:p>
          <a:p>
            <a:pPr marL="342900" lvl="0" indent="-342900" algn="just">
              <a:lnSpc>
                <a:spcPct val="200000"/>
              </a:lnSpc>
              <a:spcBef>
                <a:spcPct val="0"/>
              </a:spcBef>
              <a:buSzTx/>
              <a:buFont typeface="+mj-lt"/>
              <a:buAutoNum type="arabicPeriod"/>
            </a:pPr>
            <a:r>
              <a:rPr lang="en-US" sz="1400" dirty="0">
                <a:latin typeface="Times New Roman" panose="02020603050405020304" pitchFamily="18" charset="0"/>
                <a:cs typeface="Times New Roman" panose="02020603050405020304" pitchFamily="18" charset="0"/>
              </a:rPr>
              <a:t>Hyperparameter tuning is done for Random Forest, XGBoost, and </a:t>
            </a:r>
          </a:p>
          <a:p>
            <a:pPr marL="342900" lvl="0" indent="-342900" algn="just">
              <a:lnSpc>
                <a:spcPct val="200000"/>
              </a:lnSpc>
              <a:spcBef>
                <a:spcPct val="0"/>
              </a:spcBef>
              <a:buSzTx/>
              <a:buFont typeface="+mj-lt"/>
              <a:buAutoNum type="arabicPeriod"/>
            </a:pPr>
            <a:r>
              <a:rPr lang="en-US" sz="1400" dirty="0" err="1">
                <a:latin typeface="Times New Roman" panose="02020603050405020304" pitchFamily="18" charset="0"/>
                <a:cs typeface="Times New Roman" panose="02020603050405020304" pitchFamily="18" charset="0"/>
              </a:rPr>
              <a:t>LightGBM</a:t>
            </a:r>
            <a:r>
              <a:rPr lang="en-US" sz="1400" dirty="0">
                <a:latin typeface="Times New Roman" panose="02020603050405020304" pitchFamily="18" charset="0"/>
                <a:cs typeface="Times New Roman" panose="02020603050405020304" pitchFamily="18" charset="0"/>
              </a:rPr>
              <a:t> models to improve accuracy.</a:t>
            </a:r>
          </a:p>
          <a:p>
            <a:pPr marL="342900" lvl="0" indent="-342900" algn="just">
              <a:lnSpc>
                <a:spcPct val="200000"/>
              </a:lnSpc>
              <a:spcBef>
                <a:spcPct val="0"/>
              </a:spcBef>
              <a:buSzTx/>
              <a:buFont typeface="+mj-lt"/>
              <a:buAutoNum type="arabicPeriod"/>
            </a:pPr>
            <a:r>
              <a:rPr lang="en-US" sz="1400" dirty="0">
                <a:latin typeface="Times New Roman" panose="02020603050405020304" pitchFamily="18" charset="0"/>
                <a:cs typeface="Times New Roman" panose="02020603050405020304" pitchFamily="18" charset="0"/>
              </a:rPr>
              <a:t>Hyperparameter tuning is done for Random Forest, XGBoost, and </a:t>
            </a:r>
            <a:r>
              <a:rPr lang="en-US" sz="1400" dirty="0" err="1">
                <a:latin typeface="Times New Roman" panose="02020603050405020304" pitchFamily="18" charset="0"/>
                <a:cs typeface="Times New Roman" panose="02020603050405020304" pitchFamily="18" charset="0"/>
              </a:rPr>
              <a:t>LightGBM</a:t>
            </a:r>
            <a:r>
              <a:rPr lang="en-US" sz="1400" dirty="0">
                <a:latin typeface="Times New Roman" panose="02020603050405020304" pitchFamily="18" charset="0"/>
                <a:cs typeface="Times New Roman" panose="02020603050405020304" pitchFamily="18" charset="0"/>
              </a:rPr>
              <a:t> models to improve accuracy.</a:t>
            </a:r>
            <a:endParaRPr lang="en-IN" dirty="0"/>
          </a:p>
        </p:txBody>
      </p:sp>
      <p:pic>
        <p:nvPicPr>
          <p:cNvPr id="7" name="Content Placeholder 6">
            <a:extLst>
              <a:ext uri="{FF2B5EF4-FFF2-40B4-BE49-F238E27FC236}">
                <a16:creationId xmlns:a16="http://schemas.microsoft.com/office/drawing/2014/main" id="{A92B9406-03F0-0F03-0ECF-0D1772E56EA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117427" y="1032387"/>
            <a:ext cx="6073682" cy="5447071"/>
          </a:xfrm>
        </p:spPr>
      </p:pic>
      <p:sp>
        <p:nvSpPr>
          <p:cNvPr id="5" name="Date Placeholder 4">
            <a:extLst>
              <a:ext uri="{FF2B5EF4-FFF2-40B4-BE49-F238E27FC236}">
                <a16:creationId xmlns:a16="http://schemas.microsoft.com/office/drawing/2014/main" id="{57ECBC5E-E777-C2F7-FC13-CAFA0C600CE0}"/>
              </a:ext>
            </a:extLst>
          </p:cNvPr>
          <p:cNvSpPr>
            <a:spLocks noGrp="1"/>
          </p:cNvSpPr>
          <p:nvPr>
            <p:ph type="dt" sz="half" idx="10"/>
          </p:nvPr>
        </p:nvSpPr>
        <p:spPr/>
        <p:txBody>
          <a:bodyPr/>
          <a:lstStyle/>
          <a:p>
            <a:pPr>
              <a:defRPr/>
            </a:pPr>
            <a:fld id="{C4629B9D-76A3-483C-9F6A-540A7409809D}" type="datetime5">
              <a:rPr lang="en-US" smtClean="0"/>
              <a:pPr>
                <a:defRPr/>
              </a:pPr>
              <a:t>27-Apr-25</a:t>
            </a:fld>
            <a:endParaRPr lang="en-US"/>
          </a:p>
        </p:txBody>
      </p:sp>
    </p:spTree>
    <p:extLst>
      <p:ext uri="{BB962C8B-B14F-4D97-AF65-F5344CB8AC3E}">
        <p14:creationId xmlns:p14="http://schemas.microsoft.com/office/powerpoint/2010/main" val="3399433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8EE17-121A-E7D3-74BD-2120E3FBF2D6}"/>
              </a:ext>
            </a:extLst>
          </p:cNvPr>
          <p:cNvSpPr>
            <a:spLocks noGrp="1"/>
          </p:cNvSpPr>
          <p:nvPr>
            <p:ph type="title"/>
          </p:nvPr>
        </p:nvSpPr>
        <p:spPr>
          <a:xfrm>
            <a:off x="914400" y="514352"/>
            <a:ext cx="5181600" cy="1162050"/>
          </a:xfrm>
        </p:spPr>
        <p:txBody>
          <a:bodyPr/>
          <a:lstStyle/>
          <a:p>
            <a:r>
              <a:rPr lang="en-US" dirty="0">
                <a:solidFill>
                  <a:srgbClr val="FF0000"/>
                </a:solidFill>
                <a:latin typeface="Times New Roman" panose="02020603050405020304" pitchFamily="18" charset="0"/>
                <a:cs typeface="Times New Roman" panose="02020603050405020304" pitchFamily="18" charset="0"/>
              </a:rPr>
              <a:t>Ensemble Model-2(RF,KNN,GB)</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E4A2C05-E95C-E362-8F6D-1FE3105C7038}"/>
              </a:ext>
            </a:extLst>
          </p:cNvPr>
          <p:cNvSpPr>
            <a:spLocks noGrp="1"/>
          </p:cNvSpPr>
          <p:nvPr>
            <p:ph type="body" idx="2"/>
          </p:nvPr>
        </p:nvSpPr>
        <p:spPr/>
        <p:txBody>
          <a:bodyPr/>
          <a:lstStyle/>
          <a:p>
            <a:pPr marL="342900" indent="-342900" algn="just">
              <a:buFont typeface="+mj-lt"/>
              <a:buAutoNum type="arabicPeriod"/>
            </a:pPr>
            <a:r>
              <a:rPr lang="en-US" sz="1600" dirty="0">
                <a:latin typeface="Times New Roman" panose="02020603050405020304" pitchFamily="18" charset="0"/>
                <a:cs typeface="Times New Roman" panose="02020603050405020304" pitchFamily="18" charset="0"/>
              </a:rPr>
              <a:t>The proposed ensemble combines Random Forest, K-Nearest Neighbors (KNN), and Gradient Boosting to improve hair loss prediction accuracy.</a:t>
            </a:r>
          </a:p>
          <a:p>
            <a:pPr marL="342900" indent="-342900" algn="just">
              <a:buFont typeface="+mj-lt"/>
              <a:buAutoNum type="arabicPeriod"/>
            </a:pPr>
            <a:r>
              <a:rPr lang="en-US" sz="1600" dirty="0">
                <a:latin typeface="Times New Roman" panose="02020603050405020304" pitchFamily="18" charset="0"/>
                <a:cs typeface="Times New Roman" panose="02020603050405020304" pitchFamily="18" charset="0"/>
              </a:rPr>
              <a:t>It leverages the strengths of different algorithms: Random Forest for stability, KNN for simplicity, and Gradient Boosting for handling complex patterns.</a:t>
            </a:r>
          </a:p>
          <a:p>
            <a:pPr marL="342900" indent="-342900" algn="just">
              <a:buFont typeface="+mj-lt"/>
              <a:buAutoNum type="arabicPeriod"/>
            </a:pPr>
            <a:r>
              <a:rPr lang="en-US" sz="1600" dirty="0">
                <a:latin typeface="Times New Roman" panose="02020603050405020304" pitchFamily="18" charset="0"/>
                <a:cs typeface="Times New Roman" panose="02020603050405020304" pitchFamily="18" charset="0"/>
              </a:rPr>
              <a:t>By combining these models, the system delivers more reliable and consistent predictions than using individual algorithms alone.</a:t>
            </a:r>
            <a:endParaRPr lang="en-IN" sz="1600"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3F4F1DA5-0254-C394-15AE-B7088FBC7B2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27709" y="1022555"/>
            <a:ext cx="6483095" cy="5225845"/>
          </a:xfrm>
        </p:spPr>
      </p:pic>
      <p:sp>
        <p:nvSpPr>
          <p:cNvPr id="5" name="Date Placeholder 4">
            <a:extLst>
              <a:ext uri="{FF2B5EF4-FFF2-40B4-BE49-F238E27FC236}">
                <a16:creationId xmlns:a16="http://schemas.microsoft.com/office/drawing/2014/main" id="{C8358749-1F95-89D2-B21B-7FC2A562C5C3}"/>
              </a:ext>
            </a:extLst>
          </p:cNvPr>
          <p:cNvSpPr>
            <a:spLocks noGrp="1"/>
          </p:cNvSpPr>
          <p:nvPr>
            <p:ph type="dt" sz="half" idx="10"/>
          </p:nvPr>
        </p:nvSpPr>
        <p:spPr/>
        <p:txBody>
          <a:bodyPr/>
          <a:lstStyle/>
          <a:p>
            <a:pPr>
              <a:defRPr/>
            </a:pPr>
            <a:fld id="{C4629B9D-76A3-483C-9F6A-540A7409809D}" type="datetime5">
              <a:rPr lang="en-US" smtClean="0"/>
              <a:pPr>
                <a:defRPr/>
              </a:pPr>
              <a:t>27-Apr-25</a:t>
            </a:fld>
            <a:endParaRPr lang="en-US"/>
          </a:p>
        </p:txBody>
      </p:sp>
    </p:spTree>
    <p:extLst>
      <p:ext uri="{BB962C8B-B14F-4D97-AF65-F5344CB8AC3E}">
        <p14:creationId xmlns:p14="http://schemas.microsoft.com/office/powerpoint/2010/main" val="2900716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E3FD6-F455-3E5D-4B21-9FB0A8109AE3}"/>
              </a:ext>
            </a:extLst>
          </p:cNvPr>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RESULT</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D1228AC-9285-5EF6-E722-25680B1F39FD}"/>
              </a:ext>
            </a:extLst>
          </p:cNvPr>
          <p:cNvSpPr>
            <a:spLocks noGrp="1"/>
          </p:cNvSpPr>
          <p:nvPr>
            <p:ph type="body" idx="2"/>
          </p:nvPr>
        </p:nvSpPr>
        <p:spPr/>
        <p:txBody>
          <a:bodyPr/>
          <a:lstStyle/>
          <a:p>
            <a:pPr algn="just"/>
            <a:endParaRPr lang="en-US" dirty="0"/>
          </a:p>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Among all the models, Ensemble Model 2 (XGBoost + Logistic Regression + Random Forest) gave the best performance with higher Precision, Recall, and F1-Score values.</a:t>
            </a:r>
          </a:p>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 It outperformed both individual models and Ensemble Model 1, making it the most accurate for predicting hair loss.</a:t>
            </a:r>
            <a:endParaRPr lang="en-IN" sz="1800" dirty="0">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CE4441F3-46B7-DF36-FC21-E0A3140292D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673213" y="619432"/>
            <a:ext cx="4604071" cy="5628968"/>
          </a:xfrm>
        </p:spPr>
      </p:pic>
      <p:sp>
        <p:nvSpPr>
          <p:cNvPr id="5" name="Date Placeholder 4">
            <a:extLst>
              <a:ext uri="{FF2B5EF4-FFF2-40B4-BE49-F238E27FC236}">
                <a16:creationId xmlns:a16="http://schemas.microsoft.com/office/drawing/2014/main" id="{D4454B8A-B3A3-FF7C-30E4-8C95914A817A}"/>
              </a:ext>
            </a:extLst>
          </p:cNvPr>
          <p:cNvSpPr>
            <a:spLocks noGrp="1"/>
          </p:cNvSpPr>
          <p:nvPr>
            <p:ph type="dt" sz="half" idx="10"/>
          </p:nvPr>
        </p:nvSpPr>
        <p:spPr/>
        <p:txBody>
          <a:bodyPr/>
          <a:lstStyle/>
          <a:p>
            <a:pPr>
              <a:defRPr/>
            </a:pPr>
            <a:fld id="{C4629B9D-76A3-483C-9F6A-540A7409809D}" type="datetime5">
              <a:rPr lang="en-US" smtClean="0"/>
              <a:pPr>
                <a:defRPr/>
              </a:pPr>
              <a:t>27-Apr-25</a:t>
            </a:fld>
            <a:endParaRPr lang="en-US"/>
          </a:p>
        </p:txBody>
      </p:sp>
    </p:spTree>
    <p:extLst>
      <p:ext uri="{BB962C8B-B14F-4D97-AF65-F5344CB8AC3E}">
        <p14:creationId xmlns:p14="http://schemas.microsoft.com/office/powerpoint/2010/main" val="3239327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F0DC6-F47D-FA40-AC2D-36FB905C3AFF}"/>
              </a:ext>
            </a:extLst>
          </p:cNvPr>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CONCLUSION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D6DC69A-8726-3A7C-2CD1-5178322CE24C}"/>
              </a:ext>
            </a:extLst>
          </p:cNvPr>
          <p:cNvSpPr>
            <a:spLocks noGrp="1"/>
          </p:cNvSpPr>
          <p:nvPr>
            <p:ph type="body" idx="2"/>
          </p:nvPr>
        </p:nvSpPr>
        <p:spPr>
          <a:xfrm>
            <a:off x="1120877" y="1873046"/>
            <a:ext cx="3657600" cy="4572000"/>
          </a:xfrm>
        </p:spPr>
        <p:txBody>
          <a:bodyPr/>
          <a:lstStyle/>
          <a:p>
            <a:pPr marL="457200" indent="-457200" algn="just">
              <a:buFont typeface="+mj-lt"/>
              <a:buAutoNum type="arabicPeriod"/>
            </a:pPr>
            <a:r>
              <a:rPr lang="en-US" sz="1600" dirty="0">
                <a:latin typeface="Times New Roman" panose="02020603050405020304" pitchFamily="18" charset="0"/>
                <a:cs typeface="Times New Roman" panose="02020603050405020304" pitchFamily="18" charset="0"/>
              </a:rPr>
              <a:t>The results clearly indicate that </a:t>
            </a:r>
            <a:r>
              <a:rPr lang="en-US" sz="1600" b="1" dirty="0">
                <a:latin typeface="Times New Roman" panose="02020603050405020304" pitchFamily="18" charset="0"/>
                <a:cs typeface="Times New Roman" panose="02020603050405020304" pitchFamily="18" charset="0"/>
              </a:rPr>
              <a:t>ensemble learning techniques outperform individual machine learning models</a:t>
            </a:r>
            <a:r>
              <a:rPr lang="en-US" sz="1600" dirty="0">
                <a:latin typeface="Times New Roman" panose="02020603050405020304" pitchFamily="18" charset="0"/>
                <a:cs typeface="Times New Roman" panose="02020603050405020304" pitchFamily="18" charset="0"/>
              </a:rPr>
              <a:t> in predicting hair loss. </a:t>
            </a:r>
          </a:p>
          <a:p>
            <a:pPr marL="457200" indent="-457200" algn="just">
              <a:buFont typeface="+mj-lt"/>
              <a:buAutoNum type="arabicPeriod"/>
            </a:pPr>
            <a:r>
              <a:rPr lang="en-US" sz="1600" dirty="0">
                <a:latin typeface="Times New Roman" panose="02020603050405020304" pitchFamily="18" charset="0"/>
                <a:cs typeface="Times New Roman" panose="02020603050405020304" pitchFamily="18" charset="0"/>
              </a:rPr>
              <a:t>Among them, </a:t>
            </a:r>
            <a:r>
              <a:rPr lang="en-US" sz="1600" b="1" dirty="0">
                <a:latin typeface="Times New Roman" panose="02020603050405020304" pitchFamily="18" charset="0"/>
                <a:cs typeface="Times New Roman" panose="02020603050405020304" pitchFamily="18" charset="0"/>
              </a:rPr>
              <a:t>Ensemble Model 2</a:t>
            </a:r>
            <a:r>
              <a:rPr lang="en-US" sz="1600" dirty="0">
                <a:latin typeface="Times New Roman" panose="02020603050405020304" pitchFamily="18" charset="0"/>
                <a:cs typeface="Times New Roman" panose="02020603050405020304" pitchFamily="18" charset="0"/>
              </a:rPr>
              <a:t> produced the most reliable and balanced results across all evaluation metrics, making it the most suitable choice for this prediction task.</a:t>
            </a:r>
          </a:p>
          <a:p>
            <a:pPr marL="457200" indent="-457200" algn="just">
              <a:buFont typeface="+mj-lt"/>
              <a:buAutoNum type="arabicPeriod"/>
            </a:pPr>
            <a:r>
              <a:rPr lang="en-US" sz="1600" dirty="0">
                <a:latin typeface="Times New Roman" panose="02020603050405020304" pitchFamily="18" charset="0"/>
                <a:cs typeface="Times New Roman" panose="02020603050405020304" pitchFamily="18" charset="0"/>
              </a:rPr>
              <a:t>This demonstrates that combining diverse algorithms helps capture complex patterns in human lifestyle data, leading to </a:t>
            </a:r>
            <a:r>
              <a:rPr lang="en-US" sz="1600" b="1" dirty="0">
                <a:latin typeface="Times New Roman" panose="02020603050405020304" pitchFamily="18" charset="0"/>
                <a:cs typeface="Times New Roman" panose="02020603050405020304" pitchFamily="18" charset="0"/>
              </a:rPr>
              <a:t>improved prediction accuracy and model robustness</a:t>
            </a:r>
            <a:r>
              <a:rPr lang="en-US" sz="1600" dirty="0">
                <a:latin typeface="Times New Roman" panose="02020603050405020304" pitchFamily="18" charset="0"/>
                <a:cs typeface="Times New Roman" panose="02020603050405020304" pitchFamily="18" charset="0"/>
              </a:rPr>
              <a:t>.</a:t>
            </a:r>
          </a:p>
          <a:p>
            <a:pPr algn="just"/>
            <a:endParaRPr lang="en-IN" sz="1600" dirty="0"/>
          </a:p>
        </p:txBody>
      </p:sp>
      <p:sp>
        <p:nvSpPr>
          <p:cNvPr id="5" name="Date Placeholder 4">
            <a:extLst>
              <a:ext uri="{FF2B5EF4-FFF2-40B4-BE49-F238E27FC236}">
                <a16:creationId xmlns:a16="http://schemas.microsoft.com/office/drawing/2014/main" id="{6EE5FC14-CD67-1F16-45D1-96E6746E908F}"/>
              </a:ext>
            </a:extLst>
          </p:cNvPr>
          <p:cNvSpPr>
            <a:spLocks noGrp="1"/>
          </p:cNvSpPr>
          <p:nvPr>
            <p:ph type="dt" sz="half" idx="10"/>
          </p:nvPr>
        </p:nvSpPr>
        <p:spPr/>
        <p:txBody>
          <a:bodyPr/>
          <a:lstStyle/>
          <a:p>
            <a:pPr>
              <a:defRPr/>
            </a:pPr>
            <a:fld id="{C4629B9D-76A3-483C-9F6A-540A7409809D}" type="datetime5">
              <a:rPr lang="en-US" smtClean="0"/>
              <a:pPr>
                <a:defRPr/>
              </a:pPr>
              <a:t>27-Apr-25</a:t>
            </a:fld>
            <a:endParaRPr lang="en-US"/>
          </a:p>
        </p:txBody>
      </p:sp>
      <p:pic>
        <p:nvPicPr>
          <p:cNvPr id="4098" name="Picture 2">
            <a:extLst>
              <a:ext uri="{FF2B5EF4-FFF2-40B4-BE49-F238E27FC236}">
                <a16:creationId xmlns:a16="http://schemas.microsoft.com/office/drawing/2014/main" id="{6D47147A-80C1-ADBB-9947-F5CCF4569C1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976467" y="1784351"/>
            <a:ext cx="6605933"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141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803" y="516960"/>
            <a:ext cx="10972800" cy="1143000"/>
          </a:xfrm>
        </p:spPr>
        <p:txBody>
          <a:bodyPr/>
          <a:lstStyle/>
          <a:p>
            <a:r>
              <a:rPr lang="en-US" dirty="0">
                <a:solidFill>
                  <a:srgbClr val="FF0000"/>
                </a:solidFill>
              </a:rPr>
              <a:t>REFERENCE</a:t>
            </a:r>
            <a:endParaRPr lang="en-IN" dirty="0">
              <a:solidFill>
                <a:srgbClr val="FF0000"/>
              </a:solidFill>
            </a:endParaRPr>
          </a:p>
        </p:txBody>
      </p:sp>
      <p:sp>
        <p:nvSpPr>
          <p:cNvPr id="3" name="Content Placeholder 2"/>
          <p:cNvSpPr>
            <a:spLocks noGrp="1"/>
          </p:cNvSpPr>
          <p:nvPr>
            <p:ph idx="1"/>
          </p:nvPr>
        </p:nvSpPr>
        <p:spPr>
          <a:xfrm>
            <a:off x="872647" y="1772326"/>
            <a:ext cx="10972800" cy="4389437"/>
          </a:xfrm>
        </p:spPr>
        <p:txBody>
          <a:bodyPr/>
          <a:lstStyle/>
          <a:p>
            <a:pPr>
              <a:buNone/>
            </a:pPr>
            <a:r>
              <a:rPr lang="en-IN" sz="1600" dirty="0">
                <a:latin typeface="Times New Roman" panose="02020603050405020304" pitchFamily="18" charset="0"/>
                <a:cs typeface="Times New Roman" panose="02020603050405020304" pitchFamily="18" charset="0"/>
              </a:rPr>
              <a:t>[1] A. Vinora, P. U. Maheswari, R. N. Deborah, E. Ajitha, A. Srinivasan, and G. Sivakarthi, “An Effective Approach Using Machine Learning for Fall Prediction,” in </a:t>
            </a:r>
            <a:r>
              <a:rPr lang="en-IN" sz="1600" i="1" dirty="0">
                <a:latin typeface="Times New Roman" panose="02020603050405020304" pitchFamily="18" charset="0"/>
                <a:cs typeface="Times New Roman" panose="02020603050405020304" pitchFamily="18" charset="0"/>
              </a:rPr>
              <a:t>2023</a:t>
            </a:r>
            <a:r>
              <a:rPr lang="en-IN" sz="1600" dirty="0">
                <a:latin typeface="Times New Roman" panose="02020603050405020304" pitchFamily="18" charset="0"/>
                <a:cs typeface="Times New Roman" panose="02020603050405020304" pitchFamily="18" charset="0"/>
              </a:rPr>
              <a:t>.</a:t>
            </a:r>
          </a:p>
          <a:p>
            <a:pPr>
              <a:buNone/>
            </a:pPr>
            <a:r>
              <a:rPr lang="en-IN" sz="1600" dirty="0">
                <a:latin typeface="Times New Roman" panose="02020603050405020304" pitchFamily="18" charset="0"/>
                <a:cs typeface="Times New Roman" panose="02020603050405020304" pitchFamily="18" charset="0"/>
              </a:rPr>
              <a:t>[2] </a:t>
            </a:r>
            <a:r>
              <a:rPr lang="en-IN" sz="1600" dirty="0" err="1">
                <a:latin typeface="Times New Roman" panose="02020603050405020304" pitchFamily="18" charset="0"/>
                <a:cs typeface="Times New Roman" panose="02020603050405020304" pitchFamily="18" charset="0"/>
              </a:rPr>
              <a:t>Chennu</a:t>
            </a:r>
            <a:r>
              <a:rPr lang="en-IN" sz="1600" dirty="0">
                <a:latin typeface="Times New Roman" panose="02020603050405020304" pitchFamily="18" charset="0"/>
                <a:cs typeface="Times New Roman" panose="02020603050405020304" pitchFamily="18" charset="0"/>
              </a:rPr>
              <a:t> Naga Venkata Sai, E. Archana, Bandi Vivek, </a:t>
            </a:r>
            <a:r>
              <a:rPr lang="en-IN" sz="1600" dirty="0" err="1">
                <a:latin typeface="Times New Roman" panose="02020603050405020304" pitchFamily="18" charset="0"/>
                <a:cs typeface="Times New Roman" panose="02020603050405020304" pitchFamily="18" charset="0"/>
              </a:rPr>
              <a:t>Batini</a:t>
            </a:r>
            <a:r>
              <a:rPr lang="en-IN" sz="1600" dirty="0">
                <a:latin typeface="Times New Roman" panose="02020603050405020304" pitchFamily="18" charset="0"/>
                <a:cs typeface="Times New Roman" panose="02020603050405020304" pitchFamily="18" charset="0"/>
              </a:rPr>
              <a:t> Dhanwanth, Viknesh K S, “Enhancing </a:t>
            </a:r>
            <a:r>
              <a:rPr lang="en-IN" sz="1600" dirty="0" err="1">
                <a:latin typeface="Times New Roman" panose="02020603050405020304" pitchFamily="18" charset="0"/>
                <a:cs typeface="Times New Roman" panose="02020603050405020304" pitchFamily="18" charset="0"/>
              </a:rPr>
              <a:t>Hairfall</a:t>
            </a:r>
            <a:r>
              <a:rPr lang="en-IN" sz="1600" dirty="0">
                <a:latin typeface="Times New Roman" panose="02020603050405020304" pitchFamily="18" charset="0"/>
                <a:cs typeface="Times New Roman" panose="02020603050405020304" pitchFamily="18" charset="0"/>
              </a:rPr>
              <a:t> Prediction: A Comparative Analysis of Individual Algorithms and An Ensemble Method,” in </a:t>
            </a:r>
            <a:r>
              <a:rPr lang="en-IN" sz="1600" i="1" dirty="0">
                <a:latin typeface="Times New Roman" panose="02020603050405020304" pitchFamily="18" charset="0"/>
                <a:cs typeface="Times New Roman" panose="02020603050405020304" pitchFamily="18" charset="0"/>
              </a:rPr>
              <a:t>2023</a:t>
            </a:r>
            <a:r>
              <a:rPr lang="en-IN" sz="1600" dirty="0">
                <a:latin typeface="Times New Roman" panose="02020603050405020304" pitchFamily="18" charset="0"/>
                <a:cs typeface="Times New Roman" panose="02020603050405020304" pitchFamily="18" charset="0"/>
              </a:rPr>
              <a:t>.</a:t>
            </a:r>
          </a:p>
          <a:p>
            <a:pPr>
              <a:buNone/>
            </a:pPr>
            <a:r>
              <a:rPr lang="en-IN" sz="1600" dirty="0">
                <a:latin typeface="Times New Roman" panose="02020603050405020304" pitchFamily="18" charset="0"/>
                <a:cs typeface="Times New Roman" panose="02020603050405020304" pitchFamily="18" charset="0"/>
              </a:rPr>
              <a:t>[3] D. Banerjee, V. Kukreja, D. Bordoloi, and A. Choudhary, “Enhanced Hair Disease Classification Using Deep Learning,” in </a:t>
            </a:r>
            <a:r>
              <a:rPr lang="en-IN" sz="1600" i="1" dirty="0">
                <a:latin typeface="Times New Roman" panose="02020603050405020304" pitchFamily="18" charset="0"/>
                <a:cs typeface="Times New Roman" panose="02020603050405020304" pitchFamily="18" charset="0"/>
              </a:rPr>
              <a:t>2024</a:t>
            </a:r>
            <a:r>
              <a:rPr lang="en-IN" sz="1600" dirty="0">
                <a:latin typeface="Times New Roman" panose="02020603050405020304" pitchFamily="18" charset="0"/>
                <a:cs typeface="Times New Roman" panose="02020603050405020304" pitchFamily="18" charset="0"/>
              </a:rPr>
              <a:t>.</a:t>
            </a:r>
          </a:p>
          <a:p>
            <a:pPr>
              <a:buNone/>
            </a:pPr>
            <a:r>
              <a:rPr lang="en-IN" sz="1600" dirty="0">
                <a:latin typeface="Times New Roman" panose="02020603050405020304" pitchFamily="18" charset="0"/>
                <a:cs typeface="Times New Roman" panose="02020603050405020304" pitchFamily="18" charset="0"/>
              </a:rPr>
              <a:t>[4] F. Khatun, M. R. Ajmain, S. A. Khushbu, N. J. Ria, and S. R. H. Noori, “Survey-based Machine learning approaches to diagnosis of hair fall disorder in Bangladeshi Community,” </a:t>
            </a:r>
            <a:r>
              <a:rPr lang="en-IN" sz="1600" i="1" dirty="0">
                <a:latin typeface="Times New Roman" panose="02020603050405020304" pitchFamily="18" charset="0"/>
                <a:cs typeface="Times New Roman" panose="02020603050405020304" pitchFamily="18" charset="0"/>
              </a:rPr>
              <a:t>109/ICCCNT54827.2022.9984226</a:t>
            </a:r>
            <a:r>
              <a:rPr lang="en-IN" sz="1600" dirty="0">
                <a:latin typeface="Times New Roman" panose="02020603050405020304" pitchFamily="18" charset="0"/>
                <a:cs typeface="Times New Roman" panose="02020603050405020304" pitchFamily="18" charset="0"/>
              </a:rPr>
              <a:t>, in </a:t>
            </a:r>
            <a:r>
              <a:rPr lang="en-IN" sz="1600" i="1" dirty="0">
                <a:latin typeface="Times New Roman" panose="02020603050405020304" pitchFamily="18" charset="0"/>
                <a:cs typeface="Times New Roman" panose="02020603050405020304" pitchFamily="18" charset="0"/>
              </a:rPr>
              <a:t>2022</a:t>
            </a:r>
            <a:r>
              <a:rPr lang="en-IN" sz="1600" dirty="0">
                <a:latin typeface="Times New Roman" panose="02020603050405020304" pitchFamily="18" charset="0"/>
                <a:cs typeface="Times New Roman" panose="02020603050405020304" pitchFamily="18" charset="0"/>
              </a:rPr>
              <a:t>.</a:t>
            </a:r>
          </a:p>
          <a:p>
            <a:pPr>
              <a:buNone/>
            </a:pPr>
            <a:r>
              <a:rPr lang="en-IN" sz="1600" dirty="0">
                <a:latin typeface="Times New Roman" panose="02020603050405020304" pitchFamily="18" charset="0"/>
                <a:cs typeface="Times New Roman" panose="02020603050405020304" pitchFamily="18" charset="0"/>
              </a:rPr>
              <a:t>[5] G. S. Ioannidis et al., “A Machine Learning Framework for Hair Type Categorization to Optimize the Hair Removal Algorithm in </a:t>
            </a:r>
            <a:r>
              <a:rPr lang="en-IN" sz="1600" dirty="0" err="1">
                <a:latin typeface="Times New Roman" panose="02020603050405020304" pitchFamily="18" charset="0"/>
                <a:cs typeface="Times New Roman" panose="02020603050405020304" pitchFamily="18" charset="0"/>
              </a:rPr>
              <a:t>Dermoscopy</a:t>
            </a:r>
            <a:r>
              <a:rPr lang="en-IN" sz="1600" dirty="0">
                <a:latin typeface="Times New Roman" panose="02020603050405020304" pitchFamily="18" charset="0"/>
                <a:cs typeface="Times New Roman" panose="02020603050405020304" pitchFamily="18" charset="0"/>
              </a:rPr>
              <a:t> Images,” in </a:t>
            </a:r>
            <a:r>
              <a:rPr lang="en-IN" sz="1600" i="1" dirty="0">
                <a:latin typeface="Times New Roman" panose="02020603050405020304" pitchFamily="18" charset="0"/>
                <a:cs typeface="Times New Roman" panose="02020603050405020304" pitchFamily="18" charset="0"/>
              </a:rPr>
              <a:t>2023</a:t>
            </a:r>
            <a:r>
              <a:rPr lang="en-IN" sz="1600" dirty="0">
                <a:latin typeface="Times New Roman" panose="02020603050405020304" pitchFamily="18" charset="0"/>
                <a:cs typeface="Times New Roman" panose="02020603050405020304" pitchFamily="18" charset="0"/>
              </a:rPr>
              <a:t>.</a:t>
            </a:r>
          </a:p>
          <a:p>
            <a:pPr>
              <a:buNone/>
            </a:pPr>
            <a:r>
              <a:rPr lang="en-IN" sz="1600" dirty="0">
                <a:latin typeface="Times New Roman" panose="02020603050405020304" pitchFamily="18" charset="0"/>
                <a:cs typeface="Times New Roman" panose="02020603050405020304" pitchFamily="18" charset="0"/>
              </a:rPr>
              <a:t>[6] H. Weerasinghe and D. </a:t>
            </a:r>
            <a:r>
              <a:rPr lang="en-IN" sz="1600" dirty="0" err="1">
                <a:latin typeface="Times New Roman" panose="02020603050405020304" pitchFamily="18" charset="0"/>
                <a:cs typeface="Times New Roman" panose="02020603050405020304" pitchFamily="18" charset="0"/>
              </a:rPr>
              <a:t>Vidanagama</a:t>
            </a:r>
            <a:r>
              <a:rPr lang="en-IN" sz="1600" dirty="0">
                <a:latin typeface="Times New Roman" panose="02020603050405020304" pitchFamily="18" charset="0"/>
                <a:cs typeface="Times New Roman" panose="02020603050405020304" pitchFamily="18" charset="0"/>
              </a:rPr>
              <a:t>, “Machine Learning Approach for Hairstyle Recommendation,” in </a:t>
            </a:r>
            <a:r>
              <a:rPr lang="en-IN" sz="1600" i="1" dirty="0">
                <a:latin typeface="Times New Roman" panose="02020603050405020304" pitchFamily="18" charset="0"/>
                <a:cs typeface="Times New Roman" panose="02020603050405020304" pitchFamily="18" charset="0"/>
              </a:rPr>
              <a:t>2020 5th International Conference on Information Technology Research (ICITR)</a:t>
            </a:r>
            <a:r>
              <a:rPr lang="en-IN" sz="1600" dirty="0">
                <a:latin typeface="Times New Roman" panose="02020603050405020304" pitchFamily="18" charset="0"/>
                <a:cs typeface="Times New Roman" panose="02020603050405020304" pitchFamily="18" charset="0"/>
              </a:rPr>
              <a:t>, Moratuwa, Sri Lanka: IEEE, Dec. 2020.</a:t>
            </a:r>
          </a:p>
          <a:p>
            <a:pPr marL="0" indent="0">
              <a:buNone/>
            </a:pPr>
            <a:r>
              <a:rPr lang="en-IN" sz="1600" dirty="0">
                <a:latin typeface="Times New Roman" panose="02020603050405020304" pitchFamily="18" charset="0"/>
                <a:cs typeface="Times New Roman" panose="02020603050405020304" pitchFamily="18" charset="0"/>
              </a:rPr>
              <a:t> [7] L. Srinivasan, A. Jeevika, R. K. Navina, and S. Priyadharshini, “An Enhanced Stress-based </a:t>
            </a:r>
            <a:r>
              <a:rPr lang="en-IN" sz="1600" dirty="0" err="1">
                <a:latin typeface="Times New Roman" panose="02020603050405020304" pitchFamily="18" charset="0"/>
                <a:cs typeface="Times New Roman" panose="02020603050405020304" pitchFamily="18" charset="0"/>
              </a:rPr>
              <a:t>Hairfall</a:t>
            </a:r>
            <a:r>
              <a:rPr lang="en-IN" sz="1600" dirty="0">
                <a:latin typeface="Times New Roman" panose="02020603050405020304" pitchFamily="18" charset="0"/>
                <a:cs typeface="Times New Roman" panose="02020603050405020304" pitchFamily="18" charset="0"/>
              </a:rPr>
              <a:t> Detection and Prevention using KNN and Machine Learning Techniques,” in </a:t>
            </a:r>
            <a:r>
              <a:rPr lang="en-IN" sz="1600" i="1" dirty="0">
                <a:latin typeface="Times New Roman" panose="02020603050405020304" pitchFamily="18" charset="0"/>
                <a:cs typeface="Times New Roman" panose="02020603050405020304" pitchFamily="18" charset="0"/>
              </a:rPr>
              <a:t>2023</a:t>
            </a:r>
            <a:r>
              <a:rPr lang="en-IN"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[8] P. Duraisamy, V. Vidhya, T. Preetha, and V. Niranjani, “Implementing Machine Learning Techniques for Hair Health Prediction in Follicle Futures,” in </a:t>
            </a:r>
            <a:r>
              <a:rPr lang="en-US" sz="1600" i="1" dirty="0">
                <a:latin typeface="Times New Roman" panose="02020603050405020304" pitchFamily="18" charset="0"/>
                <a:cs typeface="Times New Roman" panose="02020603050405020304" pitchFamily="18" charset="0"/>
              </a:rPr>
              <a:t>2024</a:t>
            </a: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E1413D5B-0279-47B2-AB44-E806A00ECAC5}" type="datetime5">
              <a:rPr lang="en-US" smtClean="0"/>
              <a:pPr>
                <a:defRPr/>
              </a:pPr>
              <a:t>27-Apr-25</a:t>
            </a:fld>
            <a:endParaRPr lang="en-US"/>
          </a:p>
        </p:txBody>
      </p:sp>
    </p:spTree>
    <p:extLst>
      <p:ext uri="{BB962C8B-B14F-4D97-AF65-F5344CB8AC3E}">
        <p14:creationId xmlns:p14="http://schemas.microsoft.com/office/powerpoint/2010/main" val="23272069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9871" y="1219199"/>
            <a:ext cx="10510683" cy="4873737"/>
          </a:xfrm>
        </p:spPr>
        <p:txBody>
          <a:bodyPr/>
          <a:lstStyle/>
          <a:p>
            <a:pPr>
              <a:buNone/>
            </a:pPr>
            <a:r>
              <a:rPr lang="en-IN" sz="1600" dirty="0">
                <a:latin typeface="Times New Roman" panose="02020603050405020304" pitchFamily="18" charset="0"/>
                <a:cs typeface="Times New Roman" panose="02020603050405020304" pitchFamily="18" charset="0"/>
              </a:rPr>
              <a:t>[9] P. Kesika, B. S. </a:t>
            </a:r>
            <a:r>
              <a:rPr lang="en-IN" sz="1600" dirty="0" err="1">
                <a:latin typeface="Times New Roman" panose="02020603050405020304" pitchFamily="18" charset="0"/>
                <a:cs typeface="Times New Roman" panose="02020603050405020304" pitchFamily="18" charset="0"/>
              </a:rPr>
              <a:t>Sivamaruthi</a:t>
            </a:r>
            <a:r>
              <a:rPr lang="en-IN" sz="1600" dirty="0">
                <a:latin typeface="Times New Roman" panose="02020603050405020304" pitchFamily="18" charset="0"/>
                <a:cs typeface="Times New Roman" panose="02020603050405020304" pitchFamily="18" charset="0"/>
              </a:rPr>
              <a:t>, S. </a:t>
            </a:r>
            <a:r>
              <a:rPr lang="en-IN" sz="1600" dirty="0" err="1">
                <a:latin typeface="Times New Roman" panose="02020603050405020304" pitchFamily="18" charset="0"/>
                <a:cs typeface="Times New Roman" panose="02020603050405020304" pitchFamily="18" charset="0"/>
              </a:rPr>
              <a:t>Thangaleela</a:t>
            </a:r>
            <a:r>
              <a:rPr lang="en-IN" sz="1600" dirty="0">
                <a:latin typeface="Times New Roman" panose="02020603050405020304" pitchFamily="18" charset="0"/>
                <a:cs typeface="Times New Roman" panose="02020603050405020304" pitchFamily="18" charset="0"/>
              </a:rPr>
              <a:t>, M. Bharathi, and C. </a:t>
            </a:r>
            <a:r>
              <a:rPr lang="en-IN" sz="1600" dirty="0" err="1">
                <a:latin typeface="Times New Roman" panose="02020603050405020304" pitchFamily="18" charset="0"/>
                <a:cs typeface="Times New Roman" panose="02020603050405020304" pitchFamily="18" charset="0"/>
              </a:rPr>
              <a:t>Chaiyasut</a:t>
            </a:r>
            <a:r>
              <a:rPr lang="en-IN" sz="1600" dirty="0">
                <a:latin typeface="Times New Roman" panose="02020603050405020304" pitchFamily="18" charset="0"/>
                <a:cs typeface="Times New Roman" panose="02020603050405020304" pitchFamily="18" charset="0"/>
              </a:rPr>
              <a:t>, “Role and Mechanisms of Phytochemicals in Hair Growth and Health,” </a:t>
            </a:r>
            <a:r>
              <a:rPr lang="en-IN" sz="1600" i="1" dirty="0">
                <a:latin typeface="Times New Roman" panose="02020603050405020304" pitchFamily="18" charset="0"/>
                <a:cs typeface="Times New Roman" panose="02020603050405020304" pitchFamily="18" charset="0"/>
              </a:rPr>
              <a:t>Pharmaceuticals</a:t>
            </a:r>
            <a:r>
              <a:rPr lang="en-IN" sz="1600" dirty="0">
                <a:latin typeface="Times New Roman" panose="02020603050405020304" pitchFamily="18" charset="0"/>
                <a:cs typeface="Times New Roman" panose="02020603050405020304" pitchFamily="18" charset="0"/>
              </a:rPr>
              <a:t>, vol. 16, no. 2, p. 206, Jan. 2023.</a:t>
            </a:r>
          </a:p>
          <a:p>
            <a:pPr>
              <a:buNone/>
            </a:pPr>
            <a:r>
              <a:rPr lang="en-IN" sz="1600" dirty="0">
                <a:latin typeface="Times New Roman" panose="02020603050405020304" pitchFamily="18" charset="0"/>
                <a:cs typeface="Times New Roman" panose="02020603050405020304" pitchFamily="18" charset="0"/>
              </a:rPr>
              <a:t>[10] P. </a:t>
            </a:r>
            <a:r>
              <a:rPr lang="en-IN" sz="1600" dirty="0" err="1">
                <a:latin typeface="Times New Roman" panose="02020603050405020304" pitchFamily="18" charset="0"/>
                <a:cs typeface="Times New Roman" panose="02020603050405020304" pitchFamily="18" charset="0"/>
              </a:rPr>
              <a:t>Riangjanapatee</a:t>
            </a:r>
            <a:r>
              <a:rPr lang="en-IN" sz="1600" dirty="0">
                <a:latin typeface="Times New Roman" panose="02020603050405020304" pitchFamily="18" charset="0"/>
                <a:cs typeface="Times New Roman" panose="02020603050405020304" pitchFamily="18" charset="0"/>
              </a:rPr>
              <a:t> et al., “Development of Tea Seed Oil Nanostructured Lipid Carriers and In Vitro Studies on Their Applications in Inducing Human Hair Growth,” </a:t>
            </a:r>
            <a:r>
              <a:rPr lang="en-IN" sz="1600" i="1" dirty="0">
                <a:latin typeface="Times New Roman" panose="02020603050405020304" pitchFamily="18" charset="0"/>
                <a:cs typeface="Times New Roman" panose="02020603050405020304" pitchFamily="18" charset="0"/>
              </a:rPr>
              <a:t>Pharmaceutics</a:t>
            </a:r>
            <a:r>
              <a:rPr lang="en-IN" sz="1600" dirty="0">
                <a:latin typeface="Times New Roman" panose="02020603050405020304" pitchFamily="18" charset="0"/>
                <a:cs typeface="Times New Roman" panose="02020603050405020304" pitchFamily="18" charset="0"/>
              </a:rPr>
              <a:t>, vol. 14, no. 5, p. 984, May 2022.</a:t>
            </a:r>
          </a:p>
          <a:p>
            <a:pPr>
              <a:buNone/>
            </a:pPr>
            <a:r>
              <a:rPr lang="en-IN" sz="1600" dirty="0">
                <a:latin typeface="Times New Roman" panose="02020603050405020304" pitchFamily="18" charset="0"/>
                <a:cs typeface="Times New Roman" panose="02020603050405020304" pitchFamily="18" charset="0"/>
              </a:rPr>
              <a:t>[11] S. Aditya, S. Sidhu, and M. Kanchana, “Prediction of Alopecia Areata using Machine Learning Techniques,” in </a:t>
            </a:r>
            <a:r>
              <a:rPr lang="en-IN" sz="1600" i="1" dirty="0">
                <a:latin typeface="Times New Roman" panose="02020603050405020304" pitchFamily="18" charset="0"/>
                <a:cs typeface="Times New Roman" panose="02020603050405020304" pitchFamily="18" charset="0"/>
              </a:rPr>
              <a:t>2022 IEEE International Conference on Data Science and Information System (ICDSIS)</a:t>
            </a:r>
            <a:r>
              <a:rPr lang="en-IN" sz="1600" dirty="0">
                <a:latin typeface="Times New Roman" panose="02020603050405020304" pitchFamily="18" charset="0"/>
                <a:cs typeface="Times New Roman" panose="02020603050405020304" pitchFamily="18" charset="0"/>
              </a:rPr>
              <a:t>, Hassan, India: IEEE, Jul. 2022.</a:t>
            </a:r>
          </a:p>
          <a:p>
            <a:pPr>
              <a:buNone/>
            </a:pPr>
            <a:r>
              <a:rPr lang="en-IN" sz="1600" dirty="0">
                <a:latin typeface="Times New Roman" panose="02020603050405020304" pitchFamily="18" charset="0"/>
                <a:cs typeface="Times New Roman" panose="02020603050405020304" pitchFamily="18" charset="0"/>
              </a:rPr>
              <a:t>[12] S. Srivastav, K. </a:t>
            </a:r>
            <a:r>
              <a:rPr lang="en-IN" sz="1600" dirty="0" err="1">
                <a:latin typeface="Times New Roman" panose="02020603050405020304" pitchFamily="18" charset="0"/>
                <a:cs typeface="Times New Roman" panose="02020603050405020304" pitchFamily="18" charset="0"/>
              </a:rPr>
              <a:t>Guleria</a:t>
            </a:r>
            <a:r>
              <a:rPr lang="en-IN" sz="1600" dirty="0">
                <a:latin typeface="Times New Roman" panose="02020603050405020304" pitchFamily="18" charset="0"/>
                <a:cs typeface="Times New Roman" panose="02020603050405020304" pitchFamily="18" charset="0"/>
              </a:rPr>
              <a:t>, and S. Sharma, “Deep Learning-based Convolutional Neural Network Model for Hair Diseases Detection,” in </a:t>
            </a:r>
            <a:r>
              <a:rPr lang="en-IN" sz="1600" i="1" dirty="0">
                <a:latin typeface="Times New Roman" panose="02020603050405020304" pitchFamily="18" charset="0"/>
                <a:cs typeface="Times New Roman" panose="02020603050405020304" pitchFamily="18" charset="0"/>
              </a:rPr>
              <a:t>2023 3rd International Conference on Smart Generation Computing, Communication and Networking (SMART GENCON)</a:t>
            </a:r>
            <a:r>
              <a:rPr lang="en-IN" sz="1600" dirty="0">
                <a:latin typeface="Times New Roman" panose="02020603050405020304" pitchFamily="18" charset="0"/>
                <a:cs typeface="Times New Roman" panose="02020603050405020304" pitchFamily="18" charset="0"/>
              </a:rPr>
              <a:t>, Bangalore, India: IEEE, Dec. 2023.</a:t>
            </a:r>
          </a:p>
          <a:p>
            <a:pPr>
              <a:buNone/>
            </a:pPr>
            <a:r>
              <a:rPr lang="en-IN" sz="1600" dirty="0">
                <a:latin typeface="Times New Roman" panose="02020603050405020304" pitchFamily="18" charset="0"/>
                <a:cs typeface="Times New Roman" panose="02020603050405020304" pitchFamily="18" charset="0"/>
              </a:rPr>
              <a:t>[13] V. Khan and K. Subramaniam, “An Effective Optimization-Based Convolutional Neural Network for Effective Hair and Scalp Detection System,” in </a:t>
            </a:r>
            <a:r>
              <a:rPr lang="en-IN" sz="1600" i="1" dirty="0">
                <a:latin typeface="Times New Roman" panose="02020603050405020304" pitchFamily="18" charset="0"/>
                <a:cs typeface="Times New Roman" panose="02020603050405020304" pitchFamily="18" charset="0"/>
              </a:rPr>
              <a:t>2023</a:t>
            </a:r>
            <a:r>
              <a:rPr lang="en-IN" sz="1600" dirty="0">
                <a:latin typeface="Times New Roman" panose="02020603050405020304" pitchFamily="18" charset="0"/>
                <a:cs typeface="Times New Roman" panose="02020603050405020304" pitchFamily="18" charset="0"/>
              </a:rPr>
              <a:t>.</a:t>
            </a:r>
          </a:p>
          <a:p>
            <a:pPr>
              <a:buNone/>
            </a:pPr>
            <a:r>
              <a:rPr lang="en-IN" sz="1600" dirty="0">
                <a:latin typeface="Times New Roman" panose="02020603050405020304" pitchFamily="18" charset="0"/>
                <a:cs typeface="Times New Roman" panose="02020603050405020304" pitchFamily="18" charset="0"/>
              </a:rPr>
              <a:t>[14] W. Y. Chow, W. W. Heng, N. A. Abdul-Kadir, and H. </a:t>
            </a:r>
            <a:r>
              <a:rPr lang="en-IN" sz="1600" dirty="0" err="1">
                <a:latin typeface="Times New Roman" panose="02020603050405020304" pitchFamily="18" charset="0"/>
                <a:cs typeface="Times New Roman" panose="02020603050405020304" pitchFamily="18" charset="0"/>
              </a:rPr>
              <a:t>Nadaraj</a:t>
            </a:r>
            <a:r>
              <a:rPr lang="en-IN" sz="1600" dirty="0">
                <a:latin typeface="Times New Roman" panose="02020603050405020304" pitchFamily="18" charset="0"/>
                <a:cs typeface="Times New Roman" panose="02020603050405020304" pitchFamily="18" charset="0"/>
              </a:rPr>
              <a:t>, “Explainable Machine Learning on Classification of Healthy and Unhealthy Hair,” in </a:t>
            </a:r>
            <a:r>
              <a:rPr lang="en-IN" sz="1600" i="1" dirty="0">
                <a:latin typeface="Times New Roman" panose="02020603050405020304" pitchFamily="18" charset="0"/>
                <a:cs typeface="Times New Roman" panose="02020603050405020304" pitchFamily="18" charset="0"/>
              </a:rPr>
              <a:t>2022</a:t>
            </a:r>
            <a:r>
              <a:rPr lang="en-IN" sz="1600" dirty="0">
                <a:latin typeface="Times New Roman" panose="02020603050405020304" pitchFamily="18" charset="0"/>
                <a:cs typeface="Times New Roman" panose="02020603050405020304" pitchFamily="18" charset="0"/>
              </a:rPr>
              <a:t>.</a:t>
            </a:r>
          </a:p>
          <a:p>
            <a:pPr>
              <a:buNone/>
            </a:pPr>
            <a:r>
              <a:rPr lang="en-IN" sz="1600" dirty="0">
                <a:latin typeface="Times New Roman" panose="02020603050405020304" pitchFamily="18" charset="0"/>
                <a:cs typeface="Times New Roman" panose="02020603050405020304" pitchFamily="18" charset="0"/>
              </a:rPr>
              <a:t>[15] Yashu, V. Kukreja, P. Srivastava, and A. Garg, “An Empirical Study on Hair Strength Classification using CNN and Random Forest Ensembles,” in </a:t>
            </a:r>
            <a:r>
              <a:rPr lang="en-IN" sz="1600" i="1" dirty="0">
                <a:latin typeface="Times New Roman" panose="02020603050405020304" pitchFamily="18" charset="0"/>
                <a:cs typeface="Times New Roman" panose="02020603050405020304" pitchFamily="18" charset="0"/>
              </a:rPr>
              <a:t>2024</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[16] Y. Wang, M. Hsu, M. Y. Wang, and J. Lin, “Estimating hair density with XGBOOST,” </a:t>
            </a:r>
            <a:r>
              <a:rPr lang="en-IN" sz="1600" i="1" dirty="0">
                <a:latin typeface="Times New Roman" panose="02020603050405020304" pitchFamily="18" charset="0"/>
                <a:cs typeface="Times New Roman" panose="02020603050405020304" pitchFamily="18" charset="0"/>
              </a:rPr>
              <a:t>Int. J. </a:t>
            </a:r>
            <a:r>
              <a:rPr lang="en-IN" sz="1600" i="1" dirty="0" err="1">
                <a:latin typeface="Times New Roman" panose="02020603050405020304" pitchFamily="18" charset="0"/>
                <a:cs typeface="Times New Roman" panose="02020603050405020304" pitchFamily="18" charset="0"/>
              </a:rPr>
              <a:t>Cosmet</a:t>
            </a:r>
            <a:r>
              <a:rPr lang="en-IN" sz="1600" i="1" dirty="0">
                <a:latin typeface="Times New Roman" panose="02020603050405020304" pitchFamily="18" charset="0"/>
                <a:cs typeface="Times New Roman" panose="02020603050405020304" pitchFamily="18" charset="0"/>
              </a:rPr>
              <a:t>. Sci.</a:t>
            </a:r>
            <a:r>
              <a:rPr lang="en-IN" sz="1600" dirty="0">
                <a:latin typeface="Times New Roman" panose="02020603050405020304" pitchFamily="18" charset="0"/>
                <a:cs typeface="Times New Roman" panose="02020603050405020304" pitchFamily="18" charset="0"/>
              </a:rPr>
              <a:t>, p. ics.13030, Nov. 2024.</a:t>
            </a:r>
          </a:p>
        </p:txBody>
      </p:sp>
      <p:sp>
        <p:nvSpPr>
          <p:cNvPr id="4" name="Date Placeholder 3"/>
          <p:cNvSpPr>
            <a:spLocks noGrp="1"/>
          </p:cNvSpPr>
          <p:nvPr>
            <p:ph type="dt" sz="half" idx="10"/>
          </p:nvPr>
        </p:nvSpPr>
        <p:spPr/>
        <p:txBody>
          <a:bodyPr/>
          <a:lstStyle/>
          <a:p>
            <a:pPr>
              <a:defRPr/>
            </a:pPr>
            <a:fld id="{E1413D5B-0279-47B2-AB44-E806A00ECAC5}" type="datetime5">
              <a:rPr lang="en-US" smtClean="0"/>
              <a:pPr>
                <a:defRPr/>
              </a:pPr>
              <a:t>27-Apr-25</a:t>
            </a:fld>
            <a:endParaRPr lang="en-US"/>
          </a:p>
        </p:txBody>
      </p:sp>
    </p:spTree>
    <p:extLst>
      <p:ext uri="{BB962C8B-B14F-4D97-AF65-F5344CB8AC3E}">
        <p14:creationId xmlns:p14="http://schemas.microsoft.com/office/powerpoint/2010/main" val="2553263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8EA4A47-561E-465A-A6B1-ADF332ABEB53}" type="datetime5">
              <a:rPr lang="en-US" smtClean="0"/>
              <a:pPr>
                <a:defRPr/>
              </a:pPr>
              <a:t>27-Apr-25</a:t>
            </a:fld>
            <a:endParaRPr lang="en-US"/>
          </a:p>
        </p:txBody>
      </p:sp>
      <p:pic>
        <p:nvPicPr>
          <p:cNvPr id="1026" name="Picture 2" descr="Free painted background thank you label templ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7600" y="804862"/>
            <a:ext cx="7933575" cy="5043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090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668" y="0"/>
            <a:ext cx="10972800" cy="742950"/>
          </a:xfrm>
        </p:spPr>
        <p:txBody>
          <a:bodyPr/>
          <a:lstStyle/>
          <a:p>
            <a:pPr algn="ctr"/>
            <a:r>
              <a:rPr lang="en-US" b="1" dirty="0">
                <a:solidFill>
                  <a:srgbClr val="FF0000"/>
                </a:solidFill>
                <a:latin typeface="Times New Roman" pitchFamily="18" charset="0"/>
                <a:cs typeface="Times New Roman" pitchFamily="18" charset="0"/>
              </a:rPr>
              <a:t>EXISTING SYSTEM</a:t>
            </a:r>
            <a:endParaRPr lang="en-IN" b="1" dirty="0">
              <a:solidFill>
                <a:srgbClr val="FF0000"/>
              </a:solidFill>
              <a:latin typeface="Times New Roman" pitchFamily="18" charset="0"/>
              <a:cs typeface="Times New Roman" pitchFamily="18" charset="0"/>
            </a:endParaRPr>
          </a:p>
        </p:txBody>
      </p:sp>
      <p:sp>
        <p:nvSpPr>
          <p:cNvPr id="5" name="Content Placeholder 4"/>
          <p:cNvSpPr>
            <a:spLocks noGrp="1"/>
          </p:cNvSpPr>
          <p:nvPr>
            <p:ph idx="1"/>
          </p:nvPr>
        </p:nvSpPr>
        <p:spPr>
          <a:xfrm>
            <a:off x="961632" y="838833"/>
            <a:ext cx="10972800" cy="5180333"/>
          </a:xfrm>
        </p:spPr>
        <p:txBody>
          <a:bodyPr/>
          <a:lstStyle/>
          <a:p>
            <a:pPr algn="just">
              <a:lnSpc>
                <a:spcPct val="200000"/>
              </a:lnSpc>
            </a:pPr>
            <a:r>
              <a:rPr lang="en-US" sz="1800" dirty="0">
                <a:latin typeface="Times New Roman" panose="02020603050405020304" pitchFamily="18" charset="0"/>
                <a:cs typeface="Times New Roman" panose="02020603050405020304" pitchFamily="18" charset="0"/>
              </a:rPr>
              <a:t>This research proposes an ensemble machine learning approach for predicting hair fall, combining multiple algorithms to improve prediction accuracy, precision, and recall. </a:t>
            </a:r>
          </a:p>
          <a:p>
            <a:pPr algn="just">
              <a:lnSpc>
                <a:spcPct val="200000"/>
              </a:lnSpc>
            </a:pPr>
            <a:r>
              <a:rPr lang="en-US" sz="1800" dirty="0">
                <a:latin typeface="Times New Roman" panose="02020603050405020304" pitchFamily="18" charset="0"/>
                <a:cs typeface="Times New Roman" panose="02020603050405020304" pitchFamily="18" charset="0"/>
              </a:rPr>
              <a:t>By analyzing genetic, lifestyle, and environmental factors, ensemble models outperform individual algorithms in identifying both hair fall and non-hair fall instances. </a:t>
            </a:r>
          </a:p>
          <a:p>
            <a:pPr algn="just">
              <a:lnSpc>
                <a:spcPct val="200000"/>
              </a:lnSpc>
            </a:pPr>
            <a:r>
              <a:rPr lang="en-US" sz="1800" dirty="0">
                <a:latin typeface="Times New Roman" panose="02020603050405020304" pitchFamily="18" charset="0"/>
                <a:cs typeface="Times New Roman" panose="02020603050405020304" pitchFamily="18" charset="0"/>
              </a:rPr>
              <a:t>The algorithms with the accuracy by </a:t>
            </a:r>
            <a:r>
              <a:rPr lang="en-IN" sz="1800" dirty="0">
                <a:latin typeface="Times New Roman" panose="02020603050405020304" pitchFamily="18" charset="0"/>
                <a:cs typeface="Times New Roman" pitchFamily="18" charset="0"/>
              </a:rPr>
              <a:t>Decision Tree 0.85 , Random Forest 0.89, SVM 0.87, Logistic Regression 0.82, Proposed Ensemble Method 0.90.</a:t>
            </a:r>
            <a:endParaRPr lang="en-US" sz="1800" dirty="0">
              <a:latin typeface="Times New Roman" panose="02020603050405020304" pitchFamily="18" charset="0"/>
              <a:cs typeface="Times New Roman" panose="02020603050405020304" pitchFamily="18" charset="0"/>
            </a:endParaRPr>
          </a:p>
          <a:p>
            <a:pPr algn="just">
              <a:lnSpc>
                <a:spcPct val="200000"/>
              </a:lnSpc>
            </a:pPr>
            <a:r>
              <a:rPr lang="en-US" sz="1800" dirty="0">
                <a:latin typeface="Times New Roman" panose="02020603050405020304" pitchFamily="18" charset="0"/>
                <a:cs typeface="Times New Roman" panose="02020603050405020304" pitchFamily="18" charset="0"/>
              </a:rPr>
              <a:t>The approach mitigates the limitations of individual models, offering a more robust and accurate prediction framework. </a:t>
            </a:r>
          </a:p>
          <a:p>
            <a:pPr algn="just">
              <a:lnSpc>
                <a:spcPct val="200000"/>
              </a:lnSpc>
            </a:pPr>
            <a:r>
              <a:rPr lang="en-US" sz="1800" dirty="0">
                <a:latin typeface="Times New Roman" panose="02020603050405020304" pitchFamily="18" charset="0"/>
                <a:cs typeface="Times New Roman" panose="02020603050405020304" pitchFamily="18" charset="0"/>
              </a:rPr>
              <a:t>These findings highlight the potential of ensemble models in early detection and prevention of hair loss, benefiting researchers, practitioners, and individuals focused on hair health.</a:t>
            </a:r>
            <a:endParaRPr lang="en-IN" sz="1800" dirty="0">
              <a:latin typeface="Times New Roman" panose="02020603050405020304" pitchFamily="18" charset="0"/>
              <a:cs typeface="Times New Roman" pitchFamily="18" charset="0"/>
            </a:endParaRPr>
          </a:p>
          <a:p>
            <a:pPr algn="just">
              <a:lnSpc>
                <a:spcPct val="200000"/>
              </a:lnSpc>
            </a:pPr>
            <a:endParaRPr lang="en-IN" sz="1800" dirty="0">
              <a:latin typeface="Times New Roman" panose="02020603050405020304" pitchFamily="18" charset="0"/>
              <a:cs typeface="Times New Roman" pitchFamily="18" charset="0"/>
            </a:endParaRPr>
          </a:p>
        </p:txBody>
      </p:sp>
      <p:sp>
        <p:nvSpPr>
          <p:cNvPr id="4" name="Date Placeholder 3">
            <a:extLst>
              <a:ext uri="{FF2B5EF4-FFF2-40B4-BE49-F238E27FC236}">
                <a16:creationId xmlns:a16="http://schemas.microsoft.com/office/drawing/2014/main" id="{E08BC12E-ACC7-22FA-05B6-395D8CC38252}"/>
              </a:ext>
            </a:extLst>
          </p:cNvPr>
          <p:cNvSpPr>
            <a:spLocks noGrp="1"/>
          </p:cNvSpPr>
          <p:nvPr>
            <p:ph type="dt" sz="half" idx="10"/>
          </p:nvPr>
        </p:nvSpPr>
        <p:spPr/>
        <p:txBody>
          <a:bodyPr/>
          <a:lstStyle/>
          <a:p>
            <a:pPr>
              <a:defRPr/>
            </a:pPr>
            <a:fld id="{E1413D5B-0279-47B2-AB44-E806A00ECAC5}" type="datetime5">
              <a:rPr lang="en-US" smtClean="0"/>
              <a:pPr>
                <a:defRPr/>
              </a:pPr>
              <a:t>27-Apr-25</a:t>
            </a:fld>
            <a:endParaRPr lang="en-US"/>
          </a:p>
        </p:txBody>
      </p:sp>
    </p:spTree>
    <p:extLst>
      <p:ext uri="{BB962C8B-B14F-4D97-AF65-F5344CB8AC3E}">
        <p14:creationId xmlns:p14="http://schemas.microsoft.com/office/powerpoint/2010/main" val="1438833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A90CC1-AF84-D1D6-4559-419F7731A7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000A65-F465-D067-3A20-37E1E7276169}"/>
              </a:ext>
            </a:extLst>
          </p:cNvPr>
          <p:cNvSpPr>
            <a:spLocks noGrp="1"/>
          </p:cNvSpPr>
          <p:nvPr>
            <p:ph type="title"/>
          </p:nvPr>
        </p:nvSpPr>
        <p:spPr>
          <a:xfrm>
            <a:off x="1148948" y="-234951"/>
            <a:ext cx="10972800" cy="742950"/>
          </a:xfrm>
        </p:spPr>
        <p:txBody>
          <a:bodyPr/>
          <a:lstStyle/>
          <a:p>
            <a:pPr algn="ctr"/>
            <a:r>
              <a:rPr lang="en-IN" b="1" dirty="0">
                <a:solidFill>
                  <a:srgbClr val="FF0000"/>
                </a:solidFill>
                <a:latin typeface="Times New Roman" pitchFamily="18" charset="0"/>
                <a:cs typeface="Times New Roman" pitchFamily="18" charset="0"/>
              </a:rPr>
              <a:t>LITERATURE REVIEW</a:t>
            </a:r>
          </a:p>
        </p:txBody>
      </p:sp>
      <p:sp>
        <p:nvSpPr>
          <p:cNvPr id="4" name="Date Placeholder 3">
            <a:extLst>
              <a:ext uri="{FF2B5EF4-FFF2-40B4-BE49-F238E27FC236}">
                <a16:creationId xmlns:a16="http://schemas.microsoft.com/office/drawing/2014/main" id="{F2FB7D17-CEED-69B0-DE87-CFA3D8A1B0ED}"/>
              </a:ext>
            </a:extLst>
          </p:cNvPr>
          <p:cNvSpPr>
            <a:spLocks noGrp="1"/>
          </p:cNvSpPr>
          <p:nvPr>
            <p:ph type="dt" sz="half" idx="10"/>
          </p:nvPr>
        </p:nvSpPr>
        <p:spPr>
          <a:xfrm>
            <a:off x="166540" y="6399667"/>
            <a:ext cx="2844800" cy="365125"/>
          </a:xfrm>
        </p:spPr>
        <p:txBody>
          <a:bodyPr/>
          <a:lstStyle/>
          <a:p>
            <a:pPr>
              <a:defRPr/>
            </a:pPr>
            <a:fld id="{E1413D5B-0279-47B2-AB44-E806A00ECAC5}" type="datetime5">
              <a:rPr lang="en-US" smtClean="0"/>
              <a:pPr>
                <a:defRPr/>
              </a:pPr>
              <a:t>27-Apr-25</a:t>
            </a:fld>
            <a:endParaRPr lang="en-US" dirty="0"/>
          </a:p>
        </p:txBody>
      </p:sp>
      <p:graphicFrame>
        <p:nvGraphicFramePr>
          <p:cNvPr id="6" name="Table 5">
            <a:extLst>
              <a:ext uri="{FF2B5EF4-FFF2-40B4-BE49-F238E27FC236}">
                <a16:creationId xmlns:a16="http://schemas.microsoft.com/office/drawing/2014/main" id="{B410117A-CC95-9342-A7EA-A1CEF03187F9}"/>
              </a:ext>
            </a:extLst>
          </p:cNvPr>
          <p:cNvGraphicFramePr>
            <a:graphicFrameLocks noGrp="1"/>
          </p:cNvGraphicFramePr>
          <p:nvPr>
            <p:extLst>
              <p:ext uri="{D42A27DB-BD31-4B8C-83A1-F6EECF244321}">
                <p14:modId xmlns:p14="http://schemas.microsoft.com/office/powerpoint/2010/main" val="3119093426"/>
              </p:ext>
            </p:extLst>
          </p:nvPr>
        </p:nvGraphicFramePr>
        <p:xfrm>
          <a:off x="994976" y="621121"/>
          <a:ext cx="10892224" cy="6134960"/>
        </p:xfrm>
        <a:graphic>
          <a:graphicData uri="http://schemas.openxmlformats.org/drawingml/2006/table">
            <a:tbl>
              <a:tblPr firstRow="1" bandRow="1">
                <a:tableStyleId>{21E4AEA4-8DFA-4A89-87EB-49C32662AFE0}</a:tableStyleId>
              </a:tblPr>
              <a:tblGrid>
                <a:gridCol w="1571865">
                  <a:extLst>
                    <a:ext uri="{9D8B030D-6E8A-4147-A177-3AD203B41FA5}">
                      <a16:colId xmlns:a16="http://schemas.microsoft.com/office/drawing/2014/main" val="2356245925"/>
                    </a:ext>
                  </a:extLst>
                </a:gridCol>
                <a:gridCol w="1294823">
                  <a:extLst>
                    <a:ext uri="{9D8B030D-6E8A-4147-A177-3AD203B41FA5}">
                      <a16:colId xmlns:a16="http://schemas.microsoft.com/office/drawing/2014/main" val="3625493034"/>
                    </a:ext>
                  </a:extLst>
                </a:gridCol>
                <a:gridCol w="1376307">
                  <a:extLst>
                    <a:ext uri="{9D8B030D-6E8A-4147-A177-3AD203B41FA5}">
                      <a16:colId xmlns:a16="http://schemas.microsoft.com/office/drawing/2014/main" val="1143843730"/>
                    </a:ext>
                  </a:extLst>
                </a:gridCol>
                <a:gridCol w="1990679">
                  <a:extLst>
                    <a:ext uri="{9D8B030D-6E8A-4147-A177-3AD203B41FA5}">
                      <a16:colId xmlns:a16="http://schemas.microsoft.com/office/drawing/2014/main" val="2827934658"/>
                    </a:ext>
                  </a:extLst>
                </a:gridCol>
                <a:gridCol w="1303631">
                  <a:extLst>
                    <a:ext uri="{9D8B030D-6E8A-4147-A177-3AD203B41FA5}">
                      <a16:colId xmlns:a16="http://schemas.microsoft.com/office/drawing/2014/main" val="1666592400"/>
                    </a:ext>
                  </a:extLst>
                </a:gridCol>
                <a:gridCol w="1964254">
                  <a:extLst>
                    <a:ext uri="{9D8B030D-6E8A-4147-A177-3AD203B41FA5}">
                      <a16:colId xmlns:a16="http://schemas.microsoft.com/office/drawing/2014/main" val="3647960377"/>
                    </a:ext>
                  </a:extLst>
                </a:gridCol>
                <a:gridCol w="1390665">
                  <a:extLst>
                    <a:ext uri="{9D8B030D-6E8A-4147-A177-3AD203B41FA5}">
                      <a16:colId xmlns:a16="http://schemas.microsoft.com/office/drawing/2014/main" val="3362595458"/>
                    </a:ext>
                  </a:extLst>
                </a:gridCol>
              </a:tblGrid>
              <a:tr h="455325">
                <a:tc>
                  <a:txBody>
                    <a:bodyPr/>
                    <a:lstStyle/>
                    <a:p>
                      <a:r>
                        <a:rPr lang="en-IN" sz="1200" dirty="0">
                          <a:latin typeface="Times New Roman" panose="02020603050405020304" pitchFamily="18" charset="0"/>
                          <a:cs typeface="Times New Roman" panose="02020603050405020304" pitchFamily="18" charset="0"/>
                        </a:rPr>
                        <a:t>Title</a:t>
                      </a:r>
                    </a:p>
                  </a:txBody>
                  <a:tcPr/>
                </a:tc>
                <a:tc>
                  <a:txBody>
                    <a:bodyPr/>
                    <a:lstStyle/>
                    <a:p>
                      <a:r>
                        <a:rPr lang="en-US" sz="1200" b="1" dirty="0">
                          <a:effectLst/>
                          <a:latin typeface="Times New Roman" panose="02020603050405020304" pitchFamily="18" charset="0"/>
                          <a:cs typeface="Times New Roman" panose="02020603050405020304" pitchFamily="18" charset="0"/>
                        </a:rPr>
                        <a:t>Authors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1" dirty="0">
                          <a:effectLst/>
                          <a:latin typeface="Times New Roman" panose="02020603050405020304" pitchFamily="18" charset="0"/>
                          <a:cs typeface="Times New Roman" panose="02020603050405020304" pitchFamily="18" charset="0"/>
                        </a:rPr>
                        <a:t>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1" dirty="0">
                          <a:effectLst/>
                          <a:latin typeface="Times New Roman" panose="02020603050405020304" pitchFamily="18" charset="0"/>
                          <a:cs typeface="Times New Roman" panose="02020603050405020304" pitchFamily="18" charset="0"/>
                        </a:rPr>
                        <a:t>Objective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1" dirty="0">
                          <a:effectLst/>
                          <a:latin typeface="Times New Roman" panose="02020603050405020304" pitchFamily="18" charset="0"/>
                          <a:cs typeface="Times New Roman" panose="02020603050405020304" pitchFamily="18" charset="0"/>
                        </a:rPr>
                        <a:t>Evaluation Metrics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1" dirty="0">
                          <a:effectLst/>
                          <a:latin typeface="Times New Roman" panose="02020603050405020304" pitchFamily="18" charset="0"/>
                          <a:cs typeface="Times New Roman" panose="02020603050405020304" pitchFamily="18" charset="0"/>
                        </a:rPr>
                        <a:t>Algorithm</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1" dirty="0">
                          <a:effectLst/>
                          <a:latin typeface="Times New Roman" panose="02020603050405020304" pitchFamily="18" charset="0"/>
                          <a:cs typeface="Times New Roman" panose="02020603050405020304" pitchFamily="18" charset="0"/>
                        </a:rPr>
                        <a:t>Results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18225324"/>
                  </a:ext>
                </a:extLst>
              </a:tr>
              <a:tr h="2341616">
                <a:tc>
                  <a:txBody>
                    <a:bodyPr/>
                    <a:lstStyle/>
                    <a:p>
                      <a:pPr algn="ctr"/>
                      <a:r>
                        <a:rPr kumimoji="0" lang="en-US" sz="1200" kern="1200" dirty="0">
                          <a:solidFill>
                            <a:schemeClr val="dk1"/>
                          </a:solidFill>
                          <a:effectLst/>
                          <a:latin typeface="Times New Roman" panose="02020603050405020304" pitchFamily="18" charset="0"/>
                          <a:cs typeface="Times New Roman" panose="02020603050405020304" pitchFamily="18" charset="0"/>
                        </a:rPr>
                        <a:t>An Effective Approach Using Machine Learning for Fall Prediction</a:t>
                      </a:r>
                      <a:endParaRPr lang="en-IN" sz="1200" dirty="0">
                        <a:latin typeface="Times New Roman" panose="02020603050405020304" pitchFamily="18" charset="0"/>
                        <a:cs typeface="Times New Roman" panose="02020603050405020304" pitchFamily="18" charset="0"/>
                      </a:endParaRPr>
                    </a:p>
                  </a:txBody>
                  <a:tcPr/>
                </a:tc>
                <a:tc>
                  <a:txBody>
                    <a:bodyPr/>
                    <a:lstStyle/>
                    <a:p>
                      <a:pPr marL="228600" indent="-228600">
                        <a:buAutoNum type="alphaUcPeriod"/>
                      </a:pPr>
                      <a:r>
                        <a:rPr kumimoji="0" lang="en-US" sz="1200" kern="1200" dirty="0">
                          <a:solidFill>
                            <a:schemeClr val="dk1"/>
                          </a:solidFill>
                          <a:effectLst/>
                          <a:latin typeface="Times New Roman" panose="02020603050405020304" pitchFamily="18" charset="0"/>
                          <a:cs typeface="Times New Roman" panose="02020603050405020304" pitchFamily="18" charset="0"/>
                        </a:rPr>
                        <a:t>Vinora, </a:t>
                      </a:r>
                    </a:p>
                    <a:p>
                      <a:pPr marL="0" indent="0">
                        <a:buNone/>
                      </a:pPr>
                      <a:r>
                        <a:rPr kumimoji="0" lang="en-US" sz="1200" kern="1200" dirty="0">
                          <a:solidFill>
                            <a:schemeClr val="dk1"/>
                          </a:solidFill>
                          <a:effectLst/>
                          <a:latin typeface="Times New Roman" panose="02020603050405020304" pitchFamily="18" charset="0"/>
                          <a:cs typeface="Times New Roman" panose="02020603050405020304" pitchFamily="18" charset="0"/>
                        </a:rPr>
                        <a:t>P. U. Maheswari, R. N. Deborah, </a:t>
                      </a:r>
                    </a:p>
                    <a:p>
                      <a:pPr marL="0" indent="0">
                        <a:buNone/>
                      </a:pPr>
                      <a:r>
                        <a:rPr kumimoji="0" lang="en-US" sz="1200" kern="1200" dirty="0">
                          <a:solidFill>
                            <a:schemeClr val="dk1"/>
                          </a:solidFill>
                          <a:effectLst/>
                          <a:latin typeface="Times New Roman" panose="02020603050405020304" pitchFamily="18" charset="0"/>
                          <a:cs typeface="Times New Roman" panose="02020603050405020304" pitchFamily="18" charset="0"/>
                        </a:rPr>
                        <a:t>E. </a:t>
                      </a:r>
                      <a:r>
                        <a:rPr kumimoji="0" lang="en-US" sz="1200" kern="1200" dirty="0" err="1">
                          <a:solidFill>
                            <a:schemeClr val="dk1"/>
                          </a:solidFill>
                          <a:effectLst/>
                          <a:latin typeface="Times New Roman" panose="02020603050405020304" pitchFamily="18" charset="0"/>
                          <a:cs typeface="Times New Roman" panose="02020603050405020304" pitchFamily="18" charset="0"/>
                        </a:rPr>
                        <a:t>Ajitha</a:t>
                      </a:r>
                      <a:r>
                        <a:rPr kumimoji="0" lang="en-US" sz="1200" kern="1200" dirty="0">
                          <a:solidFill>
                            <a:schemeClr val="dk1"/>
                          </a:solidFill>
                          <a:effectLst/>
                          <a:latin typeface="Times New Roman" panose="02020603050405020304" pitchFamily="18" charset="0"/>
                          <a:cs typeface="Times New Roman" panose="02020603050405020304" pitchFamily="18" charset="0"/>
                        </a:rPr>
                        <a:t>, </a:t>
                      </a:r>
                    </a:p>
                    <a:p>
                      <a:pPr marL="0" indent="0">
                        <a:buNone/>
                      </a:pPr>
                      <a:r>
                        <a:rPr kumimoji="0" lang="en-US" sz="1200" kern="1200" dirty="0">
                          <a:solidFill>
                            <a:schemeClr val="dk1"/>
                          </a:solidFill>
                          <a:effectLst/>
                          <a:latin typeface="Times New Roman" panose="02020603050405020304" pitchFamily="18" charset="0"/>
                          <a:cs typeface="Times New Roman" panose="02020603050405020304" pitchFamily="18" charset="0"/>
                        </a:rPr>
                        <a:t>A. Srinivasan, and G. </a:t>
                      </a:r>
                      <a:r>
                        <a:rPr kumimoji="0" lang="en-US" sz="1200" kern="1200" dirty="0" err="1">
                          <a:solidFill>
                            <a:schemeClr val="dk1"/>
                          </a:solidFill>
                          <a:effectLst/>
                          <a:latin typeface="Times New Roman" panose="02020603050405020304" pitchFamily="18" charset="0"/>
                          <a:cs typeface="Times New Roman" panose="02020603050405020304" pitchFamily="18" charset="0"/>
                        </a:rPr>
                        <a:t>Sivakarthi</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2023</a:t>
                      </a:r>
                    </a:p>
                  </a:txBody>
                  <a:tcPr/>
                </a:tc>
                <a:tc>
                  <a:txBody>
                    <a:bodyPr/>
                    <a:lstStyle/>
                    <a:p>
                      <a:pPr algn="l"/>
                      <a:r>
                        <a:rPr kumimoji="0" lang="en-US" sz="1200" b="0" kern="1200" dirty="0">
                          <a:solidFill>
                            <a:schemeClr val="dk1"/>
                          </a:solidFill>
                          <a:effectLst/>
                          <a:latin typeface="Times New Roman" panose="02020603050405020304" pitchFamily="18" charset="0"/>
                          <a:cs typeface="Times New Roman" panose="02020603050405020304" pitchFamily="18" charset="0"/>
                        </a:rPr>
                        <a:t>The aim of this research is to create an ensemble machine learning approach for predicting hair loss, enhancing accuracy, precision, and recall by integrating multiple algorithms to facilitate early detection and prevention.</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cs typeface="Times New Roman" panose="02020603050405020304" pitchFamily="18" charset="0"/>
                        </a:rPr>
                        <a:t>Accuracy, precision, recall,F1 Score.</a:t>
                      </a:r>
                    </a:p>
                    <a:p>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kumimoji="0" lang="en-IN" sz="1200" b="0" kern="1200" dirty="0">
                          <a:solidFill>
                            <a:schemeClr val="dk1"/>
                          </a:solidFill>
                          <a:effectLst/>
                          <a:latin typeface="Times New Roman" panose="02020603050405020304" pitchFamily="18" charset="0"/>
                          <a:cs typeface="Times New Roman" panose="02020603050405020304" pitchFamily="18" charset="0"/>
                        </a:rPr>
                        <a:t>Scaled Conjugate Gradient, Bayesian Regularization, Levenberg-Marquardt, BFGS Quasi-Newton Backpropagation, Resilient Backpropagation, Conjugate Gradient Backpropagation, Conjugate Gradient Backpropagation With Polak-</a:t>
                      </a:r>
                      <a:r>
                        <a:rPr kumimoji="0" lang="en-IN" sz="1200" b="0" kern="1200" dirty="0" err="1">
                          <a:solidFill>
                            <a:schemeClr val="dk1"/>
                          </a:solidFill>
                          <a:effectLst/>
                          <a:latin typeface="Times New Roman" panose="02020603050405020304" pitchFamily="18" charset="0"/>
                          <a:cs typeface="Times New Roman" panose="02020603050405020304" pitchFamily="18" charset="0"/>
                        </a:rPr>
                        <a:t>Ribiére</a:t>
                      </a:r>
                      <a:r>
                        <a:rPr kumimoji="0" lang="en-IN" sz="1200" b="0" kern="1200" dirty="0">
                          <a:solidFill>
                            <a:schemeClr val="dk1"/>
                          </a:solidFill>
                          <a:effectLst/>
                          <a:latin typeface="Times New Roman" panose="02020603050405020304" pitchFamily="18" charset="0"/>
                          <a:cs typeface="Times New Roman" panose="02020603050405020304" pitchFamily="18" charset="0"/>
                        </a:rPr>
                        <a:t> Updates, One-Step Secant Backpropagation, Gradient Descent </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US" sz="1200" dirty="0">
                          <a:effectLst/>
                          <a:latin typeface="Times New Roman" panose="02020603050405020304" pitchFamily="18" charset="0"/>
                          <a:cs typeface="Times New Roman" panose="02020603050405020304" pitchFamily="18" charset="0"/>
                        </a:rPr>
                        <a:t>In this study, we explored various machine learning algorithms and proposed an ensemble approach for predicting hair loss.</a:t>
                      </a:r>
                    </a:p>
                    <a:p>
                      <a:pPr algn="l"/>
                      <a:br>
                        <a:rPr kumimoji="0" lang="en-US" sz="1200" kern="1200" dirty="0">
                          <a:solidFill>
                            <a:schemeClr val="dk1"/>
                          </a:solidFill>
                          <a:effectLst/>
                          <a:latin typeface="Times New Roman" panose="02020603050405020304" pitchFamily="18" charset="0"/>
                          <a:cs typeface="Times New Roman" panose="02020603050405020304" pitchFamily="18" charset="0"/>
                        </a:rPr>
                      </a:b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61712196"/>
                  </a:ext>
                </a:extLst>
              </a:tr>
              <a:tr h="3208880">
                <a:tc>
                  <a:txBody>
                    <a:bodyPr/>
                    <a:lstStyle/>
                    <a:p>
                      <a:pPr algn="ctr"/>
                      <a:r>
                        <a:rPr lang="en-US" sz="1200" dirty="0">
                          <a:latin typeface="Times New Roman" panose="02020603050405020304" pitchFamily="18" charset="0"/>
                          <a:cs typeface="Times New Roman" panose="02020603050405020304" pitchFamily="18" charset="0"/>
                        </a:rPr>
                        <a:t>Enhancing </a:t>
                      </a:r>
                      <a:r>
                        <a:rPr lang="en-US" sz="1200" dirty="0" err="1">
                          <a:latin typeface="Times New Roman" panose="02020603050405020304" pitchFamily="18" charset="0"/>
                          <a:cs typeface="Times New Roman" panose="02020603050405020304" pitchFamily="18" charset="0"/>
                        </a:rPr>
                        <a:t>Hairfall</a:t>
                      </a:r>
                      <a:r>
                        <a:rPr lang="en-US" sz="1200" dirty="0">
                          <a:latin typeface="Times New Roman" panose="02020603050405020304" pitchFamily="18" charset="0"/>
                          <a:cs typeface="Times New Roman" panose="02020603050405020304" pitchFamily="18" charset="0"/>
                        </a:rPr>
                        <a:t> Prediction: A Comparative Analysis of Individual Algorithms and An Ensemble Method</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IN" sz="1200" dirty="0" err="1">
                          <a:latin typeface="Times New Roman" panose="02020603050405020304" pitchFamily="18" charset="0"/>
                          <a:cs typeface="Times New Roman" panose="02020603050405020304" pitchFamily="18" charset="0"/>
                        </a:rPr>
                        <a:t>Chennu</a:t>
                      </a:r>
                      <a:r>
                        <a:rPr lang="en-IN" sz="1200" dirty="0">
                          <a:latin typeface="Times New Roman" panose="02020603050405020304" pitchFamily="18" charset="0"/>
                          <a:cs typeface="Times New Roman" panose="02020603050405020304" pitchFamily="18" charset="0"/>
                        </a:rPr>
                        <a:t> Naga Venkata Sai , </a:t>
                      </a:r>
                    </a:p>
                    <a:p>
                      <a:pPr algn="l"/>
                      <a:r>
                        <a:rPr lang="en-IN" sz="1200" dirty="0">
                          <a:latin typeface="Times New Roman" panose="02020603050405020304" pitchFamily="18" charset="0"/>
                          <a:cs typeface="Times New Roman" panose="02020603050405020304" pitchFamily="18" charset="0"/>
                        </a:rPr>
                        <a:t>E. Archana, Bandi Vivek , </a:t>
                      </a:r>
                    </a:p>
                    <a:p>
                      <a:pPr algn="l"/>
                      <a:r>
                        <a:rPr lang="en-IN" sz="1200" dirty="0" err="1">
                          <a:latin typeface="Times New Roman" panose="02020603050405020304" pitchFamily="18" charset="0"/>
                          <a:cs typeface="Times New Roman" panose="02020603050405020304" pitchFamily="18" charset="0"/>
                        </a:rPr>
                        <a:t>Batini</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Dhanwanth</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Viknesh</a:t>
                      </a:r>
                      <a:r>
                        <a:rPr lang="en-IN" sz="1200" dirty="0">
                          <a:latin typeface="Times New Roman" panose="02020603050405020304" pitchFamily="18" charset="0"/>
                          <a:cs typeface="Times New Roman" panose="02020603050405020304" pitchFamily="18" charset="0"/>
                        </a:rPr>
                        <a:t> K S </a:t>
                      </a:r>
                    </a:p>
                  </a:txBody>
                  <a:tcPr/>
                </a:tc>
                <a:tc>
                  <a:txBody>
                    <a:bodyPr/>
                    <a:lstStyle/>
                    <a:p>
                      <a:r>
                        <a:rPr lang="en-IN" sz="1200" dirty="0">
                          <a:latin typeface="Times New Roman" panose="02020603050405020304" pitchFamily="18" charset="0"/>
                          <a:cs typeface="Times New Roman" panose="02020603050405020304" pitchFamily="18" charset="0"/>
                        </a:rPr>
                        <a:t>2023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The objective of this research is to develop an ensemble machine learning approach for predicting hair fall, improving accuracy, precision, and recall by combining multiple algorithms to enhance early detection and prevention.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cs typeface="Times New Roman" panose="02020603050405020304" pitchFamily="18" charset="0"/>
                        </a:rPr>
                        <a:t>Accuracy, precision, recall,F1 Score.</a:t>
                      </a:r>
                    </a:p>
                  </a:txBody>
                  <a:tcPr/>
                </a:tc>
                <a:tc>
                  <a:txBody>
                    <a:bodyPr/>
                    <a:lstStyle/>
                    <a:p>
                      <a:pPr algn="l"/>
                      <a:r>
                        <a:rPr lang="en-IN" sz="1200" dirty="0">
                          <a:latin typeface="Times New Roman" panose="02020603050405020304" pitchFamily="18" charset="0"/>
                          <a:cs typeface="Times New Roman" panose="02020603050405020304" pitchFamily="18" charset="0"/>
                        </a:rPr>
                        <a:t>Decision Tree Random Forest , SVM , Logistic Regression , Proposed Ensemble Method.</a:t>
                      </a:r>
                    </a:p>
                  </a:txBody>
                  <a:tcPr/>
                </a:tc>
                <a:tc>
                  <a:txBody>
                    <a:bodyPr/>
                    <a:lstStyle/>
                    <a:p>
                      <a:pPr algn="l"/>
                      <a:r>
                        <a:rPr lang="en-US" sz="1200" dirty="0">
                          <a:latin typeface="Times New Roman" panose="02020603050405020304" pitchFamily="18" charset="0"/>
                          <a:cs typeface="Times New Roman" panose="02020603050405020304" pitchFamily="18" charset="0"/>
                        </a:rPr>
                        <a:t>In this study, we investigated the use of different machine learning algorithms and proposed an ensemble approach for predicting hair loss. </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04150784"/>
                  </a:ext>
                </a:extLst>
              </a:tr>
            </a:tbl>
          </a:graphicData>
        </a:graphic>
      </p:graphicFrame>
    </p:spTree>
    <p:extLst>
      <p:ext uri="{BB962C8B-B14F-4D97-AF65-F5344CB8AC3E}">
        <p14:creationId xmlns:p14="http://schemas.microsoft.com/office/powerpoint/2010/main" val="4121048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495531-57FF-A7CC-2B6F-F58200D140EC}"/>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EE285CE9-8F4F-DD86-9F6A-6AA3F03D3FCB}"/>
              </a:ext>
            </a:extLst>
          </p:cNvPr>
          <p:cNvSpPr>
            <a:spLocks noGrp="1"/>
          </p:cNvSpPr>
          <p:nvPr>
            <p:ph type="dt" sz="half" idx="10"/>
          </p:nvPr>
        </p:nvSpPr>
        <p:spPr>
          <a:xfrm>
            <a:off x="166540" y="6399667"/>
            <a:ext cx="2844800" cy="365125"/>
          </a:xfrm>
        </p:spPr>
        <p:txBody>
          <a:bodyPr/>
          <a:lstStyle/>
          <a:p>
            <a:pPr>
              <a:defRPr/>
            </a:pPr>
            <a:fld id="{E1413D5B-0279-47B2-AB44-E806A00ECAC5}" type="datetime5">
              <a:rPr lang="en-US" smtClean="0"/>
              <a:pPr>
                <a:defRPr/>
              </a:pPr>
              <a:t>27-Apr-25</a:t>
            </a:fld>
            <a:endParaRPr lang="en-US" dirty="0"/>
          </a:p>
        </p:txBody>
      </p:sp>
      <p:graphicFrame>
        <p:nvGraphicFramePr>
          <p:cNvPr id="6" name="Table 5">
            <a:extLst>
              <a:ext uri="{FF2B5EF4-FFF2-40B4-BE49-F238E27FC236}">
                <a16:creationId xmlns:a16="http://schemas.microsoft.com/office/drawing/2014/main" id="{4B24ED6D-E517-0B0E-D6E7-98F5B6D66457}"/>
              </a:ext>
            </a:extLst>
          </p:cNvPr>
          <p:cNvGraphicFramePr>
            <a:graphicFrameLocks noGrp="1"/>
          </p:cNvGraphicFramePr>
          <p:nvPr>
            <p:extLst>
              <p:ext uri="{D42A27DB-BD31-4B8C-83A1-F6EECF244321}">
                <p14:modId xmlns:p14="http://schemas.microsoft.com/office/powerpoint/2010/main" val="809597020"/>
              </p:ext>
            </p:extLst>
          </p:nvPr>
        </p:nvGraphicFramePr>
        <p:xfrm>
          <a:off x="994976" y="621122"/>
          <a:ext cx="10862726" cy="6083351"/>
        </p:xfrm>
        <a:graphic>
          <a:graphicData uri="http://schemas.openxmlformats.org/drawingml/2006/table">
            <a:tbl>
              <a:tblPr firstRow="1" bandRow="1">
                <a:tableStyleId>{21E4AEA4-8DFA-4A89-87EB-49C32662AFE0}</a:tableStyleId>
              </a:tblPr>
              <a:tblGrid>
                <a:gridCol w="1567608">
                  <a:extLst>
                    <a:ext uri="{9D8B030D-6E8A-4147-A177-3AD203B41FA5}">
                      <a16:colId xmlns:a16="http://schemas.microsoft.com/office/drawing/2014/main" val="2356245925"/>
                    </a:ext>
                  </a:extLst>
                </a:gridCol>
                <a:gridCol w="1291316">
                  <a:extLst>
                    <a:ext uri="{9D8B030D-6E8A-4147-A177-3AD203B41FA5}">
                      <a16:colId xmlns:a16="http://schemas.microsoft.com/office/drawing/2014/main" val="3625493034"/>
                    </a:ext>
                  </a:extLst>
                </a:gridCol>
                <a:gridCol w="1372580">
                  <a:extLst>
                    <a:ext uri="{9D8B030D-6E8A-4147-A177-3AD203B41FA5}">
                      <a16:colId xmlns:a16="http://schemas.microsoft.com/office/drawing/2014/main" val="1143843730"/>
                    </a:ext>
                  </a:extLst>
                </a:gridCol>
                <a:gridCol w="1985288">
                  <a:extLst>
                    <a:ext uri="{9D8B030D-6E8A-4147-A177-3AD203B41FA5}">
                      <a16:colId xmlns:a16="http://schemas.microsoft.com/office/drawing/2014/main" val="2827934658"/>
                    </a:ext>
                  </a:extLst>
                </a:gridCol>
                <a:gridCol w="1300100">
                  <a:extLst>
                    <a:ext uri="{9D8B030D-6E8A-4147-A177-3AD203B41FA5}">
                      <a16:colId xmlns:a16="http://schemas.microsoft.com/office/drawing/2014/main" val="1666592400"/>
                    </a:ext>
                  </a:extLst>
                </a:gridCol>
                <a:gridCol w="1958935">
                  <a:extLst>
                    <a:ext uri="{9D8B030D-6E8A-4147-A177-3AD203B41FA5}">
                      <a16:colId xmlns:a16="http://schemas.microsoft.com/office/drawing/2014/main" val="3647960377"/>
                    </a:ext>
                  </a:extLst>
                </a:gridCol>
                <a:gridCol w="1386899">
                  <a:extLst>
                    <a:ext uri="{9D8B030D-6E8A-4147-A177-3AD203B41FA5}">
                      <a16:colId xmlns:a16="http://schemas.microsoft.com/office/drawing/2014/main" val="3362595458"/>
                    </a:ext>
                  </a:extLst>
                </a:gridCol>
              </a:tblGrid>
              <a:tr h="442907">
                <a:tc>
                  <a:txBody>
                    <a:bodyPr/>
                    <a:lstStyle/>
                    <a:p>
                      <a:r>
                        <a:rPr lang="en-IN" sz="1200" dirty="0">
                          <a:latin typeface="Times New Roman" panose="02020603050405020304" pitchFamily="18" charset="0"/>
                          <a:cs typeface="Times New Roman" panose="02020603050405020304" pitchFamily="18" charset="0"/>
                        </a:rPr>
                        <a:t>Title</a:t>
                      </a:r>
                    </a:p>
                  </a:txBody>
                  <a:tcPr/>
                </a:tc>
                <a:tc>
                  <a:txBody>
                    <a:bodyPr/>
                    <a:lstStyle/>
                    <a:p>
                      <a:r>
                        <a:rPr lang="en-US" sz="1200" b="1" dirty="0">
                          <a:effectLst/>
                          <a:latin typeface="Times New Roman" panose="02020603050405020304" pitchFamily="18" charset="0"/>
                          <a:cs typeface="Times New Roman" panose="02020603050405020304" pitchFamily="18" charset="0"/>
                        </a:rPr>
                        <a:t>Authors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1" dirty="0">
                          <a:effectLst/>
                          <a:latin typeface="Times New Roman" panose="02020603050405020304" pitchFamily="18" charset="0"/>
                          <a:cs typeface="Times New Roman" panose="02020603050405020304" pitchFamily="18" charset="0"/>
                        </a:rPr>
                        <a:t>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1" dirty="0">
                          <a:effectLst/>
                          <a:latin typeface="Times New Roman" panose="02020603050405020304" pitchFamily="18" charset="0"/>
                          <a:cs typeface="Times New Roman" panose="02020603050405020304" pitchFamily="18" charset="0"/>
                        </a:rPr>
                        <a:t>Objective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1" dirty="0">
                          <a:effectLst/>
                          <a:latin typeface="Times New Roman" panose="02020603050405020304" pitchFamily="18" charset="0"/>
                          <a:cs typeface="Times New Roman" panose="02020603050405020304" pitchFamily="18" charset="0"/>
                        </a:rPr>
                        <a:t>Evaluation Metrics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1" dirty="0">
                          <a:effectLst/>
                          <a:latin typeface="Times New Roman" panose="02020603050405020304" pitchFamily="18" charset="0"/>
                          <a:cs typeface="Times New Roman" panose="02020603050405020304" pitchFamily="18" charset="0"/>
                        </a:rPr>
                        <a:t>Algorithm</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1" dirty="0">
                          <a:effectLst/>
                          <a:latin typeface="Times New Roman" panose="02020603050405020304" pitchFamily="18" charset="0"/>
                          <a:cs typeface="Times New Roman" panose="02020603050405020304" pitchFamily="18" charset="0"/>
                        </a:rPr>
                        <a:t>Results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18225324"/>
                  </a:ext>
                </a:extLst>
              </a:tr>
              <a:tr h="2568859">
                <a:tc>
                  <a:txBody>
                    <a:bodyPr/>
                    <a:lstStyle/>
                    <a:p>
                      <a:pPr algn="ctr"/>
                      <a:r>
                        <a:rPr lang="en-US" sz="1200" dirty="0">
                          <a:latin typeface="Times New Roman" panose="02020603050405020304" pitchFamily="18" charset="0"/>
                          <a:cs typeface="Times New Roman" panose="02020603050405020304" pitchFamily="18" charset="0"/>
                        </a:rPr>
                        <a:t>Enhanced Hair Disease Classification Using Deep Learning,</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IN" sz="1200" dirty="0">
                          <a:latin typeface="Times New Roman" panose="02020603050405020304" pitchFamily="18" charset="0"/>
                          <a:cs typeface="Times New Roman" panose="02020603050405020304" pitchFamily="18" charset="0"/>
                        </a:rPr>
                        <a:t>D. Banerjee, </a:t>
                      </a:r>
                    </a:p>
                    <a:p>
                      <a:pPr algn="l"/>
                      <a:r>
                        <a:rPr lang="en-IN" sz="1200" dirty="0">
                          <a:latin typeface="Times New Roman" panose="02020603050405020304" pitchFamily="18" charset="0"/>
                          <a:cs typeface="Times New Roman" panose="02020603050405020304" pitchFamily="18" charset="0"/>
                        </a:rPr>
                        <a:t>V. Kukreja,</a:t>
                      </a:r>
                    </a:p>
                    <a:p>
                      <a:pPr algn="l"/>
                      <a:r>
                        <a:rPr lang="en-IN" sz="1200" dirty="0">
                          <a:latin typeface="Times New Roman" panose="02020603050405020304" pitchFamily="18" charset="0"/>
                          <a:cs typeface="Times New Roman" panose="02020603050405020304" pitchFamily="18" charset="0"/>
                        </a:rPr>
                        <a:t>D. </a:t>
                      </a:r>
                      <a:r>
                        <a:rPr lang="en-IN" sz="1200" dirty="0" err="1">
                          <a:latin typeface="Times New Roman" panose="02020603050405020304" pitchFamily="18" charset="0"/>
                          <a:cs typeface="Times New Roman" panose="02020603050405020304" pitchFamily="18" charset="0"/>
                        </a:rPr>
                        <a:t>Bordoloi</a:t>
                      </a:r>
                      <a:r>
                        <a:rPr lang="en-IN" sz="1200" dirty="0">
                          <a:latin typeface="Times New Roman" panose="02020603050405020304" pitchFamily="18" charset="0"/>
                          <a:cs typeface="Times New Roman" panose="02020603050405020304" pitchFamily="18" charset="0"/>
                        </a:rPr>
                        <a:t>, and A. </a:t>
                      </a:r>
                      <a:r>
                        <a:rPr lang="en-IN" sz="1200" dirty="0" err="1">
                          <a:latin typeface="Times New Roman" panose="02020603050405020304" pitchFamily="18" charset="0"/>
                          <a:cs typeface="Times New Roman" panose="02020603050405020304" pitchFamily="18" charset="0"/>
                        </a:rPr>
                        <a:t>Choudhary</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2023</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effectLst/>
                          <a:latin typeface="Times New Roman" panose="02020603050405020304" pitchFamily="18" charset="0"/>
                          <a:cs typeface="Times New Roman" panose="02020603050405020304" pitchFamily="18" charset="0"/>
                        </a:rPr>
                        <a:t>This study developed a machine-learning model for classifying hair conditions, achieving an overall accuracy of 88.53% with strong precision, recall, and F1-Scores. Evaluated on 8,550 photos, the model effectively detected various conditions, highlighting its reliability in hair illness classification.</a:t>
                      </a:r>
                    </a:p>
                    <a:p>
                      <a:br>
                        <a:rPr kumimoji="0" lang="en-US" sz="1200" kern="1200" dirty="0">
                          <a:solidFill>
                            <a:schemeClr val="dk1"/>
                          </a:solidFill>
                          <a:effectLst/>
                          <a:latin typeface="Times New Roman" panose="02020603050405020304" pitchFamily="18" charset="0"/>
                          <a:ea typeface="+mn-ea"/>
                          <a:cs typeface="Times New Roman" panose="02020603050405020304" pitchFamily="18" charset="0"/>
                        </a:rPr>
                      </a:b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Accuracy</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latin typeface="Times New Roman" panose="02020603050405020304" pitchFamily="18" charset="0"/>
                          <a:cs typeface="Times New Roman" panose="02020603050405020304" pitchFamily="18" charset="0"/>
                        </a:rPr>
                        <a:t>Ensemble methods</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kumimoji="0" lang="en-US" sz="1200" b="0" i="0" kern="1200" dirty="0">
                          <a:solidFill>
                            <a:schemeClr val="dk1"/>
                          </a:solidFill>
                          <a:effectLst/>
                          <a:latin typeface="Times New Roman" panose="02020603050405020304" pitchFamily="18" charset="0"/>
                          <a:ea typeface="+mn-ea"/>
                          <a:cs typeface="Times New Roman" panose="02020603050405020304" pitchFamily="18" charset="0"/>
                        </a:rPr>
                        <a:t>Achieved an overall accuracy of 88.53% in classifying various hair conditions.</a:t>
                      </a:r>
                      <a:endParaRPr kumimoji="0" lang="en-US" sz="1200" b="0" kern="1200" dirty="0">
                        <a:solidFill>
                          <a:schemeClr val="dk1"/>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61712196"/>
                  </a:ext>
                </a:extLst>
              </a:tr>
              <a:tr h="297439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“Survey-based Machine learning approaches to diagnosis of hair fall disorder in Bangladeshi Community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F. Khatun, </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M. R. Ajmain, </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S. A. </a:t>
                      </a:r>
                      <a:r>
                        <a:rPr lang="en-IN" sz="1200" dirty="0" err="1">
                          <a:latin typeface="Times New Roman" panose="02020603050405020304" pitchFamily="18" charset="0"/>
                          <a:cs typeface="Times New Roman" panose="02020603050405020304" pitchFamily="18" charset="0"/>
                        </a:rPr>
                        <a:t>Khushbu</a:t>
                      </a:r>
                      <a:r>
                        <a:rPr lang="en-IN" sz="1200" dirty="0">
                          <a:latin typeface="Times New Roman" panose="02020603050405020304" pitchFamily="18" charset="0"/>
                          <a:cs typeface="Times New Roman" panose="02020603050405020304" pitchFamily="18" charset="0"/>
                        </a:rPr>
                        <a:t>, N. J. Ria, and </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S. R. H. </a:t>
                      </a:r>
                      <a:r>
                        <a:rPr lang="en-IN" sz="1200" dirty="0" err="1">
                          <a:latin typeface="Times New Roman" panose="02020603050405020304" pitchFamily="18" charset="0"/>
                          <a:cs typeface="Times New Roman" panose="02020603050405020304" pitchFamily="18" charset="0"/>
                        </a:rPr>
                        <a:t>Noori</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2022</a:t>
                      </a:r>
                    </a:p>
                  </a:txBody>
                  <a:tcPr/>
                </a:tc>
                <a:tc>
                  <a:txBody>
                    <a:bodyPr/>
                    <a:lstStyle/>
                    <a:p>
                      <a:pPr algn="l"/>
                      <a:r>
                        <a:rPr kumimoji="0" lang="en-US" sz="1200" b="0" i="0" kern="1200" dirty="0">
                          <a:solidFill>
                            <a:schemeClr val="dk1"/>
                          </a:solidFill>
                          <a:effectLst/>
                          <a:latin typeface="Times New Roman" panose="02020603050405020304" pitchFamily="18" charset="0"/>
                          <a:ea typeface="+mn-ea"/>
                          <a:cs typeface="Times New Roman" panose="02020603050405020304" pitchFamily="18" charset="0"/>
                        </a:rPr>
                        <a:t>This research survey investigates the causes of hair loss, focusing on factors like genetics, dandruff, allergies, and stress. Using machine learning algorithms such as SVM, Logistic Regression, and </a:t>
                      </a:r>
                      <a:r>
                        <a:rPr kumimoji="0" lang="en-US" sz="1200" b="0" i="0" kern="1200" dirty="0" err="1">
                          <a:solidFill>
                            <a:schemeClr val="dk1"/>
                          </a:solidFill>
                          <a:effectLst/>
                          <a:latin typeface="Times New Roman" panose="02020603050405020304" pitchFamily="18" charset="0"/>
                          <a:ea typeface="+mn-ea"/>
                          <a:cs typeface="Times New Roman" panose="02020603050405020304" pitchFamily="18" charset="0"/>
                        </a:rPr>
                        <a:t>XGBoost</a:t>
                      </a:r>
                      <a:r>
                        <a:rPr kumimoji="0" lang="en-US" sz="1200" b="0" i="0" kern="1200" dirty="0">
                          <a:solidFill>
                            <a:schemeClr val="dk1"/>
                          </a:solidFill>
                          <a:effectLst/>
                          <a:latin typeface="Times New Roman" panose="02020603050405020304" pitchFamily="18" charset="0"/>
                          <a:ea typeface="+mn-ea"/>
                          <a:cs typeface="Times New Roman" panose="02020603050405020304" pitchFamily="18" charset="0"/>
                        </a:rPr>
                        <a:t>, the study aims to analyze survey data for accuracy. Results show that </a:t>
                      </a:r>
                      <a:r>
                        <a:rPr kumimoji="0" lang="en-US" sz="1200" b="0" i="0" kern="1200" dirty="0" err="1">
                          <a:solidFill>
                            <a:schemeClr val="dk1"/>
                          </a:solidFill>
                          <a:effectLst/>
                          <a:latin typeface="Times New Roman" panose="02020603050405020304" pitchFamily="18" charset="0"/>
                          <a:ea typeface="+mn-ea"/>
                          <a:cs typeface="Times New Roman" panose="02020603050405020304" pitchFamily="18" charset="0"/>
                        </a:rPr>
                        <a:t>XGBoost</a:t>
                      </a:r>
                      <a:r>
                        <a:rPr kumimoji="0" lang="en-US" sz="1200" b="0" i="0" kern="1200" dirty="0">
                          <a:solidFill>
                            <a:schemeClr val="dk1"/>
                          </a:solidFill>
                          <a:effectLst/>
                          <a:latin typeface="Times New Roman" panose="02020603050405020304" pitchFamily="18" charset="0"/>
                          <a:ea typeface="+mn-ea"/>
                          <a:cs typeface="Times New Roman" panose="02020603050405020304" pitchFamily="18" charset="0"/>
                        </a:rPr>
                        <a:t> achieved the highest performance, with an accuracy of 92.62%.</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cs typeface="Times New Roman" panose="02020603050405020304" pitchFamily="18" charset="0"/>
                        </a:rPr>
                        <a:t>Accuracy, precision, recall,F1 Score.</a:t>
                      </a:r>
                    </a:p>
                  </a:txBody>
                  <a:tcPr/>
                </a:tc>
                <a:tc>
                  <a:txBody>
                    <a:bodyPr/>
                    <a:lstStyle/>
                    <a:p>
                      <a:pPr algn="just"/>
                      <a:r>
                        <a:rPr kumimoji="0" lang="en-US" sz="1200" b="0" i="0" kern="1200" dirty="0" err="1">
                          <a:solidFill>
                            <a:schemeClr val="dk1"/>
                          </a:solidFill>
                          <a:effectLst/>
                          <a:latin typeface="Times New Roman" panose="02020603050405020304" pitchFamily="18" charset="0"/>
                          <a:ea typeface="+mn-ea"/>
                          <a:cs typeface="Times New Roman" panose="02020603050405020304" pitchFamily="18" charset="0"/>
                        </a:rPr>
                        <a:t>XGBoost</a:t>
                      </a:r>
                      <a:r>
                        <a:rPr kumimoji="0" lang="en-US" sz="1200" b="0" i="0" kern="1200" dirty="0">
                          <a:solidFill>
                            <a:schemeClr val="dk1"/>
                          </a:solidFill>
                          <a:effectLst/>
                          <a:latin typeface="Times New Roman" panose="02020603050405020304" pitchFamily="18" charset="0"/>
                          <a:ea typeface="+mn-ea"/>
                          <a:cs typeface="Times New Roman" panose="02020603050405020304" pitchFamily="18" charset="0"/>
                        </a:rPr>
                        <a:t> (along with SVM, Logistic Regression, Naive Bayes, Decision Tree, Random Forest, K-nearest Neighbor)</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kumimoji="0" lang="en-US" sz="1200" b="0" i="0" kern="1200" dirty="0" err="1">
                          <a:solidFill>
                            <a:schemeClr val="dk1"/>
                          </a:solidFill>
                          <a:effectLst/>
                          <a:latin typeface="Times New Roman" panose="02020603050405020304" pitchFamily="18" charset="0"/>
                          <a:ea typeface="+mn-ea"/>
                          <a:cs typeface="Times New Roman" panose="02020603050405020304" pitchFamily="18" charset="0"/>
                        </a:rPr>
                        <a:t>XGBoost</a:t>
                      </a:r>
                      <a:r>
                        <a:rPr kumimoji="0" lang="en-US" sz="1200" b="0" i="0" kern="1200" dirty="0">
                          <a:solidFill>
                            <a:schemeClr val="dk1"/>
                          </a:solidFill>
                          <a:effectLst/>
                          <a:latin typeface="Times New Roman" panose="02020603050405020304" pitchFamily="18" charset="0"/>
                          <a:ea typeface="+mn-ea"/>
                          <a:cs typeface="Times New Roman" panose="02020603050405020304" pitchFamily="18" charset="0"/>
                        </a:rPr>
                        <a:t> demonstrated the best performance with an accuracy of 92.62%.</a:t>
                      </a:r>
                      <a:endParaRPr kumimoji="0" lang="en-US" sz="1200" b="0" kern="1200" dirty="0">
                        <a:solidFill>
                          <a:schemeClr val="dk1"/>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04150784"/>
                  </a:ext>
                </a:extLst>
              </a:tr>
            </a:tbl>
          </a:graphicData>
        </a:graphic>
      </p:graphicFrame>
    </p:spTree>
    <p:extLst>
      <p:ext uri="{BB962C8B-B14F-4D97-AF65-F5344CB8AC3E}">
        <p14:creationId xmlns:p14="http://schemas.microsoft.com/office/powerpoint/2010/main" val="2690788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3C9AF4-756A-F077-DCCF-BB58AF66B33E}"/>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BE38CE66-CA27-117B-B425-333EA658D43F}"/>
              </a:ext>
            </a:extLst>
          </p:cNvPr>
          <p:cNvSpPr>
            <a:spLocks noGrp="1"/>
          </p:cNvSpPr>
          <p:nvPr>
            <p:ph type="dt" sz="half" idx="10"/>
          </p:nvPr>
        </p:nvSpPr>
        <p:spPr>
          <a:xfrm>
            <a:off x="166540" y="6399667"/>
            <a:ext cx="2844800" cy="365125"/>
          </a:xfrm>
        </p:spPr>
        <p:txBody>
          <a:bodyPr/>
          <a:lstStyle/>
          <a:p>
            <a:pPr>
              <a:defRPr/>
            </a:pPr>
            <a:fld id="{E1413D5B-0279-47B2-AB44-E806A00ECAC5}" type="datetime5">
              <a:rPr lang="en-US" smtClean="0"/>
              <a:pPr>
                <a:defRPr/>
              </a:pPr>
              <a:t>27-Apr-25</a:t>
            </a:fld>
            <a:endParaRPr lang="en-US" dirty="0"/>
          </a:p>
        </p:txBody>
      </p:sp>
      <p:graphicFrame>
        <p:nvGraphicFramePr>
          <p:cNvPr id="6" name="Table 5">
            <a:extLst>
              <a:ext uri="{FF2B5EF4-FFF2-40B4-BE49-F238E27FC236}">
                <a16:creationId xmlns:a16="http://schemas.microsoft.com/office/drawing/2014/main" id="{CCAEA309-29CD-4858-0E57-EAA5C0FC566F}"/>
              </a:ext>
            </a:extLst>
          </p:cNvPr>
          <p:cNvGraphicFramePr>
            <a:graphicFrameLocks noGrp="1"/>
          </p:cNvGraphicFramePr>
          <p:nvPr>
            <p:extLst>
              <p:ext uri="{D42A27DB-BD31-4B8C-83A1-F6EECF244321}">
                <p14:modId xmlns:p14="http://schemas.microsoft.com/office/powerpoint/2010/main" val="4030723813"/>
              </p:ext>
            </p:extLst>
          </p:nvPr>
        </p:nvGraphicFramePr>
        <p:xfrm>
          <a:off x="994976" y="621122"/>
          <a:ext cx="10872558" cy="6034578"/>
        </p:xfrm>
        <a:graphic>
          <a:graphicData uri="http://schemas.openxmlformats.org/drawingml/2006/table">
            <a:tbl>
              <a:tblPr firstRow="1" bandRow="1">
                <a:tableStyleId>{21E4AEA4-8DFA-4A89-87EB-49C32662AFE0}</a:tableStyleId>
              </a:tblPr>
              <a:tblGrid>
                <a:gridCol w="1569027">
                  <a:extLst>
                    <a:ext uri="{9D8B030D-6E8A-4147-A177-3AD203B41FA5}">
                      <a16:colId xmlns:a16="http://schemas.microsoft.com/office/drawing/2014/main" val="2356245925"/>
                    </a:ext>
                  </a:extLst>
                </a:gridCol>
                <a:gridCol w="1292485">
                  <a:extLst>
                    <a:ext uri="{9D8B030D-6E8A-4147-A177-3AD203B41FA5}">
                      <a16:colId xmlns:a16="http://schemas.microsoft.com/office/drawing/2014/main" val="3625493034"/>
                    </a:ext>
                  </a:extLst>
                </a:gridCol>
                <a:gridCol w="1373822">
                  <a:extLst>
                    <a:ext uri="{9D8B030D-6E8A-4147-A177-3AD203B41FA5}">
                      <a16:colId xmlns:a16="http://schemas.microsoft.com/office/drawing/2014/main" val="1143843730"/>
                    </a:ext>
                  </a:extLst>
                </a:gridCol>
                <a:gridCol w="1987085">
                  <a:extLst>
                    <a:ext uri="{9D8B030D-6E8A-4147-A177-3AD203B41FA5}">
                      <a16:colId xmlns:a16="http://schemas.microsoft.com/office/drawing/2014/main" val="2827934658"/>
                    </a:ext>
                  </a:extLst>
                </a:gridCol>
                <a:gridCol w="1301277">
                  <a:extLst>
                    <a:ext uri="{9D8B030D-6E8A-4147-A177-3AD203B41FA5}">
                      <a16:colId xmlns:a16="http://schemas.microsoft.com/office/drawing/2014/main" val="1666592400"/>
                    </a:ext>
                  </a:extLst>
                </a:gridCol>
                <a:gridCol w="1960708">
                  <a:extLst>
                    <a:ext uri="{9D8B030D-6E8A-4147-A177-3AD203B41FA5}">
                      <a16:colId xmlns:a16="http://schemas.microsoft.com/office/drawing/2014/main" val="3647960377"/>
                    </a:ext>
                  </a:extLst>
                </a:gridCol>
                <a:gridCol w="1388154">
                  <a:extLst>
                    <a:ext uri="{9D8B030D-6E8A-4147-A177-3AD203B41FA5}">
                      <a16:colId xmlns:a16="http://schemas.microsoft.com/office/drawing/2014/main" val="3362595458"/>
                    </a:ext>
                  </a:extLst>
                </a:gridCol>
              </a:tblGrid>
              <a:tr h="437066">
                <a:tc>
                  <a:txBody>
                    <a:bodyPr/>
                    <a:lstStyle/>
                    <a:p>
                      <a:r>
                        <a:rPr lang="en-IN" sz="1200" dirty="0">
                          <a:latin typeface="Times New Roman" panose="02020603050405020304" pitchFamily="18" charset="0"/>
                          <a:cs typeface="Times New Roman" panose="02020603050405020304" pitchFamily="18" charset="0"/>
                        </a:rPr>
                        <a:t>Title</a:t>
                      </a:r>
                    </a:p>
                  </a:txBody>
                  <a:tcPr/>
                </a:tc>
                <a:tc>
                  <a:txBody>
                    <a:bodyPr/>
                    <a:lstStyle/>
                    <a:p>
                      <a:r>
                        <a:rPr lang="en-US" sz="1200" b="1" dirty="0">
                          <a:effectLst/>
                          <a:latin typeface="Times New Roman" panose="02020603050405020304" pitchFamily="18" charset="0"/>
                          <a:cs typeface="Times New Roman" panose="02020603050405020304" pitchFamily="18" charset="0"/>
                        </a:rPr>
                        <a:t>Authors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1" dirty="0">
                          <a:effectLst/>
                          <a:latin typeface="Times New Roman" panose="02020603050405020304" pitchFamily="18" charset="0"/>
                          <a:cs typeface="Times New Roman" panose="02020603050405020304" pitchFamily="18" charset="0"/>
                        </a:rPr>
                        <a:t>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1" dirty="0">
                          <a:effectLst/>
                          <a:latin typeface="Times New Roman" panose="02020603050405020304" pitchFamily="18" charset="0"/>
                          <a:cs typeface="Times New Roman" panose="02020603050405020304" pitchFamily="18" charset="0"/>
                        </a:rPr>
                        <a:t>Objective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1" dirty="0">
                          <a:effectLst/>
                          <a:latin typeface="Times New Roman" panose="02020603050405020304" pitchFamily="18" charset="0"/>
                          <a:cs typeface="Times New Roman" panose="02020603050405020304" pitchFamily="18" charset="0"/>
                        </a:rPr>
                        <a:t>Evaluation Metrics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1" dirty="0">
                          <a:effectLst/>
                          <a:latin typeface="Times New Roman" panose="02020603050405020304" pitchFamily="18" charset="0"/>
                          <a:cs typeface="Times New Roman" panose="02020603050405020304" pitchFamily="18" charset="0"/>
                        </a:rPr>
                        <a:t>Algorithm</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1" dirty="0">
                          <a:effectLst/>
                          <a:latin typeface="Times New Roman" panose="02020603050405020304" pitchFamily="18" charset="0"/>
                          <a:cs typeface="Times New Roman" panose="02020603050405020304" pitchFamily="18" charset="0"/>
                        </a:rPr>
                        <a:t>Results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18225324"/>
                  </a:ext>
                </a:extLst>
              </a:tr>
              <a:tr h="2534982">
                <a:tc>
                  <a:txBody>
                    <a:bodyPr/>
                    <a:lstStyle/>
                    <a:p>
                      <a:pPr algn="ctr"/>
                      <a:r>
                        <a:rPr lang="en-US" sz="1200" dirty="0">
                          <a:latin typeface="Times New Roman" panose="02020603050405020304" pitchFamily="18" charset="0"/>
                          <a:cs typeface="Times New Roman" panose="02020603050405020304" pitchFamily="18" charset="0"/>
                        </a:rPr>
                        <a:t>A Machine Learning Framework for Hair Type Categorization to Optimize the Hair Removal Algorithm in </a:t>
                      </a:r>
                      <a:r>
                        <a:rPr lang="en-US" sz="1200" dirty="0" err="1">
                          <a:latin typeface="Times New Roman" panose="02020603050405020304" pitchFamily="18" charset="0"/>
                          <a:cs typeface="Times New Roman" panose="02020603050405020304" pitchFamily="18" charset="0"/>
                        </a:rPr>
                        <a:t>Dermoscopy</a:t>
                      </a:r>
                      <a:r>
                        <a:rPr lang="en-US" sz="1200" dirty="0">
                          <a:latin typeface="Times New Roman" panose="02020603050405020304" pitchFamily="18" charset="0"/>
                          <a:cs typeface="Times New Roman" panose="02020603050405020304" pitchFamily="18" charset="0"/>
                        </a:rPr>
                        <a:t> Images</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fr-FR" sz="1200" dirty="0">
                          <a:latin typeface="Times New Roman" panose="02020603050405020304" pitchFamily="18" charset="0"/>
                          <a:cs typeface="Times New Roman" panose="02020603050405020304" pitchFamily="18" charset="0"/>
                        </a:rPr>
                        <a:t>G. S. </a:t>
                      </a:r>
                      <a:r>
                        <a:rPr lang="fr-FR" sz="1200" dirty="0" err="1">
                          <a:latin typeface="Times New Roman" panose="02020603050405020304" pitchFamily="18" charset="0"/>
                          <a:cs typeface="Times New Roman" panose="02020603050405020304" pitchFamily="18" charset="0"/>
                        </a:rPr>
                        <a:t>Ioannidis</a:t>
                      </a:r>
                      <a:r>
                        <a:rPr lang="fr-FR" sz="1200" dirty="0">
                          <a:latin typeface="Times New Roman" panose="02020603050405020304" pitchFamily="18" charset="0"/>
                          <a:cs typeface="Times New Roman" panose="02020603050405020304" pitchFamily="18" charset="0"/>
                        </a:rPr>
                        <a:t> </a:t>
                      </a:r>
                    </a:p>
                    <a:p>
                      <a:pPr algn="l"/>
                      <a:r>
                        <a:rPr lang="fr-FR" sz="1200" dirty="0">
                          <a:latin typeface="Times New Roman" panose="02020603050405020304" pitchFamily="18" charset="0"/>
                          <a:cs typeface="Times New Roman" panose="02020603050405020304" pitchFamily="18" charset="0"/>
                        </a:rPr>
                        <a:t>et al.,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2023</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kumimoji="0" lang="en-US" sz="1200" b="0" i="0" kern="1200" dirty="0">
                          <a:solidFill>
                            <a:schemeClr val="dk1"/>
                          </a:solidFill>
                          <a:effectLst/>
                          <a:latin typeface="Times New Roman" panose="02020603050405020304" pitchFamily="18" charset="0"/>
                          <a:ea typeface="+mn-ea"/>
                          <a:cs typeface="Times New Roman" panose="02020603050405020304" pitchFamily="18" charset="0"/>
                        </a:rPr>
                        <a:t>This study presents a machine learning framework for classifying hair types in </a:t>
                      </a:r>
                      <a:r>
                        <a:rPr kumimoji="0" lang="en-US" sz="1200" b="0" i="0" kern="1200" dirty="0" err="1">
                          <a:solidFill>
                            <a:schemeClr val="dk1"/>
                          </a:solidFill>
                          <a:effectLst/>
                          <a:latin typeface="Times New Roman" panose="02020603050405020304" pitchFamily="18" charset="0"/>
                          <a:ea typeface="+mn-ea"/>
                          <a:cs typeface="Times New Roman" panose="02020603050405020304" pitchFamily="18" charset="0"/>
                        </a:rPr>
                        <a:t>dermatoscopy</a:t>
                      </a:r>
                      <a:r>
                        <a:rPr kumimoji="0" lang="en-US" sz="1200" b="0" i="0" kern="1200" dirty="0">
                          <a:solidFill>
                            <a:schemeClr val="dk1"/>
                          </a:solidFill>
                          <a:effectLst/>
                          <a:latin typeface="Times New Roman" panose="02020603050405020304" pitchFamily="18" charset="0"/>
                          <a:ea typeface="+mn-ea"/>
                          <a:cs typeface="Times New Roman" panose="02020603050405020304" pitchFamily="18" charset="0"/>
                        </a:rPr>
                        <a:t> images, achieving 80% accuracy and 79.8% AUC using an SVM classifier. It also identifies an optimal kernel size of 20x20 for the black-hat hair removal algorithm, ensuring high image quality for subsequent deep learning applications in skin disease classification.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Accuracy</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kumimoji="0" lang="en-IN" sz="1200" b="0" i="0" kern="1200" dirty="0">
                          <a:solidFill>
                            <a:schemeClr val="dk1"/>
                          </a:solidFill>
                          <a:effectLst/>
                          <a:latin typeface="Times New Roman" panose="02020603050405020304" pitchFamily="18" charset="0"/>
                          <a:ea typeface="+mn-ea"/>
                          <a:cs typeface="Times New Roman" panose="02020603050405020304" pitchFamily="18" charset="0"/>
                        </a:rPr>
                        <a:t>Support Vector Machine (SVM)</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effectLst/>
                          <a:latin typeface="Times New Roman" panose="02020603050405020304" pitchFamily="18" charset="0"/>
                          <a:cs typeface="Times New Roman" panose="02020603050405020304" pitchFamily="18" charset="0"/>
                        </a:rPr>
                        <a:t>Achieved 80% accuracy and 79.8% AUC in hair type classification.</a:t>
                      </a:r>
                    </a:p>
                    <a:p>
                      <a:br>
                        <a:rPr kumimoji="0" lang="en-US" sz="1200" kern="1200" dirty="0">
                          <a:solidFill>
                            <a:schemeClr val="dk1"/>
                          </a:solidFill>
                          <a:effectLst/>
                          <a:latin typeface="Times New Roman" panose="02020603050405020304" pitchFamily="18" charset="0"/>
                          <a:ea typeface="+mn-ea"/>
                          <a:cs typeface="Times New Roman" panose="02020603050405020304" pitchFamily="18" charset="0"/>
                        </a:rPr>
                      </a:br>
                      <a:endParaRPr kumimoji="0" lang="en-US" sz="1200" b="0" kern="1200" dirty="0">
                        <a:solidFill>
                          <a:schemeClr val="dk1"/>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61712196"/>
                  </a:ext>
                </a:extLst>
              </a:tr>
              <a:tr h="2925618">
                <a:tc>
                  <a:txBody>
                    <a:bodyPr/>
                    <a:lstStyle/>
                    <a:p>
                      <a:pPr algn="ctr"/>
                      <a:r>
                        <a:rPr lang="en-US" sz="1200" dirty="0">
                          <a:latin typeface="Times New Roman" panose="02020603050405020304" pitchFamily="18" charset="0"/>
                          <a:cs typeface="Times New Roman" panose="02020603050405020304" pitchFamily="18" charset="0"/>
                        </a:rPr>
                        <a:t>Machine Learning Approach for Hairstyle Recommendation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US" sz="1200" dirty="0">
                          <a:latin typeface="Times New Roman" panose="02020603050405020304" pitchFamily="18" charset="0"/>
                          <a:cs typeface="Times New Roman" panose="02020603050405020304" pitchFamily="18" charset="0"/>
                        </a:rPr>
                        <a:t>H. Weerasinghe and </a:t>
                      </a:r>
                    </a:p>
                    <a:p>
                      <a:pPr algn="l"/>
                      <a:r>
                        <a:rPr lang="en-US" sz="1200" dirty="0">
                          <a:latin typeface="Times New Roman" panose="02020603050405020304" pitchFamily="18" charset="0"/>
                          <a:cs typeface="Times New Roman" panose="02020603050405020304" pitchFamily="18" charset="0"/>
                        </a:rPr>
                        <a:t>D. </a:t>
                      </a:r>
                      <a:r>
                        <a:rPr lang="en-US" sz="1200" dirty="0" err="1">
                          <a:latin typeface="Times New Roman" panose="02020603050405020304" pitchFamily="18" charset="0"/>
                          <a:cs typeface="Times New Roman" panose="02020603050405020304" pitchFamily="18" charset="0"/>
                        </a:rPr>
                        <a:t>Vidanagama</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2020</a:t>
                      </a:r>
                    </a:p>
                  </a:txBody>
                  <a:tcPr/>
                </a:tc>
                <a:tc>
                  <a:txBody>
                    <a:bodyPr/>
                    <a:lstStyle/>
                    <a:p>
                      <a:pPr algn="l"/>
                      <a:r>
                        <a:rPr kumimoji="0" lang="en-US" sz="1200" b="0" i="0" kern="1200" dirty="0">
                          <a:solidFill>
                            <a:schemeClr val="dk1"/>
                          </a:solidFill>
                          <a:effectLst/>
                          <a:latin typeface="Times New Roman" panose="02020603050405020304" pitchFamily="18" charset="0"/>
                          <a:ea typeface="+mn-ea"/>
                          <a:cs typeface="Times New Roman" panose="02020603050405020304" pitchFamily="18" charset="0"/>
                        </a:rPr>
                        <a:t>This paper presents a machine learning framework for recommending suitable hairstyles based on face shape classification, achieving 91% accuracy in face shape detection and 83% accuracy in hairstyle recommendations using the Naïve Bayes algorithm. The model utilizes 5,000 trained images and allows users to share recommendations with beauticians via "The Beauty Quest" Salon network.</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cs typeface="Times New Roman" panose="02020603050405020304" pitchFamily="18" charset="0"/>
                        </a:rPr>
                        <a:t>Accuracy, precision, recall,F1 Score.</a:t>
                      </a:r>
                    </a:p>
                  </a:txBody>
                  <a:tcPr/>
                </a:tc>
                <a:tc>
                  <a:txBody>
                    <a:bodyPr/>
                    <a:lstStyle/>
                    <a:p>
                      <a:pPr algn="just"/>
                      <a:r>
                        <a:rPr kumimoji="0" lang="en-IN" sz="1200" b="0" i="0" kern="1200" dirty="0">
                          <a:solidFill>
                            <a:schemeClr val="dk1"/>
                          </a:solidFill>
                          <a:effectLst/>
                          <a:latin typeface="Times New Roman" panose="02020603050405020304" pitchFamily="18" charset="0"/>
                          <a:ea typeface="+mn-ea"/>
                          <a:cs typeface="Times New Roman" panose="02020603050405020304" pitchFamily="18" charset="0"/>
                        </a:rPr>
                        <a:t>Naïve Bayes</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kumimoji="0" lang="en-US" sz="1200" b="0" i="0" kern="1200" dirty="0">
                          <a:solidFill>
                            <a:schemeClr val="dk1"/>
                          </a:solidFill>
                          <a:effectLst/>
                          <a:latin typeface="Times New Roman" panose="02020603050405020304" pitchFamily="18" charset="0"/>
                          <a:ea typeface="+mn-ea"/>
                          <a:cs typeface="Times New Roman" panose="02020603050405020304" pitchFamily="18" charset="0"/>
                        </a:rPr>
                        <a:t>91% accuracy for face shape classification and 83% accuracy for hairstyle recommendations.</a:t>
                      </a:r>
                      <a:endParaRPr kumimoji="0" lang="en-US" sz="1200" b="0" kern="1200" dirty="0">
                        <a:solidFill>
                          <a:schemeClr val="dk1"/>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04150784"/>
                  </a:ext>
                </a:extLst>
              </a:tr>
            </a:tbl>
          </a:graphicData>
        </a:graphic>
      </p:graphicFrame>
    </p:spTree>
    <p:extLst>
      <p:ext uri="{BB962C8B-B14F-4D97-AF65-F5344CB8AC3E}">
        <p14:creationId xmlns:p14="http://schemas.microsoft.com/office/powerpoint/2010/main" val="996070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FC301F-F02D-1B83-193D-0B75EBA4BBE3}"/>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7E7C2FC2-25E1-C632-3C73-52C1F4D739FB}"/>
              </a:ext>
            </a:extLst>
          </p:cNvPr>
          <p:cNvSpPr>
            <a:spLocks noGrp="1"/>
          </p:cNvSpPr>
          <p:nvPr>
            <p:ph type="dt" sz="half" idx="10"/>
          </p:nvPr>
        </p:nvSpPr>
        <p:spPr>
          <a:xfrm>
            <a:off x="166540" y="6399667"/>
            <a:ext cx="2844800" cy="365125"/>
          </a:xfrm>
        </p:spPr>
        <p:txBody>
          <a:bodyPr/>
          <a:lstStyle/>
          <a:p>
            <a:pPr>
              <a:defRPr/>
            </a:pPr>
            <a:fld id="{E1413D5B-0279-47B2-AB44-E806A00ECAC5}" type="datetime5">
              <a:rPr lang="en-US" smtClean="0"/>
              <a:pPr>
                <a:defRPr/>
              </a:pPr>
              <a:t>27-Apr-25</a:t>
            </a:fld>
            <a:endParaRPr lang="en-US" dirty="0"/>
          </a:p>
        </p:txBody>
      </p:sp>
      <p:graphicFrame>
        <p:nvGraphicFramePr>
          <p:cNvPr id="6" name="Table 5">
            <a:extLst>
              <a:ext uri="{FF2B5EF4-FFF2-40B4-BE49-F238E27FC236}">
                <a16:creationId xmlns:a16="http://schemas.microsoft.com/office/drawing/2014/main" id="{956B95EC-4F7D-7FD7-C242-7A8F3D49B7B7}"/>
              </a:ext>
            </a:extLst>
          </p:cNvPr>
          <p:cNvGraphicFramePr>
            <a:graphicFrameLocks noGrp="1"/>
          </p:cNvGraphicFramePr>
          <p:nvPr>
            <p:extLst>
              <p:ext uri="{D42A27DB-BD31-4B8C-83A1-F6EECF244321}">
                <p14:modId xmlns:p14="http://schemas.microsoft.com/office/powerpoint/2010/main" val="325955220"/>
              </p:ext>
            </p:extLst>
          </p:nvPr>
        </p:nvGraphicFramePr>
        <p:xfrm>
          <a:off x="994976" y="621121"/>
          <a:ext cx="10892224" cy="6007696"/>
        </p:xfrm>
        <a:graphic>
          <a:graphicData uri="http://schemas.openxmlformats.org/drawingml/2006/table">
            <a:tbl>
              <a:tblPr firstRow="1" bandRow="1">
                <a:tableStyleId>{21E4AEA4-8DFA-4A89-87EB-49C32662AFE0}</a:tableStyleId>
              </a:tblPr>
              <a:tblGrid>
                <a:gridCol w="1571865">
                  <a:extLst>
                    <a:ext uri="{9D8B030D-6E8A-4147-A177-3AD203B41FA5}">
                      <a16:colId xmlns:a16="http://schemas.microsoft.com/office/drawing/2014/main" val="2356245925"/>
                    </a:ext>
                  </a:extLst>
                </a:gridCol>
                <a:gridCol w="1294823">
                  <a:extLst>
                    <a:ext uri="{9D8B030D-6E8A-4147-A177-3AD203B41FA5}">
                      <a16:colId xmlns:a16="http://schemas.microsoft.com/office/drawing/2014/main" val="3625493034"/>
                    </a:ext>
                  </a:extLst>
                </a:gridCol>
                <a:gridCol w="1376307">
                  <a:extLst>
                    <a:ext uri="{9D8B030D-6E8A-4147-A177-3AD203B41FA5}">
                      <a16:colId xmlns:a16="http://schemas.microsoft.com/office/drawing/2014/main" val="1143843730"/>
                    </a:ext>
                  </a:extLst>
                </a:gridCol>
                <a:gridCol w="1990679">
                  <a:extLst>
                    <a:ext uri="{9D8B030D-6E8A-4147-A177-3AD203B41FA5}">
                      <a16:colId xmlns:a16="http://schemas.microsoft.com/office/drawing/2014/main" val="2827934658"/>
                    </a:ext>
                  </a:extLst>
                </a:gridCol>
                <a:gridCol w="1303631">
                  <a:extLst>
                    <a:ext uri="{9D8B030D-6E8A-4147-A177-3AD203B41FA5}">
                      <a16:colId xmlns:a16="http://schemas.microsoft.com/office/drawing/2014/main" val="1666592400"/>
                    </a:ext>
                  </a:extLst>
                </a:gridCol>
                <a:gridCol w="1964254">
                  <a:extLst>
                    <a:ext uri="{9D8B030D-6E8A-4147-A177-3AD203B41FA5}">
                      <a16:colId xmlns:a16="http://schemas.microsoft.com/office/drawing/2014/main" val="3647960377"/>
                    </a:ext>
                  </a:extLst>
                </a:gridCol>
                <a:gridCol w="1390665">
                  <a:extLst>
                    <a:ext uri="{9D8B030D-6E8A-4147-A177-3AD203B41FA5}">
                      <a16:colId xmlns:a16="http://schemas.microsoft.com/office/drawing/2014/main" val="3362595458"/>
                    </a:ext>
                  </a:extLst>
                </a:gridCol>
              </a:tblGrid>
              <a:tr h="455325">
                <a:tc>
                  <a:txBody>
                    <a:bodyPr/>
                    <a:lstStyle/>
                    <a:p>
                      <a:r>
                        <a:rPr lang="en-IN" sz="1200" dirty="0">
                          <a:latin typeface="Times New Roman" panose="02020603050405020304" pitchFamily="18" charset="0"/>
                          <a:cs typeface="Times New Roman" panose="02020603050405020304" pitchFamily="18" charset="0"/>
                        </a:rPr>
                        <a:t>Title</a:t>
                      </a:r>
                    </a:p>
                  </a:txBody>
                  <a:tcPr/>
                </a:tc>
                <a:tc>
                  <a:txBody>
                    <a:bodyPr/>
                    <a:lstStyle/>
                    <a:p>
                      <a:r>
                        <a:rPr lang="en-US" sz="1200" b="1" dirty="0">
                          <a:effectLst/>
                          <a:latin typeface="Times New Roman" panose="02020603050405020304" pitchFamily="18" charset="0"/>
                          <a:cs typeface="Times New Roman" panose="02020603050405020304" pitchFamily="18" charset="0"/>
                        </a:rPr>
                        <a:t>Authors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1" dirty="0">
                          <a:effectLst/>
                          <a:latin typeface="Times New Roman" panose="02020603050405020304" pitchFamily="18" charset="0"/>
                          <a:cs typeface="Times New Roman" panose="02020603050405020304" pitchFamily="18" charset="0"/>
                        </a:rPr>
                        <a:t>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1" dirty="0">
                          <a:effectLst/>
                          <a:latin typeface="Times New Roman" panose="02020603050405020304" pitchFamily="18" charset="0"/>
                          <a:cs typeface="Times New Roman" panose="02020603050405020304" pitchFamily="18" charset="0"/>
                        </a:rPr>
                        <a:t>Objective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1" dirty="0">
                          <a:effectLst/>
                          <a:latin typeface="Times New Roman" panose="02020603050405020304" pitchFamily="18" charset="0"/>
                          <a:cs typeface="Times New Roman" panose="02020603050405020304" pitchFamily="18" charset="0"/>
                        </a:rPr>
                        <a:t>Evaluation Metrics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1" dirty="0">
                          <a:effectLst/>
                          <a:latin typeface="Times New Roman" panose="02020603050405020304" pitchFamily="18" charset="0"/>
                          <a:cs typeface="Times New Roman" panose="02020603050405020304" pitchFamily="18" charset="0"/>
                        </a:rPr>
                        <a:t>Algorithm</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1" dirty="0">
                          <a:effectLst/>
                          <a:latin typeface="Times New Roman" panose="02020603050405020304" pitchFamily="18" charset="0"/>
                          <a:cs typeface="Times New Roman" panose="02020603050405020304" pitchFamily="18" charset="0"/>
                        </a:rPr>
                        <a:t>Results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18225324"/>
                  </a:ext>
                </a:extLst>
              </a:tr>
              <a:tr h="2341616">
                <a:tc>
                  <a:txBody>
                    <a:bodyPr/>
                    <a:lstStyle/>
                    <a:p>
                      <a:pPr algn="ctr"/>
                      <a:r>
                        <a:rPr lang="en-US" sz="1200" dirty="0">
                          <a:latin typeface="Times New Roman" panose="02020603050405020304" pitchFamily="18" charset="0"/>
                          <a:cs typeface="Times New Roman" panose="02020603050405020304" pitchFamily="18" charset="0"/>
                        </a:rPr>
                        <a:t>An Enhanced Stress based </a:t>
                      </a:r>
                      <a:r>
                        <a:rPr lang="en-US" sz="1200" dirty="0" err="1">
                          <a:latin typeface="Times New Roman" panose="02020603050405020304" pitchFamily="18" charset="0"/>
                          <a:cs typeface="Times New Roman" panose="02020603050405020304" pitchFamily="18" charset="0"/>
                        </a:rPr>
                        <a:t>Hairfall</a:t>
                      </a:r>
                      <a:r>
                        <a:rPr lang="en-US" sz="1200" dirty="0">
                          <a:latin typeface="Times New Roman" panose="02020603050405020304" pitchFamily="18" charset="0"/>
                          <a:cs typeface="Times New Roman" panose="02020603050405020304" pitchFamily="18" charset="0"/>
                        </a:rPr>
                        <a:t> Detection and Prevention using KNN and Machine Learning Techniques</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IN" sz="1200" dirty="0">
                          <a:latin typeface="Times New Roman" panose="02020603050405020304" pitchFamily="18" charset="0"/>
                          <a:cs typeface="Times New Roman" panose="02020603050405020304" pitchFamily="18" charset="0"/>
                        </a:rPr>
                        <a:t>L. Srinivasan, </a:t>
                      </a:r>
                    </a:p>
                    <a:p>
                      <a:pPr marL="228600" indent="-228600" algn="l">
                        <a:buAutoNum type="alphaUcPeriod"/>
                      </a:pPr>
                      <a:r>
                        <a:rPr lang="en-IN" sz="1200" dirty="0">
                          <a:latin typeface="Times New Roman" panose="02020603050405020304" pitchFamily="18" charset="0"/>
                          <a:cs typeface="Times New Roman" panose="02020603050405020304" pitchFamily="18" charset="0"/>
                        </a:rPr>
                        <a:t>Jeevika, </a:t>
                      </a:r>
                    </a:p>
                    <a:p>
                      <a:pPr marL="0" indent="0" algn="l">
                        <a:buNone/>
                      </a:pPr>
                      <a:r>
                        <a:rPr lang="en-IN" sz="1200" dirty="0">
                          <a:latin typeface="Times New Roman" panose="02020603050405020304" pitchFamily="18" charset="0"/>
                          <a:cs typeface="Times New Roman" panose="02020603050405020304" pitchFamily="18" charset="0"/>
                        </a:rPr>
                        <a:t>R. K. Navina and S. </a:t>
                      </a:r>
                      <a:r>
                        <a:rPr lang="en-IN" sz="1200" dirty="0" err="1">
                          <a:latin typeface="Times New Roman" panose="02020603050405020304" pitchFamily="18" charset="0"/>
                          <a:cs typeface="Times New Roman" panose="02020603050405020304" pitchFamily="18" charset="0"/>
                        </a:rPr>
                        <a:t>Priyadharshini</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2023</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kumimoji="0" lang="en-US" sz="1200" b="0" i="0" kern="1200" dirty="0">
                          <a:solidFill>
                            <a:schemeClr val="dk1"/>
                          </a:solidFill>
                          <a:effectLst/>
                          <a:latin typeface="Times New Roman" panose="02020603050405020304" pitchFamily="18" charset="0"/>
                          <a:ea typeface="+mn-ea"/>
                          <a:cs typeface="Times New Roman" panose="02020603050405020304" pitchFamily="18" charset="0"/>
                        </a:rPr>
                        <a:t>This study highlights the impact of stress on hair loss, particularly among IT sector employees, and emphasizes the importance of early stress detection to mitigate mental health issues. It suggests that machine learning algorithms, particularly KNN, can effectively predict stress levels and diagnose related conditions.</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cs typeface="Times New Roman" panose="02020603050405020304" pitchFamily="18" charset="0"/>
                        </a:rPr>
                        <a:t>Accuracy, precision, recall,F1 Score.</a:t>
                      </a:r>
                    </a:p>
                    <a:p>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kumimoji="0" lang="en-IN" sz="1200" b="0" i="0" kern="1200" dirty="0">
                          <a:solidFill>
                            <a:schemeClr val="dk1"/>
                          </a:solidFill>
                          <a:effectLst/>
                          <a:latin typeface="Times New Roman" panose="02020603050405020304" pitchFamily="18" charset="0"/>
                          <a:ea typeface="+mn-ea"/>
                          <a:cs typeface="Times New Roman" panose="02020603050405020304" pitchFamily="18" charset="0"/>
                        </a:rPr>
                        <a:t>KNN</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kumimoji="0" lang="en-US" sz="1200" b="0" i="0" kern="1200" dirty="0">
                          <a:solidFill>
                            <a:schemeClr val="dk1"/>
                          </a:solidFill>
                          <a:effectLst/>
                          <a:latin typeface="Times New Roman" panose="02020603050405020304" pitchFamily="18" charset="0"/>
                          <a:ea typeface="+mn-ea"/>
                          <a:cs typeface="Times New Roman" panose="02020603050405020304" pitchFamily="18" charset="0"/>
                        </a:rPr>
                        <a:t> KNN demonstrated superior outcomes in stress prediction, though specific results were not detailed.</a:t>
                      </a:r>
                      <a:endParaRPr kumimoji="0" lang="en-US" sz="1200" b="0" kern="1200" dirty="0">
                        <a:solidFill>
                          <a:schemeClr val="dk1"/>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61712196"/>
                  </a:ext>
                </a:extLst>
              </a:tr>
              <a:tr h="3208880">
                <a:tc>
                  <a:txBody>
                    <a:bodyPr/>
                    <a:lstStyle/>
                    <a:p>
                      <a:pPr algn="ctr"/>
                      <a:r>
                        <a:rPr lang="en-US" sz="1200" dirty="0">
                          <a:latin typeface="Times New Roman" panose="02020603050405020304" pitchFamily="18" charset="0"/>
                          <a:cs typeface="Times New Roman" panose="02020603050405020304" pitchFamily="18" charset="0"/>
                        </a:rPr>
                        <a:t>Implementing Machine Learning Techniques for Hair Health Prediction in Follicle Futures</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IN" sz="1200" dirty="0">
                          <a:latin typeface="Times New Roman" panose="02020603050405020304" pitchFamily="18" charset="0"/>
                          <a:cs typeface="Times New Roman" panose="02020603050405020304" pitchFamily="18" charset="0"/>
                        </a:rPr>
                        <a:t>P. Duraisamy, </a:t>
                      </a:r>
                    </a:p>
                    <a:p>
                      <a:pPr algn="l"/>
                      <a:r>
                        <a:rPr lang="en-IN" sz="1200" dirty="0">
                          <a:latin typeface="Times New Roman" panose="02020603050405020304" pitchFamily="18" charset="0"/>
                          <a:cs typeface="Times New Roman" panose="02020603050405020304" pitchFamily="18" charset="0"/>
                        </a:rPr>
                        <a:t>V. Vidhya, </a:t>
                      </a:r>
                    </a:p>
                    <a:p>
                      <a:pPr algn="l"/>
                      <a:r>
                        <a:rPr lang="en-IN" sz="1200" dirty="0">
                          <a:latin typeface="Times New Roman" panose="02020603050405020304" pitchFamily="18" charset="0"/>
                          <a:cs typeface="Times New Roman" panose="02020603050405020304" pitchFamily="18" charset="0"/>
                        </a:rPr>
                        <a:t>T. Preetha, and </a:t>
                      </a:r>
                    </a:p>
                    <a:p>
                      <a:pPr algn="l"/>
                      <a:r>
                        <a:rPr lang="en-IN" sz="1200" dirty="0">
                          <a:latin typeface="Times New Roman" panose="02020603050405020304" pitchFamily="18" charset="0"/>
                          <a:cs typeface="Times New Roman" panose="02020603050405020304" pitchFamily="18" charset="0"/>
                        </a:rPr>
                        <a:t>V. </a:t>
                      </a:r>
                      <a:r>
                        <a:rPr lang="en-IN" sz="1200" dirty="0" err="1">
                          <a:latin typeface="Times New Roman" panose="02020603050405020304" pitchFamily="18" charset="0"/>
                          <a:cs typeface="Times New Roman" panose="02020603050405020304" pitchFamily="18" charset="0"/>
                        </a:rPr>
                        <a:t>Niranjani</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2024</a:t>
                      </a:r>
                    </a:p>
                  </a:txBody>
                  <a:tcPr/>
                </a:tc>
                <a:tc>
                  <a:txBody>
                    <a:bodyPr/>
                    <a:lstStyle/>
                    <a:p>
                      <a:pPr algn="l"/>
                      <a:r>
                        <a:rPr kumimoji="0" lang="en-US" sz="1200" b="0" i="0" kern="1200" dirty="0">
                          <a:solidFill>
                            <a:schemeClr val="dk1"/>
                          </a:solidFill>
                          <a:effectLst/>
                          <a:latin typeface="Times New Roman" panose="02020603050405020304" pitchFamily="18" charset="0"/>
                          <a:ea typeface="+mn-ea"/>
                          <a:cs typeface="Times New Roman" panose="02020603050405020304" pitchFamily="18" charset="0"/>
                        </a:rPr>
                        <a:t>This study evaluates various machine learning algorithms for predicting hair health, finding that the random forest algorithm achieved an impressive 94.6% accuracy. It highlights the importance of factors like genetics, diet, and stress in hair health management and suggests future improvements in data integration and user-friendly tools.</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cs typeface="Times New Roman" panose="02020603050405020304" pitchFamily="18" charset="0"/>
                        </a:rPr>
                        <a:t>Accuracy</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kumimoji="0" lang="en-IN" sz="1200" b="0" i="0" kern="1200" dirty="0">
                          <a:solidFill>
                            <a:schemeClr val="dk1"/>
                          </a:solidFill>
                          <a:effectLst/>
                          <a:latin typeface="Times New Roman" panose="02020603050405020304" pitchFamily="18" charset="0"/>
                          <a:ea typeface="+mn-ea"/>
                          <a:cs typeface="Times New Roman" panose="02020603050405020304" pitchFamily="18" charset="0"/>
                        </a:rPr>
                        <a:t>Random Forest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effectLst/>
                          <a:latin typeface="Times New Roman" panose="02020603050405020304" pitchFamily="18" charset="0"/>
                          <a:cs typeface="Times New Roman" panose="02020603050405020304" pitchFamily="18" charset="0"/>
                        </a:rPr>
                        <a:t>Random forest achieved 94.6% accuracy in forecasting hair health.</a:t>
                      </a:r>
                    </a:p>
                    <a:p>
                      <a:r>
                        <a:rPr kumimoji="0" lang="en-US" sz="1200" b="0" i="0" kern="1200" dirty="0">
                          <a:solidFill>
                            <a:schemeClr val="dk1"/>
                          </a:solidFill>
                          <a:effectLst/>
                          <a:latin typeface="Times New Roman" panose="02020603050405020304" pitchFamily="18" charset="0"/>
                          <a:ea typeface="+mn-ea"/>
                          <a:cs typeface="Times New Roman" panose="02020603050405020304" pitchFamily="18" charset="0"/>
                        </a:rPr>
                        <a:t>Bookmark </a:t>
                      </a:r>
                      <a:r>
                        <a:rPr kumimoji="0" lang="en-US" sz="1200" b="0" i="0" kern="1200" dirty="0" err="1">
                          <a:solidFill>
                            <a:schemeClr val="dk1"/>
                          </a:solidFill>
                          <a:effectLst/>
                          <a:latin typeface="Times New Roman" panose="02020603050405020304" pitchFamily="18" charset="0"/>
                          <a:ea typeface="+mn-ea"/>
                          <a:cs typeface="Times New Roman" panose="02020603050405020304" pitchFamily="18" charset="0"/>
                        </a:rPr>
                        <a:t>messageCopy</a:t>
                      </a:r>
                      <a:r>
                        <a:rPr kumimoji="0" lang="en-US" sz="1200" b="0" i="0" kern="1200" dirty="0">
                          <a:solidFill>
                            <a:schemeClr val="dk1"/>
                          </a:solidFill>
                          <a:effectLst/>
                          <a:latin typeface="Times New Roman" panose="02020603050405020304" pitchFamily="18" charset="0"/>
                          <a:ea typeface="+mn-ea"/>
                          <a:cs typeface="Times New Roman" panose="02020603050405020304" pitchFamily="18" charset="0"/>
                        </a:rPr>
                        <a:t> message</a:t>
                      </a:r>
                    </a:p>
                    <a:p>
                      <a:br>
                        <a:rPr kumimoji="0" lang="en-US" sz="1200" kern="1200" dirty="0">
                          <a:solidFill>
                            <a:schemeClr val="dk1"/>
                          </a:solidFill>
                          <a:effectLst/>
                          <a:latin typeface="Times New Roman" panose="02020603050405020304" pitchFamily="18" charset="0"/>
                          <a:ea typeface="+mn-ea"/>
                          <a:cs typeface="Times New Roman" panose="02020603050405020304" pitchFamily="18" charset="0"/>
                        </a:rPr>
                      </a:br>
                      <a:endParaRPr kumimoji="0" lang="en-US" sz="1200" b="0" kern="1200" dirty="0">
                        <a:solidFill>
                          <a:schemeClr val="dk1"/>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04150784"/>
                  </a:ext>
                </a:extLst>
              </a:tr>
            </a:tbl>
          </a:graphicData>
        </a:graphic>
      </p:graphicFrame>
    </p:spTree>
    <p:extLst>
      <p:ext uri="{BB962C8B-B14F-4D97-AF65-F5344CB8AC3E}">
        <p14:creationId xmlns:p14="http://schemas.microsoft.com/office/powerpoint/2010/main" val="419765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897FBA-F040-BBD8-83A6-061F128E0608}"/>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A6A9B790-8E08-9766-4B79-DC49FADD030A}"/>
              </a:ext>
            </a:extLst>
          </p:cNvPr>
          <p:cNvSpPr>
            <a:spLocks noGrp="1"/>
          </p:cNvSpPr>
          <p:nvPr>
            <p:ph type="dt" sz="half" idx="10"/>
          </p:nvPr>
        </p:nvSpPr>
        <p:spPr>
          <a:xfrm>
            <a:off x="166540" y="6399667"/>
            <a:ext cx="2844800" cy="365125"/>
          </a:xfrm>
        </p:spPr>
        <p:txBody>
          <a:bodyPr/>
          <a:lstStyle/>
          <a:p>
            <a:pPr>
              <a:defRPr/>
            </a:pPr>
            <a:fld id="{E1413D5B-0279-47B2-AB44-E806A00ECAC5}" type="datetime5">
              <a:rPr lang="en-US" smtClean="0"/>
              <a:pPr>
                <a:defRPr/>
              </a:pPr>
              <a:t>27-Apr-25</a:t>
            </a:fld>
            <a:endParaRPr lang="en-US" dirty="0"/>
          </a:p>
        </p:txBody>
      </p:sp>
      <p:graphicFrame>
        <p:nvGraphicFramePr>
          <p:cNvPr id="6" name="Table 5">
            <a:extLst>
              <a:ext uri="{FF2B5EF4-FFF2-40B4-BE49-F238E27FC236}">
                <a16:creationId xmlns:a16="http://schemas.microsoft.com/office/drawing/2014/main" id="{9FEA7A9E-A82A-83DD-54D5-FFCA775E47CD}"/>
              </a:ext>
            </a:extLst>
          </p:cNvPr>
          <p:cNvGraphicFramePr>
            <a:graphicFrameLocks noGrp="1"/>
          </p:cNvGraphicFramePr>
          <p:nvPr>
            <p:extLst>
              <p:ext uri="{D42A27DB-BD31-4B8C-83A1-F6EECF244321}">
                <p14:modId xmlns:p14="http://schemas.microsoft.com/office/powerpoint/2010/main" val="1995188386"/>
              </p:ext>
            </p:extLst>
          </p:nvPr>
        </p:nvGraphicFramePr>
        <p:xfrm>
          <a:off x="1044138" y="455432"/>
          <a:ext cx="10872558" cy="6309360"/>
        </p:xfrm>
        <a:graphic>
          <a:graphicData uri="http://schemas.openxmlformats.org/drawingml/2006/table">
            <a:tbl>
              <a:tblPr firstRow="1" bandRow="1">
                <a:tableStyleId>{21E4AEA4-8DFA-4A89-87EB-49C32662AFE0}</a:tableStyleId>
              </a:tblPr>
              <a:tblGrid>
                <a:gridCol w="1569027">
                  <a:extLst>
                    <a:ext uri="{9D8B030D-6E8A-4147-A177-3AD203B41FA5}">
                      <a16:colId xmlns:a16="http://schemas.microsoft.com/office/drawing/2014/main" val="2356245925"/>
                    </a:ext>
                  </a:extLst>
                </a:gridCol>
                <a:gridCol w="1292485">
                  <a:extLst>
                    <a:ext uri="{9D8B030D-6E8A-4147-A177-3AD203B41FA5}">
                      <a16:colId xmlns:a16="http://schemas.microsoft.com/office/drawing/2014/main" val="3625493034"/>
                    </a:ext>
                  </a:extLst>
                </a:gridCol>
                <a:gridCol w="1373822">
                  <a:extLst>
                    <a:ext uri="{9D8B030D-6E8A-4147-A177-3AD203B41FA5}">
                      <a16:colId xmlns:a16="http://schemas.microsoft.com/office/drawing/2014/main" val="1143843730"/>
                    </a:ext>
                  </a:extLst>
                </a:gridCol>
                <a:gridCol w="1987085">
                  <a:extLst>
                    <a:ext uri="{9D8B030D-6E8A-4147-A177-3AD203B41FA5}">
                      <a16:colId xmlns:a16="http://schemas.microsoft.com/office/drawing/2014/main" val="2827934658"/>
                    </a:ext>
                  </a:extLst>
                </a:gridCol>
                <a:gridCol w="1301277">
                  <a:extLst>
                    <a:ext uri="{9D8B030D-6E8A-4147-A177-3AD203B41FA5}">
                      <a16:colId xmlns:a16="http://schemas.microsoft.com/office/drawing/2014/main" val="1666592400"/>
                    </a:ext>
                  </a:extLst>
                </a:gridCol>
                <a:gridCol w="1960708">
                  <a:extLst>
                    <a:ext uri="{9D8B030D-6E8A-4147-A177-3AD203B41FA5}">
                      <a16:colId xmlns:a16="http://schemas.microsoft.com/office/drawing/2014/main" val="3647960377"/>
                    </a:ext>
                  </a:extLst>
                </a:gridCol>
                <a:gridCol w="1388154">
                  <a:extLst>
                    <a:ext uri="{9D8B030D-6E8A-4147-A177-3AD203B41FA5}">
                      <a16:colId xmlns:a16="http://schemas.microsoft.com/office/drawing/2014/main" val="3362595458"/>
                    </a:ext>
                  </a:extLst>
                </a:gridCol>
              </a:tblGrid>
              <a:tr h="429505">
                <a:tc>
                  <a:txBody>
                    <a:bodyPr/>
                    <a:lstStyle/>
                    <a:p>
                      <a:r>
                        <a:rPr lang="en-IN" sz="1200" dirty="0">
                          <a:latin typeface="Times New Roman" panose="02020603050405020304" pitchFamily="18" charset="0"/>
                          <a:cs typeface="Times New Roman" panose="02020603050405020304" pitchFamily="18" charset="0"/>
                        </a:rPr>
                        <a:t>Title</a:t>
                      </a:r>
                    </a:p>
                  </a:txBody>
                  <a:tcPr/>
                </a:tc>
                <a:tc>
                  <a:txBody>
                    <a:bodyPr/>
                    <a:lstStyle/>
                    <a:p>
                      <a:r>
                        <a:rPr lang="en-US" sz="1200" b="1" dirty="0">
                          <a:effectLst/>
                          <a:latin typeface="Times New Roman" panose="02020603050405020304" pitchFamily="18" charset="0"/>
                          <a:cs typeface="Times New Roman" panose="02020603050405020304" pitchFamily="18" charset="0"/>
                        </a:rPr>
                        <a:t>Authors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1" dirty="0">
                          <a:effectLst/>
                          <a:latin typeface="Times New Roman" panose="02020603050405020304" pitchFamily="18" charset="0"/>
                          <a:cs typeface="Times New Roman" panose="02020603050405020304" pitchFamily="18" charset="0"/>
                        </a:rPr>
                        <a:t>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1" dirty="0">
                          <a:effectLst/>
                          <a:latin typeface="Times New Roman" panose="02020603050405020304" pitchFamily="18" charset="0"/>
                          <a:cs typeface="Times New Roman" panose="02020603050405020304" pitchFamily="18" charset="0"/>
                        </a:rPr>
                        <a:t>Objective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1" dirty="0">
                          <a:effectLst/>
                          <a:latin typeface="Times New Roman" panose="02020603050405020304" pitchFamily="18" charset="0"/>
                          <a:cs typeface="Times New Roman" panose="02020603050405020304" pitchFamily="18" charset="0"/>
                        </a:rPr>
                        <a:t>Evaluation Metrics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1" dirty="0">
                          <a:effectLst/>
                          <a:latin typeface="Times New Roman" panose="02020603050405020304" pitchFamily="18" charset="0"/>
                          <a:cs typeface="Times New Roman" panose="02020603050405020304" pitchFamily="18" charset="0"/>
                        </a:rPr>
                        <a:t>Algorithm</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1" dirty="0">
                          <a:effectLst/>
                          <a:latin typeface="Times New Roman" panose="02020603050405020304" pitchFamily="18" charset="0"/>
                          <a:cs typeface="Times New Roman" panose="02020603050405020304" pitchFamily="18" charset="0"/>
                        </a:rPr>
                        <a:t>Results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18225324"/>
                  </a:ext>
                </a:extLst>
              </a:tr>
              <a:tr h="2319325">
                <a:tc>
                  <a:txBody>
                    <a:bodyPr/>
                    <a:lstStyle/>
                    <a:p>
                      <a:pPr algn="ctr"/>
                      <a:r>
                        <a:rPr lang="en-US" sz="1200" dirty="0">
                          <a:latin typeface="Times New Roman" panose="02020603050405020304" pitchFamily="18" charset="0"/>
                          <a:cs typeface="Times New Roman" panose="02020603050405020304" pitchFamily="18" charset="0"/>
                        </a:rPr>
                        <a:t>Role and Mechanisms of Phytochemicals in Hair Growth and Health</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IN" sz="1200" dirty="0">
                          <a:latin typeface="Times New Roman" panose="02020603050405020304" pitchFamily="18" charset="0"/>
                          <a:cs typeface="Times New Roman" panose="02020603050405020304" pitchFamily="18" charset="0"/>
                        </a:rPr>
                        <a:t>P. Kesika, </a:t>
                      </a:r>
                    </a:p>
                    <a:p>
                      <a:pPr algn="l"/>
                      <a:r>
                        <a:rPr lang="en-IN" sz="1200" dirty="0">
                          <a:latin typeface="Times New Roman" panose="02020603050405020304" pitchFamily="18" charset="0"/>
                          <a:cs typeface="Times New Roman" panose="02020603050405020304" pitchFamily="18" charset="0"/>
                        </a:rPr>
                        <a:t>B. </a:t>
                      </a:r>
                      <a:r>
                        <a:rPr lang="en-IN" sz="1200" dirty="0" err="1">
                          <a:latin typeface="Times New Roman" panose="02020603050405020304" pitchFamily="18" charset="0"/>
                          <a:cs typeface="Times New Roman" panose="02020603050405020304" pitchFamily="18" charset="0"/>
                        </a:rPr>
                        <a:t>S.Sivamaruthi</a:t>
                      </a:r>
                      <a:r>
                        <a:rPr lang="en-IN" sz="1200" dirty="0">
                          <a:latin typeface="Times New Roman" panose="02020603050405020304" pitchFamily="18" charset="0"/>
                          <a:cs typeface="Times New Roman" panose="02020603050405020304" pitchFamily="18" charset="0"/>
                        </a:rPr>
                        <a:t>, S. </a:t>
                      </a:r>
                      <a:r>
                        <a:rPr lang="en-IN" sz="1200" dirty="0" err="1">
                          <a:latin typeface="Times New Roman" panose="02020603050405020304" pitchFamily="18" charset="0"/>
                          <a:cs typeface="Times New Roman" panose="02020603050405020304" pitchFamily="18" charset="0"/>
                        </a:rPr>
                        <a:t>Thangaleela</a:t>
                      </a:r>
                      <a:r>
                        <a:rPr lang="en-IN" sz="1200" dirty="0">
                          <a:latin typeface="Times New Roman" panose="02020603050405020304" pitchFamily="18" charset="0"/>
                          <a:cs typeface="Times New Roman" panose="02020603050405020304" pitchFamily="18" charset="0"/>
                        </a:rPr>
                        <a:t>, M. </a:t>
                      </a:r>
                      <a:r>
                        <a:rPr lang="en-IN" sz="1200" dirty="0" err="1">
                          <a:latin typeface="Times New Roman" panose="02020603050405020304" pitchFamily="18" charset="0"/>
                          <a:cs typeface="Times New Roman" panose="02020603050405020304" pitchFamily="18" charset="0"/>
                        </a:rPr>
                        <a:t>Bharathi</a:t>
                      </a:r>
                      <a:r>
                        <a:rPr lang="en-IN" sz="1200" dirty="0">
                          <a:latin typeface="Times New Roman" panose="02020603050405020304" pitchFamily="18" charset="0"/>
                          <a:cs typeface="Times New Roman" panose="02020603050405020304" pitchFamily="18" charset="0"/>
                        </a:rPr>
                        <a:t>, and C. </a:t>
                      </a:r>
                      <a:r>
                        <a:rPr lang="en-IN" sz="1200" dirty="0" err="1">
                          <a:latin typeface="Times New Roman" panose="02020603050405020304" pitchFamily="18" charset="0"/>
                          <a:cs typeface="Times New Roman" panose="02020603050405020304" pitchFamily="18" charset="0"/>
                        </a:rPr>
                        <a:t>Chaiyasut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2023</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kumimoji="0" lang="en-US" sz="1200" b="0" i="0" kern="1200" dirty="0">
                          <a:solidFill>
                            <a:schemeClr val="dk1"/>
                          </a:solidFill>
                          <a:effectLst/>
                          <a:latin typeface="Times New Roman" panose="02020603050405020304" pitchFamily="18" charset="0"/>
                          <a:ea typeface="+mn-ea"/>
                          <a:cs typeface="Times New Roman" panose="02020603050405020304" pitchFamily="18" charset="0"/>
                        </a:rPr>
                        <a:t>This review discusses the role of phytochemicals in promoting hair health and managing hair loss, highlighting their potential as natural remedies compared to synthetic treatments. It emphasizes the need for further research to substantiate the efficacy of phytochemicals in hair care and their mechanisms of action.</a:t>
                      </a:r>
                      <a:endParaRPr lang="en-IN" sz="1200" dirty="0">
                        <a:latin typeface="Times New Roman" panose="02020603050405020304" pitchFamily="18" charset="0"/>
                        <a:cs typeface="Times New Roman" panose="02020603050405020304" pitchFamily="18" charset="0"/>
                      </a:endParaRPr>
                    </a:p>
                  </a:txBody>
                  <a:tcPr/>
                </a:tc>
                <a:tc>
                  <a:txBody>
                    <a:bodyPr/>
                    <a:lstStyle/>
                    <a:p>
                      <a:r>
                        <a:rPr kumimoji="0" lang="en-US" sz="1200" b="1" i="0" kern="1200" dirty="0">
                          <a:solidFill>
                            <a:schemeClr val="dk1"/>
                          </a:solidFill>
                          <a:effectLst/>
                          <a:latin typeface="Times New Roman" panose="02020603050405020304" pitchFamily="18" charset="0"/>
                          <a:ea typeface="+mn-ea"/>
                          <a:cs typeface="Times New Roman" panose="02020603050405020304" pitchFamily="18" charset="0"/>
                        </a:rPr>
                        <a:t> </a:t>
                      </a:r>
                      <a:r>
                        <a:rPr kumimoji="0" lang="en-US" sz="1200" b="0" i="0" kern="1200" dirty="0">
                          <a:solidFill>
                            <a:schemeClr val="dk1"/>
                          </a:solidFill>
                          <a:effectLst/>
                          <a:latin typeface="Times New Roman" panose="02020603050405020304" pitchFamily="18" charset="0"/>
                          <a:ea typeface="+mn-ea"/>
                          <a:cs typeface="Times New Roman" panose="02020603050405020304" pitchFamily="18" charset="0"/>
                        </a:rPr>
                        <a:t>hair loss; alopecia; phytochemicals; hair health; hair growth stimulation</a:t>
                      </a:r>
                    </a:p>
                  </a:txBody>
                  <a:tcPr/>
                </a:tc>
                <a:tc>
                  <a:txBody>
                    <a:bodyPr/>
                    <a:lstStyle/>
                    <a:p>
                      <a:pPr algn="just"/>
                      <a:r>
                        <a:rPr lang="en-US" sz="1200" dirty="0">
                          <a:latin typeface="Times New Roman" panose="02020603050405020304" pitchFamily="18" charset="0"/>
                          <a:cs typeface="Times New Roman" panose="02020603050405020304" pitchFamily="18" charset="0"/>
                        </a:rPr>
                        <a:t>Decision</a:t>
                      </a:r>
                      <a:r>
                        <a:rPr lang="en-US" sz="1200" baseline="0" dirty="0">
                          <a:latin typeface="Times New Roman" panose="02020603050405020304" pitchFamily="18" charset="0"/>
                          <a:cs typeface="Times New Roman" panose="02020603050405020304" pitchFamily="18" charset="0"/>
                        </a:rPr>
                        <a:t> Tree</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kumimoji="0" lang="en-US" sz="1200" b="0" i="0" kern="1200" dirty="0">
                          <a:solidFill>
                            <a:schemeClr val="dk1"/>
                          </a:solidFill>
                          <a:effectLst/>
                          <a:latin typeface="Times New Roman" panose="02020603050405020304" pitchFamily="18" charset="0"/>
                          <a:ea typeface="+mn-ea"/>
                          <a:cs typeface="Times New Roman" panose="02020603050405020304" pitchFamily="18" charset="0"/>
                        </a:rPr>
                        <a:t>Phytochemicals are identified as promising candidates for developing treatments for hair problems, with a call for more scientific studies to validate their effectiveness.</a:t>
                      </a:r>
                      <a:endParaRPr kumimoji="0" lang="en-US" sz="1200" b="0" kern="1200" dirty="0">
                        <a:solidFill>
                          <a:schemeClr val="dk1"/>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61712196"/>
                  </a:ext>
                </a:extLst>
              </a:tr>
              <a:tr h="3178334">
                <a:tc>
                  <a:txBody>
                    <a:bodyPr/>
                    <a:lstStyle/>
                    <a:p>
                      <a:pPr algn="ctr"/>
                      <a:r>
                        <a:rPr lang="en-US" sz="1200" dirty="0">
                          <a:latin typeface="Times New Roman" panose="02020603050405020304" pitchFamily="18" charset="0"/>
                          <a:cs typeface="Times New Roman" panose="02020603050405020304" pitchFamily="18" charset="0"/>
                        </a:rPr>
                        <a:t>Development of Tea Seed Oil Nanostructured Lipid Carriers and In Vitro Studies on Their Applications in Inducing Human Hair Growth</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IN" sz="1200" dirty="0">
                          <a:latin typeface="Times New Roman" panose="02020603050405020304" pitchFamily="18" charset="0"/>
                          <a:cs typeface="Times New Roman" panose="02020603050405020304" pitchFamily="18" charset="0"/>
                        </a:rPr>
                        <a:t>P. </a:t>
                      </a:r>
                      <a:r>
                        <a:rPr lang="en-IN" sz="1200" dirty="0" err="1">
                          <a:latin typeface="Times New Roman" panose="02020603050405020304" pitchFamily="18" charset="0"/>
                          <a:cs typeface="Times New Roman" panose="02020603050405020304" pitchFamily="18" charset="0"/>
                        </a:rPr>
                        <a:t>Riangjanapatee</a:t>
                      </a:r>
                      <a:r>
                        <a:rPr lang="en-IN" sz="1200" dirty="0">
                          <a:latin typeface="Times New Roman" panose="02020603050405020304" pitchFamily="18" charset="0"/>
                          <a:cs typeface="Times New Roman" panose="02020603050405020304" pitchFamily="18" charset="0"/>
                        </a:rPr>
                        <a:t> et al.,</a:t>
                      </a:r>
                    </a:p>
                  </a:txBody>
                  <a:tcPr/>
                </a:tc>
                <a:tc>
                  <a:txBody>
                    <a:bodyPr/>
                    <a:lstStyle/>
                    <a:p>
                      <a:r>
                        <a:rPr lang="en-IN" sz="1200" dirty="0">
                          <a:latin typeface="Times New Roman" panose="02020603050405020304" pitchFamily="18" charset="0"/>
                          <a:cs typeface="Times New Roman" panose="02020603050405020304" pitchFamily="18" charset="0"/>
                        </a:rPr>
                        <a:t>2022</a:t>
                      </a:r>
                    </a:p>
                  </a:txBody>
                  <a:tcPr/>
                </a:tc>
                <a:tc>
                  <a:txBody>
                    <a:bodyPr/>
                    <a:lstStyle/>
                    <a:p>
                      <a:pPr algn="l"/>
                      <a:r>
                        <a:rPr kumimoji="0" lang="en-US" sz="1200" b="0" i="0" kern="1200" dirty="0">
                          <a:solidFill>
                            <a:schemeClr val="dk1"/>
                          </a:solidFill>
                          <a:effectLst/>
                          <a:latin typeface="Times New Roman" panose="02020603050405020304" pitchFamily="18" charset="0"/>
                          <a:ea typeface="+mn-ea"/>
                          <a:cs typeface="Times New Roman" panose="02020603050405020304" pitchFamily="18" charset="0"/>
                        </a:rPr>
                        <a:t>This study developed tea seed oil-loaded nanostructured lipid carriers (NLC) to enhance hair growth while minimizing the oily texture of direct oil application, with NLC-C showing superior stability, non-toxicity, and a 78.8% reduction in serum firmness. The formulation demonstrated improved diffusion efficiency and a significant entrapment efficiency of 96.26%, making it a promising alternative for stimulating hair growth.</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tea seed oil; nanostructured lipid carriers; human follicle dermal papilla; natural ingredient; </a:t>
                      </a:r>
                      <a:r>
                        <a:rPr lang="en-IN" sz="1200" dirty="0" err="1">
                          <a:latin typeface="Times New Roman" panose="02020603050405020304" pitchFamily="18" charset="0"/>
                          <a:cs typeface="Times New Roman" panose="02020603050405020304" pitchFamily="18" charset="0"/>
                        </a:rPr>
                        <a:t>spreadability</a:t>
                      </a:r>
                      <a:r>
                        <a:rPr lang="en-IN" sz="1200" dirty="0">
                          <a:latin typeface="Times New Roman" panose="02020603050405020304" pitchFamily="18" charset="0"/>
                          <a:cs typeface="Times New Roman" panose="02020603050405020304" pitchFamily="18" charset="0"/>
                        </a:rPr>
                        <a:t>; texture analysis; hair serum</a:t>
                      </a:r>
                    </a:p>
                  </a:txBody>
                  <a:tcPr/>
                </a:tc>
                <a:tc>
                  <a:txBody>
                    <a:bodyPr/>
                    <a:lstStyle/>
                    <a:p>
                      <a:pPr algn="just"/>
                      <a:r>
                        <a:rPr lang="en-US" sz="1200" dirty="0">
                          <a:latin typeface="Times New Roman" panose="02020603050405020304" pitchFamily="18" charset="0"/>
                          <a:cs typeface="Times New Roman" panose="02020603050405020304" pitchFamily="18" charset="0"/>
                        </a:rPr>
                        <a:t>NLC</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kumimoji="0" lang="en-US" sz="1200" b="0" i="0" kern="1200" dirty="0">
                          <a:solidFill>
                            <a:schemeClr val="dk1"/>
                          </a:solidFill>
                          <a:effectLst/>
                          <a:latin typeface="Times New Roman" panose="02020603050405020304" pitchFamily="18" charset="0"/>
                          <a:ea typeface="+mn-ea"/>
                          <a:cs typeface="Times New Roman" panose="02020603050405020304" pitchFamily="18" charset="0"/>
                        </a:rPr>
                        <a:t>NLC-C demonstrated effective hair growth stimulation and reduced the greasy feeling associated with traditional tea seed oil application.</a:t>
                      </a:r>
                      <a:endParaRPr kumimoji="0" lang="en-US" sz="1200" b="0" kern="1200" dirty="0">
                        <a:solidFill>
                          <a:schemeClr val="dk1"/>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04150784"/>
                  </a:ext>
                </a:extLst>
              </a:tr>
            </a:tbl>
          </a:graphicData>
        </a:graphic>
      </p:graphicFrame>
    </p:spTree>
    <p:extLst>
      <p:ext uri="{BB962C8B-B14F-4D97-AF65-F5344CB8AC3E}">
        <p14:creationId xmlns:p14="http://schemas.microsoft.com/office/powerpoint/2010/main" val="690737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3A957E-038F-5E32-3423-B73CD6BC8D07}"/>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41799A30-1C58-D2A6-0307-FE341CFA263E}"/>
              </a:ext>
            </a:extLst>
          </p:cNvPr>
          <p:cNvSpPr>
            <a:spLocks noGrp="1"/>
          </p:cNvSpPr>
          <p:nvPr>
            <p:ph type="dt" sz="half" idx="10"/>
          </p:nvPr>
        </p:nvSpPr>
        <p:spPr>
          <a:xfrm>
            <a:off x="166540" y="6399667"/>
            <a:ext cx="2844800" cy="365125"/>
          </a:xfrm>
        </p:spPr>
        <p:txBody>
          <a:bodyPr/>
          <a:lstStyle/>
          <a:p>
            <a:pPr>
              <a:defRPr/>
            </a:pPr>
            <a:fld id="{E1413D5B-0279-47B2-AB44-E806A00ECAC5}" type="datetime5">
              <a:rPr lang="en-US" smtClean="0"/>
              <a:pPr>
                <a:defRPr/>
              </a:pPr>
              <a:t>27-Apr-25</a:t>
            </a:fld>
            <a:endParaRPr lang="en-US" dirty="0"/>
          </a:p>
        </p:txBody>
      </p:sp>
      <p:graphicFrame>
        <p:nvGraphicFramePr>
          <p:cNvPr id="6" name="Table 5">
            <a:extLst>
              <a:ext uri="{FF2B5EF4-FFF2-40B4-BE49-F238E27FC236}">
                <a16:creationId xmlns:a16="http://schemas.microsoft.com/office/drawing/2014/main" id="{B7263E27-FAAA-2D2A-F9D4-F100BF0F92D0}"/>
              </a:ext>
            </a:extLst>
          </p:cNvPr>
          <p:cNvGraphicFramePr>
            <a:graphicFrameLocks noGrp="1"/>
          </p:cNvGraphicFramePr>
          <p:nvPr>
            <p:extLst>
              <p:ext uri="{D42A27DB-BD31-4B8C-83A1-F6EECF244321}">
                <p14:modId xmlns:p14="http://schemas.microsoft.com/office/powerpoint/2010/main" val="4017935195"/>
              </p:ext>
            </p:extLst>
          </p:nvPr>
        </p:nvGraphicFramePr>
        <p:xfrm>
          <a:off x="994976" y="621121"/>
          <a:ext cx="10892224" cy="6007696"/>
        </p:xfrm>
        <a:graphic>
          <a:graphicData uri="http://schemas.openxmlformats.org/drawingml/2006/table">
            <a:tbl>
              <a:tblPr firstRow="1" bandRow="1">
                <a:tableStyleId>{21E4AEA4-8DFA-4A89-87EB-49C32662AFE0}</a:tableStyleId>
              </a:tblPr>
              <a:tblGrid>
                <a:gridCol w="1571865">
                  <a:extLst>
                    <a:ext uri="{9D8B030D-6E8A-4147-A177-3AD203B41FA5}">
                      <a16:colId xmlns:a16="http://schemas.microsoft.com/office/drawing/2014/main" val="2356245925"/>
                    </a:ext>
                  </a:extLst>
                </a:gridCol>
                <a:gridCol w="1294823">
                  <a:extLst>
                    <a:ext uri="{9D8B030D-6E8A-4147-A177-3AD203B41FA5}">
                      <a16:colId xmlns:a16="http://schemas.microsoft.com/office/drawing/2014/main" val="3625493034"/>
                    </a:ext>
                  </a:extLst>
                </a:gridCol>
                <a:gridCol w="1376307">
                  <a:extLst>
                    <a:ext uri="{9D8B030D-6E8A-4147-A177-3AD203B41FA5}">
                      <a16:colId xmlns:a16="http://schemas.microsoft.com/office/drawing/2014/main" val="1143843730"/>
                    </a:ext>
                  </a:extLst>
                </a:gridCol>
                <a:gridCol w="1990679">
                  <a:extLst>
                    <a:ext uri="{9D8B030D-6E8A-4147-A177-3AD203B41FA5}">
                      <a16:colId xmlns:a16="http://schemas.microsoft.com/office/drawing/2014/main" val="2827934658"/>
                    </a:ext>
                  </a:extLst>
                </a:gridCol>
                <a:gridCol w="1303631">
                  <a:extLst>
                    <a:ext uri="{9D8B030D-6E8A-4147-A177-3AD203B41FA5}">
                      <a16:colId xmlns:a16="http://schemas.microsoft.com/office/drawing/2014/main" val="1666592400"/>
                    </a:ext>
                  </a:extLst>
                </a:gridCol>
                <a:gridCol w="1964254">
                  <a:extLst>
                    <a:ext uri="{9D8B030D-6E8A-4147-A177-3AD203B41FA5}">
                      <a16:colId xmlns:a16="http://schemas.microsoft.com/office/drawing/2014/main" val="3647960377"/>
                    </a:ext>
                  </a:extLst>
                </a:gridCol>
                <a:gridCol w="1390665">
                  <a:extLst>
                    <a:ext uri="{9D8B030D-6E8A-4147-A177-3AD203B41FA5}">
                      <a16:colId xmlns:a16="http://schemas.microsoft.com/office/drawing/2014/main" val="3362595458"/>
                    </a:ext>
                  </a:extLst>
                </a:gridCol>
              </a:tblGrid>
              <a:tr h="455325">
                <a:tc>
                  <a:txBody>
                    <a:bodyPr/>
                    <a:lstStyle/>
                    <a:p>
                      <a:r>
                        <a:rPr lang="en-IN" sz="1200" dirty="0">
                          <a:latin typeface="Times New Roman" panose="02020603050405020304" pitchFamily="18" charset="0"/>
                          <a:cs typeface="Times New Roman" panose="02020603050405020304" pitchFamily="18" charset="0"/>
                        </a:rPr>
                        <a:t>Title</a:t>
                      </a:r>
                    </a:p>
                  </a:txBody>
                  <a:tcPr/>
                </a:tc>
                <a:tc>
                  <a:txBody>
                    <a:bodyPr/>
                    <a:lstStyle/>
                    <a:p>
                      <a:r>
                        <a:rPr lang="en-US" sz="1200" b="1" dirty="0">
                          <a:effectLst/>
                          <a:latin typeface="Times New Roman" panose="02020603050405020304" pitchFamily="18" charset="0"/>
                          <a:cs typeface="Times New Roman" panose="02020603050405020304" pitchFamily="18" charset="0"/>
                        </a:rPr>
                        <a:t>Authors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1" dirty="0">
                          <a:effectLst/>
                          <a:latin typeface="Times New Roman" panose="02020603050405020304" pitchFamily="18" charset="0"/>
                          <a:cs typeface="Times New Roman" panose="02020603050405020304" pitchFamily="18" charset="0"/>
                        </a:rPr>
                        <a:t>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1" dirty="0">
                          <a:effectLst/>
                          <a:latin typeface="Times New Roman" panose="02020603050405020304" pitchFamily="18" charset="0"/>
                          <a:cs typeface="Times New Roman" panose="02020603050405020304" pitchFamily="18" charset="0"/>
                        </a:rPr>
                        <a:t>Objective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1" dirty="0">
                          <a:effectLst/>
                          <a:latin typeface="Times New Roman" panose="02020603050405020304" pitchFamily="18" charset="0"/>
                          <a:cs typeface="Times New Roman" panose="02020603050405020304" pitchFamily="18" charset="0"/>
                        </a:rPr>
                        <a:t>Evaluation Metrics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1" dirty="0">
                          <a:effectLst/>
                          <a:latin typeface="Times New Roman" panose="02020603050405020304" pitchFamily="18" charset="0"/>
                          <a:cs typeface="Times New Roman" panose="02020603050405020304" pitchFamily="18" charset="0"/>
                        </a:rPr>
                        <a:t>Algorithm</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1" dirty="0">
                          <a:effectLst/>
                          <a:latin typeface="Times New Roman" panose="02020603050405020304" pitchFamily="18" charset="0"/>
                          <a:cs typeface="Times New Roman" panose="02020603050405020304" pitchFamily="18" charset="0"/>
                        </a:rPr>
                        <a:t>Results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18225324"/>
                  </a:ext>
                </a:extLst>
              </a:tr>
              <a:tr h="2341616">
                <a:tc>
                  <a:txBody>
                    <a:bodyPr/>
                    <a:lstStyle/>
                    <a:p>
                      <a:pPr algn="ctr"/>
                      <a:r>
                        <a:rPr lang="en-US" sz="1200" dirty="0">
                          <a:latin typeface="Times New Roman" panose="02020603050405020304" pitchFamily="18" charset="0"/>
                          <a:cs typeface="Times New Roman" panose="02020603050405020304" pitchFamily="18" charset="0"/>
                        </a:rPr>
                        <a:t>Prediction of Alopecia </a:t>
                      </a:r>
                      <a:r>
                        <a:rPr lang="en-US" sz="1200" dirty="0" err="1">
                          <a:latin typeface="Times New Roman" panose="02020603050405020304" pitchFamily="18" charset="0"/>
                          <a:cs typeface="Times New Roman" panose="02020603050405020304" pitchFamily="18" charset="0"/>
                        </a:rPr>
                        <a:t>Areata</a:t>
                      </a:r>
                      <a:r>
                        <a:rPr lang="en-US" sz="1200" dirty="0">
                          <a:latin typeface="Times New Roman" panose="02020603050405020304" pitchFamily="18" charset="0"/>
                          <a:cs typeface="Times New Roman" panose="02020603050405020304" pitchFamily="18" charset="0"/>
                        </a:rPr>
                        <a:t> using Machine Learning Techniques</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IN" sz="1200" dirty="0">
                          <a:latin typeface="Times New Roman" panose="02020603050405020304" pitchFamily="18" charset="0"/>
                          <a:cs typeface="Times New Roman" panose="02020603050405020304" pitchFamily="18" charset="0"/>
                        </a:rPr>
                        <a:t>S. Aditya, </a:t>
                      </a:r>
                    </a:p>
                    <a:p>
                      <a:pPr algn="l"/>
                      <a:r>
                        <a:rPr lang="en-IN" sz="1200" dirty="0">
                          <a:latin typeface="Times New Roman" panose="02020603050405020304" pitchFamily="18" charset="0"/>
                          <a:cs typeface="Times New Roman" panose="02020603050405020304" pitchFamily="18" charset="0"/>
                        </a:rPr>
                        <a:t>S. Sidhu, and </a:t>
                      </a:r>
                    </a:p>
                    <a:p>
                      <a:pPr algn="l"/>
                      <a:r>
                        <a:rPr lang="en-IN" sz="1200" dirty="0">
                          <a:latin typeface="Times New Roman" panose="02020603050405020304" pitchFamily="18" charset="0"/>
                          <a:cs typeface="Times New Roman" panose="02020603050405020304" pitchFamily="18" charset="0"/>
                        </a:rPr>
                        <a:t>M. </a:t>
                      </a:r>
                      <a:r>
                        <a:rPr lang="en-IN" sz="1200" dirty="0" err="1">
                          <a:latin typeface="Times New Roman" panose="02020603050405020304" pitchFamily="18" charset="0"/>
                          <a:cs typeface="Times New Roman" panose="02020603050405020304" pitchFamily="18" charset="0"/>
                        </a:rPr>
                        <a:t>Kanchana</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2022</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kumimoji="0" lang="en-IN" sz="1200" b="0" i="0" kern="1200" dirty="0">
                          <a:solidFill>
                            <a:schemeClr val="dk1"/>
                          </a:solidFill>
                          <a:effectLst/>
                          <a:latin typeface="Times New Roman" panose="02020603050405020304" pitchFamily="18" charset="0"/>
                          <a:ea typeface="+mn-ea"/>
                          <a:cs typeface="Times New Roman" panose="02020603050405020304" pitchFamily="18" charset="0"/>
                        </a:rPr>
                        <a:t>This study explores machine learning for diagnosing alopecia </a:t>
                      </a:r>
                      <a:r>
                        <a:rPr kumimoji="0" lang="en-IN" sz="1200" b="0" i="0" kern="1200" dirty="0" err="1">
                          <a:solidFill>
                            <a:schemeClr val="dk1"/>
                          </a:solidFill>
                          <a:effectLst/>
                          <a:latin typeface="Times New Roman" panose="02020603050405020304" pitchFamily="18" charset="0"/>
                          <a:ea typeface="+mn-ea"/>
                          <a:cs typeface="Times New Roman" panose="02020603050405020304" pitchFamily="18" charset="0"/>
                        </a:rPr>
                        <a:t>areata</a:t>
                      </a:r>
                      <a:r>
                        <a:rPr kumimoji="0" lang="en-IN" sz="1200" b="0" i="0" kern="1200" dirty="0">
                          <a:solidFill>
                            <a:schemeClr val="dk1"/>
                          </a:solidFill>
                          <a:effectLst/>
                          <a:latin typeface="Times New Roman" panose="02020603050405020304" pitchFamily="18" charset="0"/>
                          <a:ea typeface="+mn-ea"/>
                          <a:cs typeface="Times New Roman" panose="02020603050405020304" pitchFamily="18" charset="0"/>
                        </a:rPr>
                        <a:t> (AA) using a dataset of over 1,500 images, achieving classification accuracies of 85% for SVM, 78% for KNN, 88% for Random Forest, 80% for Gaussian Naive Bayes, and 92% for CNN, demonstrating CNN's effectiveness in this context.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Accuracy</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kumimoji="0" lang="en-US" sz="1200" b="0" i="0" kern="1200" dirty="0">
                          <a:solidFill>
                            <a:schemeClr val="dk1"/>
                          </a:solidFill>
                          <a:effectLst/>
                          <a:latin typeface="Times New Roman" panose="02020603050405020304" pitchFamily="18" charset="0"/>
                          <a:ea typeface="+mn-ea"/>
                          <a:cs typeface="Times New Roman" panose="02020603050405020304" pitchFamily="18" charset="0"/>
                        </a:rPr>
                        <a:t>SVM, KNN, Random Forest, Gaussian Naive Bayes, CNN</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kumimoji="0" lang="en-US" sz="1200" b="0" i="0" kern="1200" dirty="0">
                          <a:solidFill>
                            <a:schemeClr val="dk1"/>
                          </a:solidFill>
                          <a:effectLst/>
                          <a:latin typeface="Times New Roman" panose="02020603050405020304" pitchFamily="18" charset="0"/>
                          <a:ea typeface="+mn-ea"/>
                          <a:cs typeface="Times New Roman" panose="02020603050405020304" pitchFamily="18" charset="0"/>
                        </a:rPr>
                        <a:t>CNN achieved the highest accuracy of 92% in classifying alopecia </a:t>
                      </a:r>
                      <a:r>
                        <a:rPr kumimoji="0" lang="en-US" sz="1200" b="0" i="0" kern="1200" dirty="0" err="1">
                          <a:solidFill>
                            <a:schemeClr val="dk1"/>
                          </a:solidFill>
                          <a:effectLst/>
                          <a:latin typeface="Times New Roman" panose="02020603050405020304" pitchFamily="18" charset="0"/>
                          <a:ea typeface="+mn-ea"/>
                          <a:cs typeface="Times New Roman" panose="02020603050405020304" pitchFamily="18" charset="0"/>
                        </a:rPr>
                        <a:t>areata</a:t>
                      </a:r>
                      <a:r>
                        <a:rPr kumimoji="0" lang="en-US" sz="1200" b="0" i="0" kern="1200" dirty="0">
                          <a:solidFill>
                            <a:schemeClr val="dk1"/>
                          </a:solidFill>
                          <a:effectLst/>
                          <a:latin typeface="Times New Roman" panose="02020603050405020304" pitchFamily="18" charset="0"/>
                          <a:ea typeface="+mn-ea"/>
                          <a:cs typeface="Times New Roman" panose="02020603050405020304" pitchFamily="18" charset="0"/>
                        </a:rPr>
                        <a:t>.</a:t>
                      </a:r>
                      <a:endParaRPr kumimoji="0" lang="en-US" sz="1200" b="0" kern="1200" dirty="0">
                        <a:solidFill>
                          <a:schemeClr val="dk1"/>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61712196"/>
                  </a:ext>
                </a:extLst>
              </a:tr>
              <a:tr h="3208880">
                <a:tc>
                  <a:txBody>
                    <a:bodyPr/>
                    <a:lstStyle/>
                    <a:p>
                      <a:pPr algn="ctr"/>
                      <a:r>
                        <a:rPr lang="en-US" sz="1200" dirty="0">
                          <a:latin typeface="Times New Roman" panose="02020603050405020304" pitchFamily="18" charset="0"/>
                          <a:cs typeface="Times New Roman" panose="02020603050405020304" pitchFamily="18" charset="0"/>
                        </a:rPr>
                        <a:t>Deep Learning-based Convolutional Neural Network Model for Hair Diseases Detection</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IN" sz="1200" dirty="0">
                          <a:latin typeface="Times New Roman" panose="02020603050405020304" pitchFamily="18" charset="0"/>
                          <a:cs typeface="Times New Roman" panose="02020603050405020304" pitchFamily="18" charset="0"/>
                        </a:rPr>
                        <a:t>S. Srivastav, </a:t>
                      </a:r>
                    </a:p>
                    <a:p>
                      <a:pPr algn="l"/>
                      <a:r>
                        <a:rPr lang="en-IN" sz="1200" dirty="0">
                          <a:latin typeface="Times New Roman" panose="02020603050405020304" pitchFamily="18" charset="0"/>
                          <a:cs typeface="Times New Roman" panose="02020603050405020304" pitchFamily="18" charset="0"/>
                        </a:rPr>
                        <a:t>K. </a:t>
                      </a:r>
                      <a:r>
                        <a:rPr lang="en-IN" sz="1200" dirty="0" err="1">
                          <a:latin typeface="Times New Roman" panose="02020603050405020304" pitchFamily="18" charset="0"/>
                          <a:cs typeface="Times New Roman" panose="02020603050405020304" pitchFamily="18" charset="0"/>
                        </a:rPr>
                        <a:t>Guleria</a:t>
                      </a:r>
                      <a:r>
                        <a:rPr lang="en-IN" sz="1200" dirty="0">
                          <a:latin typeface="Times New Roman" panose="02020603050405020304" pitchFamily="18" charset="0"/>
                          <a:cs typeface="Times New Roman" panose="02020603050405020304" pitchFamily="18" charset="0"/>
                        </a:rPr>
                        <a:t>, and </a:t>
                      </a:r>
                    </a:p>
                    <a:p>
                      <a:pPr algn="l"/>
                      <a:r>
                        <a:rPr lang="en-IN" sz="1200" dirty="0">
                          <a:latin typeface="Times New Roman" panose="02020603050405020304" pitchFamily="18" charset="0"/>
                          <a:cs typeface="Times New Roman" panose="02020603050405020304" pitchFamily="18" charset="0"/>
                        </a:rPr>
                        <a:t>S. Sharma</a:t>
                      </a:r>
                    </a:p>
                  </a:txBody>
                  <a:tcPr/>
                </a:tc>
                <a:tc>
                  <a:txBody>
                    <a:bodyPr/>
                    <a:lstStyle/>
                    <a:p>
                      <a:r>
                        <a:rPr lang="en-IN" sz="1200" dirty="0">
                          <a:latin typeface="Times New Roman" panose="02020603050405020304" pitchFamily="18" charset="0"/>
                          <a:cs typeface="Times New Roman" panose="02020603050405020304" pitchFamily="18" charset="0"/>
                        </a:rPr>
                        <a:t>2023</a:t>
                      </a:r>
                    </a:p>
                  </a:txBody>
                  <a:tcPr/>
                </a:tc>
                <a:tc>
                  <a:txBody>
                    <a:bodyPr/>
                    <a:lstStyle/>
                    <a:p>
                      <a:pPr algn="l"/>
                      <a:r>
                        <a:rPr kumimoji="0" lang="en-US" sz="1200" b="0" i="0" kern="1200" dirty="0">
                          <a:solidFill>
                            <a:schemeClr val="dk1"/>
                          </a:solidFill>
                          <a:effectLst/>
                          <a:latin typeface="Times New Roman" panose="02020603050405020304" pitchFamily="18" charset="0"/>
                          <a:ea typeface="+mn-ea"/>
                          <a:cs typeface="Times New Roman" panose="02020603050405020304" pitchFamily="18" charset="0"/>
                        </a:rPr>
                        <a:t>This study addresses the impact of chemical hair treatments on health and proposes a convolutional neural network (CNN) model for early detection of hair diseases using a dataset from </a:t>
                      </a:r>
                      <a:r>
                        <a:rPr kumimoji="0" lang="en-US" sz="1200" b="0" i="0" kern="1200" dirty="0" err="1">
                          <a:solidFill>
                            <a:schemeClr val="dk1"/>
                          </a:solidFill>
                          <a:effectLst/>
                          <a:latin typeface="Times New Roman" panose="02020603050405020304" pitchFamily="18" charset="0"/>
                          <a:ea typeface="+mn-ea"/>
                          <a:cs typeface="Times New Roman" panose="02020603050405020304" pitchFamily="18" charset="0"/>
                        </a:rPr>
                        <a:t>Kaggle</a:t>
                      </a:r>
                      <a:r>
                        <a:rPr kumimoji="0" lang="en-US" sz="1200" b="0" i="0" kern="1200" dirty="0">
                          <a:solidFill>
                            <a:schemeClr val="dk1"/>
                          </a:solidFill>
                          <a:effectLst/>
                          <a:latin typeface="Times New Roman" panose="02020603050405020304" pitchFamily="18" charset="0"/>
                          <a:ea typeface="+mn-ea"/>
                          <a:cs typeface="Times New Roman" panose="02020603050405020304" pitchFamily="18" charset="0"/>
                        </a:rPr>
                        <a:t>. The model achieved a peak accuracy of 95% at epoch 85 with the Adam optimizer, while the SGD optimizer reached a maximum accuracy of 89% at epoch 50, outperforming existing models.</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cs typeface="Times New Roman" panose="02020603050405020304" pitchFamily="18" charset="0"/>
                        </a:rPr>
                        <a:t>Accuracy, precision, recall,F1 Score.</a:t>
                      </a:r>
                    </a:p>
                  </a:txBody>
                  <a:tcPr/>
                </a:tc>
                <a:tc>
                  <a:txBody>
                    <a:bodyPr/>
                    <a:lstStyle/>
                    <a:p>
                      <a:pPr algn="just"/>
                      <a:r>
                        <a:rPr lang="en-US" sz="1200" dirty="0">
                          <a:latin typeface="Times New Roman" panose="02020603050405020304" pitchFamily="18" charset="0"/>
                          <a:cs typeface="Times New Roman" panose="02020603050405020304" pitchFamily="18" charset="0"/>
                        </a:rPr>
                        <a:t>CNN</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kumimoji="0" lang="en-US" sz="1200" b="0" i="0" kern="1200" dirty="0">
                          <a:solidFill>
                            <a:schemeClr val="dk1"/>
                          </a:solidFill>
                          <a:effectLst/>
                          <a:latin typeface="Times New Roman" panose="02020603050405020304" pitchFamily="18" charset="0"/>
                          <a:ea typeface="+mn-ea"/>
                          <a:cs typeface="Times New Roman" panose="02020603050405020304" pitchFamily="18" charset="0"/>
                        </a:rPr>
                        <a:t>The CNN model demonstrated superior performance in detecting hair diseases compared to existing models.</a:t>
                      </a:r>
                      <a:endParaRPr kumimoji="0" lang="en-US" sz="1200" b="0" kern="1200" dirty="0">
                        <a:solidFill>
                          <a:schemeClr val="dk1"/>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04150784"/>
                  </a:ext>
                </a:extLst>
              </a:tr>
            </a:tbl>
          </a:graphicData>
        </a:graphic>
      </p:graphicFrame>
    </p:spTree>
    <p:extLst>
      <p:ext uri="{BB962C8B-B14F-4D97-AF65-F5344CB8AC3E}">
        <p14:creationId xmlns:p14="http://schemas.microsoft.com/office/powerpoint/2010/main" val="36645850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897</TotalTime>
  <Words>4156</Words>
  <Application>Microsoft Office PowerPoint</Application>
  <PresentationFormat>Widescreen</PresentationFormat>
  <Paragraphs>448</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Times New Roman</vt:lpstr>
      <vt:lpstr>Wingdings</vt:lpstr>
      <vt:lpstr>Wingdings 2</vt:lpstr>
      <vt:lpstr>Flow</vt:lpstr>
      <vt:lpstr>PowerPoint Presentation</vt:lpstr>
      <vt:lpstr>PowerPoint Presentation</vt:lpstr>
      <vt:lpstr>EXISTING SYSTEM</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vt:lpstr>
      <vt:lpstr>DATA SET DESCRIPTION</vt:lpstr>
      <vt:lpstr>PowerPoint Presentation</vt:lpstr>
      <vt:lpstr>PROPOSED SYSTEM </vt:lpstr>
      <vt:lpstr>RANDOM FOREST</vt:lpstr>
      <vt:lpstr>Decision Tree: </vt:lpstr>
      <vt:lpstr>Extra Trees</vt:lpstr>
      <vt:lpstr>XGBoost</vt:lpstr>
      <vt:lpstr>Ensemble Model-1(LG,XG,RF)</vt:lpstr>
      <vt:lpstr>Ensemble Model-2(RF,KNN,GB)</vt:lpstr>
      <vt:lpstr>RESULT</vt:lpstr>
      <vt:lpstr>CONCLUSION</vt:lpstr>
      <vt:lpstr>REFERENCE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NISANTH G</cp:lastModifiedBy>
  <cp:revision>103</cp:revision>
  <dcterms:created xsi:type="dcterms:W3CDTF">2023-09-01T10:41:25Z</dcterms:created>
  <dcterms:modified xsi:type="dcterms:W3CDTF">2025-04-27T13:08:18Z</dcterms:modified>
</cp:coreProperties>
</file>