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6858000" cx="12192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748">
          <p15:clr>
            <a:srgbClr val="A4A3A4"/>
          </p15:clr>
        </p15:guide>
        <p15:guide id="2" orient="horz" pos="4198">
          <p15:clr>
            <a:srgbClr val="A4A3A4"/>
          </p15:clr>
        </p15:guide>
        <p15:guide id="3" orient="horz" pos="2114">
          <p15:clr>
            <a:srgbClr val="A4A3A4"/>
          </p15:clr>
        </p15:guide>
        <p15:guide id="4" orient="horz" pos="3668">
          <p15:clr>
            <a:srgbClr val="A4A3A4"/>
          </p15:clr>
        </p15:guide>
        <p15:guide id="5" orient="horz" pos="527">
          <p15:clr>
            <a:srgbClr val="A4A3A4"/>
          </p15:clr>
        </p15:guide>
        <p15:guide id="6" pos="7483">
          <p15:clr>
            <a:srgbClr val="A4A3A4"/>
          </p15:clr>
        </p15:guide>
        <p15:guide id="7" pos="180">
          <p15:clr>
            <a:srgbClr val="A4A3A4"/>
          </p15:clr>
        </p15:guide>
        <p15:guide id="8" pos="2819">
          <p15:clr>
            <a:srgbClr val="A4A3A4"/>
          </p15:clr>
        </p15:guide>
        <p15:guide id="9" pos="1958">
          <p15:clr>
            <a:srgbClr val="A4A3A4"/>
          </p15:clr>
        </p15:guide>
        <p15:guide id="10" orient="horz" pos="1003">
          <p15:clr>
            <a:srgbClr val="A4A3A4"/>
          </p15:clr>
        </p15:guide>
        <p15:guide id="11" orient="horz" pos="3770">
          <p15:clr>
            <a:srgbClr val="A4A3A4"/>
          </p15:clr>
        </p15:guide>
        <p15:guide id="12" orient="horz" pos="3374">
          <p15:clr>
            <a:srgbClr val="A4A3A4"/>
          </p15:clr>
        </p15:guide>
        <p15:guide id="13" orient="horz" pos="1321">
          <p15:clr>
            <a:srgbClr val="A4A3A4"/>
          </p15:clr>
        </p15:guide>
      </p15:sldGuideLst>
    </p:ext>
    <p:ext uri="{2D200454-40CA-4A62-9FC3-DE9A4176ACB9}">
      <p15:notesGuideLst>
        <p15:guide id="1" orient="horz" pos="3224">
          <p15:clr>
            <a:srgbClr val="A4A3A4"/>
          </p15:clr>
        </p15:guide>
        <p15:guide id="2" pos="2237">
          <p15:clr>
            <a:srgbClr val="A4A3A4"/>
          </p15:clr>
        </p15:guide>
      </p15:notesGuideLst>
    </p:ext>
    <p:ext uri="http://customooxmlschemas.google.com/">
      <go:slidesCustomData xmlns:go="http://customooxmlschemas.google.com/" r:id="rId11" roundtripDataSignature="AMtx7mg6NSr52qWbJdj8uL/3vENJrvhH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748" orient="horz"/>
        <p:guide pos="4198" orient="horz"/>
        <p:guide pos="2114" orient="horz"/>
        <p:guide pos="3668" orient="horz"/>
        <p:guide pos="527" orient="horz"/>
        <p:guide pos="7483"/>
        <p:guide pos="180"/>
        <p:guide pos="2819"/>
        <p:guide pos="1958"/>
        <p:guide pos="1003" orient="horz"/>
        <p:guide pos="3770" orient="horz"/>
        <p:guide pos="3374" orient="horz"/>
        <p:guide pos="1321" orient="horz"/>
      </p:guideLst>
    </p:cSldViewPr>
  </p:slideViewPr>
  <p:notesViewPr>
    <p:cSldViewPr snapToGrid="0">
      <p:cViewPr varScale="1">
        <p:scale>
          <a:sx n="100" d="100"/>
          <a:sy n="100" d="100"/>
        </p:scale>
        <p:origin x="0" y="0"/>
      </p:cViewPr>
      <p:guideLst>
        <p:guide pos="3224" orient="horz"/>
        <p:guide pos="2237"/>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6" y="4"/>
            <a:ext cx="3076364" cy="511731"/>
          </a:xfrm>
          <a:prstGeom prst="rect">
            <a:avLst/>
          </a:prstGeom>
          <a:noFill/>
          <a:ln>
            <a:noFill/>
          </a:ln>
        </p:spPr>
        <p:txBody>
          <a:bodyPr anchorCtr="0" anchor="t" bIns="48175" lIns="96375" spcFirstLastPara="1" rIns="96375" wrap="square" tIns="481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305" y="4"/>
            <a:ext cx="3076364" cy="511731"/>
          </a:xfrm>
          <a:prstGeom prst="rect">
            <a:avLst/>
          </a:prstGeom>
          <a:noFill/>
          <a:ln>
            <a:noFill/>
          </a:ln>
        </p:spPr>
        <p:txBody>
          <a:bodyPr anchorCtr="0" anchor="t" bIns="48175" lIns="96375" spcFirstLastPara="1" rIns="96375" wrap="square" tIns="4817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1" y="4861443"/>
            <a:ext cx="5679440" cy="4605576"/>
          </a:xfrm>
          <a:prstGeom prst="rect">
            <a:avLst/>
          </a:prstGeom>
          <a:noFill/>
          <a:ln>
            <a:noFill/>
          </a:ln>
        </p:spPr>
        <p:txBody>
          <a:bodyPr anchorCtr="0" anchor="t" bIns="48175" lIns="96375" spcFirstLastPara="1" rIns="96375" wrap="square" tIns="4817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6" y="9721112"/>
            <a:ext cx="3076364" cy="511731"/>
          </a:xfrm>
          <a:prstGeom prst="rect">
            <a:avLst/>
          </a:prstGeom>
          <a:noFill/>
          <a:ln>
            <a:noFill/>
          </a:ln>
        </p:spPr>
        <p:txBody>
          <a:bodyPr anchorCtr="0" anchor="b" bIns="48175" lIns="96375" spcFirstLastPara="1" rIns="96375" wrap="square" tIns="481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305" y="9721112"/>
            <a:ext cx="3076364" cy="511731"/>
          </a:xfrm>
          <a:prstGeom prst="rect">
            <a:avLst/>
          </a:prstGeom>
          <a:noFill/>
          <a:ln>
            <a:noFill/>
          </a:ln>
        </p:spPr>
        <p:txBody>
          <a:bodyPr anchorCtr="0" anchor="b" bIns="48175" lIns="96375" spcFirstLastPara="1" rIns="96375" wrap="square" tIns="48175">
            <a:noAutofit/>
          </a:bodyPr>
          <a:lstStyle/>
          <a:p>
            <a:pPr indent="0" lvl="0" marL="0" marR="0" rtl="0" algn="r">
              <a:spcBef>
                <a:spcPts val="0"/>
              </a:spcBef>
              <a:spcAft>
                <a:spcPts val="0"/>
              </a:spcAft>
              <a:buNone/>
            </a:pPr>
            <a:fld id="{00000000-1234-1234-1234-123412341234}" type="slidenum">
              <a:rPr b="0" i="0" lang="en-GB"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1:notes"/>
          <p:cNvSpPr txBox="1"/>
          <p:nvPr>
            <p:ph idx="12" type="sldNum"/>
          </p:nvPr>
        </p:nvSpPr>
        <p:spPr>
          <a:xfrm>
            <a:off x="3854450" y="9445625"/>
            <a:ext cx="2949575" cy="496888"/>
          </a:xfrm>
          <a:prstGeom prst="rect">
            <a:avLst/>
          </a:prstGeom>
          <a:noFill/>
          <a:ln>
            <a:noFill/>
          </a:ln>
        </p:spPr>
        <p:txBody>
          <a:bodyPr anchorCtr="0" anchor="b" bIns="48175" lIns="96375" spcFirstLastPara="1" rIns="96375" wrap="square" tIns="48175">
            <a:noAutofit/>
          </a:bodyPr>
          <a:lstStyle/>
          <a:p>
            <a:pPr indent="0" lvl="0" marL="0" marR="0" rtl="0" algn="r">
              <a:spcBef>
                <a:spcPts val="0"/>
              </a:spcBef>
              <a:spcAft>
                <a:spcPts val="0"/>
              </a:spcAft>
              <a:buNone/>
            </a:pPr>
            <a:fld id="{00000000-1234-1234-1234-123412341234}" type="slidenum">
              <a:rPr lang="en-GB" sz="1400">
                <a:solidFill>
                  <a:srgbClr val="000000"/>
                </a:solidFill>
                <a:latin typeface="Arial"/>
                <a:ea typeface="Arial"/>
                <a:cs typeface="Arial"/>
                <a:sym typeface="Arial"/>
              </a:rPr>
              <a:t>‹#›</a:t>
            </a:fld>
            <a:endParaRPr sz="1400">
              <a:solidFill>
                <a:srgbClr val="000000"/>
              </a:solidFill>
              <a:latin typeface="Arial"/>
              <a:ea typeface="Arial"/>
              <a:cs typeface="Arial"/>
              <a:sym typeface="Arial"/>
            </a:endParaRPr>
          </a:p>
        </p:txBody>
      </p:sp>
      <p:sp>
        <p:nvSpPr>
          <p:cNvPr id="36" name="Google Shape;36;p1:notes"/>
          <p:cNvSpPr txBox="1"/>
          <p:nvPr/>
        </p:nvSpPr>
        <p:spPr>
          <a:xfrm>
            <a:off x="3854450" y="9444038"/>
            <a:ext cx="2949575" cy="498475"/>
          </a:xfrm>
          <a:prstGeom prst="rect">
            <a:avLst/>
          </a:prstGeom>
          <a:noFill/>
          <a:ln>
            <a:noFill/>
          </a:ln>
        </p:spPr>
        <p:txBody>
          <a:bodyPr anchorCtr="0" anchor="b" bIns="45475" lIns="90950" spcFirstLastPara="1" rIns="90950" wrap="square" tIns="45475">
            <a:noAutofit/>
          </a:bodyPr>
          <a:lstStyle/>
          <a:p>
            <a:pPr indent="0" lvl="0" marL="0" marR="0" rtl="0" algn="r">
              <a:spcBef>
                <a:spcPts val="0"/>
              </a:spcBef>
              <a:spcAft>
                <a:spcPts val="0"/>
              </a:spcAft>
              <a:buNone/>
            </a:pPr>
            <a:fld id="{00000000-1234-1234-1234-123412341234}" type="slidenum">
              <a:rPr lang="en-GB"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37" name="Google Shape;37;p1:notes"/>
          <p:cNvSpPr/>
          <p:nvPr>
            <p:ph idx="2" type="sldImg"/>
          </p:nvPr>
        </p:nvSpPr>
        <p:spPr>
          <a:xfrm>
            <a:off x="93663" y="749300"/>
            <a:ext cx="6623050" cy="37258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 name="Google Shape;38;p1:notes"/>
          <p:cNvSpPr txBox="1"/>
          <p:nvPr>
            <p:ph idx="1" type="body"/>
          </p:nvPr>
        </p:nvSpPr>
        <p:spPr>
          <a:xfrm>
            <a:off x="681038" y="4722813"/>
            <a:ext cx="5445125" cy="4473575"/>
          </a:xfrm>
          <a:prstGeom prst="rect">
            <a:avLst/>
          </a:prstGeom>
          <a:noFill/>
          <a:ln>
            <a:noFill/>
          </a:ln>
        </p:spPr>
        <p:txBody>
          <a:bodyPr anchorCtr="0" anchor="t" bIns="45475" lIns="90950" spcFirstLastPara="1" rIns="90950" wrap="square" tIns="4547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2: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2:notes"/>
          <p:cNvSpPr txBox="1"/>
          <p:nvPr>
            <p:ph idx="1" type="body"/>
          </p:nvPr>
        </p:nvSpPr>
        <p:spPr>
          <a:xfrm>
            <a:off x="709931" y="4861443"/>
            <a:ext cx="5679440" cy="4605576"/>
          </a:xfrm>
          <a:prstGeom prst="rect">
            <a:avLst/>
          </a:prstGeom>
          <a:noFill/>
          <a:ln>
            <a:noFill/>
          </a:ln>
        </p:spPr>
        <p:txBody>
          <a:bodyPr anchorCtr="0" anchor="t" bIns="48175" lIns="96375" spcFirstLastPara="1" rIns="96375" wrap="square" tIns="48175">
            <a:noAutofit/>
          </a:bodyPr>
          <a:lstStyle/>
          <a:p>
            <a:pPr indent="0" lvl="0" marL="0" rtl="0" algn="l">
              <a:spcBef>
                <a:spcPts val="0"/>
              </a:spcBef>
              <a:spcAft>
                <a:spcPts val="0"/>
              </a:spcAft>
              <a:buNone/>
            </a:pPr>
            <a:r>
              <a:t/>
            </a:r>
            <a:endParaRPr/>
          </a:p>
        </p:txBody>
      </p:sp>
      <p:sp>
        <p:nvSpPr>
          <p:cNvPr id="44" name="Google Shape;44;p2:notes"/>
          <p:cNvSpPr txBox="1"/>
          <p:nvPr>
            <p:ph idx="12" type="sldNum"/>
          </p:nvPr>
        </p:nvSpPr>
        <p:spPr>
          <a:xfrm>
            <a:off x="4021305" y="9721112"/>
            <a:ext cx="3076364" cy="511731"/>
          </a:xfrm>
          <a:prstGeom prst="rect">
            <a:avLst/>
          </a:prstGeom>
          <a:noFill/>
          <a:ln>
            <a:noFill/>
          </a:ln>
        </p:spPr>
        <p:txBody>
          <a:bodyPr anchorCtr="0" anchor="b" bIns="48175" lIns="96375" spcFirstLastPara="1" rIns="96375" wrap="square" tIns="481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 name="Google Shape;50;p3:notes"/>
          <p:cNvSpPr txBox="1"/>
          <p:nvPr>
            <p:ph idx="1" type="body"/>
          </p:nvPr>
        </p:nvSpPr>
        <p:spPr>
          <a:xfrm>
            <a:off x="709931" y="4861443"/>
            <a:ext cx="5679440" cy="4605576"/>
          </a:xfrm>
          <a:prstGeom prst="rect">
            <a:avLst/>
          </a:prstGeom>
          <a:noFill/>
          <a:ln>
            <a:noFill/>
          </a:ln>
        </p:spPr>
        <p:txBody>
          <a:bodyPr anchorCtr="0" anchor="t" bIns="48175" lIns="96375" spcFirstLastPara="1" rIns="96375" wrap="square" tIns="48175">
            <a:noAutofit/>
          </a:bodyPr>
          <a:lstStyle/>
          <a:p>
            <a:pPr indent="0" lvl="0" marL="0" rtl="0" algn="l">
              <a:spcBef>
                <a:spcPts val="0"/>
              </a:spcBef>
              <a:spcAft>
                <a:spcPts val="0"/>
              </a:spcAft>
              <a:buNone/>
            </a:pPr>
            <a:r>
              <a:t/>
            </a:r>
            <a:endParaRPr/>
          </a:p>
        </p:txBody>
      </p:sp>
      <p:sp>
        <p:nvSpPr>
          <p:cNvPr id="51" name="Google Shape;51;p3:notes"/>
          <p:cNvSpPr txBox="1"/>
          <p:nvPr>
            <p:ph idx="12" type="sldNum"/>
          </p:nvPr>
        </p:nvSpPr>
        <p:spPr>
          <a:xfrm>
            <a:off x="4021305" y="9721112"/>
            <a:ext cx="3076364" cy="511731"/>
          </a:xfrm>
          <a:prstGeom prst="rect">
            <a:avLst/>
          </a:prstGeom>
          <a:noFill/>
          <a:ln>
            <a:noFill/>
          </a:ln>
        </p:spPr>
        <p:txBody>
          <a:bodyPr anchorCtr="0" anchor="b" bIns="48175" lIns="96375" spcFirstLastPara="1" rIns="96375" wrap="square" tIns="481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4:notes"/>
          <p:cNvSpPr txBox="1"/>
          <p:nvPr>
            <p:ph idx="1" type="body"/>
          </p:nvPr>
        </p:nvSpPr>
        <p:spPr>
          <a:xfrm>
            <a:off x="709931" y="4861443"/>
            <a:ext cx="5679440" cy="4605576"/>
          </a:xfrm>
          <a:prstGeom prst="rect">
            <a:avLst/>
          </a:prstGeom>
          <a:noFill/>
          <a:ln>
            <a:noFill/>
          </a:ln>
        </p:spPr>
        <p:txBody>
          <a:bodyPr anchorCtr="0" anchor="t" bIns="48175" lIns="96375" spcFirstLastPara="1" rIns="96375" wrap="square" tIns="48175">
            <a:noAutofit/>
          </a:bodyPr>
          <a:lstStyle/>
          <a:p>
            <a:pPr indent="0" lvl="0" marL="0" rtl="0" algn="l">
              <a:spcBef>
                <a:spcPts val="0"/>
              </a:spcBef>
              <a:spcAft>
                <a:spcPts val="0"/>
              </a:spcAft>
              <a:buNone/>
            </a:pPr>
            <a:r>
              <a:t/>
            </a:r>
            <a:endParaRPr/>
          </a:p>
        </p:txBody>
      </p:sp>
      <p:sp>
        <p:nvSpPr>
          <p:cNvPr id="58" name="Google Shape;58;p4:notes"/>
          <p:cNvSpPr txBox="1"/>
          <p:nvPr>
            <p:ph idx="12" type="sldNum"/>
          </p:nvPr>
        </p:nvSpPr>
        <p:spPr>
          <a:xfrm>
            <a:off x="4021305" y="9721112"/>
            <a:ext cx="3076364" cy="511731"/>
          </a:xfrm>
          <a:prstGeom prst="rect">
            <a:avLst/>
          </a:prstGeom>
          <a:noFill/>
          <a:ln>
            <a:noFill/>
          </a:ln>
        </p:spPr>
        <p:txBody>
          <a:bodyPr anchorCtr="0" anchor="b" bIns="48175" lIns="96375" spcFirstLastPara="1" rIns="96375" wrap="square" tIns="481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5:notes"/>
          <p:cNvSpPr/>
          <p:nvPr>
            <p:ph idx="2" type="sldImg"/>
          </p:nvPr>
        </p:nvSpPr>
        <p:spPr>
          <a:xfrm>
            <a:off x="138113" y="768350"/>
            <a:ext cx="6823075" cy="3838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 name="Google Shape;64;p5:notes"/>
          <p:cNvSpPr txBox="1"/>
          <p:nvPr>
            <p:ph idx="1" type="body"/>
          </p:nvPr>
        </p:nvSpPr>
        <p:spPr>
          <a:xfrm>
            <a:off x="709931" y="4861443"/>
            <a:ext cx="5679440" cy="4605576"/>
          </a:xfrm>
          <a:prstGeom prst="rect">
            <a:avLst/>
          </a:prstGeom>
          <a:noFill/>
          <a:ln>
            <a:noFill/>
          </a:ln>
        </p:spPr>
        <p:txBody>
          <a:bodyPr anchorCtr="0" anchor="t" bIns="48175" lIns="96375" spcFirstLastPara="1" rIns="96375" wrap="square" tIns="48175">
            <a:noAutofit/>
          </a:bodyPr>
          <a:lstStyle/>
          <a:p>
            <a:pPr indent="0" lvl="0" marL="0" rtl="0" algn="l">
              <a:spcBef>
                <a:spcPts val="0"/>
              </a:spcBef>
              <a:spcAft>
                <a:spcPts val="0"/>
              </a:spcAft>
              <a:buNone/>
            </a:pPr>
            <a:r>
              <a:t/>
            </a:r>
            <a:endParaRPr/>
          </a:p>
        </p:txBody>
      </p:sp>
      <p:sp>
        <p:nvSpPr>
          <p:cNvPr id="65" name="Google Shape;65;p5:notes"/>
          <p:cNvSpPr txBox="1"/>
          <p:nvPr>
            <p:ph idx="12" type="sldNum"/>
          </p:nvPr>
        </p:nvSpPr>
        <p:spPr>
          <a:xfrm>
            <a:off x="4021305" y="9721112"/>
            <a:ext cx="3076364" cy="511731"/>
          </a:xfrm>
          <a:prstGeom prst="rect">
            <a:avLst/>
          </a:prstGeom>
          <a:noFill/>
          <a:ln>
            <a:noFill/>
          </a:ln>
        </p:spPr>
        <p:txBody>
          <a:bodyPr anchorCtr="0" anchor="b" bIns="48175" lIns="96375" spcFirstLastPara="1" rIns="96375" wrap="square" tIns="481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7" name="Shape 17"/>
        <p:cNvGrpSpPr/>
        <p:nvPr/>
      </p:nvGrpSpPr>
      <p:grpSpPr>
        <a:xfrm>
          <a:off x="0" y="0"/>
          <a:ext cx="0" cy="0"/>
          <a:chOff x="0" y="0"/>
          <a:chExt cx="0" cy="0"/>
        </a:xfrm>
      </p:grpSpPr>
      <p:grpSp>
        <p:nvGrpSpPr>
          <p:cNvPr id="18" name="Google Shape;18;p7"/>
          <p:cNvGrpSpPr/>
          <p:nvPr/>
        </p:nvGrpSpPr>
        <p:grpSpPr>
          <a:xfrm>
            <a:off x="280446" y="687258"/>
            <a:ext cx="11693803" cy="6114622"/>
            <a:chOff x="278306" y="687417"/>
            <a:chExt cx="11696510" cy="6116037"/>
          </a:xfrm>
        </p:grpSpPr>
        <p:grpSp>
          <p:nvGrpSpPr>
            <p:cNvPr id="19" name="Google Shape;19;p7"/>
            <p:cNvGrpSpPr/>
            <p:nvPr/>
          </p:nvGrpSpPr>
          <p:grpSpPr>
            <a:xfrm>
              <a:off x="278306" y="687417"/>
              <a:ext cx="11589838" cy="586214"/>
              <a:chOff x="215900" y="1382939"/>
              <a:chExt cx="6998377" cy="430678"/>
            </a:xfrm>
          </p:grpSpPr>
          <p:sp>
            <p:nvSpPr>
              <p:cNvPr id="20" name="Google Shape;20;p7"/>
              <p:cNvSpPr/>
              <p:nvPr/>
            </p:nvSpPr>
            <p:spPr>
              <a:xfrm>
                <a:off x="215900" y="1382940"/>
                <a:ext cx="585009" cy="430326"/>
              </a:xfrm>
              <a:prstGeom prst="homePlate">
                <a:avLst>
                  <a:gd fmla="val 33648" name="adj"/>
                </a:avLst>
              </a:prstGeom>
              <a:solidFill>
                <a:srgbClr val="613D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Arial"/>
                  <a:ea typeface="Arial"/>
                  <a:cs typeface="Arial"/>
                  <a:sym typeface="Arial"/>
                </a:endParaRPr>
              </a:p>
            </p:txBody>
          </p:sp>
          <p:sp>
            <p:nvSpPr>
              <p:cNvPr id="21" name="Google Shape;21;p7"/>
              <p:cNvSpPr/>
              <p:nvPr/>
            </p:nvSpPr>
            <p:spPr>
              <a:xfrm rot="10800000">
                <a:off x="774827" y="1382939"/>
                <a:ext cx="6439450" cy="430678"/>
              </a:xfrm>
              <a:custGeom>
                <a:rect b="b" l="l" r="r" t="t"/>
                <a:pathLst>
                  <a:path extrusionOk="0" h="300814" w="8064578">
                    <a:moveTo>
                      <a:pt x="28" y="246"/>
                    </a:moveTo>
                    <a:cubicBezTo>
                      <a:pt x="2126" y="-555"/>
                      <a:pt x="5376395" y="833"/>
                      <a:pt x="8064578" y="1127"/>
                    </a:cubicBezTo>
                    <a:lnTo>
                      <a:pt x="7919436" y="154759"/>
                    </a:lnTo>
                    <a:lnTo>
                      <a:pt x="8064578" y="300814"/>
                    </a:lnTo>
                    <a:lnTo>
                      <a:pt x="0" y="299269"/>
                    </a:lnTo>
                    <a:cubicBezTo>
                      <a:pt x="1058" y="203607"/>
                      <a:pt x="14" y="149757"/>
                      <a:pt x="28" y="24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78307"/>
                  </a:solidFill>
                  <a:latin typeface="Arial"/>
                  <a:ea typeface="Arial"/>
                  <a:cs typeface="Arial"/>
                  <a:sym typeface="Arial"/>
                </a:endParaRPr>
              </a:p>
            </p:txBody>
          </p:sp>
        </p:grpSp>
        <p:pic>
          <p:nvPicPr>
            <p:cNvPr id="22" name="Google Shape;22;p7"/>
            <p:cNvPicPr preferRelativeResize="0"/>
            <p:nvPr/>
          </p:nvPicPr>
          <p:blipFill rotWithShape="1">
            <a:blip r:embed="rId2">
              <a:alphaModFix/>
            </a:blip>
            <a:srcRect b="0" l="0" r="0" t="0"/>
            <a:stretch/>
          </p:blipFill>
          <p:spPr>
            <a:xfrm>
              <a:off x="306520" y="4068162"/>
              <a:ext cx="7007728" cy="1796108"/>
            </a:xfrm>
            <a:prstGeom prst="rect">
              <a:avLst/>
            </a:prstGeom>
            <a:noFill/>
            <a:ln>
              <a:noFill/>
            </a:ln>
          </p:spPr>
        </p:pic>
        <p:pic>
          <p:nvPicPr>
            <p:cNvPr descr="Logo2008_JPM_AM_B_RGB" id="23" name="Google Shape;23;p7"/>
            <p:cNvPicPr preferRelativeResize="0"/>
            <p:nvPr/>
          </p:nvPicPr>
          <p:blipFill rotWithShape="1">
            <a:blip r:embed="rId3">
              <a:alphaModFix/>
            </a:blip>
            <a:srcRect b="0" l="-1" r="-193" t="0"/>
            <a:stretch/>
          </p:blipFill>
          <p:spPr>
            <a:xfrm>
              <a:off x="10264497" y="6099704"/>
              <a:ext cx="1710319" cy="703750"/>
            </a:xfrm>
            <a:prstGeom prst="rect">
              <a:avLst/>
            </a:prstGeom>
            <a:noFill/>
            <a:ln>
              <a:noFill/>
            </a:ln>
          </p:spPr>
        </p:pic>
      </p:grpSp>
      <p:cxnSp>
        <p:nvCxnSpPr>
          <p:cNvPr id="24" name="Google Shape;24;p7"/>
          <p:cNvCxnSpPr/>
          <p:nvPr/>
        </p:nvCxnSpPr>
        <p:spPr>
          <a:xfrm>
            <a:off x="271951" y="3152910"/>
            <a:ext cx="7843073" cy="0"/>
          </a:xfrm>
          <a:prstGeom prst="straightConnector1">
            <a:avLst/>
          </a:prstGeom>
          <a:noFill/>
          <a:ln cap="flat" cmpd="sng" w="12700">
            <a:solidFill>
              <a:schemeClr val="dk2"/>
            </a:solidFill>
            <a:prstDash val="solid"/>
            <a:round/>
            <a:headEnd len="sm" w="sm" type="none"/>
            <a:tailEnd len="sm" w="sm" type="none"/>
          </a:ln>
        </p:spPr>
      </p:cxnSp>
      <p:sp>
        <p:nvSpPr>
          <p:cNvPr id="25" name="Google Shape;25;p7"/>
          <p:cNvSpPr txBox="1"/>
          <p:nvPr/>
        </p:nvSpPr>
        <p:spPr>
          <a:xfrm>
            <a:off x="1826117" y="787852"/>
            <a:ext cx="6725351" cy="400110"/>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GB" sz="2600" u="none" cap="none" strike="noStrike">
                <a:solidFill>
                  <a:schemeClr val="lt1"/>
                </a:solidFill>
                <a:latin typeface="Arial"/>
                <a:ea typeface="Arial"/>
                <a:cs typeface="Arial"/>
                <a:sym typeface="Arial"/>
              </a:rPr>
              <a:t>INDUCTION SLIDE DECK</a:t>
            </a:r>
            <a:endParaRPr/>
          </a:p>
        </p:txBody>
      </p:sp>
      <p:sp>
        <p:nvSpPr>
          <p:cNvPr id="26" name="Google Shape;26;p7"/>
          <p:cNvSpPr/>
          <p:nvPr/>
        </p:nvSpPr>
        <p:spPr>
          <a:xfrm>
            <a:off x="306235" y="5864983"/>
            <a:ext cx="10660185" cy="88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7" name="Google Shape;27;p7"/>
          <p:cNvGrpSpPr/>
          <p:nvPr/>
        </p:nvGrpSpPr>
        <p:grpSpPr>
          <a:xfrm>
            <a:off x="274785" y="5904671"/>
            <a:ext cx="11608615" cy="46039"/>
            <a:chOff x="-540381" y="5887507"/>
            <a:chExt cx="9443976" cy="46039"/>
          </a:xfrm>
        </p:grpSpPr>
        <p:sp>
          <p:nvSpPr>
            <p:cNvPr id="28" name="Google Shape;28;p7"/>
            <p:cNvSpPr/>
            <p:nvPr/>
          </p:nvSpPr>
          <p:spPr>
            <a:xfrm>
              <a:off x="-540381" y="5887508"/>
              <a:ext cx="8074126" cy="46038"/>
            </a:xfrm>
            <a:custGeom>
              <a:rect b="b" l="l" r="r" t="t"/>
              <a:pathLst>
                <a:path extrusionOk="0" h="120000" w="7638">
                  <a:moveTo>
                    <a:pt x="0" y="0"/>
                  </a:moveTo>
                  <a:lnTo>
                    <a:pt x="0" y="0"/>
                  </a:lnTo>
                  <a:lnTo>
                    <a:pt x="7638" y="0"/>
                  </a:lnTo>
                </a:path>
              </a:pathLst>
            </a:custGeom>
            <a:noFill/>
            <a:ln cap="flat" cmpd="sng" w="90475">
              <a:solidFill>
                <a:srgbClr val="63666A"/>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7"/>
            <p:cNvSpPr/>
            <p:nvPr/>
          </p:nvSpPr>
          <p:spPr>
            <a:xfrm>
              <a:off x="7625821" y="5887507"/>
              <a:ext cx="1277774" cy="45719"/>
            </a:xfrm>
            <a:custGeom>
              <a:rect b="b" l="l" r="r" t="t"/>
              <a:pathLst>
                <a:path extrusionOk="0" h="120000" w="1357">
                  <a:moveTo>
                    <a:pt x="0" y="0"/>
                  </a:moveTo>
                  <a:lnTo>
                    <a:pt x="0" y="0"/>
                  </a:lnTo>
                  <a:lnTo>
                    <a:pt x="1357" y="0"/>
                  </a:lnTo>
                </a:path>
              </a:pathLst>
            </a:custGeom>
            <a:noFill/>
            <a:ln cap="flat" cmpd="sng" w="90475">
              <a:solidFill>
                <a:srgbClr val="ED8B00"/>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30" name="Google Shape;30;p7"/>
          <p:cNvSpPr txBox="1"/>
          <p:nvPr>
            <p:ph idx="1" type="body"/>
          </p:nvPr>
        </p:nvSpPr>
        <p:spPr>
          <a:xfrm>
            <a:off x="271053" y="2388261"/>
            <a:ext cx="7843073" cy="584775"/>
          </a:xfrm>
          <a:prstGeom prst="rect">
            <a:avLst/>
          </a:prstGeom>
          <a:noFill/>
          <a:ln>
            <a:noFill/>
          </a:ln>
        </p:spPr>
        <p:txBody>
          <a:bodyPr anchorCtr="0" anchor="b" bIns="0" lIns="0" spcFirstLastPara="1" rIns="0" wrap="square" tIns="0">
            <a:spAutoFit/>
          </a:bodyPr>
          <a:lstStyle>
            <a:lvl1pPr indent="-228600" lvl="0" marL="457200" algn="l">
              <a:spcBef>
                <a:spcPts val="0"/>
              </a:spcBef>
              <a:spcAft>
                <a:spcPts val="0"/>
              </a:spcAft>
              <a:buClr>
                <a:srgbClr val="656565"/>
              </a:buClr>
              <a:buSzPts val="3800"/>
              <a:buNone/>
              <a:defRPr sz="3800">
                <a:solidFill>
                  <a:srgbClr val="656565"/>
                </a:solidFill>
                <a:latin typeface="Arial"/>
                <a:ea typeface="Arial"/>
                <a:cs typeface="Arial"/>
                <a:sym typeface="Arial"/>
              </a:defRPr>
            </a:lvl1pPr>
            <a:lvl2pPr indent="-228600" lvl="1" marL="914400" algn="l">
              <a:spcBef>
                <a:spcPts val="0"/>
              </a:spcBef>
              <a:spcAft>
                <a:spcPts val="0"/>
              </a:spcAft>
              <a:buClr>
                <a:srgbClr val="656565"/>
              </a:buClr>
              <a:buSzPts val="3600"/>
              <a:buNone/>
              <a:defRPr sz="3600">
                <a:solidFill>
                  <a:srgbClr val="656565"/>
                </a:solidFill>
                <a:latin typeface="Arial"/>
                <a:ea typeface="Arial"/>
                <a:cs typeface="Arial"/>
                <a:sym typeface="Arial"/>
              </a:defRPr>
            </a:lvl2pPr>
            <a:lvl3pPr indent="-228600" lvl="2" marL="1371600" algn="l">
              <a:spcBef>
                <a:spcPts val="0"/>
              </a:spcBef>
              <a:spcAft>
                <a:spcPts val="0"/>
              </a:spcAft>
              <a:buClr>
                <a:srgbClr val="656565"/>
              </a:buClr>
              <a:buSzPts val="3600"/>
              <a:buNone/>
              <a:defRPr sz="3600">
                <a:solidFill>
                  <a:srgbClr val="656565"/>
                </a:solidFill>
                <a:latin typeface="Arial"/>
                <a:ea typeface="Arial"/>
                <a:cs typeface="Arial"/>
                <a:sym typeface="Arial"/>
              </a:defRPr>
            </a:lvl3pPr>
            <a:lvl4pPr indent="-228600" lvl="3" marL="1828800" algn="l">
              <a:spcBef>
                <a:spcPts val="0"/>
              </a:spcBef>
              <a:spcAft>
                <a:spcPts val="0"/>
              </a:spcAft>
              <a:buClr>
                <a:srgbClr val="656565"/>
              </a:buClr>
              <a:buSzPts val="3600"/>
              <a:buNone/>
              <a:defRPr sz="3600">
                <a:solidFill>
                  <a:srgbClr val="656565"/>
                </a:solidFill>
                <a:latin typeface="Arial"/>
                <a:ea typeface="Arial"/>
                <a:cs typeface="Arial"/>
                <a:sym typeface="Arial"/>
              </a:defRPr>
            </a:lvl4pPr>
            <a:lvl5pPr indent="-228600" lvl="4" marL="2286000" algn="l">
              <a:spcBef>
                <a:spcPts val="0"/>
              </a:spcBef>
              <a:spcAft>
                <a:spcPts val="0"/>
              </a:spcAft>
              <a:buClr>
                <a:srgbClr val="656565"/>
              </a:buClr>
              <a:buSzPts val="3600"/>
              <a:buNone/>
              <a:defRPr sz="3600">
                <a:solidFill>
                  <a:srgbClr val="656565"/>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7"/>
          <p:cNvSpPr txBox="1"/>
          <p:nvPr>
            <p:ph idx="2" type="body"/>
          </p:nvPr>
        </p:nvSpPr>
        <p:spPr>
          <a:xfrm>
            <a:off x="288500" y="3292242"/>
            <a:ext cx="7843073" cy="30777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Clr>
                <a:srgbClr val="656565"/>
              </a:buClr>
              <a:buSzPts val="2000"/>
              <a:buNone/>
              <a:defRPr sz="2000">
                <a:solidFill>
                  <a:srgbClr val="656565"/>
                </a:solidFill>
                <a:latin typeface="Arial"/>
                <a:ea typeface="Arial"/>
                <a:cs typeface="Arial"/>
                <a:sym typeface="Arial"/>
              </a:defRPr>
            </a:lvl1pPr>
            <a:lvl2pPr indent="-228600" lvl="1" marL="914400" algn="l">
              <a:spcBef>
                <a:spcPts val="0"/>
              </a:spcBef>
              <a:spcAft>
                <a:spcPts val="0"/>
              </a:spcAft>
              <a:buClr>
                <a:srgbClr val="656565"/>
              </a:buClr>
              <a:buSzPts val="3600"/>
              <a:buNone/>
              <a:defRPr sz="3600">
                <a:solidFill>
                  <a:srgbClr val="656565"/>
                </a:solidFill>
                <a:latin typeface="Arial"/>
                <a:ea typeface="Arial"/>
                <a:cs typeface="Arial"/>
                <a:sym typeface="Arial"/>
              </a:defRPr>
            </a:lvl2pPr>
            <a:lvl3pPr indent="-228600" lvl="2" marL="1371600" algn="l">
              <a:spcBef>
                <a:spcPts val="0"/>
              </a:spcBef>
              <a:spcAft>
                <a:spcPts val="0"/>
              </a:spcAft>
              <a:buClr>
                <a:srgbClr val="656565"/>
              </a:buClr>
              <a:buSzPts val="3600"/>
              <a:buNone/>
              <a:defRPr sz="3600">
                <a:solidFill>
                  <a:srgbClr val="656565"/>
                </a:solidFill>
                <a:latin typeface="Arial"/>
                <a:ea typeface="Arial"/>
                <a:cs typeface="Arial"/>
                <a:sym typeface="Arial"/>
              </a:defRPr>
            </a:lvl3pPr>
            <a:lvl4pPr indent="-228600" lvl="3" marL="1828800" algn="l">
              <a:spcBef>
                <a:spcPts val="0"/>
              </a:spcBef>
              <a:spcAft>
                <a:spcPts val="0"/>
              </a:spcAft>
              <a:buClr>
                <a:srgbClr val="656565"/>
              </a:buClr>
              <a:buSzPts val="3600"/>
              <a:buNone/>
              <a:defRPr sz="3600">
                <a:solidFill>
                  <a:srgbClr val="656565"/>
                </a:solidFill>
                <a:latin typeface="Arial"/>
                <a:ea typeface="Arial"/>
                <a:cs typeface="Arial"/>
                <a:sym typeface="Arial"/>
              </a:defRPr>
            </a:lvl4pPr>
            <a:lvl5pPr indent="-228600" lvl="4" marL="2286000" algn="l">
              <a:spcBef>
                <a:spcPts val="0"/>
              </a:spcBef>
              <a:spcAft>
                <a:spcPts val="0"/>
              </a:spcAft>
              <a:buClr>
                <a:srgbClr val="656565"/>
              </a:buClr>
              <a:buSzPts val="3600"/>
              <a:buNone/>
              <a:defRPr sz="3600">
                <a:solidFill>
                  <a:srgbClr val="656565"/>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8"/>
          <p:cNvSpPr txBox="1"/>
          <p:nvPr>
            <p:ph type="title"/>
          </p:nvPr>
        </p:nvSpPr>
        <p:spPr>
          <a:xfrm>
            <a:off x="1398954" y="555660"/>
            <a:ext cx="9581161" cy="432048"/>
          </a:xfrm>
          <a:prstGeom prst="rect">
            <a:avLst/>
          </a:prstGeom>
          <a:noFill/>
          <a:ln>
            <a:noFill/>
          </a:ln>
        </p:spPr>
        <p:txBody>
          <a:bodyPr anchorCtr="0" anchor="ctr" bIns="0" lIns="0" spcFirstLastPara="1" rIns="0" wrap="square" tIns="0">
            <a:normAutofit/>
          </a:bodyPr>
          <a:lstStyle>
            <a:lvl1pPr lvl="0" algn="l">
              <a:spcBef>
                <a:spcPts val="0"/>
              </a:spcBef>
              <a:spcAft>
                <a:spcPts val="0"/>
              </a:spcAft>
              <a:buClr>
                <a:schemeClr val="lt1"/>
              </a:buClr>
              <a:buSzPts val="18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6"/>
          <p:cNvGrpSpPr/>
          <p:nvPr/>
        </p:nvGrpSpPr>
        <p:grpSpPr>
          <a:xfrm>
            <a:off x="289968" y="539749"/>
            <a:ext cx="11684282" cy="6262130"/>
            <a:chOff x="287829" y="539874"/>
            <a:chExt cx="11686987" cy="6263580"/>
          </a:xfrm>
        </p:grpSpPr>
        <p:grpSp>
          <p:nvGrpSpPr>
            <p:cNvPr id="11" name="Google Shape;11;p6"/>
            <p:cNvGrpSpPr/>
            <p:nvPr/>
          </p:nvGrpSpPr>
          <p:grpSpPr>
            <a:xfrm>
              <a:off x="287829" y="539874"/>
              <a:ext cx="11590491" cy="460907"/>
              <a:chOff x="215900" y="1382736"/>
              <a:chExt cx="9418637" cy="458544"/>
            </a:xfrm>
          </p:grpSpPr>
          <p:sp>
            <p:nvSpPr>
              <p:cNvPr id="12" name="Google Shape;12;p6"/>
              <p:cNvSpPr/>
              <p:nvPr/>
            </p:nvSpPr>
            <p:spPr>
              <a:xfrm>
                <a:off x="215900" y="1382939"/>
                <a:ext cx="585009" cy="457327"/>
              </a:xfrm>
              <a:prstGeom prst="homePlate">
                <a:avLst>
                  <a:gd fmla="val 33648" name="adj"/>
                </a:avLst>
              </a:prstGeom>
              <a:solidFill>
                <a:srgbClr val="613D2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Arial"/>
                  <a:ea typeface="Arial"/>
                  <a:cs typeface="Arial"/>
                  <a:sym typeface="Arial"/>
                </a:endParaRPr>
              </a:p>
            </p:txBody>
          </p:sp>
          <p:sp>
            <p:nvSpPr>
              <p:cNvPr id="13" name="Google Shape;13;p6"/>
              <p:cNvSpPr/>
              <p:nvPr/>
            </p:nvSpPr>
            <p:spPr>
              <a:xfrm rot="10800000">
                <a:off x="781049" y="1382736"/>
                <a:ext cx="8853488" cy="458544"/>
              </a:xfrm>
              <a:custGeom>
                <a:rect b="b" l="l" r="r" t="t"/>
                <a:pathLst>
                  <a:path extrusionOk="0" h="300568" w="8064578">
                    <a:moveTo>
                      <a:pt x="28" y="0"/>
                    </a:moveTo>
                    <a:cubicBezTo>
                      <a:pt x="-2061" y="71"/>
                      <a:pt x="5376395" y="587"/>
                      <a:pt x="8064578" y="881"/>
                    </a:cubicBezTo>
                    <a:lnTo>
                      <a:pt x="7941669" y="150744"/>
                    </a:lnTo>
                    <a:lnTo>
                      <a:pt x="8064578" y="300568"/>
                    </a:lnTo>
                    <a:lnTo>
                      <a:pt x="0" y="297393"/>
                    </a:lnTo>
                    <a:cubicBezTo>
                      <a:pt x="1058" y="201731"/>
                      <a:pt x="2117" y="-71"/>
                      <a:pt x="28"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78307"/>
                  </a:solidFill>
                  <a:latin typeface="Arial"/>
                  <a:ea typeface="Arial"/>
                  <a:cs typeface="Arial"/>
                  <a:sym typeface="Arial"/>
                </a:endParaRPr>
              </a:p>
            </p:txBody>
          </p:sp>
        </p:grpSp>
        <p:pic>
          <p:nvPicPr>
            <p:cNvPr descr="Logo2008_JPM_AM_B_RGB" id="14" name="Google Shape;14;p6"/>
            <p:cNvPicPr preferRelativeResize="0"/>
            <p:nvPr/>
          </p:nvPicPr>
          <p:blipFill rotWithShape="1">
            <a:blip r:embed="rId1">
              <a:alphaModFix/>
            </a:blip>
            <a:srcRect b="0" l="-1" r="-193" t="0"/>
            <a:stretch/>
          </p:blipFill>
          <p:spPr>
            <a:xfrm>
              <a:off x="10264497" y="6099704"/>
              <a:ext cx="1710319" cy="703750"/>
            </a:xfrm>
            <a:prstGeom prst="rect">
              <a:avLst/>
            </a:prstGeom>
            <a:noFill/>
            <a:ln>
              <a:noFill/>
            </a:ln>
          </p:spPr>
        </p:pic>
      </p:grpSp>
      <p:sp>
        <p:nvSpPr>
          <p:cNvPr id="15" name="Google Shape;15;p6"/>
          <p:cNvSpPr txBox="1"/>
          <p:nvPr>
            <p:ph type="title"/>
          </p:nvPr>
        </p:nvSpPr>
        <p:spPr>
          <a:xfrm>
            <a:off x="1398954" y="555660"/>
            <a:ext cx="9581161" cy="432048"/>
          </a:xfrm>
          <a:prstGeom prst="rect">
            <a:avLst/>
          </a:prstGeom>
          <a:noFill/>
          <a:ln>
            <a:noFill/>
          </a:ln>
        </p:spPr>
        <p:txBody>
          <a:bodyPr anchorCtr="0" anchor="ctr" bIns="0" lIns="0" spcFirstLastPara="1" rIns="0" wrap="square" tIns="0">
            <a:normAutofit/>
          </a:bodyPr>
          <a:lstStyle>
            <a:lvl1pPr lvl="0" marR="0" rtl="0" algn="l">
              <a:spcBef>
                <a:spcPts val="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6"/>
          <p:cNvSpPr txBox="1"/>
          <p:nvPr>
            <p:ph idx="1" type="body"/>
          </p:nvPr>
        </p:nvSpPr>
        <p:spPr>
          <a:xfrm>
            <a:off x="806939" y="1125538"/>
            <a:ext cx="11074400" cy="5040312"/>
          </a:xfrm>
          <a:prstGeom prst="rect">
            <a:avLst/>
          </a:prstGeom>
          <a:noFill/>
          <a:ln>
            <a:noFill/>
          </a:ln>
        </p:spPr>
        <p:txBody>
          <a:bodyPr anchorCtr="0" anchor="t" bIns="0" lIns="0" spcFirstLastPara="1" rIns="0" wrap="square" tIns="0">
            <a:normAutofit/>
          </a:bodyPr>
          <a:lstStyle>
            <a:lvl1pPr indent="-228600" lvl="0" marL="4572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1pPr>
            <a:lvl2pPr indent="-279400" lvl="1" marL="9144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2pPr>
            <a:lvl3pPr indent="-279400" lvl="2" marL="13716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3pPr>
            <a:lvl4pPr indent="-279400" lvl="3" marL="18288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4pPr>
            <a:lvl5pPr indent="-279400" lvl="4" marL="2286000" marR="0" rtl="0" algn="l">
              <a:spcBef>
                <a:spcPts val="160"/>
              </a:spcBef>
              <a:spcAft>
                <a:spcPts val="0"/>
              </a:spcAft>
              <a:buClr>
                <a:schemeClr val="dk1"/>
              </a:buClr>
              <a:buSzPts val="800"/>
              <a:buFont typeface="Arial"/>
              <a:buChar char="‒"/>
              <a:defRPr b="0" i="0" sz="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
          <p:cNvSpPr txBox="1"/>
          <p:nvPr>
            <p:ph idx="2" type="body"/>
          </p:nvPr>
        </p:nvSpPr>
        <p:spPr>
          <a:xfrm>
            <a:off x="288500" y="3292242"/>
            <a:ext cx="7843073" cy="92333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2000"/>
              <a:buNone/>
            </a:pPr>
            <a:r>
              <a:rPr lang="en-GB">
                <a:solidFill>
                  <a:schemeClr val="dk1"/>
                </a:solidFill>
              </a:rPr>
              <a:t>J</a:t>
            </a:r>
            <a:r>
              <a:rPr lang="en-GB">
                <a:solidFill>
                  <a:schemeClr val="dk1"/>
                </a:solidFill>
              </a:rPr>
              <a:t>.</a:t>
            </a:r>
            <a:r>
              <a:rPr lang="en-GB">
                <a:solidFill>
                  <a:schemeClr val="dk1"/>
                </a:solidFill>
              </a:rPr>
              <a:t>P</a:t>
            </a:r>
            <a:r>
              <a:rPr lang="en-GB">
                <a:solidFill>
                  <a:schemeClr val="dk1"/>
                </a:solidFill>
              </a:rPr>
              <a:t>.</a:t>
            </a:r>
            <a:r>
              <a:rPr lang="en-GB">
                <a:solidFill>
                  <a:schemeClr val="dk1"/>
                </a:solidFill>
              </a:rPr>
              <a:t> MORGAN ASSET MANAGEMENT</a:t>
            </a:r>
            <a:endParaRPr/>
          </a:p>
          <a:p>
            <a:pPr indent="0" lvl="0" marL="0" rtl="0" algn="l">
              <a:spcBef>
                <a:spcPts val="0"/>
              </a:spcBef>
              <a:spcAft>
                <a:spcPts val="0"/>
              </a:spcAft>
              <a:buClr>
                <a:schemeClr val="dk1"/>
              </a:buClr>
              <a:buSzPts val="2000"/>
              <a:buNone/>
            </a:pPr>
            <a:r>
              <a:rPr lang="en-GB">
                <a:solidFill>
                  <a:schemeClr val="dk1"/>
                </a:solidFill>
              </a:rPr>
              <a:t>10 January 2022</a:t>
            </a:r>
            <a:endParaRPr/>
          </a:p>
          <a:p>
            <a:pPr indent="0" lvl="0" marL="0" rtl="0" algn="l">
              <a:spcBef>
                <a:spcPts val="0"/>
              </a:spcBef>
              <a:spcAft>
                <a:spcPts val="0"/>
              </a:spcAft>
              <a:buClr>
                <a:srgbClr val="656565"/>
              </a:buClr>
              <a:buSzPts val="2000"/>
              <a:buNone/>
            </a:pPr>
            <a:r>
              <a:t/>
            </a:r>
            <a:endParaRPr>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2"/>
          <p:cNvSpPr txBox="1"/>
          <p:nvPr>
            <p:ph type="title"/>
          </p:nvPr>
        </p:nvSpPr>
        <p:spPr>
          <a:xfrm>
            <a:off x="1398954" y="555660"/>
            <a:ext cx="9581161" cy="432048"/>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Clr>
                <a:schemeClr val="lt1"/>
              </a:buClr>
              <a:buSzPts val="1800"/>
              <a:buFont typeface="Arial"/>
              <a:buNone/>
            </a:pPr>
            <a:r>
              <a:rPr lang="en-GB"/>
              <a:t>Introduction</a:t>
            </a:r>
            <a:endParaRPr/>
          </a:p>
        </p:txBody>
      </p:sp>
      <p:sp>
        <p:nvSpPr>
          <p:cNvPr id="47" name="Google Shape;47;p2"/>
          <p:cNvSpPr txBox="1"/>
          <p:nvPr/>
        </p:nvSpPr>
        <p:spPr>
          <a:xfrm>
            <a:off x="570585" y="1408061"/>
            <a:ext cx="11308800" cy="3093900"/>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J.P. Morgan is a global leader in financial services, offering solutions to the world's most important corporations, governments and institutions in more than 100 countries. </a:t>
            </a:r>
            <a:endParaRPr/>
          </a:p>
          <a:p>
            <a:pPr indent="-342900" lvl="1" marL="342900" marR="0" rtl="0" algn="l">
              <a:spcBef>
                <a:spcPts val="60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J.P. Morgan Asset Management is a truly global leader in investment management with assets under management of $2.6 trillion (as of 6/30/2021).</a:t>
            </a:r>
            <a:endParaRPr/>
          </a:p>
          <a:p>
            <a:pPr indent="-342900" lvl="1" marL="342900" marR="0" rtl="0" algn="l">
              <a:spcBef>
                <a:spcPts val="60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Our clients range from institutions (including pension plans</a:t>
            </a:r>
            <a:r>
              <a:rPr lang="en-GB" sz="2000">
                <a:solidFill>
                  <a:schemeClr val="dk1"/>
                </a:solidFill>
              </a:rPr>
              <a:t> and</a:t>
            </a:r>
            <a:r>
              <a:rPr b="0" i="0" lang="en-GB" sz="2000" u="none" cap="none" strike="noStrike">
                <a:solidFill>
                  <a:schemeClr val="dk1"/>
                </a:solidFill>
                <a:latin typeface="Arial"/>
                <a:ea typeface="Arial"/>
                <a:cs typeface="Arial"/>
                <a:sym typeface="Arial"/>
              </a:rPr>
              <a:t> insurance companies), financial advisors, retail investors and high</a:t>
            </a:r>
            <a:r>
              <a:rPr lang="en-GB" sz="2000">
                <a:solidFill>
                  <a:schemeClr val="dk1"/>
                </a:solidFill>
              </a:rPr>
              <a:t>-</a:t>
            </a:r>
            <a:r>
              <a:rPr b="0" i="0" lang="en-GB" sz="2000" u="none" cap="none" strike="noStrike">
                <a:solidFill>
                  <a:schemeClr val="dk1"/>
                </a:solidFill>
                <a:latin typeface="Arial"/>
                <a:ea typeface="Arial"/>
                <a:cs typeface="Arial"/>
                <a:sym typeface="Arial"/>
              </a:rPr>
              <a:t>net</a:t>
            </a:r>
            <a:r>
              <a:rPr lang="en-GB" sz="2000">
                <a:solidFill>
                  <a:schemeClr val="dk1"/>
                </a:solidFill>
              </a:rPr>
              <a:t>-</a:t>
            </a:r>
            <a:r>
              <a:rPr b="0" i="0" lang="en-GB" sz="2000" u="none" cap="none" strike="noStrike">
                <a:solidFill>
                  <a:schemeClr val="dk1"/>
                </a:solidFill>
                <a:latin typeface="Arial"/>
                <a:ea typeface="Arial"/>
                <a:cs typeface="Arial"/>
                <a:sym typeface="Arial"/>
              </a:rPr>
              <a:t>worth individuals in every major market throughout the world.</a:t>
            </a:r>
            <a:endParaRPr/>
          </a:p>
          <a:p>
            <a:pPr indent="-342900" lvl="1" marL="342900" marR="0" rtl="0" algn="l">
              <a:spcBef>
                <a:spcPts val="60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We offer global investment management in equities, fixed income, real estate, hedge funds, private equity and liquidity.</a:t>
            </a:r>
            <a:endParaRPr b="0" i="0" sz="2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3"/>
          <p:cNvSpPr txBox="1"/>
          <p:nvPr>
            <p:ph type="title"/>
          </p:nvPr>
        </p:nvSpPr>
        <p:spPr>
          <a:xfrm>
            <a:off x="1398954" y="555660"/>
            <a:ext cx="9581161" cy="432048"/>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Clr>
                <a:schemeClr val="lt1"/>
              </a:buClr>
              <a:buSzPts val="1800"/>
              <a:buFont typeface="Arial"/>
              <a:buNone/>
            </a:pPr>
            <a:r>
              <a:rPr lang="en-GB"/>
              <a:t>Asset Management Team’s Goal</a:t>
            </a:r>
            <a:endParaRPr/>
          </a:p>
        </p:txBody>
      </p:sp>
      <p:sp>
        <p:nvSpPr>
          <p:cNvPr id="54" name="Google Shape;54;p3"/>
          <p:cNvSpPr txBox="1"/>
          <p:nvPr/>
        </p:nvSpPr>
        <p:spPr>
          <a:xfrm>
            <a:off x="570585" y="1408061"/>
            <a:ext cx="11308800" cy="4556100"/>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At J.P. Morgan Asset Management, we have one key goal: </a:t>
            </a:r>
            <a:endParaRPr/>
          </a:p>
          <a:p>
            <a:pPr indent="0" lvl="2" marL="457200" marR="0" rtl="0" algn="ctr">
              <a:spcBef>
                <a:spcPts val="600"/>
              </a:spcBef>
              <a:spcAft>
                <a:spcPts val="0"/>
              </a:spcAft>
              <a:buNone/>
            </a:pPr>
            <a:r>
              <a:rPr b="1" i="1" lang="en-GB" sz="2000" u="none" cap="none" strike="noStrike">
                <a:solidFill>
                  <a:schemeClr val="dk1"/>
                </a:solidFill>
                <a:latin typeface="Arial"/>
                <a:ea typeface="Arial"/>
                <a:cs typeface="Arial"/>
                <a:sym typeface="Arial"/>
              </a:rPr>
              <a:t>to help our clients build stronger portfolios</a:t>
            </a:r>
            <a:endParaRPr/>
          </a:p>
          <a:p>
            <a:pPr indent="-342900" lvl="1" marL="342900" marR="0" rtl="0" algn="l">
              <a:spcBef>
                <a:spcPts val="60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We take great pride in helping our clients build stronger investment portfolios and assisting them in solving complex challenges as they strive to reach their investment objectives.</a:t>
            </a:r>
            <a:endParaRPr/>
          </a:p>
          <a:p>
            <a:pPr indent="-342900" lvl="1" marL="342900" marR="0" rtl="0" algn="l">
              <a:spcBef>
                <a:spcPts val="60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We achieve this by offering</a:t>
            </a:r>
            <a:endParaRPr/>
          </a:p>
          <a:p>
            <a:pPr indent="-457200" lvl="2" marL="914400" marR="0" rtl="0" algn="l">
              <a:spcBef>
                <a:spcPts val="600"/>
              </a:spcBef>
              <a:spcAft>
                <a:spcPts val="0"/>
              </a:spcAft>
              <a:buClr>
                <a:schemeClr val="dk1"/>
              </a:buClr>
              <a:buSzPts val="2000"/>
              <a:buFont typeface="Arial"/>
              <a:buAutoNum type="arabicPeriod"/>
            </a:pPr>
            <a:r>
              <a:rPr b="0" i="0" lang="en-GB" sz="2000" u="none" cap="none" strike="noStrike">
                <a:solidFill>
                  <a:schemeClr val="dk1"/>
                </a:solidFill>
                <a:latin typeface="Arial"/>
                <a:ea typeface="Arial"/>
                <a:cs typeface="Arial"/>
                <a:sym typeface="Arial"/>
              </a:rPr>
              <a:t>Detailed </a:t>
            </a:r>
            <a:r>
              <a:rPr b="1" i="0" lang="en-GB" sz="2000" u="none" cap="none" strike="noStrike">
                <a:solidFill>
                  <a:schemeClr val="dk1"/>
                </a:solidFill>
                <a:latin typeface="Arial"/>
                <a:ea typeface="Arial"/>
                <a:cs typeface="Arial"/>
                <a:sym typeface="Arial"/>
              </a:rPr>
              <a:t>Market Insights</a:t>
            </a:r>
            <a:r>
              <a:rPr b="0" i="0" lang="en-GB" sz="2000" u="none" cap="none" strike="noStrike">
                <a:solidFill>
                  <a:schemeClr val="dk1"/>
                </a:solidFill>
                <a:latin typeface="Arial"/>
                <a:ea typeface="Arial"/>
                <a:cs typeface="Arial"/>
                <a:sym typeface="Arial"/>
              </a:rPr>
              <a:t> including industry experts’ opinions on current economic outlook and its underlying driving forces such as changes in macroeconomic landscape.</a:t>
            </a:r>
            <a:endParaRPr/>
          </a:p>
          <a:p>
            <a:pPr indent="-457200" lvl="2" marL="914400" marR="0" rtl="0" algn="l">
              <a:spcBef>
                <a:spcPts val="600"/>
              </a:spcBef>
              <a:spcAft>
                <a:spcPts val="0"/>
              </a:spcAft>
              <a:buClr>
                <a:schemeClr val="dk1"/>
              </a:buClr>
              <a:buSzPts val="2000"/>
              <a:buFont typeface="Arial"/>
              <a:buAutoNum type="arabicPeriod"/>
            </a:pPr>
            <a:r>
              <a:rPr b="0" i="0" lang="en-GB" sz="2000" u="none" cap="none" strike="noStrike">
                <a:solidFill>
                  <a:schemeClr val="dk1"/>
                </a:solidFill>
                <a:latin typeface="Arial"/>
                <a:ea typeface="Arial"/>
                <a:cs typeface="Arial"/>
                <a:sym typeface="Arial"/>
              </a:rPr>
              <a:t>Robust </a:t>
            </a:r>
            <a:r>
              <a:rPr b="1" i="0" lang="en-GB" sz="2000" u="none" cap="none" strike="noStrike">
                <a:solidFill>
                  <a:schemeClr val="dk1"/>
                </a:solidFill>
                <a:latin typeface="Arial"/>
                <a:ea typeface="Arial"/>
                <a:cs typeface="Arial"/>
                <a:sym typeface="Arial"/>
              </a:rPr>
              <a:t>Portfolio Analytics</a:t>
            </a:r>
            <a:r>
              <a:rPr b="0" i="0" lang="en-GB" sz="2000" u="none" cap="none" strike="noStrike">
                <a:solidFill>
                  <a:schemeClr val="dk1"/>
                </a:solidFill>
                <a:latin typeface="Arial"/>
                <a:ea typeface="Arial"/>
                <a:cs typeface="Arial"/>
                <a:sym typeface="Arial"/>
              </a:rPr>
              <a:t> by reviewing investment portfolios using different stress tests and heat maps to evaluate if the portfolio is overweight or underweight in certain asset classes, and the overall composition of the portfolio.</a:t>
            </a:r>
            <a:endParaRPr/>
          </a:p>
          <a:p>
            <a:pPr indent="-457200" lvl="2" marL="914400" marR="0" rtl="0" algn="l">
              <a:spcBef>
                <a:spcPts val="600"/>
              </a:spcBef>
              <a:spcAft>
                <a:spcPts val="0"/>
              </a:spcAft>
              <a:buClr>
                <a:schemeClr val="dk1"/>
              </a:buClr>
              <a:buSzPts val="2000"/>
              <a:buFont typeface="Arial"/>
              <a:buAutoNum type="arabicPeriod"/>
            </a:pPr>
            <a:r>
              <a:rPr b="0" i="0" lang="en-GB" sz="2000" u="none" cap="none" strike="noStrike">
                <a:solidFill>
                  <a:schemeClr val="dk1"/>
                </a:solidFill>
                <a:latin typeface="Arial"/>
                <a:ea typeface="Arial"/>
                <a:cs typeface="Arial"/>
                <a:sym typeface="Arial"/>
              </a:rPr>
              <a:t>Dynamic </a:t>
            </a:r>
            <a:r>
              <a:rPr b="1" i="0" lang="en-GB" sz="2000" u="none" cap="none" strike="noStrike">
                <a:solidFill>
                  <a:schemeClr val="dk1"/>
                </a:solidFill>
                <a:latin typeface="Arial"/>
                <a:ea typeface="Arial"/>
                <a:cs typeface="Arial"/>
                <a:sym typeface="Arial"/>
              </a:rPr>
              <a:t>Investment Solutions</a:t>
            </a:r>
            <a:r>
              <a:rPr b="0" i="0" lang="en-GB" sz="2000" u="none" cap="none" strike="noStrike">
                <a:solidFill>
                  <a:schemeClr val="dk1"/>
                </a:solidFill>
                <a:latin typeface="Arial"/>
                <a:ea typeface="Arial"/>
                <a:cs typeface="Arial"/>
                <a:sym typeface="Arial"/>
              </a:rPr>
              <a:t> by pairing bespoke investment solutions ranging from a mixture of equities, fixed income, international markets, alternatives, etc., to our clients’ investment needs.</a:t>
            </a:r>
            <a:endParaRPr b="0" i="0" sz="20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4"/>
          <p:cNvSpPr txBox="1"/>
          <p:nvPr>
            <p:ph type="title"/>
          </p:nvPr>
        </p:nvSpPr>
        <p:spPr>
          <a:xfrm>
            <a:off x="1398954" y="555660"/>
            <a:ext cx="9581161" cy="432048"/>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Clr>
                <a:schemeClr val="lt1"/>
              </a:buClr>
              <a:buSzPts val="1800"/>
              <a:buFont typeface="Arial"/>
              <a:buNone/>
            </a:pPr>
            <a:r>
              <a:rPr lang="en-GB"/>
              <a:t>Asset Management Team’s Operating Structure</a:t>
            </a:r>
            <a:endParaRPr/>
          </a:p>
        </p:txBody>
      </p:sp>
      <p:sp>
        <p:nvSpPr>
          <p:cNvPr id="61" name="Google Shape;61;p4"/>
          <p:cNvSpPr txBox="1"/>
          <p:nvPr/>
        </p:nvSpPr>
        <p:spPr>
          <a:xfrm>
            <a:off x="570585" y="1408061"/>
            <a:ext cx="11308800" cy="4094400"/>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J.P. Morgan Asset Management team is broadly split between the Client side and the Product side. </a:t>
            </a:r>
            <a:endParaRPr/>
          </a:p>
          <a:p>
            <a:pPr indent="-342900" lvl="1" marL="342900" marR="0" rtl="0" algn="l">
              <a:spcBef>
                <a:spcPts val="60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Client side:</a:t>
            </a:r>
            <a:endParaRPr/>
          </a:p>
          <a:p>
            <a:pPr indent="-342900" lvl="2" marL="800100" marR="0" rtl="0" algn="l">
              <a:spcBef>
                <a:spcPts val="60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Mainly advise clients on why they should invest with J.P. Morgan, J.P. Morgan’s product offerings, and how the Team can help solve clients</a:t>
            </a:r>
            <a:r>
              <a:rPr lang="en-GB" sz="2000">
                <a:solidFill>
                  <a:schemeClr val="dk1"/>
                </a:solidFill>
              </a:rPr>
              <a:t>’</a:t>
            </a:r>
            <a:r>
              <a:rPr b="0" i="0" lang="en-GB" sz="2000" u="none" cap="none" strike="noStrike">
                <a:solidFill>
                  <a:schemeClr val="dk1"/>
                </a:solidFill>
                <a:latin typeface="Arial"/>
                <a:ea typeface="Arial"/>
                <a:cs typeface="Arial"/>
                <a:sym typeface="Arial"/>
              </a:rPr>
              <a:t> investment challenges. This team includes</a:t>
            </a:r>
            <a:endParaRPr/>
          </a:p>
          <a:p>
            <a:pPr indent="-342900" lvl="3" marL="1257300" marR="0" rtl="0" algn="l">
              <a:spcBef>
                <a:spcPts val="6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Client Advisors</a:t>
            </a:r>
            <a:r>
              <a:rPr b="0" i="0" lang="en-GB" sz="2000" u="none" cap="none" strike="noStrike">
                <a:solidFill>
                  <a:schemeClr val="dk1"/>
                </a:solidFill>
                <a:latin typeface="Arial"/>
                <a:ea typeface="Arial"/>
                <a:cs typeface="Arial"/>
                <a:sym typeface="Arial"/>
              </a:rPr>
              <a:t> who are in regular contact with the clients (i.e. financial advisors, investment committees) to ensure that clients have everything they need to make informed decisions. </a:t>
            </a:r>
            <a:endParaRPr/>
          </a:p>
          <a:p>
            <a:pPr indent="-342900" lvl="3" marL="1257300" marR="0" rtl="0" algn="l">
              <a:spcBef>
                <a:spcPts val="6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Relationship Managers</a:t>
            </a:r>
            <a:r>
              <a:rPr b="0" i="0" lang="en-GB" sz="2000" u="none" cap="none" strike="noStrike">
                <a:solidFill>
                  <a:schemeClr val="dk1"/>
                </a:solidFill>
                <a:latin typeface="Arial"/>
                <a:ea typeface="Arial"/>
                <a:cs typeface="Arial"/>
                <a:sym typeface="Arial"/>
              </a:rPr>
              <a:t> who are the first point of contact between J.P. Morgan and the client. They try to understand clients’ investment needs and strive to pair them in alignment with J.P. Morgan’s offerings to help them address </a:t>
            </a:r>
            <a:r>
              <a:rPr lang="en-GB" sz="2000">
                <a:solidFill>
                  <a:schemeClr val="dk1"/>
                </a:solidFill>
              </a:rPr>
              <a:t>those</a:t>
            </a:r>
            <a:r>
              <a:rPr b="0" i="0" lang="en-GB" sz="2000" u="none" cap="none" strike="noStrike">
                <a:solidFill>
                  <a:schemeClr val="dk1"/>
                </a:solidFill>
                <a:latin typeface="Arial"/>
                <a:ea typeface="Arial"/>
                <a:cs typeface="Arial"/>
                <a:sym typeface="Arial"/>
              </a:rPr>
              <a:t> needs.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5"/>
          <p:cNvSpPr txBox="1"/>
          <p:nvPr>
            <p:ph type="title"/>
          </p:nvPr>
        </p:nvSpPr>
        <p:spPr>
          <a:xfrm>
            <a:off x="1398954" y="555660"/>
            <a:ext cx="9581161" cy="432048"/>
          </a:xfrm>
          <a:prstGeom prst="rect">
            <a:avLst/>
          </a:prstGeom>
          <a:noFill/>
          <a:ln>
            <a:noFill/>
          </a:ln>
        </p:spPr>
        <p:txBody>
          <a:bodyPr anchorCtr="0" anchor="ctr" bIns="0" lIns="0" spcFirstLastPara="1" rIns="0" wrap="square" tIns="0">
            <a:normAutofit/>
          </a:bodyPr>
          <a:lstStyle/>
          <a:p>
            <a:pPr indent="0" lvl="0" marL="0" rtl="0" algn="l">
              <a:spcBef>
                <a:spcPts val="0"/>
              </a:spcBef>
              <a:spcAft>
                <a:spcPts val="0"/>
              </a:spcAft>
              <a:buClr>
                <a:schemeClr val="lt1"/>
              </a:buClr>
              <a:buSzPts val="1800"/>
              <a:buFont typeface="Arial"/>
              <a:buNone/>
            </a:pPr>
            <a:r>
              <a:rPr lang="en-GB"/>
              <a:t>Asset Management Team’s Operating Structure (cont.)</a:t>
            </a:r>
            <a:endParaRPr/>
          </a:p>
        </p:txBody>
      </p:sp>
      <p:sp>
        <p:nvSpPr>
          <p:cNvPr id="68" name="Google Shape;68;p5"/>
          <p:cNvSpPr txBox="1"/>
          <p:nvPr/>
        </p:nvSpPr>
        <p:spPr>
          <a:xfrm>
            <a:off x="570585" y="1408061"/>
            <a:ext cx="11308800" cy="4710000"/>
          </a:xfrm>
          <a:prstGeom prst="rect">
            <a:avLst/>
          </a:prstGeom>
          <a:noFill/>
          <a:ln>
            <a:noFill/>
          </a:ln>
        </p:spPr>
        <p:txBody>
          <a:bodyPr anchorCtr="0" anchor="t" bIns="45700" lIns="91425" spcFirstLastPara="1" rIns="91425" wrap="square" tIns="45700">
            <a:spAutoFit/>
          </a:bodyPr>
          <a:lstStyle/>
          <a:p>
            <a:pPr indent="-342900" lvl="1" marL="457200" marR="0" rtl="0" algn="l">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Product side: </a:t>
            </a:r>
            <a:endParaRPr/>
          </a:p>
          <a:p>
            <a:pPr indent="-342900" lvl="2" marL="914400" marR="0" rtl="0" algn="l">
              <a:spcBef>
                <a:spcPts val="60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Mainly involved in carrying out research, analysis, and investments recommendations. This team includes</a:t>
            </a:r>
            <a:endParaRPr/>
          </a:p>
          <a:p>
            <a:pPr indent="-342900" lvl="3" marL="1371600" marR="0" rtl="0" algn="l">
              <a:spcBef>
                <a:spcPts val="6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Portfolio Managers</a:t>
            </a:r>
            <a:r>
              <a:rPr b="0" i="0" lang="en-GB" sz="2000" u="none" cap="none" strike="noStrike">
                <a:solidFill>
                  <a:schemeClr val="dk1"/>
                </a:solidFill>
                <a:latin typeface="Arial"/>
                <a:ea typeface="Arial"/>
                <a:cs typeface="Arial"/>
                <a:sym typeface="Arial"/>
              </a:rPr>
              <a:t> who are focused on constructing investment portfolios to address the unique investment objectives of their clients. They actively handpick assets (stocks, fixed income bonds, etc.) to execute investment strategy on their client’s behalf.</a:t>
            </a:r>
            <a:endParaRPr/>
          </a:p>
          <a:p>
            <a:pPr indent="-342900" lvl="3" marL="1371600" marR="0" rtl="0" algn="l">
              <a:spcBef>
                <a:spcPts val="6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Research Analysts</a:t>
            </a:r>
            <a:r>
              <a:rPr b="0" i="0" lang="en-GB" sz="2000" u="none" cap="none" strike="noStrike">
                <a:solidFill>
                  <a:schemeClr val="dk1"/>
                </a:solidFill>
                <a:latin typeface="Arial"/>
                <a:ea typeface="Arial"/>
                <a:cs typeface="Arial"/>
                <a:sym typeface="Arial"/>
              </a:rPr>
              <a:t> who are heavily involved in researching and providing thoughtful insights on various companies. Their research enables the portfolio managers to choose the best stock or bond for their investment strategy.</a:t>
            </a:r>
            <a:endParaRPr/>
          </a:p>
          <a:p>
            <a:pPr indent="-342900" lvl="3" marL="1371600" marR="0" rtl="0" algn="l">
              <a:spcBef>
                <a:spcPts val="600"/>
              </a:spcBef>
              <a:spcAft>
                <a:spcPts val="0"/>
              </a:spcAft>
              <a:buClr>
                <a:schemeClr val="dk1"/>
              </a:buClr>
              <a:buSzPts val="2000"/>
              <a:buFont typeface="Arial"/>
              <a:buChar char="•"/>
            </a:pPr>
            <a:r>
              <a:rPr b="1" i="0" lang="en-GB" sz="2000" u="none" cap="none" strike="noStrike">
                <a:solidFill>
                  <a:schemeClr val="dk1"/>
                </a:solidFill>
                <a:latin typeface="Arial"/>
                <a:ea typeface="Arial"/>
                <a:cs typeface="Arial"/>
                <a:sym typeface="Arial"/>
              </a:rPr>
              <a:t>Investment Specialists</a:t>
            </a:r>
            <a:r>
              <a:rPr b="0" i="0" lang="en-GB" sz="2000" u="none" cap="none" strike="noStrike">
                <a:solidFill>
                  <a:schemeClr val="dk1"/>
                </a:solidFill>
                <a:latin typeface="Arial"/>
                <a:ea typeface="Arial"/>
                <a:cs typeface="Arial"/>
                <a:sym typeface="Arial"/>
              </a:rPr>
              <a:t> who offer a bridge between Portfolio Managers and Clients Advisors as they are well informed about investment strategy and also able to speak and engage with clients. They have a better understanding o</a:t>
            </a:r>
            <a:r>
              <a:rPr lang="en-GB" sz="2000">
                <a:solidFill>
                  <a:schemeClr val="dk1"/>
                </a:solidFill>
              </a:rPr>
              <a:t>f</a:t>
            </a:r>
            <a:r>
              <a:rPr b="0" i="0" lang="en-GB" sz="2000" u="none" cap="none" strike="noStrike">
                <a:solidFill>
                  <a:schemeClr val="dk1"/>
                </a:solidFill>
                <a:latin typeface="Arial"/>
                <a:ea typeface="Arial"/>
                <a:cs typeface="Arial"/>
                <a:sym typeface="Arial"/>
              </a:rPr>
              <a:t> how the portfolio is constructed and why specific investment decisions are made.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Market Insights - Guide to the Markets">
      <a:dk1>
        <a:srgbClr val="000000"/>
      </a:dk1>
      <a:lt1>
        <a:srgbClr val="FFFFFF"/>
      </a:lt1>
      <a:dk2>
        <a:srgbClr val="656565"/>
      </a:dk2>
      <a:lt2>
        <a:srgbClr val="F78307"/>
      </a:lt2>
      <a:accent1>
        <a:srgbClr val="8D8E87"/>
      </a:accent1>
      <a:accent2>
        <a:srgbClr val="18668D"/>
      </a:accent2>
      <a:accent3>
        <a:srgbClr val="582C83"/>
      </a:accent3>
      <a:accent4>
        <a:srgbClr val="858B39"/>
      </a:accent4>
      <a:accent5>
        <a:srgbClr val="47403F"/>
      </a:accent5>
      <a:accent6>
        <a:srgbClr val="73B2CB"/>
      </a:accent6>
      <a:hlink>
        <a:srgbClr val="613D2E"/>
      </a:hlink>
      <a:folHlink>
        <a:srgbClr val="5280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2015-07-20T16:22:45Z</dcterms:created>
  <dc:creator>Parsons, Kate M</dc:creator>
</cp:coreProperties>
</file>