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71" r:id="rId5"/>
    <p:sldId id="260" r:id="rId6"/>
    <p:sldId id="262" r:id="rId7"/>
    <p:sldId id="267" r:id="rId8"/>
    <p:sldId id="268" r:id="rId9"/>
    <p:sldId id="273" r:id="rId10"/>
    <p:sldId id="269" r:id="rId11"/>
    <p:sldId id="263" r:id="rId12"/>
    <p:sldId id="264" r:id="rId13"/>
    <p:sldId id="266" r:id="rId14"/>
  </p:sldIdLst>
  <p:sldSz cx="18288000" cy="10287000"/>
  <p:notesSz cx="6858000" cy="9144000"/>
  <p:embeddedFontLst>
    <p:embeddedFont>
      <p:font typeface="เอฟซี เอกลักษณ์ Bold" panose="020B0502040204020203" pitchFamily="34" charset="-34"/>
      <p:regular r:id="rId16"/>
    </p:embeddedFont>
    <p:embeddedFont>
      <p:font typeface="เอฟซี ไอคอนิก" panose="020B0502040204020203" charset="-34"/>
      <p:regular r:id="rId17"/>
    </p:embeddedFont>
    <p:embeddedFont>
      <p:font typeface="เอฟซี ไอคอนิก Bold" panose="020B0502040204020203" pitchFamily="34" charset="-3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954" y="6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5:39:01.71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04.450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05.325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06.41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06.74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07.965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10.558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11.26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11.605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11.948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  <inkml:trace contextRef="#ctx0" brushRef="#br0" timeOffset="1">0 1,'0'0</inkml:trace>
  <inkml:trace contextRef="#ctx0" brushRef="#br0" timeOffset="2">0 1,'0'10,"0"14,0-7,0-7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12.292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5:39:17.61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13.26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13.604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1,'0'0</inkml:trace>
  <inkml:trace contextRef="#ctx0" brushRef="#br0" timeOffset="1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5:39:19.53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5:39:22.50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5:39:22.83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5:39:23.35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5:39:23.70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5:40:43.96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02.576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0D8E7-49D4-4FE8-A5D2-7F1F0029E308}" type="datetimeFigureOut">
              <a:rPr lang="en-IN" smtClean="0"/>
              <a:t>13-11-2024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0EA82-3C74-4233-B43C-B694E86A82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24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0EA82-3C74-4233-B43C-B694E86A820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45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3.png"/><Relationship Id="rId26" Type="http://schemas.openxmlformats.org/officeDocument/2006/relationships/customXml" Target="../ink/ink15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7.pn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image" Target="../media/image22.png"/><Relationship Id="rId25" Type="http://schemas.openxmlformats.org/officeDocument/2006/relationships/customXml" Target="../ink/ink14.xml"/><Relationship Id="rId33" Type="http://schemas.openxmlformats.org/officeDocument/2006/relationships/customXml" Target="../ink/ink21.xml"/><Relationship Id="rId2" Type="http://schemas.openxmlformats.org/officeDocument/2006/relationships/image" Target="../media/image16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24" Type="http://schemas.openxmlformats.org/officeDocument/2006/relationships/customXml" Target="../ink/ink13.xml"/><Relationship Id="rId32" Type="http://schemas.openxmlformats.org/officeDocument/2006/relationships/customXml" Target="../ink/ink20.xml"/><Relationship Id="rId5" Type="http://schemas.openxmlformats.org/officeDocument/2006/relationships/image" Target="../media/image18.png"/><Relationship Id="rId15" Type="http://schemas.openxmlformats.org/officeDocument/2006/relationships/image" Target="../media/image20.png"/><Relationship Id="rId23" Type="http://schemas.openxmlformats.org/officeDocument/2006/relationships/customXml" Target="../ink/ink12.xml"/><Relationship Id="rId28" Type="http://schemas.openxmlformats.org/officeDocument/2006/relationships/customXml" Target="../ink/ink17.xml"/><Relationship Id="rId36" Type="http://schemas.openxmlformats.org/officeDocument/2006/relationships/image" Target="../media/image28.png"/><Relationship Id="rId10" Type="http://schemas.openxmlformats.org/officeDocument/2006/relationships/customXml" Target="../ink/ink6.xml"/><Relationship Id="rId19" Type="http://schemas.openxmlformats.org/officeDocument/2006/relationships/customXml" Target="../ink/ink9.xml"/><Relationship Id="rId31" Type="http://schemas.openxmlformats.org/officeDocument/2006/relationships/customXml" Target="../ink/ink19.xml"/><Relationship Id="rId9" Type="http://schemas.openxmlformats.org/officeDocument/2006/relationships/customXml" Target="../ink/ink5.xml"/><Relationship Id="rId14" Type="http://schemas.openxmlformats.org/officeDocument/2006/relationships/image" Target="../media/image19.png"/><Relationship Id="rId22" Type="http://schemas.openxmlformats.org/officeDocument/2006/relationships/customXml" Target="../ink/ink11.xml"/><Relationship Id="rId27" Type="http://schemas.openxmlformats.org/officeDocument/2006/relationships/customXml" Target="../ink/ink16.xml"/><Relationship Id="rId30" Type="http://schemas.openxmlformats.org/officeDocument/2006/relationships/image" Target="../media/image26.png"/><Relationship Id="rId35" Type="http://schemas.openxmlformats.org/officeDocument/2006/relationships/image" Target="../media/image24.png"/><Relationship Id="rId8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E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134203"/>
            <a:ext cx="14822662" cy="8164343"/>
            <a:chOff x="0" y="0"/>
            <a:chExt cx="3903911" cy="21502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03911" cy="2150280"/>
            </a:xfrm>
            <a:custGeom>
              <a:avLst/>
              <a:gdLst/>
              <a:ahLst/>
              <a:cxnLst/>
              <a:rect l="l" t="t" r="r" b="b"/>
              <a:pathLst>
                <a:path w="3903911" h="2150280">
                  <a:moveTo>
                    <a:pt x="26637" y="0"/>
                  </a:moveTo>
                  <a:lnTo>
                    <a:pt x="3877273" y="0"/>
                  </a:lnTo>
                  <a:cubicBezTo>
                    <a:pt x="3884338" y="0"/>
                    <a:pt x="3891114" y="2806"/>
                    <a:pt x="3896109" y="7802"/>
                  </a:cubicBezTo>
                  <a:cubicBezTo>
                    <a:pt x="3901105" y="12797"/>
                    <a:pt x="3903911" y="19573"/>
                    <a:pt x="3903911" y="26637"/>
                  </a:cubicBezTo>
                  <a:lnTo>
                    <a:pt x="3903911" y="2123642"/>
                  </a:lnTo>
                  <a:cubicBezTo>
                    <a:pt x="3903911" y="2130707"/>
                    <a:pt x="3901105" y="2137482"/>
                    <a:pt x="3896109" y="2142478"/>
                  </a:cubicBezTo>
                  <a:cubicBezTo>
                    <a:pt x="3891114" y="2147473"/>
                    <a:pt x="3884338" y="2150280"/>
                    <a:pt x="3877273" y="2150280"/>
                  </a:cubicBezTo>
                  <a:lnTo>
                    <a:pt x="26637" y="2150280"/>
                  </a:lnTo>
                  <a:cubicBezTo>
                    <a:pt x="19573" y="2150280"/>
                    <a:pt x="12797" y="2147473"/>
                    <a:pt x="7802" y="2142478"/>
                  </a:cubicBezTo>
                  <a:cubicBezTo>
                    <a:pt x="2806" y="2137482"/>
                    <a:pt x="0" y="2130707"/>
                    <a:pt x="0" y="2123642"/>
                  </a:cubicBezTo>
                  <a:lnTo>
                    <a:pt x="0" y="26637"/>
                  </a:lnTo>
                  <a:cubicBezTo>
                    <a:pt x="0" y="19573"/>
                    <a:pt x="2806" y="12797"/>
                    <a:pt x="7802" y="7802"/>
                  </a:cubicBezTo>
                  <a:cubicBezTo>
                    <a:pt x="12797" y="2806"/>
                    <a:pt x="19573" y="0"/>
                    <a:pt x="26637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903911" cy="2188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1927350" y="8563667"/>
            <a:ext cx="1864700" cy="1581965"/>
            <a:chOff x="0" y="0"/>
            <a:chExt cx="1185102" cy="4969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85102" cy="496926"/>
            </a:xfrm>
            <a:custGeom>
              <a:avLst/>
              <a:gdLst/>
              <a:ahLst/>
              <a:cxnLst/>
              <a:rect l="l" t="t" r="r" b="b"/>
              <a:pathLst>
                <a:path w="1185102" h="496926">
                  <a:moveTo>
                    <a:pt x="87748" y="0"/>
                  </a:moveTo>
                  <a:lnTo>
                    <a:pt x="1097354" y="0"/>
                  </a:lnTo>
                  <a:cubicBezTo>
                    <a:pt x="1145816" y="0"/>
                    <a:pt x="1185102" y="39286"/>
                    <a:pt x="1185102" y="87748"/>
                  </a:cubicBezTo>
                  <a:lnTo>
                    <a:pt x="1185102" y="409178"/>
                  </a:lnTo>
                  <a:cubicBezTo>
                    <a:pt x="1185102" y="457640"/>
                    <a:pt x="1145816" y="496926"/>
                    <a:pt x="1097354" y="496926"/>
                  </a:cubicBezTo>
                  <a:lnTo>
                    <a:pt x="87748" y="496926"/>
                  </a:lnTo>
                  <a:cubicBezTo>
                    <a:pt x="39286" y="496926"/>
                    <a:pt x="0" y="457640"/>
                    <a:pt x="0" y="409178"/>
                  </a:cubicBezTo>
                  <a:lnTo>
                    <a:pt x="0" y="87748"/>
                  </a:lnTo>
                  <a:cubicBezTo>
                    <a:pt x="0" y="39286"/>
                    <a:pt x="39286" y="0"/>
                    <a:pt x="87748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85102" cy="5350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-483064"/>
            <a:ext cx="1428328" cy="1913960"/>
            <a:chOff x="0" y="-38100"/>
            <a:chExt cx="635000" cy="8509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" cy="812800"/>
            </a:xfrm>
            <a:custGeom>
              <a:avLst/>
              <a:gdLst/>
              <a:ahLst/>
              <a:cxnLst/>
              <a:rect l="l" t="t" r="r" b="b"/>
              <a:pathLst>
                <a:path w="635000" h="812800">
                  <a:moveTo>
                    <a:pt x="635000" y="0"/>
                  </a:moveTo>
                  <a:lnTo>
                    <a:pt x="635000" y="698500"/>
                  </a:lnTo>
                  <a:lnTo>
                    <a:pt x="317500" y="812800"/>
                  </a:lnTo>
                  <a:lnTo>
                    <a:pt x="0" y="698500"/>
                  </a:lnTo>
                  <a:lnTo>
                    <a:pt x="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6350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30412" y="2565957"/>
            <a:ext cx="13677900" cy="363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839"/>
              </a:lnSpc>
            </a:pPr>
            <a:r>
              <a:rPr lang="en-GB" sz="9600" b="1" dirty="0">
                <a:solidFill>
                  <a:srgbClr val="000000"/>
                </a:solidFill>
                <a:latin typeface="เอฟซี ไอคอนิก Bold"/>
                <a:ea typeface="เอฟซี ไอคอนิก Bold"/>
                <a:cs typeface="เอฟซี ไอคอนิก Bold"/>
                <a:sym typeface="เอฟซี ไอคอนิก Bold"/>
              </a:rPr>
              <a:t>Hand Gesture Activities for Digital Interaction</a:t>
            </a:r>
            <a:endParaRPr lang="en-US" sz="9600" b="1" dirty="0">
              <a:solidFill>
                <a:srgbClr val="000000"/>
              </a:solidFill>
              <a:latin typeface="เอฟซี ไอคอนิก Bold"/>
              <a:ea typeface="เอฟซี ไอคอนิก Bold"/>
              <a:cs typeface="เอฟซี ไอคอนิก Bold"/>
              <a:sym typeface="เอฟซี ไอคอนิก Bold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0210800" y="7361061"/>
            <a:ext cx="7848600" cy="2856586"/>
            <a:chOff x="0" y="0"/>
            <a:chExt cx="1675452" cy="28807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75452" cy="288073"/>
            </a:xfrm>
            <a:custGeom>
              <a:avLst/>
              <a:gdLst/>
              <a:ahLst/>
              <a:cxnLst/>
              <a:rect l="l" t="t" r="r" b="b"/>
              <a:pathLst>
                <a:path w="1675452" h="288073">
                  <a:moveTo>
                    <a:pt x="62067" y="0"/>
                  </a:moveTo>
                  <a:lnTo>
                    <a:pt x="1613385" y="0"/>
                  </a:lnTo>
                  <a:cubicBezTo>
                    <a:pt x="1629846" y="0"/>
                    <a:pt x="1645633" y="6539"/>
                    <a:pt x="1657273" y="18179"/>
                  </a:cubicBezTo>
                  <a:cubicBezTo>
                    <a:pt x="1668913" y="29819"/>
                    <a:pt x="1675452" y="45606"/>
                    <a:pt x="1675452" y="62067"/>
                  </a:cubicBezTo>
                  <a:lnTo>
                    <a:pt x="1675452" y="226006"/>
                  </a:lnTo>
                  <a:cubicBezTo>
                    <a:pt x="1675452" y="260285"/>
                    <a:pt x="1647664" y="288073"/>
                    <a:pt x="1613385" y="288073"/>
                  </a:cubicBezTo>
                  <a:lnTo>
                    <a:pt x="62067" y="288073"/>
                  </a:lnTo>
                  <a:cubicBezTo>
                    <a:pt x="27788" y="288073"/>
                    <a:pt x="0" y="260285"/>
                    <a:pt x="0" y="226006"/>
                  </a:cubicBezTo>
                  <a:lnTo>
                    <a:pt x="0" y="62067"/>
                  </a:lnTo>
                  <a:cubicBezTo>
                    <a:pt x="0" y="27788"/>
                    <a:pt x="27788" y="0"/>
                    <a:pt x="62067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675452" cy="3261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1221604" y="7407947"/>
            <a:ext cx="4997678" cy="2633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By </a:t>
            </a:r>
          </a:p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Nisar</a:t>
            </a:r>
          </a:p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Charanjit</a:t>
            </a:r>
          </a:p>
        </p:txBody>
      </p:sp>
      <p:pic>
        <p:nvPicPr>
          <p:cNvPr id="18" name="Graphic 17" descr="Sign language with solid fill">
            <a:extLst>
              <a:ext uri="{FF2B5EF4-FFF2-40B4-BE49-F238E27FC236}">
                <a16:creationId xmlns:a16="http://schemas.microsoft.com/office/drawing/2014/main" id="{1CF99275-C7D1-4D56-A4E1-C1B01EE87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7800" y="4613525"/>
            <a:ext cx="1685287" cy="1685287"/>
          </a:xfrm>
          <a:prstGeom prst="rect">
            <a:avLst/>
          </a:prstGeom>
        </p:spPr>
      </p:pic>
      <p:pic>
        <p:nvPicPr>
          <p:cNvPr id="1028" name="Picture 4" descr="hand gesture Icon 80085">
            <a:extLst>
              <a:ext uri="{FF2B5EF4-FFF2-40B4-BE49-F238E27FC236}">
                <a16:creationId xmlns:a16="http://schemas.microsoft.com/office/drawing/2014/main" id="{70D6C472-1040-45CB-A1A3-BD082F2C5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313275" y="8227175"/>
            <a:ext cx="1107325" cy="110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nd gesture Icon 1362977">
            <a:extLst>
              <a:ext uri="{FF2B5EF4-FFF2-40B4-BE49-F238E27FC236}">
                <a16:creationId xmlns:a16="http://schemas.microsoft.com/office/drawing/2014/main" id="{63335510-7779-43E5-8796-EAAF36E1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9512" y="1778256"/>
            <a:ext cx="1377959" cy="137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nd gesture Icon 1362999">
            <a:extLst>
              <a:ext uri="{FF2B5EF4-FFF2-40B4-BE49-F238E27FC236}">
                <a16:creationId xmlns:a16="http://schemas.microsoft.com/office/drawing/2014/main" id="{80751AE6-16B8-46FD-B774-FAC8D2EAD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66" y="1561423"/>
            <a:ext cx="1510468" cy="15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and gesture Icon 80061">
            <a:extLst>
              <a:ext uri="{FF2B5EF4-FFF2-40B4-BE49-F238E27FC236}">
                <a16:creationId xmlns:a16="http://schemas.microsoft.com/office/drawing/2014/main" id="{F62C5357-466D-4713-AC30-627B4EEA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020" y="6896219"/>
            <a:ext cx="1543954" cy="154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and gesture Icon 80085">
            <a:extLst>
              <a:ext uri="{FF2B5EF4-FFF2-40B4-BE49-F238E27FC236}">
                <a16:creationId xmlns:a16="http://schemas.microsoft.com/office/drawing/2014/main" id="{6F488394-1D3D-4A28-955D-735CF145B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313275" y="9065375"/>
            <a:ext cx="1107325" cy="110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83738" y="2449567"/>
            <a:ext cx="7620000" cy="7168545"/>
            <a:chOff x="0" y="0"/>
            <a:chExt cx="4274726" cy="118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183153"/>
            </a:xfrm>
            <a:custGeom>
              <a:avLst/>
              <a:gdLst/>
              <a:ahLst/>
              <a:cxnLst/>
              <a:rect l="l" t="t" r="r" b="b"/>
              <a:pathLst>
                <a:path w="4274726" h="1183153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158827"/>
                  </a:lnTo>
                  <a:cubicBezTo>
                    <a:pt x="4274726" y="1165278"/>
                    <a:pt x="4272163" y="1171466"/>
                    <a:pt x="4267601" y="1176028"/>
                  </a:cubicBezTo>
                  <a:cubicBezTo>
                    <a:pt x="4263039" y="1180590"/>
                    <a:pt x="4256851" y="1183153"/>
                    <a:pt x="4250399" y="1183153"/>
                  </a:cubicBezTo>
                  <a:lnTo>
                    <a:pt x="24327" y="1183153"/>
                  </a:lnTo>
                  <a:cubicBezTo>
                    <a:pt x="10891" y="1183153"/>
                    <a:pt x="0" y="1172262"/>
                    <a:pt x="0" y="115882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2212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577182" y="-7886700"/>
            <a:ext cx="10611374" cy="9972147"/>
            <a:chOff x="0" y="0"/>
            <a:chExt cx="854068" cy="8026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4068" cy="802619"/>
            </a:xfrm>
            <a:custGeom>
              <a:avLst/>
              <a:gdLst/>
              <a:ahLst/>
              <a:cxnLst/>
              <a:rect l="l" t="t" r="r" b="b"/>
              <a:pathLst>
                <a:path w="854068" h="802619">
                  <a:moveTo>
                    <a:pt x="427034" y="0"/>
                  </a:moveTo>
                  <a:cubicBezTo>
                    <a:pt x="191190" y="0"/>
                    <a:pt x="0" y="179672"/>
                    <a:pt x="0" y="401309"/>
                  </a:cubicBezTo>
                  <a:cubicBezTo>
                    <a:pt x="0" y="622946"/>
                    <a:pt x="191190" y="802619"/>
                    <a:pt x="427034" y="802619"/>
                  </a:cubicBezTo>
                  <a:cubicBezTo>
                    <a:pt x="662878" y="802619"/>
                    <a:pt x="854068" y="622946"/>
                    <a:pt x="854068" y="401309"/>
                  </a:cubicBezTo>
                  <a:cubicBezTo>
                    <a:pt x="854068" y="179672"/>
                    <a:pt x="662878" y="0"/>
                    <a:pt x="427034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0069" y="37145"/>
              <a:ext cx="693930" cy="6902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72000" y="107473"/>
            <a:ext cx="8621738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3"/>
              </a:lnSpc>
            </a:pPr>
            <a:r>
              <a:rPr lang="en-US" sz="8623" b="1" dirty="0">
                <a:solidFill>
                  <a:srgbClr val="000000"/>
                </a:solidFill>
                <a:latin typeface="เอฟซี เอกลักษณ์ Bold"/>
                <a:ea typeface="เอฟซี เอกลักษณ์ Bold"/>
                <a:cs typeface="เอฟซี เอกลักษณ์ Bold"/>
                <a:sym typeface="เอฟซี เอกลักษณ์ Bold"/>
              </a:rPr>
              <a:t>Results</a:t>
            </a:r>
          </a:p>
        </p:txBody>
      </p:sp>
      <p:pic>
        <p:nvPicPr>
          <p:cNvPr id="1026" name="Picture 2" descr="hand gesture Icon 80066">
            <a:extLst>
              <a:ext uri="{FF2B5EF4-FFF2-40B4-BE49-F238E27FC236}">
                <a16:creationId xmlns:a16="http://schemas.microsoft.com/office/drawing/2014/main" id="{E2F2DD5D-8A68-4111-ABF8-8CBC0264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47" y="6517828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F96D4D-B267-43F9-9254-2FB399E8A7E9}"/>
                  </a:ext>
                </a:extLst>
              </p14:cNvPr>
              <p14:cNvContentPartPr/>
              <p14:nvPr/>
            </p14:nvContentPartPr>
            <p14:xfrm>
              <a:off x="2517844" y="367054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F96D4D-B267-43F9-9254-2FB399E8A7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3524" y="366622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C8EDA52-371A-430C-98F9-E2B9CDE198D0}"/>
                  </a:ext>
                </a:extLst>
              </p14:cNvPr>
              <p14:cNvContentPartPr/>
              <p14:nvPr/>
            </p14:nvContentPartPr>
            <p14:xfrm>
              <a:off x="2889792" y="384040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C8EDA52-371A-430C-98F9-E2B9CDE198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5472" y="383608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1F30FF3-8EC4-4BAE-BB5F-CF2146EE8976}"/>
                  </a:ext>
                </a:extLst>
              </p14:cNvPr>
              <p14:cNvContentPartPr/>
              <p14:nvPr/>
            </p14:nvContentPartPr>
            <p14:xfrm>
              <a:off x="2871072" y="3675888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1F30FF3-8EC4-4BAE-BB5F-CF2146EE89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6752" y="367156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A01571B-9517-4C0E-B46A-30A4773DE0C3}"/>
                  </a:ext>
                </a:extLst>
              </p14:cNvPr>
              <p14:cNvContentPartPr/>
              <p14:nvPr/>
            </p14:nvContentPartPr>
            <p14:xfrm>
              <a:off x="4261032" y="406000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A01571B-9517-4C0E-B46A-30A4773DE0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6712" y="405568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CB15A17-806E-4ACE-9180-3D2102620966}"/>
                  </a:ext>
                </a:extLst>
              </p14:cNvPr>
              <p14:cNvContentPartPr/>
              <p14:nvPr/>
            </p14:nvContentPartPr>
            <p14:xfrm>
              <a:off x="4261032" y="4060008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CB15A17-806E-4ACE-9180-3D21026209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6712" y="405568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702B91F-67DF-453D-B947-FAB12BB0FFEC}"/>
                  </a:ext>
                </a:extLst>
              </p14:cNvPr>
              <p14:cNvContentPartPr/>
              <p14:nvPr/>
            </p14:nvContentPartPr>
            <p14:xfrm>
              <a:off x="2633112" y="3657168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702B91F-67DF-453D-B947-FAB12BB0FF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8792" y="365284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4AEA748-E0B4-4437-855B-524061F26A4D}"/>
                  </a:ext>
                </a:extLst>
              </p14:cNvPr>
              <p14:cNvContentPartPr/>
              <p14:nvPr/>
            </p14:nvContentPartPr>
            <p14:xfrm>
              <a:off x="2633112" y="3657168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4AEA748-E0B4-4437-855B-524061F26A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8792" y="365284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6A7AFEB-DBE1-4FA8-AFD4-0C5EA0D6C747}"/>
                  </a:ext>
                </a:extLst>
              </p14:cNvPr>
              <p14:cNvContentPartPr/>
              <p14:nvPr/>
            </p14:nvContentPartPr>
            <p14:xfrm>
              <a:off x="3273192" y="7406208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6A7AFEB-DBE1-4FA8-AFD4-0C5EA0D6C7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8872" y="7401888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1030" name="Picture 6" descr="hand gesture Icon 80065">
            <a:extLst>
              <a:ext uri="{FF2B5EF4-FFF2-40B4-BE49-F238E27FC236}">
                <a16:creationId xmlns:a16="http://schemas.microsoft.com/office/drawing/2014/main" id="{ACF15D0B-2F2F-462F-9762-99BE23D1E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50" y="3876189"/>
            <a:ext cx="2925197" cy="292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nd gesture Icon 1362977">
            <a:extLst>
              <a:ext uri="{FF2B5EF4-FFF2-40B4-BE49-F238E27FC236}">
                <a16:creationId xmlns:a16="http://schemas.microsoft.com/office/drawing/2014/main" id="{DB0595F0-2C99-4381-B0F0-1791E6000F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6" t="6681" r="43288" b="76240"/>
          <a:stretch/>
        </p:blipFill>
        <p:spPr bwMode="auto">
          <a:xfrm rot="19768444">
            <a:off x="2498992" y="4357079"/>
            <a:ext cx="531491" cy="31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hand gesture Icon 1362977">
            <a:extLst>
              <a:ext uri="{FF2B5EF4-FFF2-40B4-BE49-F238E27FC236}">
                <a16:creationId xmlns:a16="http://schemas.microsoft.com/office/drawing/2014/main" id="{1938F08D-C43F-42FD-B48C-081C055A3B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6" t="6681" r="43288" b="76240"/>
          <a:stretch/>
        </p:blipFill>
        <p:spPr bwMode="auto">
          <a:xfrm rot="17239463">
            <a:off x="1948580" y="6918917"/>
            <a:ext cx="620398" cy="36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Swipe Hand Icon 259136">
            <a:extLst>
              <a:ext uri="{FF2B5EF4-FFF2-40B4-BE49-F238E27FC236}">
                <a16:creationId xmlns:a16="http://schemas.microsoft.com/office/drawing/2014/main" id="{14A18945-CBAC-427A-9486-039AB4E2A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3309419"/>
            <a:ext cx="1681317" cy="168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12">
            <a:extLst>
              <a:ext uri="{FF2B5EF4-FFF2-40B4-BE49-F238E27FC236}">
                <a16:creationId xmlns:a16="http://schemas.microsoft.com/office/drawing/2014/main" id="{CB2FF909-8288-4CF6-8CC9-A63411AB5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347" y="2669808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8" name="Picture 14" descr="touch Icon 1895001">
            <a:extLst>
              <a:ext uri="{FF2B5EF4-FFF2-40B4-BE49-F238E27FC236}">
                <a16:creationId xmlns:a16="http://schemas.microsoft.com/office/drawing/2014/main" id="{112849EF-3967-44C0-A5C1-F24B2D3C1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861" y="6361610"/>
            <a:ext cx="1865706" cy="18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A1CDF59-C84B-4FED-8483-2B52F047C77F}"/>
              </a:ext>
            </a:extLst>
          </p:cNvPr>
          <p:cNvSpPr txBox="1"/>
          <p:nvPr/>
        </p:nvSpPr>
        <p:spPr>
          <a:xfrm>
            <a:off x="4005347" y="2218725"/>
            <a:ext cx="3209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Mouse pointer movement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7AC68B-9537-44B3-9D5E-9D9F4038DC5B}"/>
              </a:ext>
            </a:extLst>
          </p:cNvPr>
          <p:cNvSpPr txBox="1"/>
          <p:nvPr/>
        </p:nvSpPr>
        <p:spPr>
          <a:xfrm>
            <a:off x="3974867" y="4803616"/>
            <a:ext cx="320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Right Click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7A4B54-42BC-432C-8536-FA7C989E0919}"/>
              </a:ext>
            </a:extLst>
          </p:cNvPr>
          <p:cNvSpPr txBox="1"/>
          <p:nvPr/>
        </p:nvSpPr>
        <p:spPr>
          <a:xfrm>
            <a:off x="4034217" y="7436142"/>
            <a:ext cx="320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Left Click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21F57E-52C5-4202-80E1-E0B677C30ACB}"/>
              </a:ext>
            </a:extLst>
          </p:cNvPr>
          <p:cNvSpPr txBox="1"/>
          <p:nvPr/>
        </p:nvSpPr>
        <p:spPr>
          <a:xfrm>
            <a:off x="12046078" y="3822282"/>
            <a:ext cx="428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Goto Previous Slide</a:t>
            </a:r>
          </a:p>
        </p:txBody>
      </p:sp>
      <p:pic>
        <p:nvPicPr>
          <p:cNvPr id="49" name="Picture 8" descr="hand gesture Icon 1362977">
            <a:extLst>
              <a:ext uri="{FF2B5EF4-FFF2-40B4-BE49-F238E27FC236}">
                <a16:creationId xmlns:a16="http://schemas.microsoft.com/office/drawing/2014/main" id="{CAB28E80-9EBD-4F4F-99B5-429532CD7D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6" t="6681" r="43288" b="76240"/>
          <a:stretch/>
        </p:blipFill>
        <p:spPr bwMode="auto">
          <a:xfrm rot="21354870">
            <a:off x="10414500" y="6118226"/>
            <a:ext cx="816716" cy="48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991F2D5-2F54-4AFC-BCB8-C43FC66F84A4}"/>
              </a:ext>
            </a:extLst>
          </p:cNvPr>
          <p:cNvSpPr txBox="1"/>
          <p:nvPr/>
        </p:nvSpPr>
        <p:spPr>
          <a:xfrm>
            <a:off x="12111305" y="6789811"/>
            <a:ext cx="428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Goto Next Slide</a:t>
            </a:r>
          </a:p>
        </p:txBody>
      </p:sp>
      <p:pic>
        <p:nvPicPr>
          <p:cNvPr id="1041" name="Picture 17" descr="two finger swipe hand Icon 1025775">
            <a:extLst>
              <a:ext uri="{FF2B5EF4-FFF2-40B4-BE49-F238E27FC236}">
                <a16:creationId xmlns:a16="http://schemas.microsoft.com/office/drawing/2014/main" id="{294DD917-E6A3-44AF-A4DF-64901B2946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49" b="75037"/>
          <a:stretch/>
        </p:blipFill>
        <p:spPr bwMode="auto">
          <a:xfrm>
            <a:off x="1296620" y="1835958"/>
            <a:ext cx="802508" cy="51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18">
            <a:extLst>
              <a:ext uri="{FF2B5EF4-FFF2-40B4-BE49-F238E27FC236}">
                <a16:creationId xmlns:a16="http://schemas.microsoft.com/office/drawing/2014/main" id="{2820E27A-0DEE-4B67-953C-0E7EF0A37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307"/>
            <a:ext cx="83776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7CA9218-68C7-4CD0-AB48-4B68EBF804BB}"/>
                  </a:ext>
                </a:extLst>
              </p14:cNvPr>
              <p14:cNvContentPartPr/>
              <p14:nvPr/>
            </p14:nvContentPartPr>
            <p14:xfrm>
              <a:off x="1415331" y="2743389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7CA9218-68C7-4CD0-AB48-4B68EBF804B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79331" y="27073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D884DB5-0040-44B4-BAF4-7FAFF96CFC42}"/>
                  </a:ext>
                </a:extLst>
              </p14:cNvPr>
              <p14:cNvContentPartPr/>
              <p14:nvPr/>
            </p14:nvContentPartPr>
            <p14:xfrm>
              <a:off x="-1306629" y="1262349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D884DB5-0040-44B4-BAF4-7FAFF96CFC4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1342629" y="12263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4994F8B-5F68-4518-8697-999CE00981A4}"/>
                  </a:ext>
                </a:extLst>
              </p14:cNvPr>
              <p14:cNvContentPartPr/>
              <p14:nvPr/>
            </p14:nvContentPartPr>
            <p14:xfrm>
              <a:off x="2743371" y="2873349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4994F8B-5F68-4518-8697-999CE00981A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07731" y="2837349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BD8BC7D2-7A56-47B8-AB74-3161F674493A}"/>
              </a:ext>
            </a:extLst>
          </p:cNvPr>
          <p:cNvGrpSpPr/>
          <p:nvPr/>
        </p:nvGrpSpPr>
        <p:grpSpPr>
          <a:xfrm>
            <a:off x="2525211" y="2873349"/>
            <a:ext cx="360" cy="360"/>
            <a:chOff x="2525211" y="287334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078100-432A-4F4D-9EC6-BD53EEC56975}"/>
                    </a:ext>
                  </a:extLst>
                </p14:cNvPr>
                <p14:cNvContentPartPr/>
                <p14:nvPr/>
              </p14:nvContentPartPr>
              <p14:xfrm>
                <a:off x="2525211" y="2873349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078100-432A-4F4D-9EC6-BD53EEC5697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89571" y="283734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0C696A-D1C3-4841-9E4B-E4BC61EF6D28}"/>
                    </a:ext>
                  </a:extLst>
                </p14:cNvPr>
                <p14:cNvContentPartPr/>
                <p14:nvPr/>
              </p14:nvContentPartPr>
              <p14:xfrm>
                <a:off x="2525211" y="2873349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0C696A-D1C3-4841-9E4B-E4BC61EF6D2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89571" y="283734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A706675-EAC1-4716-B95D-A1228E15A183}"/>
                  </a:ext>
                </a:extLst>
              </p14:cNvPr>
              <p14:cNvContentPartPr/>
              <p14:nvPr/>
            </p14:nvContentPartPr>
            <p14:xfrm>
              <a:off x="-1741869" y="2133549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A706675-EAC1-4716-B95D-A1228E15A18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1777869" y="209790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7613F65-A9AF-45AD-8D01-878518990D87}"/>
                  </a:ext>
                </a:extLst>
              </p14:cNvPr>
              <p14:cNvContentPartPr/>
              <p14:nvPr/>
            </p14:nvContentPartPr>
            <p14:xfrm>
              <a:off x="2155131" y="1784709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7613F65-A9AF-45AD-8D01-878518990D8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19131" y="1748709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0BA4FD21-C336-4E9F-8E5F-52E4CFE61500}"/>
              </a:ext>
            </a:extLst>
          </p:cNvPr>
          <p:cNvGrpSpPr/>
          <p:nvPr/>
        </p:nvGrpSpPr>
        <p:grpSpPr>
          <a:xfrm>
            <a:off x="2416851" y="2960469"/>
            <a:ext cx="360" cy="22680"/>
            <a:chOff x="2416851" y="2960469"/>
            <a:chExt cx="360" cy="2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C1AA0F3-7B2D-4AF1-A783-BA24FF60D43C}"/>
                    </a:ext>
                  </a:extLst>
                </p14:cNvPr>
                <p14:cNvContentPartPr/>
                <p14:nvPr/>
              </p14:nvContentPartPr>
              <p14:xfrm>
                <a:off x="2416851" y="2960469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C1AA0F3-7B2D-4AF1-A783-BA24FF60D43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80851" y="292482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E9B2B5B-E9A0-487E-817E-4D2A45788C06}"/>
                    </a:ext>
                  </a:extLst>
                </p14:cNvPr>
                <p14:cNvContentPartPr/>
                <p14:nvPr/>
              </p14:nvContentPartPr>
              <p14:xfrm>
                <a:off x="2416851" y="2960469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E9B2B5B-E9A0-487E-817E-4D2A45788C0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80851" y="292482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20F66D7-F101-4B16-A4FD-2C97AAECBF04}"/>
                    </a:ext>
                  </a:extLst>
                </p14:cNvPr>
                <p14:cNvContentPartPr/>
                <p14:nvPr/>
              </p14:nvContentPartPr>
              <p14:xfrm>
                <a:off x="2416851" y="2960469"/>
                <a:ext cx="360" cy="22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20F66D7-F101-4B16-A4FD-2C97AAECBF0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80851" y="2924829"/>
                  <a:ext cx="72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EAC626F-1876-4C5B-BF54-46776DBB8576}"/>
                    </a:ext>
                  </a:extLst>
                </p14:cNvPr>
                <p14:cNvContentPartPr/>
                <p14:nvPr/>
              </p14:nvContentPartPr>
              <p14:xfrm>
                <a:off x="2416851" y="2982789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EAC626F-1876-4C5B-BF54-46776DBB85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80851" y="294678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E309716E-16A9-49B7-84E1-74F35E5C4FCA}"/>
                  </a:ext>
                </a:extLst>
              </p14:cNvPr>
              <p14:cNvContentPartPr/>
              <p14:nvPr/>
            </p14:nvContentPartPr>
            <p14:xfrm>
              <a:off x="5398731" y="5485869"/>
              <a:ext cx="360" cy="360"/>
            </p14:xfrm>
          </p:contentPart>
        </mc:Choice>
        <mc:Fallback xmlns=""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E309716E-16A9-49B7-84E1-74F35E5C4FC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63091" y="54502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297558B5-7F68-42EC-9518-1140F468C353}"/>
                  </a:ext>
                </a:extLst>
              </p14:cNvPr>
              <p14:cNvContentPartPr/>
              <p14:nvPr/>
            </p14:nvContentPartPr>
            <p14:xfrm>
              <a:off x="5398731" y="5485869"/>
              <a:ext cx="360" cy="360"/>
            </p14:xfrm>
          </p:contentPart>
        </mc:Choice>
        <mc:Fallback xmlns=""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297558B5-7F68-42EC-9518-1140F468C35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63091" y="5450229"/>
                <a:ext cx="72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1059" name="Picture 19" descr="hand gesture Icon 80085">
            <a:extLst>
              <a:ext uri="{FF2B5EF4-FFF2-40B4-BE49-F238E27FC236}">
                <a16:creationId xmlns:a16="http://schemas.microsoft.com/office/drawing/2014/main" id="{B68F3C47-D551-4BDF-BC19-813BC481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29" y="1214052"/>
            <a:ext cx="2892312" cy="289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7" descr="two finger swipe hand Icon 1025775">
            <a:extLst>
              <a:ext uri="{FF2B5EF4-FFF2-40B4-BE49-F238E27FC236}">
                <a16:creationId xmlns:a16="http://schemas.microsoft.com/office/drawing/2014/main" id="{ED4FD19B-47D3-490E-BB34-3E4B88CFD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49" b="75037"/>
          <a:stretch/>
        </p:blipFill>
        <p:spPr bwMode="auto">
          <a:xfrm flipH="1">
            <a:off x="2685385" y="1753190"/>
            <a:ext cx="748824" cy="51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49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3300" y="2525951"/>
            <a:ext cx="17161399" cy="7478996"/>
            <a:chOff x="0" y="0"/>
            <a:chExt cx="2086314" cy="118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6315" cy="1183153"/>
            </a:xfrm>
            <a:custGeom>
              <a:avLst/>
              <a:gdLst/>
              <a:ahLst/>
              <a:cxnLst/>
              <a:rect l="l" t="t" r="r" b="b"/>
              <a:pathLst>
                <a:path w="2086315" h="1183153">
                  <a:moveTo>
                    <a:pt x="49844" y="0"/>
                  </a:moveTo>
                  <a:lnTo>
                    <a:pt x="2036470" y="0"/>
                  </a:lnTo>
                  <a:cubicBezTo>
                    <a:pt x="2049690" y="0"/>
                    <a:pt x="2062368" y="5251"/>
                    <a:pt x="2071716" y="14599"/>
                  </a:cubicBezTo>
                  <a:cubicBezTo>
                    <a:pt x="2081063" y="23947"/>
                    <a:pt x="2086315" y="36625"/>
                    <a:pt x="2086315" y="49844"/>
                  </a:cubicBezTo>
                  <a:lnTo>
                    <a:pt x="2086315" y="1133309"/>
                  </a:lnTo>
                  <a:cubicBezTo>
                    <a:pt x="2086315" y="1146529"/>
                    <a:pt x="2081063" y="1159207"/>
                    <a:pt x="2071716" y="1168554"/>
                  </a:cubicBezTo>
                  <a:cubicBezTo>
                    <a:pt x="2062368" y="1177902"/>
                    <a:pt x="2049690" y="1183153"/>
                    <a:pt x="2036470" y="1183153"/>
                  </a:cubicBezTo>
                  <a:lnTo>
                    <a:pt x="49844" y="1183153"/>
                  </a:lnTo>
                  <a:cubicBezTo>
                    <a:pt x="36625" y="1183153"/>
                    <a:pt x="23947" y="1177902"/>
                    <a:pt x="14599" y="1168554"/>
                  </a:cubicBezTo>
                  <a:cubicBezTo>
                    <a:pt x="5251" y="1159207"/>
                    <a:pt x="0" y="1146529"/>
                    <a:pt x="0" y="1133309"/>
                  </a:cubicBezTo>
                  <a:lnTo>
                    <a:pt x="0" y="49844"/>
                  </a:lnTo>
                  <a:cubicBezTo>
                    <a:pt x="0" y="36625"/>
                    <a:pt x="5251" y="23947"/>
                    <a:pt x="14599" y="14599"/>
                  </a:cubicBezTo>
                  <a:cubicBezTo>
                    <a:pt x="23947" y="5251"/>
                    <a:pt x="36625" y="0"/>
                    <a:pt x="49844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86314" cy="12212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025595" y="387499"/>
            <a:ext cx="9914760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3"/>
              </a:lnSpc>
            </a:pPr>
            <a:r>
              <a:rPr lang="en-US" sz="8000" b="1" dirty="0">
                <a:solidFill>
                  <a:srgbClr val="000000"/>
                </a:solidFill>
                <a:latin typeface="เอฟซี เอกลักษณ์ Bold"/>
                <a:ea typeface="เอฟซี เอกลักษณ์ Bold"/>
                <a:cs typeface="เอฟซี เอกลักษณ์ Bold"/>
                <a:sym typeface="เอฟซี เอกลักษณ์ Bold"/>
              </a:rPr>
              <a:t>Progress</a:t>
            </a:r>
            <a:r>
              <a:rPr lang="en-US" sz="8623" b="1" dirty="0">
                <a:solidFill>
                  <a:srgbClr val="000000"/>
                </a:solidFill>
                <a:latin typeface="เอฟซี เอกลักษณ์ Bold"/>
                <a:ea typeface="เอฟซี เอกลักษณ์ Bold"/>
                <a:cs typeface="เอฟซี เอกลักษณ์ Bold"/>
                <a:sym typeface="เอฟซี เอกลักษณ์ Bold"/>
              </a:rPr>
              <a:t> So Far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63842" y="2823730"/>
            <a:ext cx="15604957" cy="664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4400" b="1" u="sng" dirty="0">
                <a:solidFill>
                  <a:srgbClr val="FF0000"/>
                </a:solidFill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Implemented: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4400" dirty="0"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Hand gesture detection using MediaPipe and OpenCV.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4400" dirty="0"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Successfully implemented Document navigation through swipe gestures.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4400" dirty="0"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Mouse control using hand gestures (left-click, right-click).</a:t>
            </a:r>
          </a:p>
          <a:p>
            <a:endParaRPr lang="en-GB" sz="4400" dirty="0">
              <a:latin typeface="เอฟซี ไอคอนิก" panose="020B0604020202020204" charset="-34"/>
              <a:cs typeface="เอฟซี ไอคอนิก" panose="020B0604020202020204" charset="-34"/>
            </a:endParaRPr>
          </a:p>
          <a:p>
            <a:r>
              <a:rPr lang="en-GB" sz="4400" b="1" u="sng" dirty="0">
                <a:solidFill>
                  <a:srgbClr val="FF0000"/>
                </a:solidFill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Next Tasks: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4400" dirty="0"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Implement Zoom-in and Zoom-out Functionalities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4400" dirty="0"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Media Control(Play, Pause, Increase/ Decrease volume)</a:t>
            </a:r>
          </a:p>
          <a:p>
            <a:pPr marL="648736" lvl="1" indent="-324368" algn="l">
              <a:lnSpc>
                <a:spcPts val="4206"/>
              </a:lnSpc>
              <a:buFont typeface="Arial"/>
              <a:buChar char="•"/>
            </a:pPr>
            <a:endParaRPr lang="en-US" sz="4400" dirty="0">
              <a:solidFill>
                <a:srgbClr val="000000"/>
              </a:solidFill>
              <a:latin typeface="เอฟซี ไอคอนิก" panose="020B0604020202020204" charset="-34"/>
              <a:ea typeface="เอฟซี ไอคอนิก"/>
              <a:cs typeface="เอฟซี ไอคอนิก" panose="020B0604020202020204" charset="-34"/>
              <a:sym typeface="เอฟซี ไอคอนิก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3375025" y="1717346"/>
            <a:ext cx="11842750" cy="15133"/>
          </a:xfrm>
          <a:prstGeom prst="line">
            <a:avLst/>
          </a:prstGeom>
          <a:ln w="142875" cap="flat">
            <a:solidFill>
              <a:srgbClr val="BDE0F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29" name="AutoShape 2">
            <a:extLst>
              <a:ext uri="{FF2B5EF4-FFF2-40B4-BE49-F238E27FC236}">
                <a16:creationId xmlns:a16="http://schemas.microsoft.com/office/drawing/2014/main" id="{9EC6461D-D8B0-4B11-81FB-6A58F8D103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0" name="AutoShape 4">
            <a:extLst>
              <a:ext uri="{FF2B5EF4-FFF2-40B4-BE49-F238E27FC236}">
                <a16:creationId xmlns:a16="http://schemas.microsoft.com/office/drawing/2014/main" id="{B4732BBC-772A-4235-B660-E8118E306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E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04998" y="1698299"/>
            <a:ext cx="10611374" cy="9972147"/>
            <a:chOff x="-62858" y="-33509"/>
            <a:chExt cx="854068" cy="802619"/>
          </a:xfrm>
        </p:grpSpPr>
        <p:sp>
          <p:nvSpPr>
            <p:cNvPr id="3" name="Freeform 3"/>
            <p:cNvSpPr/>
            <p:nvPr/>
          </p:nvSpPr>
          <p:spPr>
            <a:xfrm>
              <a:off x="-62858" y="-33509"/>
              <a:ext cx="854068" cy="802619"/>
            </a:xfrm>
            <a:custGeom>
              <a:avLst/>
              <a:gdLst/>
              <a:ahLst/>
              <a:cxnLst/>
              <a:rect l="l" t="t" r="r" b="b"/>
              <a:pathLst>
                <a:path w="854068" h="802619">
                  <a:moveTo>
                    <a:pt x="427034" y="0"/>
                  </a:moveTo>
                  <a:cubicBezTo>
                    <a:pt x="191190" y="0"/>
                    <a:pt x="0" y="179672"/>
                    <a:pt x="0" y="401309"/>
                  </a:cubicBezTo>
                  <a:cubicBezTo>
                    <a:pt x="0" y="622946"/>
                    <a:pt x="191190" y="802619"/>
                    <a:pt x="427034" y="802619"/>
                  </a:cubicBezTo>
                  <a:cubicBezTo>
                    <a:pt x="662878" y="802619"/>
                    <a:pt x="854068" y="622946"/>
                    <a:pt x="854068" y="401309"/>
                  </a:cubicBezTo>
                  <a:cubicBezTo>
                    <a:pt x="854068" y="179672"/>
                    <a:pt x="662878" y="0"/>
                    <a:pt x="427034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80069" y="37145"/>
              <a:ext cx="693930" cy="6902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032380" y="2320704"/>
            <a:ext cx="8255620" cy="7966296"/>
            <a:chOff x="0" y="0"/>
            <a:chExt cx="2431375" cy="15741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1375" cy="1574187"/>
            </a:xfrm>
            <a:custGeom>
              <a:avLst/>
              <a:gdLst/>
              <a:ahLst/>
              <a:cxnLst/>
              <a:rect l="l" t="t" r="r" b="b"/>
              <a:pathLst>
                <a:path w="2431375" h="1574187">
                  <a:moveTo>
                    <a:pt x="42770" y="0"/>
                  </a:moveTo>
                  <a:lnTo>
                    <a:pt x="2388605" y="0"/>
                  </a:lnTo>
                  <a:cubicBezTo>
                    <a:pt x="2399948" y="0"/>
                    <a:pt x="2410827" y="4506"/>
                    <a:pt x="2418848" y="12527"/>
                  </a:cubicBezTo>
                  <a:cubicBezTo>
                    <a:pt x="2426869" y="20548"/>
                    <a:pt x="2431375" y="31427"/>
                    <a:pt x="2431375" y="42770"/>
                  </a:cubicBezTo>
                  <a:lnTo>
                    <a:pt x="2431375" y="1531417"/>
                  </a:lnTo>
                  <a:cubicBezTo>
                    <a:pt x="2431375" y="1555038"/>
                    <a:pt x="2412226" y="1574187"/>
                    <a:pt x="2388605" y="1574187"/>
                  </a:cubicBezTo>
                  <a:lnTo>
                    <a:pt x="42770" y="1574187"/>
                  </a:lnTo>
                  <a:cubicBezTo>
                    <a:pt x="19149" y="1574187"/>
                    <a:pt x="0" y="1555038"/>
                    <a:pt x="0" y="1531417"/>
                  </a:cubicBezTo>
                  <a:lnTo>
                    <a:pt x="0" y="42770"/>
                  </a:lnTo>
                  <a:cubicBezTo>
                    <a:pt x="0" y="19149"/>
                    <a:pt x="19149" y="0"/>
                    <a:pt x="42770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31375" cy="1612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639806" y="1057275"/>
            <a:ext cx="11008388" cy="1282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3"/>
              </a:lnSpc>
            </a:pPr>
            <a:r>
              <a:rPr lang="en-US" sz="8623" b="1" dirty="0">
                <a:solidFill>
                  <a:srgbClr val="000000"/>
                </a:solidFill>
                <a:latin typeface="เอฟซี เอกลักษณ์ Bold"/>
                <a:ea typeface="เอฟซี เอกลักษณ์ Bold"/>
                <a:cs typeface="เอฟซี เอกลักษณ์ Bold"/>
                <a:sym typeface="เอฟซี เอกลักษณ์ Bold"/>
              </a:rPr>
              <a:t>REFERENCES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8383" y="2576140"/>
            <a:ext cx="9696382" cy="7879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IN" sz="3200" dirty="0">
                <a:latin typeface="+mj-lt"/>
                <a:cs typeface="เอฟซี ไอคอนิก" panose="020B0604020202020204" charset="-34"/>
              </a:rPr>
              <a:t>  MediaPipe Documentation:</a:t>
            </a:r>
          </a:p>
          <a:p>
            <a:pPr algn="just"/>
            <a:r>
              <a:rPr lang="en-IN" sz="3200" dirty="0">
                <a:latin typeface="+mj-lt"/>
                <a:cs typeface="เอฟซี ไอคอนิก" panose="020B0604020202020204" charset="-34"/>
              </a:rPr>
              <a:t>         https://google.github.io/mediapipe</a:t>
            </a:r>
          </a:p>
          <a:p>
            <a:pPr algn="just"/>
            <a:r>
              <a:rPr lang="en-IN" sz="3200" dirty="0">
                <a:latin typeface="+mj-lt"/>
                <a:cs typeface="เอฟซี ไอคอนิก" panose="020B0604020202020204" charset="-34"/>
              </a:rPr>
              <a:t>  OpenCV Documentation:    </a:t>
            </a:r>
          </a:p>
          <a:p>
            <a:pPr algn="just"/>
            <a:r>
              <a:rPr lang="en-IN" sz="3200" dirty="0">
                <a:latin typeface="+mj-lt"/>
                <a:cs typeface="เอฟซี ไอคอนิก" panose="020B0604020202020204" charset="-34"/>
              </a:rPr>
              <a:t>         https://opencv.org/</a:t>
            </a:r>
          </a:p>
          <a:p>
            <a:pPr algn="just"/>
            <a:r>
              <a:rPr lang="en-IN" sz="3200" dirty="0">
                <a:latin typeface="+mj-lt"/>
                <a:cs typeface="เอฟซี ไอคอนิก" panose="020B0604020202020204" charset="-34"/>
              </a:rPr>
              <a:t>  pyautogui Documentation: </a:t>
            </a:r>
          </a:p>
          <a:p>
            <a:pPr algn="just"/>
            <a:r>
              <a:rPr lang="en-IN" sz="3200" dirty="0">
                <a:latin typeface="+mj-lt"/>
                <a:cs typeface="เอฟซี ไอคอนิก" panose="020B0604020202020204" charset="-34"/>
              </a:rPr>
              <a:t>        https://pyautogui.readthedocs.io/en/</a:t>
            </a:r>
          </a:p>
          <a:p>
            <a:pPr algn="just"/>
            <a:r>
              <a:rPr lang="en-IN" sz="3200" dirty="0">
                <a:latin typeface="+mj-lt"/>
                <a:cs typeface="เอฟซี ไอคอนิก" panose="020B0604020202020204" charset="-34"/>
              </a:rPr>
              <a:t>  Pynput Documentation:  </a:t>
            </a:r>
          </a:p>
          <a:p>
            <a:pPr algn="just"/>
            <a:r>
              <a:rPr lang="en-IN" sz="3200" dirty="0">
                <a:latin typeface="+mj-lt"/>
                <a:cs typeface="เอฟซี ไอคอนิก" panose="020B0604020202020204" charset="-34"/>
              </a:rPr>
              <a:t>         https://pynput.readthedocs.io/</a:t>
            </a:r>
          </a:p>
          <a:p>
            <a:pPr algn="just"/>
            <a:r>
              <a:rPr lang="en-IN" sz="3200" dirty="0">
                <a:latin typeface="+mj-lt"/>
                <a:cs typeface="เอฟซี ไอคอนิก" panose="020B0604020202020204" charset="-34"/>
              </a:rPr>
              <a:t>  Research Papers and Articles:  </a:t>
            </a:r>
          </a:p>
          <a:p>
            <a:pPr lvl="1" algn="just"/>
            <a:r>
              <a:rPr lang="en-IN" sz="3200" dirty="0">
                <a:latin typeface="+mj-lt"/>
                <a:cs typeface="เอฟซี ไอคอนิก" panose="020B0604020202020204" charset="-34"/>
              </a:rPr>
              <a:t>    </a:t>
            </a:r>
            <a:r>
              <a:rPr lang="en-US" sz="3100" i="0" dirty="0">
                <a:solidFill>
                  <a:srgbClr val="000000"/>
                </a:solidFill>
                <a:effectLst/>
                <a:latin typeface="+mj-lt"/>
              </a:rPr>
              <a:t>Z.Ren, J.Meng, Yuan J. Depth Camera Based Hand Gesture Regconition and its Application in Human-Computer-Interaction. In Processing of the 2011 8th International Conference on Information, Communication and Signal Processing (ICICS). </a:t>
            </a:r>
          </a:p>
          <a:p>
            <a:pPr algn="just"/>
            <a:endParaRPr lang="en-IN" sz="3200" dirty="0">
              <a:latin typeface="+mj-lt"/>
              <a:cs typeface="เอฟซี ไอคอนิก" panose="020B0604020202020204" charset="-34"/>
            </a:endParaRPr>
          </a:p>
          <a:p>
            <a:pPr algn="just"/>
            <a:endParaRPr lang="en-IN" sz="3200" dirty="0">
              <a:latin typeface="+mj-lt"/>
              <a:cs typeface="เอฟซี ไอคอนิก" panose="020B0604020202020204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DCE3A2-3856-4CA0-A117-E4A159DC8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886"/>
          <a:stretch/>
        </p:blipFill>
        <p:spPr>
          <a:xfrm>
            <a:off x="10135122" y="2295420"/>
            <a:ext cx="5706057" cy="48211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BBFDB7-7471-4CE4-ADEE-1527E02A5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74"/>
          <a:stretch/>
        </p:blipFill>
        <p:spPr>
          <a:xfrm>
            <a:off x="10135122" y="7310770"/>
            <a:ext cx="5028678" cy="28857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BE77CF-7584-4AEB-9EC8-5E738EAA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59" y="3101403"/>
            <a:ext cx="386395" cy="3863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05D441-2883-4BD5-8C6F-A954D0F7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8" y="4122665"/>
            <a:ext cx="386396" cy="3863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1AB5E0-D5C1-4BC1-9DD4-ACA623FE9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8" y="5104217"/>
            <a:ext cx="386396" cy="3863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27F006-C8A5-4D7A-B50F-037CAD012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86" y="6042042"/>
            <a:ext cx="444600" cy="44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134522-A019-FE2C-4C50-9EC33D99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56" y="6998268"/>
            <a:ext cx="444600" cy="444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83927" y="1635752"/>
            <a:ext cx="11520146" cy="6186970"/>
            <a:chOff x="0" y="0"/>
            <a:chExt cx="3034112" cy="16294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4112" cy="1629490"/>
            </a:xfrm>
            <a:custGeom>
              <a:avLst/>
              <a:gdLst/>
              <a:ahLst/>
              <a:cxnLst/>
              <a:rect l="l" t="t" r="r" b="b"/>
              <a:pathLst>
                <a:path w="3034112" h="1629490">
                  <a:moveTo>
                    <a:pt x="34274" y="0"/>
                  </a:moveTo>
                  <a:lnTo>
                    <a:pt x="2999839" y="0"/>
                  </a:lnTo>
                  <a:cubicBezTo>
                    <a:pt x="3008929" y="0"/>
                    <a:pt x="3017646" y="3611"/>
                    <a:pt x="3024074" y="10039"/>
                  </a:cubicBezTo>
                  <a:cubicBezTo>
                    <a:pt x="3030501" y="16466"/>
                    <a:pt x="3034112" y="25184"/>
                    <a:pt x="3034112" y="34274"/>
                  </a:cubicBezTo>
                  <a:lnTo>
                    <a:pt x="3034112" y="1595216"/>
                  </a:lnTo>
                  <a:cubicBezTo>
                    <a:pt x="3034112" y="1614145"/>
                    <a:pt x="3018768" y="1629490"/>
                    <a:pt x="2999839" y="1629490"/>
                  </a:cubicBezTo>
                  <a:lnTo>
                    <a:pt x="34274" y="1629490"/>
                  </a:lnTo>
                  <a:cubicBezTo>
                    <a:pt x="25184" y="1629490"/>
                    <a:pt x="16466" y="1625879"/>
                    <a:pt x="10039" y="1619451"/>
                  </a:cubicBezTo>
                  <a:cubicBezTo>
                    <a:pt x="3611" y="1613024"/>
                    <a:pt x="0" y="1604306"/>
                    <a:pt x="0" y="1595216"/>
                  </a:cubicBezTo>
                  <a:lnTo>
                    <a:pt x="0" y="34274"/>
                  </a:lnTo>
                  <a:cubicBezTo>
                    <a:pt x="0" y="25184"/>
                    <a:pt x="3611" y="16466"/>
                    <a:pt x="10039" y="10039"/>
                  </a:cubicBezTo>
                  <a:cubicBezTo>
                    <a:pt x="16466" y="3611"/>
                    <a:pt x="25184" y="0"/>
                    <a:pt x="34274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34112" cy="16675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5333" y="4027198"/>
            <a:ext cx="4499686" cy="1404078"/>
            <a:chOff x="0" y="0"/>
            <a:chExt cx="1185102" cy="3697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85102" cy="369798"/>
            </a:xfrm>
            <a:custGeom>
              <a:avLst/>
              <a:gdLst/>
              <a:ahLst/>
              <a:cxnLst/>
              <a:rect l="l" t="t" r="r" b="b"/>
              <a:pathLst>
                <a:path w="1185102" h="369798">
                  <a:moveTo>
                    <a:pt x="87748" y="0"/>
                  </a:moveTo>
                  <a:lnTo>
                    <a:pt x="1097354" y="0"/>
                  </a:lnTo>
                  <a:cubicBezTo>
                    <a:pt x="1145816" y="0"/>
                    <a:pt x="1185102" y="39286"/>
                    <a:pt x="1185102" y="87748"/>
                  </a:cubicBezTo>
                  <a:lnTo>
                    <a:pt x="1185102" y="282050"/>
                  </a:lnTo>
                  <a:cubicBezTo>
                    <a:pt x="1185102" y="330512"/>
                    <a:pt x="1145816" y="369798"/>
                    <a:pt x="1097354" y="369798"/>
                  </a:cubicBezTo>
                  <a:lnTo>
                    <a:pt x="87748" y="369798"/>
                  </a:lnTo>
                  <a:cubicBezTo>
                    <a:pt x="39286" y="369798"/>
                    <a:pt x="0" y="330512"/>
                    <a:pt x="0" y="282050"/>
                  </a:cubicBezTo>
                  <a:lnTo>
                    <a:pt x="0" y="87748"/>
                  </a:lnTo>
                  <a:cubicBezTo>
                    <a:pt x="0" y="39286"/>
                    <a:pt x="39286" y="0"/>
                    <a:pt x="87748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85102" cy="4078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887542" y="1635752"/>
            <a:ext cx="1039435" cy="1330476"/>
            <a:chOff x="0" y="0"/>
            <a:chExt cx="6350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" cy="812800"/>
            </a:xfrm>
            <a:custGeom>
              <a:avLst/>
              <a:gdLst/>
              <a:ahLst/>
              <a:cxnLst/>
              <a:rect l="l" t="t" r="r" b="b"/>
              <a:pathLst>
                <a:path w="635000" h="812800">
                  <a:moveTo>
                    <a:pt x="635000" y="0"/>
                  </a:moveTo>
                  <a:lnTo>
                    <a:pt x="635000" y="698500"/>
                  </a:lnTo>
                  <a:lnTo>
                    <a:pt x="317500" y="812800"/>
                  </a:lnTo>
                  <a:lnTo>
                    <a:pt x="0" y="698500"/>
                  </a:lnTo>
                  <a:lnTo>
                    <a:pt x="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6350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697512" y="3830457"/>
            <a:ext cx="8892977" cy="1842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93"/>
              </a:lnSpc>
            </a:pPr>
            <a:r>
              <a:rPr lang="en-US" sz="10852" b="1" dirty="0">
                <a:solidFill>
                  <a:srgbClr val="000000"/>
                </a:solidFill>
                <a:latin typeface="เอฟซี ไอคอนิก Bold"/>
                <a:ea typeface="เอฟซี ไอคอนิก Bold"/>
                <a:cs typeface="เอฟซี ไอคอนิก Bold"/>
                <a:sym typeface="เอฟซี ไอคอนิก Bold"/>
              </a:rPr>
              <a:t>THANK YOU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1515808" y="4030482"/>
            <a:ext cx="4499686" cy="1404078"/>
            <a:chOff x="0" y="0"/>
            <a:chExt cx="1185102" cy="36979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85102" cy="369798"/>
            </a:xfrm>
            <a:custGeom>
              <a:avLst/>
              <a:gdLst/>
              <a:ahLst/>
              <a:cxnLst/>
              <a:rect l="l" t="t" r="r" b="b"/>
              <a:pathLst>
                <a:path w="1185102" h="369798">
                  <a:moveTo>
                    <a:pt x="87748" y="0"/>
                  </a:moveTo>
                  <a:lnTo>
                    <a:pt x="1097354" y="0"/>
                  </a:lnTo>
                  <a:cubicBezTo>
                    <a:pt x="1145816" y="0"/>
                    <a:pt x="1185102" y="39286"/>
                    <a:pt x="1185102" y="87748"/>
                  </a:cubicBezTo>
                  <a:lnTo>
                    <a:pt x="1185102" y="282050"/>
                  </a:lnTo>
                  <a:cubicBezTo>
                    <a:pt x="1185102" y="330512"/>
                    <a:pt x="1145816" y="369798"/>
                    <a:pt x="1097354" y="369798"/>
                  </a:cubicBezTo>
                  <a:lnTo>
                    <a:pt x="87748" y="369798"/>
                  </a:lnTo>
                  <a:cubicBezTo>
                    <a:pt x="39286" y="369798"/>
                    <a:pt x="0" y="330512"/>
                    <a:pt x="0" y="282050"/>
                  </a:cubicBezTo>
                  <a:lnTo>
                    <a:pt x="0" y="87748"/>
                  </a:lnTo>
                  <a:cubicBezTo>
                    <a:pt x="0" y="39286"/>
                    <a:pt x="39286" y="0"/>
                    <a:pt x="87748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185102" cy="4078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E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29801" y="3424298"/>
            <a:ext cx="8458200" cy="5986402"/>
            <a:chOff x="0" y="0"/>
            <a:chExt cx="2111318" cy="10336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11318" cy="1033699"/>
            </a:xfrm>
            <a:custGeom>
              <a:avLst/>
              <a:gdLst/>
              <a:ahLst/>
              <a:cxnLst/>
              <a:rect l="l" t="t" r="r" b="b"/>
              <a:pathLst>
                <a:path w="2111318" h="1033699">
                  <a:moveTo>
                    <a:pt x="49254" y="0"/>
                  </a:moveTo>
                  <a:lnTo>
                    <a:pt x="2062064" y="0"/>
                  </a:lnTo>
                  <a:cubicBezTo>
                    <a:pt x="2075127" y="0"/>
                    <a:pt x="2087655" y="5189"/>
                    <a:pt x="2096892" y="14426"/>
                  </a:cubicBezTo>
                  <a:cubicBezTo>
                    <a:pt x="2106129" y="23663"/>
                    <a:pt x="2111318" y="36191"/>
                    <a:pt x="2111318" y="49254"/>
                  </a:cubicBezTo>
                  <a:lnTo>
                    <a:pt x="2111318" y="984445"/>
                  </a:lnTo>
                  <a:cubicBezTo>
                    <a:pt x="2111318" y="997508"/>
                    <a:pt x="2106129" y="1010036"/>
                    <a:pt x="2096892" y="1019273"/>
                  </a:cubicBezTo>
                  <a:cubicBezTo>
                    <a:pt x="2087655" y="1028510"/>
                    <a:pt x="2075127" y="1033699"/>
                    <a:pt x="2062064" y="1033699"/>
                  </a:cubicBezTo>
                  <a:lnTo>
                    <a:pt x="49254" y="1033699"/>
                  </a:lnTo>
                  <a:cubicBezTo>
                    <a:pt x="36191" y="1033699"/>
                    <a:pt x="23663" y="1028510"/>
                    <a:pt x="14426" y="1019273"/>
                  </a:cubicBezTo>
                  <a:cubicBezTo>
                    <a:pt x="5189" y="1010036"/>
                    <a:pt x="0" y="997508"/>
                    <a:pt x="0" y="984445"/>
                  </a:cubicBezTo>
                  <a:lnTo>
                    <a:pt x="0" y="49254"/>
                  </a:lnTo>
                  <a:cubicBezTo>
                    <a:pt x="0" y="36191"/>
                    <a:pt x="5189" y="23663"/>
                    <a:pt x="14426" y="14426"/>
                  </a:cubicBezTo>
                  <a:cubicBezTo>
                    <a:pt x="23663" y="5189"/>
                    <a:pt x="36191" y="0"/>
                    <a:pt x="49254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11318" cy="10717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971800" y="-1738346"/>
            <a:ext cx="14694590" cy="13763692"/>
            <a:chOff x="0" y="0"/>
            <a:chExt cx="867773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67773" cy="812800"/>
            </a:xfrm>
            <a:custGeom>
              <a:avLst/>
              <a:gdLst/>
              <a:ahLst/>
              <a:cxnLst/>
              <a:rect l="l" t="t" r="r" b="b"/>
              <a:pathLst>
                <a:path w="867773" h="812800">
                  <a:moveTo>
                    <a:pt x="433887" y="0"/>
                  </a:moveTo>
                  <a:cubicBezTo>
                    <a:pt x="194258" y="0"/>
                    <a:pt x="0" y="181951"/>
                    <a:pt x="0" y="406400"/>
                  </a:cubicBezTo>
                  <a:cubicBezTo>
                    <a:pt x="0" y="630849"/>
                    <a:pt x="194258" y="812800"/>
                    <a:pt x="433887" y="812800"/>
                  </a:cubicBezTo>
                  <a:cubicBezTo>
                    <a:pt x="673516" y="812800"/>
                    <a:pt x="867773" y="630849"/>
                    <a:pt x="867773" y="406400"/>
                  </a:cubicBezTo>
                  <a:cubicBezTo>
                    <a:pt x="867773" y="181951"/>
                    <a:pt x="673516" y="0"/>
                    <a:pt x="433887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1354" y="38100"/>
              <a:ext cx="705066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-397364"/>
            <a:ext cx="1428328" cy="1828260"/>
            <a:chOff x="0" y="0"/>
            <a:chExt cx="6350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" cy="812800"/>
            </a:xfrm>
            <a:custGeom>
              <a:avLst/>
              <a:gdLst/>
              <a:ahLst/>
              <a:cxnLst/>
              <a:rect l="l" t="t" r="r" b="b"/>
              <a:pathLst>
                <a:path w="635000" h="812800">
                  <a:moveTo>
                    <a:pt x="635000" y="0"/>
                  </a:moveTo>
                  <a:lnTo>
                    <a:pt x="635000" y="698500"/>
                  </a:lnTo>
                  <a:lnTo>
                    <a:pt x="317500" y="812800"/>
                  </a:lnTo>
                  <a:lnTo>
                    <a:pt x="0" y="698500"/>
                  </a:lnTo>
                  <a:lnTo>
                    <a:pt x="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6350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1907208"/>
            <a:ext cx="9629280" cy="1474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72"/>
              </a:lnSpc>
            </a:pPr>
            <a:r>
              <a:rPr lang="en-US" sz="8623" b="1" dirty="0">
                <a:solidFill>
                  <a:srgbClr val="000000"/>
                </a:solidFill>
                <a:latin typeface="เอฟซี เอกลักษณ์ Bold"/>
                <a:ea typeface="เอฟซี เอกลักษณ์ Bold"/>
                <a:cs typeface="เอฟซี เอกลักษณ์ Bold"/>
                <a:sym typeface="เอฟซี เอกลักษณ์ Bold"/>
              </a:rPr>
              <a:t>INTRODUCTION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1303" y="3720845"/>
            <a:ext cx="15947410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6"/>
              </a:lnSpc>
            </a:pPr>
            <a:r>
              <a:rPr lang="en-GB" sz="4000" b="1" dirty="0">
                <a:solidFill>
                  <a:srgbClr val="FF0000"/>
                </a:solidFill>
                <a:ea typeface="เอฟซี ไอคอนิก"/>
                <a:cs typeface="เอฟซี ไอคอนิก"/>
                <a:sym typeface="เอฟซี ไอคอนิก"/>
              </a:rPr>
              <a:t>Project Goal </a:t>
            </a:r>
            <a:r>
              <a:rPr lang="en-GB" sz="4000" dirty="0">
                <a:solidFill>
                  <a:srgbClr val="000000"/>
                </a:solidFill>
                <a:ea typeface="เอฟซี ไอคอนิก"/>
                <a:cs typeface="เอฟซี ไอคอนิก"/>
                <a:sym typeface="เอฟซี ไอคอนิก"/>
              </a:rPr>
              <a:t>: Build a software system to perform Digital interaction based on Hand Gestures.</a:t>
            </a:r>
            <a:br>
              <a:rPr lang="en-GB" sz="4000" dirty="0">
                <a:solidFill>
                  <a:srgbClr val="000000"/>
                </a:solidFill>
                <a:ea typeface="เอฟซี ไอคอนิก"/>
                <a:cs typeface="เอฟซี ไอคอนิก"/>
                <a:sym typeface="เอฟซี ไอคอนิก"/>
              </a:rPr>
            </a:br>
            <a:r>
              <a:rPr lang="en-GB" sz="4000" b="1" dirty="0">
                <a:solidFill>
                  <a:srgbClr val="000000"/>
                </a:solidFill>
                <a:ea typeface="เอฟซี ไอคอนิก"/>
                <a:cs typeface="เอฟซี ไอคอนิก"/>
                <a:sym typeface="เอฟซี ไอคอนิก"/>
              </a:rPr>
              <a:t>Digital Interaction like:</a:t>
            </a:r>
          </a:p>
          <a:p>
            <a:pPr marL="571500" indent="-571500" algn="l">
              <a:lnSpc>
                <a:spcPts val="4206"/>
              </a:lnSpc>
              <a:buFont typeface="Wingdings" panose="05000000000000000000" pitchFamily="2" charset="2"/>
              <a:buChar char="Ø"/>
            </a:pPr>
            <a:r>
              <a:rPr lang="en-GB" sz="4000" dirty="0">
                <a:solidFill>
                  <a:srgbClr val="000000"/>
                </a:solidFill>
                <a:ea typeface="เอฟซี ไอคอนิก"/>
                <a:cs typeface="เอฟซี ไอคอนิก"/>
                <a:sym typeface="เอฟซี ไอคอนิก"/>
              </a:rPr>
              <a:t>Navigating through Documents</a:t>
            </a:r>
          </a:p>
          <a:p>
            <a:pPr marL="571500" indent="-571500" algn="l">
              <a:lnSpc>
                <a:spcPts val="4206"/>
              </a:lnSpc>
              <a:buFont typeface="Wingdings" panose="05000000000000000000" pitchFamily="2" charset="2"/>
              <a:buChar char="Ø"/>
            </a:pPr>
            <a:r>
              <a:rPr lang="en-GB" sz="4000" dirty="0">
                <a:solidFill>
                  <a:srgbClr val="000000"/>
                </a:solidFill>
                <a:ea typeface="เอฟซี ไอคอนิก"/>
                <a:cs typeface="เอฟซี ไอคอนิก"/>
                <a:sym typeface="เอฟซี ไอคอนิก"/>
              </a:rPr>
              <a:t>Mouse Functionalities</a:t>
            </a:r>
          </a:p>
          <a:p>
            <a:pPr marL="571500" indent="-571500" algn="l">
              <a:lnSpc>
                <a:spcPts val="4206"/>
              </a:lnSpc>
              <a:buFont typeface="Wingdings" panose="05000000000000000000" pitchFamily="2" charset="2"/>
              <a:buChar char="Ø"/>
            </a:pPr>
            <a:r>
              <a:rPr lang="en-GB" sz="4000" dirty="0">
                <a:solidFill>
                  <a:srgbClr val="000000"/>
                </a:solidFill>
                <a:ea typeface="เอฟซี ไอคอนิก"/>
                <a:cs typeface="เอฟซี ไอคอนิก"/>
                <a:sym typeface="เอฟซี ไอคอนิก"/>
              </a:rPr>
              <a:t>Media Control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1303" y="7400845"/>
            <a:ext cx="16276097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6"/>
              </a:lnSpc>
            </a:pPr>
            <a:r>
              <a:rPr lang="en-US" sz="3600" b="1" dirty="0">
                <a:solidFill>
                  <a:srgbClr val="FF0000"/>
                </a:solidFill>
              </a:rPr>
              <a:t>Objective : </a:t>
            </a:r>
          </a:p>
          <a:p>
            <a:pPr marL="457200" indent="-457200" algn="l">
              <a:lnSpc>
                <a:spcPts val="4206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To enhance user experience and interaction by </a:t>
            </a:r>
            <a:r>
              <a:rPr lang="en-IN" sz="3600" dirty="0"/>
              <a:t>harnessing hand detection and gesture recognition </a:t>
            </a:r>
            <a:r>
              <a:rPr lang="en-US" sz="3600" dirty="0"/>
              <a:t> for seamless digital engagement</a:t>
            </a:r>
            <a:endParaRPr lang="en-GB" sz="3600" dirty="0">
              <a:solidFill>
                <a:srgbClr val="000000"/>
              </a:solidFill>
              <a:latin typeface="เอฟซี ไอคอนิก"/>
              <a:ea typeface="เอฟซี ไอคอนิก"/>
              <a:cs typeface="เอฟซี ไอคอนิก"/>
              <a:sym typeface="เอฟซี ไอคอนิก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715121" y="2952759"/>
            <a:ext cx="3088355" cy="7334241"/>
            <a:chOff x="0" y="0"/>
            <a:chExt cx="813394" cy="19316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3394" cy="1931652"/>
            </a:xfrm>
            <a:custGeom>
              <a:avLst/>
              <a:gdLst/>
              <a:ahLst/>
              <a:cxnLst/>
              <a:rect l="l" t="t" r="r" b="b"/>
              <a:pathLst>
                <a:path w="813394" h="1931652">
                  <a:moveTo>
                    <a:pt x="127847" y="0"/>
                  </a:moveTo>
                  <a:lnTo>
                    <a:pt x="685547" y="0"/>
                  </a:lnTo>
                  <a:cubicBezTo>
                    <a:pt x="719454" y="0"/>
                    <a:pt x="751972" y="13470"/>
                    <a:pt x="775948" y="37446"/>
                  </a:cubicBezTo>
                  <a:cubicBezTo>
                    <a:pt x="799924" y="61422"/>
                    <a:pt x="813394" y="93940"/>
                    <a:pt x="813394" y="127847"/>
                  </a:cubicBezTo>
                  <a:lnTo>
                    <a:pt x="813394" y="1803805"/>
                  </a:lnTo>
                  <a:cubicBezTo>
                    <a:pt x="813394" y="1837712"/>
                    <a:pt x="799924" y="1870230"/>
                    <a:pt x="775948" y="1894206"/>
                  </a:cubicBezTo>
                  <a:cubicBezTo>
                    <a:pt x="751972" y="1918183"/>
                    <a:pt x="719454" y="1931652"/>
                    <a:pt x="685547" y="1931652"/>
                  </a:cubicBezTo>
                  <a:lnTo>
                    <a:pt x="127847" y="1931652"/>
                  </a:lnTo>
                  <a:cubicBezTo>
                    <a:pt x="57239" y="1931652"/>
                    <a:pt x="0" y="1874413"/>
                    <a:pt x="0" y="1803805"/>
                  </a:cubicBezTo>
                  <a:lnTo>
                    <a:pt x="0" y="127847"/>
                  </a:lnTo>
                  <a:cubicBezTo>
                    <a:pt x="0" y="93940"/>
                    <a:pt x="13470" y="61422"/>
                    <a:pt x="37446" y="37446"/>
                  </a:cubicBezTo>
                  <a:cubicBezTo>
                    <a:pt x="61422" y="13470"/>
                    <a:pt x="93940" y="0"/>
                    <a:pt x="127847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3394" cy="19697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840271" y="-2643597"/>
            <a:ext cx="18099571" cy="13763692"/>
            <a:chOff x="0" y="0"/>
            <a:chExt cx="106885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68851" cy="812800"/>
            </a:xfrm>
            <a:custGeom>
              <a:avLst/>
              <a:gdLst/>
              <a:ahLst/>
              <a:cxnLst/>
              <a:rect l="l" t="t" r="r" b="b"/>
              <a:pathLst>
                <a:path w="1068851" h="812800">
                  <a:moveTo>
                    <a:pt x="534425" y="0"/>
                  </a:moveTo>
                  <a:cubicBezTo>
                    <a:pt x="239270" y="0"/>
                    <a:pt x="0" y="181951"/>
                    <a:pt x="0" y="406400"/>
                  </a:cubicBezTo>
                  <a:cubicBezTo>
                    <a:pt x="0" y="630849"/>
                    <a:pt x="239270" y="812800"/>
                    <a:pt x="534425" y="812800"/>
                  </a:cubicBezTo>
                  <a:cubicBezTo>
                    <a:pt x="829580" y="812800"/>
                    <a:pt x="1068851" y="630849"/>
                    <a:pt x="1068851" y="406400"/>
                  </a:cubicBezTo>
                  <a:cubicBezTo>
                    <a:pt x="1068851" y="181951"/>
                    <a:pt x="829580" y="0"/>
                    <a:pt x="534425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0205" y="38100"/>
              <a:ext cx="868441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-397364"/>
            <a:ext cx="1428328" cy="1828260"/>
            <a:chOff x="0" y="0"/>
            <a:chExt cx="6350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" cy="812800"/>
            </a:xfrm>
            <a:custGeom>
              <a:avLst/>
              <a:gdLst/>
              <a:ahLst/>
              <a:cxnLst/>
              <a:rect l="l" t="t" r="r" b="b"/>
              <a:pathLst>
                <a:path w="635000" h="812800">
                  <a:moveTo>
                    <a:pt x="635000" y="0"/>
                  </a:moveTo>
                  <a:lnTo>
                    <a:pt x="635000" y="698500"/>
                  </a:lnTo>
                  <a:lnTo>
                    <a:pt x="317500" y="812800"/>
                  </a:lnTo>
                  <a:lnTo>
                    <a:pt x="0" y="698500"/>
                  </a:lnTo>
                  <a:lnTo>
                    <a:pt x="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6350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982023" y="-79826"/>
            <a:ext cx="11087100" cy="1413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72"/>
              </a:lnSpc>
            </a:pPr>
            <a:r>
              <a:rPr lang="en-US" sz="7200" b="1" dirty="0">
                <a:solidFill>
                  <a:srgbClr val="000000"/>
                </a:solidFill>
                <a:latin typeface="เอฟซี เอกลักษณ์ Bold"/>
                <a:ea typeface="เอฟซี เอกลักษณ์ Bold"/>
                <a:cs typeface="เอฟซี เอกลักษณ์ Bold"/>
                <a:sym typeface="เอฟซี เอกลักษณ์ Bold"/>
              </a:rPr>
              <a:t>FEASIBILITY STUDY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09800" y="1537490"/>
            <a:ext cx="14196935" cy="7498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GB" sz="3500" b="1" dirty="0">
                <a:solidFill>
                  <a:srgbClr val="FF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Technical Feasibility: </a:t>
            </a:r>
          </a:p>
          <a:p>
            <a:pPr marL="457200" indent="-457200" algn="l">
              <a:lnSpc>
                <a:spcPts val="4900"/>
              </a:lnSpc>
              <a:buFont typeface="Arial" panose="020B0604020202020204" pitchFamily="34" charset="0"/>
              <a:buChar char="•"/>
            </a:pPr>
            <a:r>
              <a:rPr lang="en-GB" sz="35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Utilizes webcam input and Python libraries for real-time gesture detection.</a:t>
            </a:r>
          </a:p>
          <a:p>
            <a:pPr marL="457200" indent="-457200" algn="l">
              <a:lnSpc>
                <a:spcPts val="49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This system is cost-effective and can run on any standard machine.</a:t>
            </a:r>
            <a:endParaRPr lang="en-GB" sz="3500" dirty="0">
              <a:solidFill>
                <a:srgbClr val="000000"/>
              </a:solidFill>
              <a:latin typeface="เอฟซี ไอคอนิก"/>
              <a:ea typeface="เอฟซี ไอคอนิก"/>
              <a:cs typeface="เอฟซี ไอคอนิก"/>
              <a:sym typeface="เอฟซี ไอคอนิก"/>
            </a:endParaRPr>
          </a:p>
          <a:p>
            <a:pPr algn="l">
              <a:lnSpc>
                <a:spcPts val="4900"/>
              </a:lnSpc>
            </a:pPr>
            <a:endParaRPr lang="en-GB" sz="3500" dirty="0">
              <a:solidFill>
                <a:srgbClr val="000000"/>
              </a:solidFill>
              <a:latin typeface="เอฟซี ไอคอนิก"/>
              <a:ea typeface="เอฟซี ไอคอนิก"/>
              <a:cs typeface="เอฟซี ไอคอนิก"/>
              <a:sym typeface="เอฟซี ไอคอนิก"/>
            </a:endParaRPr>
          </a:p>
          <a:p>
            <a:pPr algn="l">
              <a:lnSpc>
                <a:spcPts val="4900"/>
              </a:lnSpc>
            </a:pPr>
            <a:r>
              <a:rPr lang="en-GB" sz="3500" dirty="0">
                <a:solidFill>
                  <a:srgbClr val="FF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Operational Feasibility: </a:t>
            </a:r>
          </a:p>
          <a:p>
            <a:pPr marL="457200" indent="-457200" algn="l">
              <a:lnSpc>
                <a:spcPts val="49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Crafted to seamlessly integrate with existing digital systems, providing flexibility in deployment with minimal added costs.</a:t>
            </a:r>
          </a:p>
          <a:p>
            <a:pPr marL="457200" indent="-457200" algn="l">
              <a:lnSpc>
                <a:spcPts val="4900"/>
              </a:lnSpc>
              <a:buFont typeface="Arial" panose="020B0604020202020204" pitchFamily="34" charset="0"/>
              <a:buChar char="•"/>
            </a:pPr>
            <a:endParaRPr lang="en-GB" sz="3500" dirty="0">
              <a:solidFill>
                <a:srgbClr val="000000"/>
              </a:solidFill>
              <a:latin typeface="เอฟซี ไอคอนิก"/>
              <a:ea typeface="เอฟซี ไอคอนิก"/>
              <a:cs typeface="เอฟซี ไอคอนิก"/>
              <a:sym typeface="เอฟซี ไอคอนิก"/>
            </a:endParaRPr>
          </a:p>
          <a:p>
            <a:pPr algn="l">
              <a:lnSpc>
                <a:spcPts val="4900"/>
              </a:lnSpc>
            </a:pPr>
            <a:r>
              <a:rPr lang="en-GB" sz="3500" dirty="0">
                <a:solidFill>
                  <a:srgbClr val="FF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Economic Feasibility: </a:t>
            </a:r>
          </a:p>
          <a:p>
            <a:pPr marL="457200" indent="-457200" algn="l">
              <a:lnSpc>
                <a:spcPts val="4900"/>
              </a:lnSpc>
              <a:buFont typeface="Arial" panose="020B0604020202020204" pitchFamily="34" charset="0"/>
              <a:buChar char="•"/>
            </a:pPr>
            <a:r>
              <a:rPr lang="en-GB" sz="35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Cost-effective, leveraging open-source libraries and minimal hardware requirements like camera.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82EB20-C584-49CF-A16D-1007DCCCDC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09" y="1648820"/>
            <a:ext cx="543786" cy="5437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020182-5A1E-4EC7-8629-5A1CF5F6CA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67" y="4743128"/>
            <a:ext cx="543786" cy="5437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83FE71-2539-47CB-AAB6-D99188CD78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49" y="7181081"/>
            <a:ext cx="543786" cy="5437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631377" y="4387116"/>
            <a:ext cx="10221017" cy="11132386"/>
            <a:chOff x="0" y="0"/>
            <a:chExt cx="867773" cy="9451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67773" cy="945149"/>
            </a:xfrm>
            <a:custGeom>
              <a:avLst/>
              <a:gdLst/>
              <a:ahLst/>
              <a:cxnLst/>
              <a:rect l="l" t="t" r="r" b="b"/>
              <a:pathLst>
                <a:path w="867773" h="945149">
                  <a:moveTo>
                    <a:pt x="433887" y="0"/>
                  </a:moveTo>
                  <a:cubicBezTo>
                    <a:pt x="194258" y="0"/>
                    <a:pt x="0" y="211579"/>
                    <a:pt x="0" y="472575"/>
                  </a:cubicBezTo>
                  <a:cubicBezTo>
                    <a:pt x="0" y="733570"/>
                    <a:pt x="194258" y="945149"/>
                    <a:pt x="433887" y="945149"/>
                  </a:cubicBezTo>
                  <a:cubicBezTo>
                    <a:pt x="673516" y="945149"/>
                    <a:pt x="867773" y="733570"/>
                    <a:pt x="867773" y="472575"/>
                  </a:cubicBezTo>
                  <a:cubicBezTo>
                    <a:pt x="867773" y="211579"/>
                    <a:pt x="673516" y="0"/>
                    <a:pt x="433887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81354" y="50508"/>
              <a:ext cx="705066" cy="8060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920521" y="-4994960"/>
            <a:ext cx="11339616" cy="10621255"/>
            <a:chOff x="0" y="0"/>
            <a:chExt cx="867773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67773" cy="812800"/>
            </a:xfrm>
            <a:custGeom>
              <a:avLst/>
              <a:gdLst/>
              <a:ahLst/>
              <a:cxnLst/>
              <a:rect l="l" t="t" r="r" b="b"/>
              <a:pathLst>
                <a:path w="867773" h="812800">
                  <a:moveTo>
                    <a:pt x="433887" y="0"/>
                  </a:moveTo>
                  <a:cubicBezTo>
                    <a:pt x="194258" y="0"/>
                    <a:pt x="0" y="181951"/>
                    <a:pt x="0" y="406400"/>
                  </a:cubicBezTo>
                  <a:cubicBezTo>
                    <a:pt x="0" y="630849"/>
                    <a:pt x="194258" y="812800"/>
                    <a:pt x="433887" y="812800"/>
                  </a:cubicBezTo>
                  <a:cubicBezTo>
                    <a:pt x="673516" y="812800"/>
                    <a:pt x="867773" y="630849"/>
                    <a:pt x="867773" y="406400"/>
                  </a:cubicBezTo>
                  <a:cubicBezTo>
                    <a:pt x="867773" y="181951"/>
                    <a:pt x="673516" y="0"/>
                    <a:pt x="433887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1354" y="38100"/>
              <a:ext cx="705066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59485" y="-543551"/>
            <a:ext cx="6706258" cy="2224670"/>
            <a:chOff x="0" y="0"/>
            <a:chExt cx="1766257" cy="58592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66257" cy="585921"/>
            </a:xfrm>
            <a:custGeom>
              <a:avLst/>
              <a:gdLst/>
              <a:ahLst/>
              <a:cxnLst/>
              <a:rect l="l" t="t" r="r" b="b"/>
              <a:pathLst>
                <a:path w="1766257" h="585921">
                  <a:moveTo>
                    <a:pt x="58876" y="0"/>
                  </a:moveTo>
                  <a:lnTo>
                    <a:pt x="1707381" y="0"/>
                  </a:lnTo>
                  <a:cubicBezTo>
                    <a:pt x="1722996" y="0"/>
                    <a:pt x="1737971" y="6203"/>
                    <a:pt x="1749013" y="17244"/>
                  </a:cubicBezTo>
                  <a:cubicBezTo>
                    <a:pt x="1760054" y="28286"/>
                    <a:pt x="1766257" y="43261"/>
                    <a:pt x="1766257" y="58876"/>
                  </a:cubicBezTo>
                  <a:lnTo>
                    <a:pt x="1766257" y="527045"/>
                  </a:lnTo>
                  <a:cubicBezTo>
                    <a:pt x="1766257" y="559562"/>
                    <a:pt x="1739898" y="585921"/>
                    <a:pt x="1707381" y="585921"/>
                  </a:cubicBezTo>
                  <a:lnTo>
                    <a:pt x="58876" y="585921"/>
                  </a:lnTo>
                  <a:cubicBezTo>
                    <a:pt x="26360" y="585921"/>
                    <a:pt x="0" y="559562"/>
                    <a:pt x="0" y="527045"/>
                  </a:cubicBezTo>
                  <a:lnTo>
                    <a:pt x="0" y="58876"/>
                  </a:lnTo>
                  <a:cubicBezTo>
                    <a:pt x="0" y="43261"/>
                    <a:pt x="6203" y="28286"/>
                    <a:pt x="17244" y="17244"/>
                  </a:cubicBezTo>
                  <a:cubicBezTo>
                    <a:pt x="28286" y="6203"/>
                    <a:pt x="43261" y="0"/>
                    <a:pt x="58876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66257" cy="624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-397364"/>
            <a:ext cx="1114112" cy="1426064"/>
            <a:chOff x="0" y="0"/>
            <a:chExt cx="6350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" cy="812800"/>
            </a:xfrm>
            <a:custGeom>
              <a:avLst/>
              <a:gdLst/>
              <a:ahLst/>
              <a:cxnLst/>
              <a:rect l="l" t="t" r="r" b="b"/>
              <a:pathLst>
                <a:path w="635000" h="812800">
                  <a:moveTo>
                    <a:pt x="635000" y="0"/>
                  </a:moveTo>
                  <a:lnTo>
                    <a:pt x="635000" y="698500"/>
                  </a:lnTo>
                  <a:lnTo>
                    <a:pt x="317500" y="812800"/>
                  </a:lnTo>
                  <a:lnTo>
                    <a:pt x="0" y="698500"/>
                  </a:lnTo>
                  <a:lnTo>
                    <a:pt x="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6350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9759159" y="-106818"/>
            <a:ext cx="9019302" cy="1351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072"/>
              </a:lnSpc>
            </a:pPr>
            <a:r>
              <a:rPr lang="en-US" sz="4800" b="1" dirty="0">
                <a:solidFill>
                  <a:schemeClr val="accent2"/>
                </a:solidFill>
                <a:latin typeface="เอฟซี เอกลักษณ์ Bold"/>
                <a:ea typeface="เอฟซี เอกลักษณ์ Bold"/>
                <a:cs typeface="เอฟซี เอกลักษณ์ Bold"/>
                <a:sym typeface="เอฟซี เอกลักษณ์ Bold"/>
              </a:rPr>
              <a:t>REQUIREMENT ANALYSIS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179989" y="1717569"/>
            <a:ext cx="9019302" cy="16262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6"/>
              </a:lnSpc>
            </a:pPr>
            <a:r>
              <a:rPr lang="en-US" sz="4400" dirty="0">
                <a:solidFill>
                  <a:srgbClr val="7030A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Hardware Requirements</a:t>
            </a:r>
            <a:r>
              <a:rPr lang="en-US" sz="44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: </a:t>
            </a:r>
          </a:p>
          <a:p>
            <a:pPr algn="just">
              <a:lnSpc>
                <a:spcPts val="4206"/>
              </a:lnSpc>
            </a:pPr>
            <a:r>
              <a:rPr lang="en-US" sz="44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        Webcam</a:t>
            </a:r>
          </a:p>
          <a:p>
            <a:pPr algn="just">
              <a:lnSpc>
                <a:spcPts val="4206"/>
              </a:lnSpc>
            </a:pPr>
            <a:r>
              <a:rPr lang="en-US" sz="44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        computer.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59301" y="2344018"/>
            <a:ext cx="7707591" cy="4219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30"/>
              </a:lnSpc>
            </a:pPr>
            <a:r>
              <a:rPr lang="en-US" sz="4400" dirty="0">
                <a:solidFill>
                  <a:srgbClr val="7030A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Software Requirements: </a:t>
            </a:r>
            <a:r>
              <a:rPr lang="en-US" sz="44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Python</a:t>
            </a:r>
          </a:p>
          <a:p>
            <a:pPr algn="ctr">
              <a:lnSpc>
                <a:spcPts val="4730"/>
              </a:lnSpc>
            </a:pPr>
            <a:r>
              <a:rPr lang="en-US" sz="44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   OpenCV,</a:t>
            </a:r>
          </a:p>
          <a:p>
            <a:pPr algn="ctr">
              <a:lnSpc>
                <a:spcPts val="4730"/>
              </a:lnSpc>
            </a:pPr>
            <a:r>
              <a:rPr lang="en-US" sz="44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      MediaPipe, </a:t>
            </a:r>
          </a:p>
          <a:p>
            <a:pPr>
              <a:lnSpc>
                <a:spcPts val="4730"/>
              </a:lnSpc>
            </a:pPr>
            <a:r>
              <a:rPr lang="en-US" sz="44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                 pyautogui, and   </a:t>
            </a:r>
          </a:p>
          <a:p>
            <a:pPr>
              <a:lnSpc>
                <a:spcPts val="4730"/>
              </a:lnSpc>
            </a:pPr>
            <a:r>
              <a:rPr lang="en-US" sz="44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                 Pynput libraries.</a:t>
            </a:r>
          </a:p>
          <a:p>
            <a:pPr algn="just">
              <a:lnSpc>
                <a:spcPts val="4730"/>
              </a:lnSpc>
            </a:pPr>
            <a:endParaRPr lang="en-US" sz="4400" dirty="0">
              <a:solidFill>
                <a:srgbClr val="000000"/>
              </a:solidFill>
              <a:latin typeface="เอฟซี ไอคอนิก"/>
              <a:ea typeface="เอฟซี ไอคอนิก"/>
              <a:cs typeface="เอฟซี ไอคอนิก"/>
              <a:sym typeface="เอฟซี ไอคอนิก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80F3406-BC8C-47EA-87D3-F07534A47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705" y="1972131"/>
            <a:ext cx="1023280" cy="10232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DC47453-F8D2-4F66-B4C1-98EF686D5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705" y="2553972"/>
            <a:ext cx="1023280" cy="102328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6F29711-BA8C-458A-BC37-0B8388F5B589}"/>
              </a:ext>
            </a:extLst>
          </p:cNvPr>
          <p:cNvSpPr txBox="1"/>
          <p:nvPr/>
        </p:nvSpPr>
        <p:spPr>
          <a:xfrm>
            <a:off x="10013712" y="3513643"/>
            <a:ext cx="80998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Non Functional Requirements:</a:t>
            </a:r>
          </a:p>
          <a:p>
            <a:r>
              <a:rPr lang="en-GB" sz="4400" dirty="0">
                <a:solidFill>
                  <a:srgbClr val="7030A0"/>
                </a:solidFill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    </a:t>
            </a:r>
            <a:r>
              <a:rPr lang="en-GB" sz="3600" dirty="0"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The system should have high accuracy in recognizing gestures to avoid false positives or negatives..</a:t>
            </a:r>
          </a:p>
          <a:p>
            <a:r>
              <a:rPr lang="en-GB" sz="3600" dirty="0"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      Modularity in code structure should support easy updates and extensions.</a:t>
            </a:r>
          </a:p>
          <a:p>
            <a:endParaRPr lang="en-IN" sz="44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59542DC-F137-42E9-91FD-B2E96FFFD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224" y="7962900"/>
            <a:ext cx="635376" cy="6353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843A39C-1AA0-4AA8-9074-3CFB5063A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891" y="3016991"/>
            <a:ext cx="450109" cy="45010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C664AB0-873A-4470-8748-7284DB42A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124" y="3556824"/>
            <a:ext cx="495120" cy="4951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84DA409-2973-4F20-A8AE-E49C15384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368" y="4152900"/>
            <a:ext cx="544632" cy="54463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E6F95B3-9193-4F12-B6F0-263F3BE43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4751268"/>
            <a:ext cx="544632" cy="544632"/>
          </a:xfrm>
          <a:prstGeom prst="rect">
            <a:avLst/>
          </a:prstGeom>
        </p:spPr>
      </p:pic>
      <p:sp>
        <p:nvSpPr>
          <p:cNvPr id="25" name="TextBox 19">
            <a:extLst>
              <a:ext uri="{FF2B5EF4-FFF2-40B4-BE49-F238E27FC236}">
                <a16:creationId xmlns:a16="http://schemas.microsoft.com/office/drawing/2014/main" id="{449218DF-EDC8-4EA2-863B-EEE779ED0E2A}"/>
              </a:ext>
            </a:extLst>
          </p:cNvPr>
          <p:cNvSpPr txBox="1"/>
          <p:nvPr/>
        </p:nvSpPr>
        <p:spPr>
          <a:xfrm>
            <a:off x="678669" y="6451784"/>
            <a:ext cx="11968566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6"/>
              </a:lnSpc>
            </a:pPr>
            <a:r>
              <a:rPr lang="en-US" sz="4000" dirty="0">
                <a:solidFill>
                  <a:srgbClr val="7030A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    Functional Requirements</a:t>
            </a:r>
            <a:r>
              <a:rPr lang="en-US" sz="40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: </a:t>
            </a:r>
          </a:p>
          <a:p>
            <a:pPr algn="just">
              <a:lnSpc>
                <a:spcPts val="4206"/>
              </a:lnSpc>
            </a:pPr>
            <a:r>
              <a:rPr lang="en-US" sz="40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        Detect hands in real-time</a:t>
            </a:r>
          </a:p>
          <a:p>
            <a:pPr algn="just">
              <a:lnSpc>
                <a:spcPts val="4206"/>
              </a:lnSpc>
            </a:pPr>
            <a:r>
              <a:rPr lang="en-US" sz="40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        from webcam</a:t>
            </a:r>
          </a:p>
          <a:p>
            <a:pPr algn="just">
              <a:lnSpc>
                <a:spcPts val="4206"/>
              </a:lnSpc>
            </a:pPr>
            <a:r>
              <a:rPr lang="en-US" sz="40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        Perform actions based on gestures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3A0883C-480D-42AC-BB1D-81BD3E546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669" y="6944337"/>
            <a:ext cx="635376" cy="635376"/>
          </a:xfrm>
          <a:prstGeom prst="rect">
            <a:avLst/>
          </a:prstGeom>
        </p:spPr>
      </p:pic>
      <p:pic>
        <p:nvPicPr>
          <p:cNvPr id="2051" name="Picture 3" descr="Hand Icon 1366754">
            <a:extLst>
              <a:ext uri="{FF2B5EF4-FFF2-40B4-BE49-F238E27FC236}">
                <a16:creationId xmlns:a16="http://schemas.microsoft.com/office/drawing/2014/main" id="{7C42A48D-9D58-45D7-98C8-332EBDCFC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547" y="4217645"/>
            <a:ext cx="772877" cy="77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7AB29543-83EE-413B-B431-ED2A857E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1" name="Picture 3" descr="Hand Icon 1366754">
            <a:extLst>
              <a:ext uri="{FF2B5EF4-FFF2-40B4-BE49-F238E27FC236}">
                <a16:creationId xmlns:a16="http://schemas.microsoft.com/office/drawing/2014/main" id="{4F2702B2-EDB8-4B66-A067-879EA25B5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905500"/>
            <a:ext cx="772877" cy="77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318639" y="-2677852"/>
            <a:ext cx="14395660" cy="1041794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 dirty="0"/>
          </a:p>
        </p:txBody>
      </p:sp>
      <p:grpSp>
        <p:nvGrpSpPr>
          <p:cNvPr id="5" name="Group 5"/>
          <p:cNvGrpSpPr/>
          <p:nvPr/>
        </p:nvGrpSpPr>
        <p:grpSpPr>
          <a:xfrm>
            <a:off x="-759485" y="-543551"/>
            <a:ext cx="3465355" cy="4732567"/>
            <a:chOff x="0" y="0"/>
            <a:chExt cx="912686" cy="12464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2686" cy="1246437"/>
            </a:xfrm>
            <a:custGeom>
              <a:avLst/>
              <a:gdLst/>
              <a:ahLst/>
              <a:cxnLst/>
              <a:rect l="l" t="t" r="r" b="b"/>
              <a:pathLst>
                <a:path w="912686" h="1246437">
                  <a:moveTo>
                    <a:pt x="113939" y="0"/>
                  </a:moveTo>
                  <a:lnTo>
                    <a:pt x="798747" y="0"/>
                  </a:lnTo>
                  <a:cubicBezTo>
                    <a:pt x="828966" y="0"/>
                    <a:pt x="857946" y="12004"/>
                    <a:pt x="879314" y="33372"/>
                  </a:cubicBezTo>
                  <a:cubicBezTo>
                    <a:pt x="900682" y="54740"/>
                    <a:pt x="912686" y="83720"/>
                    <a:pt x="912686" y="113939"/>
                  </a:cubicBezTo>
                  <a:lnTo>
                    <a:pt x="912686" y="1132499"/>
                  </a:lnTo>
                  <a:cubicBezTo>
                    <a:pt x="912686" y="1162717"/>
                    <a:pt x="900682" y="1191698"/>
                    <a:pt x="879314" y="1213065"/>
                  </a:cubicBezTo>
                  <a:cubicBezTo>
                    <a:pt x="857946" y="1234433"/>
                    <a:pt x="828966" y="1246437"/>
                    <a:pt x="798747" y="1246437"/>
                  </a:cubicBezTo>
                  <a:lnTo>
                    <a:pt x="113939" y="1246437"/>
                  </a:lnTo>
                  <a:cubicBezTo>
                    <a:pt x="51012" y="1246437"/>
                    <a:pt x="0" y="1195425"/>
                    <a:pt x="0" y="1132499"/>
                  </a:cubicBezTo>
                  <a:lnTo>
                    <a:pt x="0" y="113939"/>
                  </a:lnTo>
                  <a:cubicBezTo>
                    <a:pt x="0" y="83720"/>
                    <a:pt x="12004" y="54740"/>
                    <a:pt x="33372" y="33372"/>
                  </a:cubicBezTo>
                  <a:cubicBezTo>
                    <a:pt x="54740" y="12004"/>
                    <a:pt x="83720" y="0"/>
                    <a:pt x="113939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2686" cy="12845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-397364"/>
            <a:ext cx="1114112" cy="1426064"/>
            <a:chOff x="0" y="0"/>
            <a:chExt cx="6350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" cy="812800"/>
            </a:xfrm>
            <a:custGeom>
              <a:avLst/>
              <a:gdLst/>
              <a:ahLst/>
              <a:cxnLst/>
              <a:rect l="l" t="t" r="r" b="b"/>
              <a:pathLst>
                <a:path w="635000" h="812800">
                  <a:moveTo>
                    <a:pt x="635000" y="0"/>
                  </a:moveTo>
                  <a:lnTo>
                    <a:pt x="635000" y="698500"/>
                  </a:lnTo>
                  <a:lnTo>
                    <a:pt x="317500" y="812800"/>
                  </a:lnTo>
                  <a:lnTo>
                    <a:pt x="0" y="698500"/>
                  </a:lnTo>
                  <a:lnTo>
                    <a:pt x="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6350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16597" y="2781300"/>
            <a:ext cx="14738003" cy="7001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4368" lvl="1">
              <a:lnSpc>
                <a:spcPts val="4206"/>
              </a:lnSpc>
            </a:pPr>
            <a:r>
              <a:rPr lang="en-US" sz="3600" dirty="0">
                <a:solidFill>
                  <a:srgbClr val="FF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The architecture is divided into key layers: </a:t>
            </a:r>
          </a:p>
          <a:p>
            <a:pPr marL="895868" lvl="1" indent="-571500">
              <a:lnSpc>
                <a:spcPts val="4206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Input layer (webcam for video capture), </a:t>
            </a:r>
          </a:p>
          <a:p>
            <a:pPr marL="895868" lvl="1" indent="-571500">
              <a:lnSpc>
                <a:spcPts val="4206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processing layer (gesture detection and control modules)</a:t>
            </a:r>
          </a:p>
          <a:p>
            <a:pPr marL="895868" lvl="1" indent="-571500">
              <a:lnSpc>
                <a:spcPts val="4206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Output layer that triggers OS controls like mouse actions, Document navigation</a:t>
            </a:r>
          </a:p>
          <a:p>
            <a:pPr marL="324368" lvl="1">
              <a:lnSpc>
                <a:spcPts val="4206"/>
              </a:lnSpc>
            </a:pPr>
            <a:endParaRPr lang="en-US" sz="3600" dirty="0">
              <a:solidFill>
                <a:srgbClr val="000000"/>
              </a:solidFill>
              <a:latin typeface="เอฟซี ไอคอนิก"/>
              <a:ea typeface="เอฟซี ไอคอนิก"/>
              <a:cs typeface="เอฟซี ไอคอนิก"/>
              <a:sym typeface="เอฟซี ไอคอนิก"/>
            </a:endParaRPr>
          </a:p>
          <a:p>
            <a:pPr marL="895868" lvl="1" indent="-571500">
              <a:lnSpc>
                <a:spcPts val="4206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Data flow between components ensures the user’s gestures are quickly recognized and converted into commands for digital interaction. </a:t>
            </a:r>
          </a:p>
          <a:p>
            <a:pPr marL="895868" lvl="1" indent="-571500">
              <a:lnSpc>
                <a:spcPts val="4206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เอฟซี ไอคอนิก"/>
              <a:ea typeface="เอฟซี ไอคอนิก"/>
              <a:cs typeface="เอฟซี ไอคอนิก"/>
              <a:sym typeface="เอฟซี ไอคอนิก"/>
            </a:endParaRPr>
          </a:p>
          <a:p>
            <a:pPr marL="895868" lvl="1" indent="-571500">
              <a:lnSpc>
                <a:spcPts val="4206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The design diagrams, including Class Diagram, Activity Diagram , Use Case Diagram outline the flow from gesture input to system response, ensuring modularity and ease of use</a:t>
            </a:r>
            <a:endParaRPr lang="en-US" sz="2800" dirty="0">
              <a:solidFill>
                <a:srgbClr val="000000"/>
              </a:solidFill>
              <a:latin typeface="เอฟซี ไอคอนิก"/>
              <a:ea typeface="เอฟซี ไอคอนิก"/>
              <a:cs typeface="เอฟซี ไอคอนิก"/>
              <a:sym typeface="เอฟซี ไอคอนิก"/>
            </a:endParaRPr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5F71DBE4-CE21-0C04-0A43-65432885DBA0}"/>
              </a:ext>
            </a:extLst>
          </p:cNvPr>
          <p:cNvGrpSpPr/>
          <p:nvPr/>
        </p:nvGrpSpPr>
        <p:grpSpPr>
          <a:xfrm>
            <a:off x="3930996" y="315667"/>
            <a:ext cx="14738003" cy="1627433"/>
            <a:chOff x="0" y="0"/>
            <a:chExt cx="2111318" cy="1033699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8BA2D492-A778-61A5-3DF2-BE7BDE94A847}"/>
                </a:ext>
              </a:extLst>
            </p:cNvPr>
            <p:cNvSpPr/>
            <p:nvPr/>
          </p:nvSpPr>
          <p:spPr>
            <a:xfrm>
              <a:off x="0" y="0"/>
              <a:ext cx="2111318" cy="1033699"/>
            </a:xfrm>
            <a:custGeom>
              <a:avLst/>
              <a:gdLst/>
              <a:ahLst/>
              <a:cxnLst/>
              <a:rect l="l" t="t" r="r" b="b"/>
              <a:pathLst>
                <a:path w="2111318" h="1033699">
                  <a:moveTo>
                    <a:pt x="49254" y="0"/>
                  </a:moveTo>
                  <a:lnTo>
                    <a:pt x="2062064" y="0"/>
                  </a:lnTo>
                  <a:cubicBezTo>
                    <a:pt x="2075127" y="0"/>
                    <a:pt x="2087655" y="5189"/>
                    <a:pt x="2096892" y="14426"/>
                  </a:cubicBezTo>
                  <a:cubicBezTo>
                    <a:pt x="2106129" y="23663"/>
                    <a:pt x="2111318" y="36191"/>
                    <a:pt x="2111318" y="49254"/>
                  </a:cubicBezTo>
                  <a:lnTo>
                    <a:pt x="2111318" y="984445"/>
                  </a:lnTo>
                  <a:cubicBezTo>
                    <a:pt x="2111318" y="997508"/>
                    <a:pt x="2106129" y="1010036"/>
                    <a:pt x="2096892" y="1019273"/>
                  </a:cubicBezTo>
                  <a:cubicBezTo>
                    <a:pt x="2087655" y="1028510"/>
                    <a:pt x="2075127" y="1033699"/>
                    <a:pt x="2062064" y="1033699"/>
                  </a:cubicBezTo>
                  <a:lnTo>
                    <a:pt x="49254" y="1033699"/>
                  </a:lnTo>
                  <a:cubicBezTo>
                    <a:pt x="36191" y="1033699"/>
                    <a:pt x="23663" y="1028510"/>
                    <a:pt x="14426" y="1019273"/>
                  </a:cubicBezTo>
                  <a:cubicBezTo>
                    <a:pt x="5189" y="1010036"/>
                    <a:pt x="0" y="997508"/>
                    <a:pt x="0" y="984445"/>
                  </a:cubicBezTo>
                  <a:lnTo>
                    <a:pt x="0" y="49254"/>
                  </a:lnTo>
                  <a:cubicBezTo>
                    <a:pt x="0" y="36191"/>
                    <a:pt x="5189" y="23663"/>
                    <a:pt x="14426" y="14426"/>
                  </a:cubicBezTo>
                  <a:cubicBezTo>
                    <a:pt x="23663" y="5189"/>
                    <a:pt x="36191" y="0"/>
                    <a:pt x="49254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0C7226D5-C793-B0A1-F0CA-7EEF17B8DC6E}"/>
                </a:ext>
              </a:extLst>
            </p:cNvPr>
            <p:cNvSpPr txBox="1"/>
            <p:nvPr/>
          </p:nvSpPr>
          <p:spPr>
            <a:xfrm>
              <a:off x="0" y="-38100"/>
              <a:ext cx="2111318" cy="10717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17" name="TextBox 11"/>
          <p:cNvSpPr txBox="1"/>
          <p:nvPr/>
        </p:nvSpPr>
        <p:spPr>
          <a:xfrm>
            <a:off x="5736830" y="523512"/>
            <a:ext cx="12017770" cy="1211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0003"/>
              </a:lnSpc>
            </a:pPr>
            <a:r>
              <a:rPr lang="en-US" sz="8000" b="1" dirty="0">
                <a:solidFill>
                  <a:srgbClr val="000000"/>
                </a:solidFill>
                <a:latin typeface="เอฟซี เอกลักษณ์ Bold"/>
                <a:ea typeface="เอฟซี เอกลักษณ์ Bold"/>
                <a:cs typeface="เอฟซี เอกลักษณ์ Bold"/>
                <a:sym typeface="เอฟซี เอกลักษณ์ Bold"/>
              </a:rPr>
              <a:t>DESIGN  &amp; MODELLING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5">
            <a:extLst>
              <a:ext uri="{FF2B5EF4-FFF2-40B4-BE49-F238E27FC236}">
                <a16:creationId xmlns:a16="http://schemas.microsoft.com/office/drawing/2014/main" id="{54BF81C2-EAC9-45E5-8993-F14C1660353C}"/>
              </a:ext>
            </a:extLst>
          </p:cNvPr>
          <p:cNvGrpSpPr/>
          <p:nvPr/>
        </p:nvGrpSpPr>
        <p:grpSpPr>
          <a:xfrm rot="5400000">
            <a:off x="8358770" y="-4396371"/>
            <a:ext cx="1108928" cy="9901669"/>
            <a:chOff x="0" y="-38100"/>
            <a:chExt cx="912686" cy="1284537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BBF1A389-E93E-4A70-9D79-91904C6D41E3}"/>
                </a:ext>
              </a:extLst>
            </p:cNvPr>
            <p:cNvSpPr/>
            <p:nvPr/>
          </p:nvSpPr>
          <p:spPr>
            <a:xfrm>
              <a:off x="0" y="0"/>
              <a:ext cx="912686" cy="1246437"/>
            </a:xfrm>
            <a:custGeom>
              <a:avLst/>
              <a:gdLst/>
              <a:ahLst/>
              <a:cxnLst/>
              <a:rect l="l" t="t" r="r" b="b"/>
              <a:pathLst>
                <a:path w="912686" h="1246437">
                  <a:moveTo>
                    <a:pt x="113939" y="0"/>
                  </a:moveTo>
                  <a:lnTo>
                    <a:pt x="798747" y="0"/>
                  </a:lnTo>
                  <a:cubicBezTo>
                    <a:pt x="828966" y="0"/>
                    <a:pt x="857946" y="12004"/>
                    <a:pt x="879314" y="33372"/>
                  </a:cubicBezTo>
                  <a:cubicBezTo>
                    <a:pt x="900682" y="54740"/>
                    <a:pt x="912686" y="83720"/>
                    <a:pt x="912686" y="113939"/>
                  </a:cubicBezTo>
                  <a:lnTo>
                    <a:pt x="912686" y="1132499"/>
                  </a:lnTo>
                  <a:cubicBezTo>
                    <a:pt x="912686" y="1162717"/>
                    <a:pt x="900682" y="1191698"/>
                    <a:pt x="879314" y="1213065"/>
                  </a:cubicBezTo>
                  <a:cubicBezTo>
                    <a:pt x="857946" y="1234433"/>
                    <a:pt x="828966" y="1246437"/>
                    <a:pt x="798747" y="1246437"/>
                  </a:cubicBezTo>
                  <a:lnTo>
                    <a:pt x="113939" y="1246437"/>
                  </a:lnTo>
                  <a:cubicBezTo>
                    <a:pt x="51012" y="1246437"/>
                    <a:pt x="0" y="1195425"/>
                    <a:pt x="0" y="1132499"/>
                  </a:cubicBezTo>
                  <a:lnTo>
                    <a:pt x="0" y="113939"/>
                  </a:lnTo>
                  <a:cubicBezTo>
                    <a:pt x="0" y="83720"/>
                    <a:pt x="12004" y="54740"/>
                    <a:pt x="33372" y="33372"/>
                  </a:cubicBezTo>
                  <a:cubicBezTo>
                    <a:pt x="54740" y="12004"/>
                    <a:pt x="83720" y="0"/>
                    <a:pt x="113939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FF4933A8-F5FA-40B8-BBD9-F22DA743F7DD}"/>
                </a:ext>
              </a:extLst>
            </p:cNvPr>
            <p:cNvSpPr txBox="1"/>
            <p:nvPr/>
          </p:nvSpPr>
          <p:spPr>
            <a:xfrm>
              <a:off x="0" y="-38100"/>
              <a:ext cx="912686" cy="12845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E3628C0-F842-4C0B-9232-61C2841147D9}"/>
              </a:ext>
            </a:extLst>
          </p:cNvPr>
          <p:cNvSpPr txBox="1"/>
          <p:nvPr/>
        </p:nvSpPr>
        <p:spPr>
          <a:xfrm>
            <a:off x="3348469" y="-265807"/>
            <a:ext cx="10515600" cy="1304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00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เอฟซี เอกลักษณ์ Bold"/>
                <a:ea typeface="เอฟซี เอกลักษณ์ Bold"/>
                <a:cs typeface="เอฟซี เอกลักษณ์ Bold"/>
                <a:sym typeface="เอฟซี เอกลักษณ์ Bold"/>
              </a:rPr>
              <a:t>CLASS DIAGRAM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E4EE61-C2A7-7736-3D38-086F3598EB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491" y="1101253"/>
            <a:ext cx="10999604" cy="9188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5">
            <a:extLst>
              <a:ext uri="{FF2B5EF4-FFF2-40B4-BE49-F238E27FC236}">
                <a16:creationId xmlns:a16="http://schemas.microsoft.com/office/drawing/2014/main" id="{54BF81C2-EAC9-45E5-8993-F14C1660353C}"/>
              </a:ext>
            </a:extLst>
          </p:cNvPr>
          <p:cNvGrpSpPr/>
          <p:nvPr/>
        </p:nvGrpSpPr>
        <p:grpSpPr>
          <a:xfrm rot="5400000">
            <a:off x="9184769" y="-4966845"/>
            <a:ext cx="1061464" cy="10896601"/>
            <a:chOff x="0" y="0"/>
            <a:chExt cx="912686" cy="1246437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BBF1A389-E93E-4A70-9D79-91904C6D41E3}"/>
                </a:ext>
              </a:extLst>
            </p:cNvPr>
            <p:cNvSpPr/>
            <p:nvPr/>
          </p:nvSpPr>
          <p:spPr>
            <a:xfrm>
              <a:off x="0" y="0"/>
              <a:ext cx="912686" cy="1246437"/>
            </a:xfrm>
            <a:custGeom>
              <a:avLst/>
              <a:gdLst/>
              <a:ahLst/>
              <a:cxnLst/>
              <a:rect l="l" t="t" r="r" b="b"/>
              <a:pathLst>
                <a:path w="912686" h="1246437">
                  <a:moveTo>
                    <a:pt x="113939" y="0"/>
                  </a:moveTo>
                  <a:lnTo>
                    <a:pt x="798747" y="0"/>
                  </a:lnTo>
                  <a:cubicBezTo>
                    <a:pt x="828966" y="0"/>
                    <a:pt x="857946" y="12004"/>
                    <a:pt x="879314" y="33372"/>
                  </a:cubicBezTo>
                  <a:cubicBezTo>
                    <a:pt x="900682" y="54740"/>
                    <a:pt x="912686" y="83720"/>
                    <a:pt x="912686" y="113939"/>
                  </a:cubicBezTo>
                  <a:lnTo>
                    <a:pt x="912686" y="1132499"/>
                  </a:lnTo>
                  <a:cubicBezTo>
                    <a:pt x="912686" y="1162717"/>
                    <a:pt x="900682" y="1191698"/>
                    <a:pt x="879314" y="1213065"/>
                  </a:cubicBezTo>
                  <a:cubicBezTo>
                    <a:pt x="857946" y="1234433"/>
                    <a:pt x="828966" y="1246437"/>
                    <a:pt x="798747" y="1246437"/>
                  </a:cubicBezTo>
                  <a:lnTo>
                    <a:pt x="113939" y="1246437"/>
                  </a:lnTo>
                  <a:cubicBezTo>
                    <a:pt x="51012" y="1246437"/>
                    <a:pt x="0" y="1195425"/>
                    <a:pt x="0" y="1132499"/>
                  </a:cubicBezTo>
                  <a:lnTo>
                    <a:pt x="0" y="113939"/>
                  </a:lnTo>
                  <a:cubicBezTo>
                    <a:pt x="0" y="83720"/>
                    <a:pt x="12004" y="54740"/>
                    <a:pt x="33372" y="33372"/>
                  </a:cubicBezTo>
                  <a:cubicBezTo>
                    <a:pt x="54740" y="12004"/>
                    <a:pt x="83720" y="0"/>
                    <a:pt x="113939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FF4933A8-F5FA-40B8-BBD9-F22DA743F7DD}"/>
                </a:ext>
              </a:extLst>
            </p:cNvPr>
            <p:cNvSpPr txBox="1"/>
            <p:nvPr/>
          </p:nvSpPr>
          <p:spPr>
            <a:xfrm>
              <a:off x="0" y="-38100"/>
              <a:ext cx="912686" cy="12845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E3628C0-F842-4C0B-9232-61C2841147D9}"/>
              </a:ext>
            </a:extLst>
          </p:cNvPr>
          <p:cNvSpPr txBox="1"/>
          <p:nvPr/>
        </p:nvSpPr>
        <p:spPr>
          <a:xfrm>
            <a:off x="4524080" y="-248813"/>
            <a:ext cx="10896600" cy="1241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00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เอฟซี เอกลักษณ์ Bold"/>
                <a:ea typeface="เอฟซี เอกลักษณ์ Bold"/>
                <a:cs typeface="เอฟซี เอกลักษณ์ Bold"/>
                <a:sym typeface="เอฟซี เอกลักษณ์ Bold"/>
              </a:rPr>
              <a:t>ACTIVITY DIAGRAM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E1F52C2-3FDA-F317-F984-6AB626B1F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41" y="1012188"/>
            <a:ext cx="8387960" cy="91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69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5">
            <a:extLst>
              <a:ext uri="{FF2B5EF4-FFF2-40B4-BE49-F238E27FC236}">
                <a16:creationId xmlns:a16="http://schemas.microsoft.com/office/drawing/2014/main" id="{54BF81C2-EAC9-45E5-8993-F14C1660353C}"/>
              </a:ext>
            </a:extLst>
          </p:cNvPr>
          <p:cNvGrpSpPr/>
          <p:nvPr/>
        </p:nvGrpSpPr>
        <p:grpSpPr>
          <a:xfrm rot="5400000">
            <a:off x="8163363" y="-5529125"/>
            <a:ext cx="1885076" cy="11963401"/>
            <a:chOff x="0" y="0"/>
            <a:chExt cx="912686" cy="1246437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BBF1A389-E93E-4A70-9D79-91904C6D41E3}"/>
                </a:ext>
              </a:extLst>
            </p:cNvPr>
            <p:cNvSpPr/>
            <p:nvPr/>
          </p:nvSpPr>
          <p:spPr>
            <a:xfrm>
              <a:off x="0" y="0"/>
              <a:ext cx="912686" cy="1246437"/>
            </a:xfrm>
            <a:custGeom>
              <a:avLst/>
              <a:gdLst/>
              <a:ahLst/>
              <a:cxnLst/>
              <a:rect l="l" t="t" r="r" b="b"/>
              <a:pathLst>
                <a:path w="912686" h="1246437">
                  <a:moveTo>
                    <a:pt x="113939" y="0"/>
                  </a:moveTo>
                  <a:lnTo>
                    <a:pt x="798747" y="0"/>
                  </a:lnTo>
                  <a:cubicBezTo>
                    <a:pt x="828966" y="0"/>
                    <a:pt x="857946" y="12004"/>
                    <a:pt x="879314" y="33372"/>
                  </a:cubicBezTo>
                  <a:cubicBezTo>
                    <a:pt x="900682" y="54740"/>
                    <a:pt x="912686" y="83720"/>
                    <a:pt x="912686" y="113939"/>
                  </a:cubicBezTo>
                  <a:lnTo>
                    <a:pt x="912686" y="1132499"/>
                  </a:lnTo>
                  <a:cubicBezTo>
                    <a:pt x="912686" y="1162717"/>
                    <a:pt x="900682" y="1191698"/>
                    <a:pt x="879314" y="1213065"/>
                  </a:cubicBezTo>
                  <a:cubicBezTo>
                    <a:pt x="857946" y="1234433"/>
                    <a:pt x="828966" y="1246437"/>
                    <a:pt x="798747" y="1246437"/>
                  </a:cubicBezTo>
                  <a:lnTo>
                    <a:pt x="113939" y="1246437"/>
                  </a:lnTo>
                  <a:cubicBezTo>
                    <a:pt x="51012" y="1246437"/>
                    <a:pt x="0" y="1195425"/>
                    <a:pt x="0" y="1132499"/>
                  </a:cubicBezTo>
                  <a:lnTo>
                    <a:pt x="0" y="113939"/>
                  </a:lnTo>
                  <a:cubicBezTo>
                    <a:pt x="0" y="83720"/>
                    <a:pt x="12004" y="54740"/>
                    <a:pt x="33372" y="33372"/>
                  </a:cubicBezTo>
                  <a:cubicBezTo>
                    <a:pt x="54740" y="12004"/>
                    <a:pt x="83720" y="0"/>
                    <a:pt x="113939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FF4933A8-F5FA-40B8-BBD9-F22DA743F7DD}"/>
                </a:ext>
              </a:extLst>
            </p:cNvPr>
            <p:cNvSpPr txBox="1"/>
            <p:nvPr/>
          </p:nvSpPr>
          <p:spPr>
            <a:xfrm>
              <a:off x="0" y="-38100"/>
              <a:ext cx="912686" cy="12845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E3628C0-F842-4C0B-9232-61C2841147D9}"/>
              </a:ext>
            </a:extLst>
          </p:cNvPr>
          <p:cNvSpPr txBox="1"/>
          <p:nvPr/>
        </p:nvSpPr>
        <p:spPr>
          <a:xfrm>
            <a:off x="2423088" y="41644"/>
            <a:ext cx="13030200" cy="1374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00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62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เอฟซี เอกลักษณ์ Bold"/>
                <a:ea typeface="เอฟซี เอกลักษณ์ Bold"/>
                <a:cs typeface="เอฟซี เอกลักษณ์ Bold"/>
                <a:sym typeface="เอฟซี เอกลักษณ์ Bold"/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8040B7-04D2-4B83-82EB-7C91EF822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90700"/>
            <a:ext cx="10701670" cy="77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F0F88-5329-BADB-D4EB-663E4B186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BC321C7-85AD-B92D-41F0-4DF4A303484D}"/>
              </a:ext>
            </a:extLst>
          </p:cNvPr>
          <p:cNvGrpSpPr/>
          <p:nvPr/>
        </p:nvGrpSpPr>
        <p:grpSpPr>
          <a:xfrm>
            <a:off x="685800" y="-63893"/>
            <a:ext cx="17306664" cy="10286997"/>
            <a:chOff x="0" y="-55345"/>
            <a:chExt cx="4274726" cy="123849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859E996-90E2-E337-55A7-B11638F31AB3}"/>
                </a:ext>
              </a:extLst>
            </p:cNvPr>
            <p:cNvSpPr/>
            <p:nvPr/>
          </p:nvSpPr>
          <p:spPr>
            <a:xfrm>
              <a:off x="0" y="0"/>
              <a:ext cx="4274726" cy="1183153"/>
            </a:xfrm>
            <a:custGeom>
              <a:avLst/>
              <a:gdLst/>
              <a:ahLst/>
              <a:cxnLst/>
              <a:rect l="l" t="t" r="r" b="b"/>
              <a:pathLst>
                <a:path w="4274726" h="1183153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158827"/>
                  </a:lnTo>
                  <a:cubicBezTo>
                    <a:pt x="4274726" y="1165278"/>
                    <a:pt x="4272163" y="1171466"/>
                    <a:pt x="4267601" y="1176028"/>
                  </a:cubicBezTo>
                  <a:cubicBezTo>
                    <a:pt x="4263039" y="1180590"/>
                    <a:pt x="4256851" y="1183153"/>
                    <a:pt x="4250399" y="1183153"/>
                  </a:cubicBezTo>
                  <a:lnTo>
                    <a:pt x="24327" y="1183153"/>
                  </a:lnTo>
                  <a:cubicBezTo>
                    <a:pt x="10891" y="1183153"/>
                    <a:pt x="0" y="1172262"/>
                    <a:pt x="0" y="115882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8245B65-0BC3-C063-C2F4-7026BE0125B5}"/>
                </a:ext>
              </a:extLst>
            </p:cNvPr>
            <p:cNvSpPr txBox="1"/>
            <p:nvPr/>
          </p:nvSpPr>
          <p:spPr>
            <a:xfrm>
              <a:off x="0" y="-55345"/>
              <a:ext cx="4274726" cy="123849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04D2A1F2-A803-2615-6946-945A6B411341}"/>
              </a:ext>
            </a:extLst>
          </p:cNvPr>
          <p:cNvSpPr txBox="1"/>
          <p:nvPr/>
        </p:nvSpPr>
        <p:spPr>
          <a:xfrm>
            <a:off x="1637639" y="1232041"/>
            <a:ext cx="15012721" cy="509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4368" lvl="1" algn="l">
              <a:lnSpc>
                <a:spcPts val="4206"/>
              </a:lnSpc>
            </a:pPr>
            <a:r>
              <a:rPr lang="en-US" sz="3200" dirty="0">
                <a:solidFill>
                  <a:srgbClr val="FF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The Methodology for this project follows an iterative Approach:</a:t>
            </a:r>
            <a:endParaRPr lang="en-US" sz="3200" dirty="0">
              <a:solidFill>
                <a:srgbClr val="000000"/>
              </a:solidFill>
              <a:latin typeface="เอฟซี ไอคอนิก"/>
              <a:ea typeface="เอฟซี ไอคอนิก"/>
              <a:cs typeface="เอฟซี ไอคอนิก"/>
              <a:sym typeface="เอฟซี ไอคอนิก"/>
            </a:endParaRP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4B519783-9CCA-9ACB-B31E-60401F11E033}"/>
              </a:ext>
            </a:extLst>
          </p:cNvPr>
          <p:cNvGrpSpPr/>
          <p:nvPr/>
        </p:nvGrpSpPr>
        <p:grpSpPr>
          <a:xfrm>
            <a:off x="4572000" y="-63893"/>
            <a:ext cx="10096500" cy="1087749"/>
            <a:chOff x="0" y="0"/>
            <a:chExt cx="1675452" cy="288073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EB2DE06-1478-3044-806F-E871394AEB6A}"/>
                </a:ext>
              </a:extLst>
            </p:cNvPr>
            <p:cNvSpPr/>
            <p:nvPr/>
          </p:nvSpPr>
          <p:spPr>
            <a:xfrm>
              <a:off x="0" y="0"/>
              <a:ext cx="1675452" cy="288073"/>
            </a:xfrm>
            <a:custGeom>
              <a:avLst/>
              <a:gdLst/>
              <a:ahLst/>
              <a:cxnLst/>
              <a:rect l="l" t="t" r="r" b="b"/>
              <a:pathLst>
                <a:path w="1675452" h="288073">
                  <a:moveTo>
                    <a:pt x="62067" y="0"/>
                  </a:moveTo>
                  <a:lnTo>
                    <a:pt x="1613385" y="0"/>
                  </a:lnTo>
                  <a:cubicBezTo>
                    <a:pt x="1629846" y="0"/>
                    <a:pt x="1645633" y="6539"/>
                    <a:pt x="1657273" y="18179"/>
                  </a:cubicBezTo>
                  <a:cubicBezTo>
                    <a:pt x="1668913" y="29819"/>
                    <a:pt x="1675452" y="45606"/>
                    <a:pt x="1675452" y="62067"/>
                  </a:cubicBezTo>
                  <a:lnTo>
                    <a:pt x="1675452" y="226006"/>
                  </a:lnTo>
                  <a:cubicBezTo>
                    <a:pt x="1675452" y="260285"/>
                    <a:pt x="1647664" y="288073"/>
                    <a:pt x="1613385" y="288073"/>
                  </a:cubicBezTo>
                  <a:lnTo>
                    <a:pt x="62067" y="288073"/>
                  </a:lnTo>
                  <a:cubicBezTo>
                    <a:pt x="27788" y="288073"/>
                    <a:pt x="0" y="260285"/>
                    <a:pt x="0" y="226006"/>
                  </a:cubicBezTo>
                  <a:lnTo>
                    <a:pt x="0" y="62067"/>
                  </a:lnTo>
                  <a:cubicBezTo>
                    <a:pt x="0" y="27788"/>
                    <a:pt x="27788" y="0"/>
                    <a:pt x="62067" y="0"/>
                  </a:cubicBezTo>
                  <a:close/>
                </a:path>
              </a:pathLst>
            </a:custGeom>
            <a:solidFill>
              <a:srgbClr val="CDB4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5EB329BB-36DA-B6B5-7532-0321BEC09A43}"/>
                </a:ext>
              </a:extLst>
            </p:cNvPr>
            <p:cNvSpPr txBox="1"/>
            <p:nvPr/>
          </p:nvSpPr>
          <p:spPr>
            <a:xfrm>
              <a:off x="0" y="-38100"/>
              <a:ext cx="1675452" cy="3261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14" name="TextBox 8">
            <a:extLst>
              <a:ext uri="{FF2B5EF4-FFF2-40B4-BE49-F238E27FC236}">
                <a16:creationId xmlns:a16="http://schemas.microsoft.com/office/drawing/2014/main" id="{F904E574-47E5-9289-658E-A94485D13BA0}"/>
              </a:ext>
            </a:extLst>
          </p:cNvPr>
          <p:cNvSpPr txBox="1"/>
          <p:nvPr/>
        </p:nvSpPr>
        <p:spPr>
          <a:xfrm>
            <a:off x="5200650" y="-218792"/>
            <a:ext cx="8839200" cy="1149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3"/>
              </a:lnSpc>
            </a:pPr>
            <a:r>
              <a:rPr lang="en-US" sz="6000" b="1" dirty="0">
                <a:solidFill>
                  <a:srgbClr val="000000"/>
                </a:solidFill>
                <a:latin typeface="เอฟซี เอกลักษณ์ Bold"/>
                <a:ea typeface="เอฟซี เอกลักษณ์ Bold"/>
                <a:cs typeface="เอฟซี เอกลักษณ์ Bold"/>
                <a:sym typeface="เอฟซี เอกลักษณ์ Bold"/>
              </a:rPr>
              <a:t>METHODOLOGY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700249-640A-8F6B-295F-E0274D18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980759"/>
            <a:ext cx="5363323" cy="3162741"/>
          </a:xfrm>
          <a:prstGeom prst="rect">
            <a:avLst/>
          </a:prstGeom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E930CF04-38A3-DF7A-12B3-C41F880265BA}"/>
              </a:ext>
            </a:extLst>
          </p:cNvPr>
          <p:cNvSpPr txBox="1"/>
          <p:nvPr/>
        </p:nvSpPr>
        <p:spPr>
          <a:xfrm>
            <a:off x="1637639" y="5414140"/>
            <a:ext cx="15012721" cy="481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1568" lvl="1" indent="-457200" algn="l">
              <a:lnSpc>
                <a:spcPts val="4206"/>
              </a:lnSpc>
              <a:buFont typeface="Wingdings" panose="05000000000000000000" pitchFamily="2" charset="2"/>
              <a:buChar char="Ø"/>
            </a:pPr>
            <a:r>
              <a:rPr lang="en-US" sz="3004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Beginning with Feasibility Study and then Requirement gathering and analysis to identify the essential gestures for digital interaction. </a:t>
            </a:r>
          </a:p>
          <a:p>
            <a:pPr marL="781568" lvl="1" indent="-457200" algn="l">
              <a:lnSpc>
                <a:spcPts val="4206"/>
              </a:lnSpc>
              <a:buFont typeface="Wingdings" panose="05000000000000000000" pitchFamily="2" charset="2"/>
              <a:buChar char="Ø"/>
            </a:pPr>
            <a:r>
              <a:rPr lang="en-US" sz="3004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Next, a modular design is created to ensure each gesture,</a:t>
            </a:r>
          </a:p>
          <a:p>
            <a:pPr marL="781568" lvl="1" indent="-457200" algn="l">
              <a:lnSpc>
                <a:spcPts val="4206"/>
              </a:lnSpc>
              <a:buFont typeface="Wingdings" panose="05000000000000000000" pitchFamily="2" charset="2"/>
              <a:buChar char="Ø"/>
            </a:pPr>
            <a:r>
              <a:rPr lang="en-US" sz="3004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the hand detection and gesture recognition modules are developed and tested separately.</a:t>
            </a:r>
          </a:p>
          <a:p>
            <a:pPr marL="781568" lvl="1" indent="-457200" algn="l">
              <a:lnSpc>
                <a:spcPts val="4206"/>
              </a:lnSpc>
              <a:buFont typeface="Wingdings" panose="05000000000000000000" pitchFamily="2" charset="2"/>
              <a:buChar char="Ø"/>
            </a:pPr>
            <a:r>
              <a:rPr lang="en-US" sz="3004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 Each gesture is mapped to system commands</a:t>
            </a:r>
          </a:p>
          <a:p>
            <a:pPr marL="781568" lvl="1" indent="-457200" algn="l">
              <a:lnSpc>
                <a:spcPts val="4206"/>
              </a:lnSpc>
              <a:buFont typeface="Wingdings" panose="05000000000000000000" pitchFamily="2" charset="2"/>
              <a:buChar char="Ø"/>
            </a:pPr>
            <a:r>
              <a:rPr lang="en-US" sz="3004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The approach focuses on accuracy, responsiveness, and usability, ensuring smooth, gesture-based unique digital interaction</a:t>
            </a:r>
          </a:p>
          <a:p>
            <a:pPr marL="324368" lvl="1" algn="l">
              <a:lnSpc>
                <a:spcPts val="4206"/>
              </a:lnSpc>
            </a:pPr>
            <a:endParaRPr lang="en-US" sz="3004" dirty="0">
              <a:solidFill>
                <a:srgbClr val="000000"/>
              </a:solidFill>
              <a:latin typeface="เอฟซี ไอคอนิก"/>
              <a:ea typeface="เอฟซี ไอคอนิก"/>
              <a:cs typeface="เอฟซี ไอคอนิก"/>
              <a:sym typeface="เอฟซี ไอคอนิก"/>
            </a:endParaRPr>
          </a:p>
        </p:txBody>
      </p:sp>
    </p:spTree>
    <p:extLst>
      <p:ext uri="{BB962C8B-B14F-4D97-AF65-F5344CB8AC3E}">
        <p14:creationId xmlns:p14="http://schemas.microsoft.com/office/powerpoint/2010/main" val="13692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550</Words>
  <Application>Microsoft Office PowerPoint</Application>
  <PresentationFormat>Custom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เอฟซี เอกลักษณ์ Bold</vt:lpstr>
      <vt:lpstr>Calibri</vt:lpstr>
      <vt:lpstr>Arial</vt:lpstr>
      <vt:lpstr>เอฟซี ไอคอนิก Bold</vt:lpstr>
      <vt:lpstr>Wingdings</vt:lpstr>
      <vt:lpstr>เอฟซี ไอคอนิก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 MOHAMMAD NISAR AHAMED</dc:creator>
  <cp:lastModifiedBy>Charanjit N</cp:lastModifiedBy>
  <cp:revision>51</cp:revision>
  <dcterms:created xsi:type="dcterms:W3CDTF">2006-08-16T00:00:00Z</dcterms:created>
  <dcterms:modified xsi:type="dcterms:W3CDTF">2024-11-13T08:10:45Z</dcterms:modified>
  <dc:identifier>DAGVsQB-0dE</dc:identifier>
</cp:coreProperties>
</file>