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9" r:id="rId10"/>
    <p:sldId id="268" r:id="rId11"/>
    <p:sldId id="270" r:id="rId12"/>
    <p:sldId id="272" r:id="rId13"/>
    <p:sldId id="273" r:id="rId14"/>
    <p:sldId id="274" r:id="rId15"/>
    <p:sldId id="275" r:id="rId16"/>
    <p:sldId id="276" r:id="rId17"/>
    <p:sldId id="277" r:id="rId18"/>
    <p:sldId id="278" r:id="rId19"/>
    <p:sldId id="489" r:id="rId20"/>
    <p:sldId id="493" r:id="rId21"/>
    <p:sldId id="490" r:id="rId22"/>
    <p:sldId id="491" r:id="rId23"/>
    <p:sldId id="279" r:id="rId24"/>
    <p:sldId id="487" r:id="rId25"/>
    <p:sldId id="488" r:id="rId26"/>
    <p:sldId id="280" r:id="rId27"/>
    <p:sldId id="281" r:id="rId28"/>
    <p:sldId id="282" r:id="rId29"/>
    <p:sldId id="494" r:id="rId30"/>
    <p:sldId id="495" r:id="rId31"/>
    <p:sldId id="496" r:id="rId32"/>
    <p:sldId id="283" r:id="rId33"/>
    <p:sldId id="284" r:id="rId34"/>
    <p:sldId id="500" r:id="rId35"/>
    <p:sldId id="497" r:id="rId36"/>
    <p:sldId id="498" r:id="rId37"/>
    <p:sldId id="499" r:id="rId38"/>
    <p:sldId id="286" r:id="rId39"/>
    <p:sldId id="501" r:id="rId40"/>
    <p:sldId id="287" r:id="rId41"/>
    <p:sldId id="288" r:id="rId42"/>
    <p:sldId id="509" r:id="rId43"/>
    <p:sldId id="502" r:id="rId44"/>
    <p:sldId id="503" r:id="rId45"/>
    <p:sldId id="504" r:id="rId46"/>
    <p:sldId id="505" r:id="rId47"/>
    <p:sldId id="506" r:id="rId48"/>
    <p:sldId id="507" r:id="rId49"/>
    <p:sldId id="508" r:id="rId50"/>
    <p:sldId id="515" r:id="rId51"/>
    <p:sldId id="291" r:id="rId52"/>
    <p:sldId id="510" r:id="rId53"/>
    <p:sldId id="511" r:id="rId54"/>
    <p:sldId id="512" r:id="rId55"/>
    <p:sldId id="513" r:id="rId56"/>
    <p:sldId id="514" r:id="rId57"/>
    <p:sldId id="519" r:id="rId58"/>
    <p:sldId id="516" r:id="rId59"/>
    <p:sldId id="517" r:id="rId60"/>
    <p:sldId id="518" r:id="rId61"/>
    <p:sldId id="292" r:id="rId62"/>
    <p:sldId id="294" r:id="rId63"/>
    <p:sldId id="295" r:id="rId64"/>
    <p:sldId id="296" r:id="rId65"/>
    <p:sldId id="297" r:id="rId66"/>
    <p:sldId id="298" r:id="rId67"/>
    <p:sldId id="299" r:id="rId68"/>
    <p:sldId id="293" r:id="rId69"/>
    <p:sldId id="470" r:id="rId70"/>
    <p:sldId id="471" r:id="rId71"/>
    <p:sldId id="472" r:id="rId72"/>
    <p:sldId id="308" r:id="rId73"/>
    <p:sldId id="473" r:id="rId74"/>
    <p:sldId id="474" r:id="rId75"/>
    <p:sldId id="475" r:id="rId76"/>
    <p:sldId id="476" r:id="rId77"/>
    <p:sldId id="477" r:id="rId78"/>
    <p:sldId id="300" r:id="rId79"/>
    <p:sldId id="478" r:id="rId80"/>
    <p:sldId id="479" r:id="rId81"/>
    <p:sldId id="480" r:id="rId82"/>
    <p:sldId id="481" r:id="rId83"/>
    <p:sldId id="482" r:id="rId84"/>
    <p:sldId id="483" r:id="rId85"/>
    <p:sldId id="309" r:id="rId86"/>
    <p:sldId id="301" r:id="rId87"/>
    <p:sldId id="302" r:id="rId88"/>
    <p:sldId id="303" r:id="rId89"/>
    <p:sldId id="304" r:id="rId90"/>
    <p:sldId id="305" r:id="rId91"/>
    <p:sldId id="306" r:id="rId92"/>
    <p:sldId id="327" r:id="rId93"/>
    <p:sldId id="484" r:id="rId94"/>
    <p:sldId id="485" r:id="rId95"/>
    <p:sldId id="486" r:id="rId96"/>
    <p:sldId id="328" r:id="rId97"/>
    <p:sldId id="329" r:id="rId98"/>
    <p:sldId id="368" r:id="rId99"/>
    <p:sldId id="369" r:id="rId100"/>
    <p:sldId id="370" r:id="rId101"/>
    <p:sldId id="330" r:id="rId102"/>
    <p:sldId id="371" r:id="rId103"/>
    <p:sldId id="372" r:id="rId104"/>
    <p:sldId id="373" r:id="rId105"/>
    <p:sldId id="331" r:id="rId106"/>
    <p:sldId id="374" r:id="rId107"/>
    <p:sldId id="332" r:id="rId108"/>
    <p:sldId id="375" r:id="rId109"/>
    <p:sldId id="376" r:id="rId110"/>
    <p:sldId id="520" r:id="rId111"/>
    <p:sldId id="521" r:id="rId112"/>
    <p:sldId id="333" r:id="rId113"/>
    <p:sldId id="334" r:id="rId114"/>
    <p:sldId id="377" r:id="rId115"/>
    <p:sldId id="378" r:id="rId116"/>
    <p:sldId id="335" r:id="rId117"/>
    <p:sldId id="379" r:id="rId118"/>
    <p:sldId id="336" r:id="rId119"/>
    <p:sldId id="337" r:id="rId120"/>
    <p:sldId id="380" r:id="rId121"/>
    <p:sldId id="338" r:id="rId122"/>
    <p:sldId id="381" r:id="rId123"/>
    <p:sldId id="382" r:id="rId124"/>
    <p:sldId id="383" r:id="rId125"/>
    <p:sldId id="339" r:id="rId126"/>
    <p:sldId id="340" r:id="rId127"/>
    <p:sldId id="384" r:id="rId128"/>
    <p:sldId id="385" r:id="rId129"/>
    <p:sldId id="386" r:id="rId130"/>
    <p:sldId id="387" r:id="rId131"/>
    <p:sldId id="388" r:id="rId132"/>
    <p:sldId id="389" r:id="rId133"/>
    <p:sldId id="390" r:id="rId134"/>
    <p:sldId id="341" r:id="rId135"/>
    <p:sldId id="391" r:id="rId136"/>
    <p:sldId id="392" r:id="rId137"/>
    <p:sldId id="393" r:id="rId138"/>
    <p:sldId id="342" r:id="rId139"/>
    <p:sldId id="394" r:id="rId140"/>
    <p:sldId id="395" r:id="rId141"/>
    <p:sldId id="396" r:id="rId142"/>
    <p:sldId id="343" r:id="rId143"/>
    <p:sldId id="397" r:id="rId144"/>
    <p:sldId id="398" r:id="rId145"/>
    <p:sldId id="399" r:id="rId146"/>
    <p:sldId id="400" r:id="rId147"/>
    <p:sldId id="401" r:id="rId148"/>
    <p:sldId id="402" r:id="rId149"/>
    <p:sldId id="403" r:id="rId150"/>
    <p:sldId id="344" r:id="rId151"/>
    <p:sldId id="404" r:id="rId152"/>
    <p:sldId id="345" r:id="rId153"/>
    <p:sldId id="405" r:id="rId154"/>
    <p:sldId id="346" r:id="rId155"/>
    <p:sldId id="406" r:id="rId156"/>
    <p:sldId id="407" r:id="rId157"/>
    <p:sldId id="347" r:id="rId158"/>
    <p:sldId id="348" r:id="rId159"/>
    <p:sldId id="355" r:id="rId160"/>
    <p:sldId id="356" r:id="rId161"/>
    <p:sldId id="349" r:id="rId162"/>
    <p:sldId id="408" r:id="rId163"/>
    <p:sldId id="350" r:id="rId164"/>
    <p:sldId id="351" r:id="rId165"/>
    <p:sldId id="411" r:id="rId166"/>
    <p:sldId id="410" r:id="rId167"/>
    <p:sldId id="409" r:id="rId168"/>
    <p:sldId id="352" r:id="rId169"/>
    <p:sldId id="412" r:id="rId170"/>
    <p:sldId id="413" r:id="rId171"/>
    <p:sldId id="414" r:id="rId172"/>
    <p:sldId id="415" r:id="rId173"/>
    <p:sldId id="353" r:id="rId174"/>
    <p:sldId id="354" r:id="rId175"/>
    <p:sldId id="416" r:id="rId176"/>
    <p:sldId id="357" r:id="rId177"/>
    <p:sldId id="417" r:id="rId178"/>
    <p:sldId id="418" r:id="rId179"/>
    <p:sldId id="419" r:id="rId180"/>
    <p:sldId id="420" r:id="rId181"/>
    <p:sldId id="358" r:id="rId182"/>
    <p:sldId id="421" r:id="rId183"/>
    <p:sldId id="422" r:id="rId184"/>
    <p:sldId id="423" r:id="rId185"/>
    <p:sldId id="359" r:id="rId186"/>
    <p:sldId id="424" r:id="rId187"/>
    <p:sldId id="425" r:id="rId188"/>
    <p:sldId id="426" r:id="rId189"/>
    <p:sldId id="360" r:id="rId190"/>
    <p:sldId id="427" r:id="rId191"/>
    <p:sldId id="428" r:id="rId192"/>
    <p:sldId id="429" r:id="rId193"/>
    <p:sldId id="430" r:id="rId194"/>
    <p:sldId id="431" r:id="rId195"/>
    <p:sldId id="432" r:id="rId196"/>
    <p:sldId id="361" r:id="rId197"/>
    <p:sldId id="362" r:id="rId198"/>
    <p:sldId id="433" r:id="rId199"/>
    <p:sldId id="434" r:id="rId200"/>
    <p:sldId id="435" r:id="rId201"/>
    <p:sldId id="436" r:id="rId202"/>
    <p:sldId id="363" r:id="rId203"/>
    <p:sldId id="437" r:id="rId204"/>
    <p:sldId id="438" r:id="rId205"/>
    <p:sldId id="439" r:id="rId206"/>
    <p:sldId id="440" r:id="rId207"/>
    <p:sldId id="364" r:id="rId208"/>
    <p:sldId id="441" r:id="rId209"/>
    <p:sldId id="442" r:id="rId210"/>
    <p:sldId id="443" r:id="rId211"/>
    <p:sldId id="365" r:id="rId212"/>
    <p:sldId id="366" r:id="rId213"/>
    <p:sldId id="444" r:id="rId214"/>
    <p:sldId id="445" r:id="rId215"/>
    <p:sldId id="446" r:id="rId216"/>
    <p:sldId id="447" r:id="rId217"/>
    <p:sldId id="448" r:id="rId218"/>
    <p:sldId id="367" r:id="rId219"/>
    <p:sldId id="307" r:id="rId220"/>
    <p:sldId id="310" r:id="rId221"/>
    <p:sldId id="311" r:id="rId222"/>
    <p:sldId id="312" r:id="rId223"/>
    <p:sldId id="313" r:id="rId224"/>
    <p:sldId id="449" r:id="rId225"/>
    <p:sldId id="450" r:id="rId226"/>
    <p:sldId id="451" r:id="rId227"/>
    <p:sldId id="314" r:id="rId228"/>
    <p:sldId id="452" r:id="rId229"/>
    <p:sldId id="453" r:id="rId230"/>
    <p:sldId id="454" r:id="rId231"/>
    <p:sldId id="315" r:id="rId232"/>
    <p:sldId id="316" r:id="rId233"/>
    <p:sldId id="317" r:id="rId234"/>
    <p:sldId id="318" r:id="rId235"/>
    <p:sldId id="455" r:id="rId236"/>
    <p:sldId id="456" r:id="rId237"/>
    <p:sldId id="319" r:id="rId238"/>
    <p:sldId id="457" r:id="rId239"/>
    <p:sldId id="458" r:id="rId240"/>
    <p:sldId id="459" r:id="rId241"/>
    <p:sldId id="320" r:id="rId242"/>
    <p:sldId id="460" r:id="rId243"/>
    <p:sldId id="321" r:id="rId244"/>
    <p:sldId id="461" r:id="rId245"/>
    <p:sldId id="462" r:id="rId246"/>
    <p:sldId id="463" r:id="rId247"/>
    <p:sldId id="322" r:id="rId248"/>
    <p:sldId id="464" r:id="rId249"/>
    <p:sldId id="465" r:id="rId250"/>
    <p:sldId id="466" r:id="rId251"/>
    <p:sldId id="323" r:id="rId252"/>
    <p:sldId id="467" r:id="rId253"/>
    <p:sldId id="468" r:id="rId254"/>
    <p:sldId id="469" r:id="rId255"/>
    <p:sldId id="324" r:id="rId256"/>
    <p:sldId id="325" r:id="rId2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1" d="100"/>
          <a:sy n="71" d="100"/>
        </p:scale>
        <p:origin x="-53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2A5EE-A4CC-4BDE-8D43-1ED41C44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CCD472A-7471-4499-BE1A-0198BD6AD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86CFFE0-5F52-4630-8C2D-3BBEC08C84E1}"/>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8EB692E5-9918-4AA6-92A0-AD00D063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A05933-AC09-4362-AF0B-73E50D63BFC9}"/>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83884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42527-C020-4A0D-A4DB-39ECD79086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F3E1A1A-67B8-4D32-916A-B8770907F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B5D6D6-3461-4BFD-AAF0-1B5D4730BAC7}"/>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E1121417-13AF-470C-BC29-D94D2D451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A6B57A-D985-4ABC-884A-DD38C789FD0F}"/>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268709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C204583-8531-4760-A2D6-99A75878B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3725588-4508-42D6-ABBC-90FFFA90A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E67959-EDEF-4636-8370-9C609C958886}"/>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01D06416-6CC6-47C2-A405-E363A4140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9AEA20-759D-4C21-9C87-C283433993EE}"/>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244353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33198-3BC2-49E4-AEAE-7FC3C6CD0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4BB4559-58C1-4713-A3C2-333F140A4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8535AA-9B15-49CD-AC3B-EEDB4DECF2CF}"/>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682B6E2B-D9DF-4B4F-A29A-AC20395CE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0242D9-2E6D-4284-A80D-67741E6E5F2A}"/>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295103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8B823-22FD-4359-84E9-9CEE34603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2BBD499-14BA-4FD1-AA42-0AEBAE47B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DB8E8A7-7B94-4C0F-805A-3E65CFF268B4}"/>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05EA6F44-7106-42FF-A986-9E4336346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4F0AF8-C7F4-4723-A018-3448CA7C386E}"/>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381685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C1C82-49C4-4097-B042-C9E5733BB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3ADB6B-DD44-485E-A493-0DC269C8E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9A8CEE9-98C4-4F4D-9FF1-C3938552C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A23DD9A-4F45-4480-9BF8-DE479234172C}"/>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6" name="Footer Placeholder 5">
            <a:extLst>
              <a:ext uri="{FF2B5EF4-FFF2-40B4-BE49-F238E27FC236}">
                <a16:creationId xmlns:a16="http://schemas.microsoft.com/office/drawing/2014/main" xmlns="" id="{657A8CBE-D94B-4463-964B-EB3387623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9C5106-CDC4-4243-81E0-EFEFBFD44800}"/>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53508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BCF6E-9179-4319-AAE6-6BB822035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660D377-7FDF-4307-92D9-D0809C7DB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4BD39EB-CA05-436E-BBD3-A3E5C9C06C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92A5EF5-3F33-4BCD-B890-F9A765D86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323B1EE-079C-42E8-A731-92991A518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3BFCA2C-8B8D-46F0-AEDA-E769F856E2F9}"/>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8" name="Footer Placeholder 7">
            <a:extLst>
              <a:ext uri="{FF2B5EF4-FFF2-40B4-BE49-F238E27FC236}">
                <a16:creationId xmlns:a16="http://schemas.microsoft.com/office/drawing/2014/main" xmlns="" id="{4ED87400-3FA2-4687-9A64-F949332D4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E723549-86CE-414B-AE34-926E3CABBA0F}"/>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405751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BB872-F835-47B1-8661-CD8C3E22DA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676560D-0018-4B53-A8CD-E614CECCB71E}"/>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4" name="Footer Placeholder 3">
            <a:extLst>
              <a:ext uri="{FF2B5EF4-FFF2-40B4-BE49-F238E27FC236}">
                <a16:creationId xmlns:a16="http://schemas.microsoft.com/office/drawing/2014/main" xmlns="" id="{BAC6C011-D86E-4198-92EE-DDA7CE855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38D5367-97A3-47DE-891C-FB7D52FE081B}"/>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352924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F34F09-7D1C-4F5F-A822-92D82AA5D445}"/>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3" name="Footer Placeholder 2">
            <a:extLst>
              <a:ext uri="{FF2B5EF4-FFF2-40B4-BE49-F238E27FC236}">
                <a16:creationId xmlns:a16="http://schemas.microsoft.com/office/drawing/2014/main" xmlns="" id="{B7616A46-CAC4-444A-99E5-D66E734EB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8D6FCBF-2271-411F-80D6-5713CC3A948B}"/>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3172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67B5E-76AD-4B51-9BE6-DC649816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60C6C47-ADD3-46DE-8D46-DADC6BE58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9C6B024-AA9B-42B8-8D61-90686722B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73624D-7E0E-4F16-AA20-ECC1BDB986FC}"/>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6" name="Footer Placeholder 5">
            <a:extLst>
              <a:ext uri="{FF2B5EF4-FFF2-40B4-BE49-F238E27FC236}">
                <a16:creationId xmlns:a16="http://schemas.microsoft.com/office/drawing/2014/main" xmlns="" id="{D9433FCE-3801-460F-A81C-C9B21D6E3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944E9D-B5CF-42DE-BEC1-E48B31E414B7}"/>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7962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60287-EBFE-4EDB-9760-F8EAFA9A4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48DFA71-9942-457F-B8E4-57F98C60C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A5CA981-C81B-4348-B8C7-EFC145BB8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865997-3331-4247-953F-3E69C5890A60}"/>
              </a:ext>
            </a:extLst>
          </p:cNvPr>
          <p:cNvSpPr>
            <a:spLocks noGrp="1"/>
          </p:cNvSpPr>
          <p:nvPr>
            <p:ph type="dt" sz="half" idx="10"/>
          </p:nvPr>
        </p:nvSpPr>
        <p:spPr/>
        <p:txBody>
          <a:bodyPr/>
          <a:lstStyle/>
          <a:p>
            <a:fld id="{142AD11C-3822-4D6D-8B1F-3D3E9244DD9D}" type="datetimeFigureOut">
              <a:rPr lang="en-US" smtClean="0"/>
              <a:pPr/>
              <a:t>9/15/2019</a:t>
            </a:fld>
            <a:endParaRPr lang="en-US"/>
          </a:p>
        </p:txBody>
      </p:sp>
      <p:sp>
        <p:nvSpPr>
          <p:cNvPr id="6" name="Footer Placeholder 5">
            <a:extLst>
              <a:ext uri="{FF2B5EF4-FFF2-40B4-BE49-F238E27FC236}">
                <a16:creationId xmlns:a16="http://schemas.microsoft.com/office/drawing/2014/main" xmlns="" id="{169C7BCC-11ED-4A4C-A0BC-A7C56CEB7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3F56613-258D-4E8C-90FE-B3D9E22B2646}"/>
              </a:ext>
            </a:extLst>
          </p:cNvPr>
          <p:cNvSpPr>
            <a:spLocks noGrp="1"/>
          </p:cNvSpPr>
          <p:nvPr>
            <p:ph type="sldNum" sz="quarter" idx="12"/>
          </p:nvPr>
        </p:nvSpPr>
        <p:spPr/>
        <p:txBody>
          <a:body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304467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28FE3A-FDD3-4073-902C-3C2AA86DA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D49C84E-6835-43AA-90E4-E5C6AD2BD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768D08-180F-4857-BB3C-0650D5FD9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D11C-3822-4D6D-8B1F-3D3E9244DD9D}" type="datetimeFigureOut">
              <a:rPr lang="en-US" smtClean="0"/>
              <a:pPr/>
              <a:t>9/15/2019</a:t>
            </a:fld>
            <a:endParaRPr lang="en-US"/>
          </a:p>
        </p:txBody>
      </p:sp>
      <p:sp>
        <p:nvSpPr>
          <p:cNvPr id="5" name="Footer Placeholder 4">
            <a:extLst>
              <a:ext uri="{FF2B5EF4-FFF2-40B4-BE49-F238E27FC236}">
                <a16:creationId xmlns:a16="http://schemas.microsoft.com/office/drawing/2014/main" xmlns="" id="{E8ED25FF-AF25-488D-8717-464846086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AF9B040-DDFE-47EC-83C1-8A0C5978B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B8431-90A0-4F49-A2E2-02E1F5400A93}" type="slidenum">
              <a:rPr lang="en-US" smtClean="0"/>
              <a:pPr/>
              <a:t>‹#›</a:t>
            </a:fld>
            <a:endParaRPr lang="en-US"/>
          </a:p>
        </p:txBody>
      </p:sp>
    </p:spTree>
    <p:extLst>
      <p:ext uri="{BB962C8B-B14F-4D97-AF65-F5344CB8AC3E}">
        <p14:creationId xmlns:p14="http://schemas.microsoft.com/office/powerpoint/2010/main" xmlns="" val="223812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8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0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en.wikipedia.org/wiki/Zakir_Khan_(comedia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81F92-19AD-4867-86CD-5F402EE3438D}"/>
              </a:ext>
            </a:extLst>
          </p:cNvPr>
          <p:cNvSpPr>
            <a:spLocks noGrp="1"/>
          </p:cNvSpPr>
          <p:nvPr>
            <p:ph type="ctrTitle"/>
          </p:nvPr>
        </p:nvSpPr>
        <p:spPr/>
        <p:txBody>
          <a:bodyPr/>
          <a:lstStyle/>
          <a:p>
            <a:r>
              <a:rPr lang="en-US" b="1" dirty="0"/>
              <a:t>Artificial Neural Networks</a:t>
            </a:r>
          </a:p>
        </p:txBody>
      </p:sp>
    </p:spTree>
    <p:extLst>
      <p:ext uri="{BB962C8B-B14F-4D97-AF65-F5344CB8AC3E}">
        <p14:creationId xmlns:p14="http://schemas.microsoft.com/office/powerpoint/2010/main" xmlns="" val="119412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AA480-72A8-48E1-B4AE-D06343F1D382}"/>
              </a:ext>
            </a:extLst>
          </p:cNvPr>
          <p:cNvSpPr>
            <a:spLocks noGrp="1"/>
          </p:cNvSpPr>
          <p:nvPr>
            <p:ph type="title"/>
          </p:nvPr>
        </p:nvSpPr>
        <p:spPr>
          <a:xfrm>
            <a:off x="112058" y="122900"/>
            <a:ext cx="5874572" cy="1286352"/>
          </a:xfrm>
        </p:spPr>
        <p:txBody>
          <a:bodyPr>
            <a:normAutofit/>
          </a:bodyPr>
          <a:lstStyle/>
          <a:p>
            <a:r>
              <a:rPr lang="en-US" b="1" dirty="0"/>
              <a:t>M-P neuron summary</a:t>
            </a:r>
            <a:endParaRPr lang="en-US" dirty="0"/>
          </a:p>
        </p:txBody>
      </p:sp>
      <p:pic>
        <p:nvPicPr>
          <p:cNvPr id="5" name="Content Placeholder 4">
            <a:extLst>
              <a:ext uri="{FF2B5EF4-FFF2-40B4-BE49-F238E27FC236}">
                <a16:creationId xmlns:a16="http://schemas.microsoft.com/office/drawing/2014/main" xmlns="" id="{20DEA6A5-E632-4C2F-B5A4-EBC74809D75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288" t="581" r="59378" b="30801"/>
          <a:stretch/>
        </p:blipFill>
        <p:spPr>
          <a:xfrm>
            <a:off x="7387983" y="1901364"/>
            <a:ext cx="4270786" cy="3912129"/>
          </a:xfrm>
        </p:spPr>
      </p:pic>
      <p:sp>
        <p:nvSpPr>
          <p:cNvPr id="6" name="TextBox 5">
            <a:extLst>
              <a:ext uri="{FF2B5EF4-FFF2-40B4-BE49-F238E27FC236}">
                <a16:creationId xmlns:a16="http://schemas.microsoft.com/office/drawing/2014/main" xmlns="" id="{1FAEEC4F-DFC8-48C8-98BD-67C69FF44AFD}"/>
              </a:ext>
            </a:extLst>
          </p:cNvPr>
          <p:cNvSpPr txBox="1"/>
          <p:nvPr/>
        </p:nvSpPr>
        <p:spPr>
          <a:xfrm>
            <a:off x="311074" y="1323262"/>
            <a:ext cx="6931232"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 aggregates the inputs and the function f takes a decision based on this aggregation.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inputs can be excitatory or inhibitory.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 = 0 if any x</a:t>
            </a:r>
            <a:r>
              <a:rPr lang="en-US" baseline="-25000" dirty="0"/>
              <a:t>i</a:t>
            </a:r>
            <a:r>
              <a:rPr lang="en-US" dirty="0"/>
              <a:t> is inhibitory, else</a:t>
            </a:r>
          </a:p>
          <a:p>
            <a:endParaRPr lang="en-US" dirty="0"/>
          </a:p>
          <a:p>
            <a:endParaRPr lang="en-US" dirty="0"/>
          </a:p>
          <a:p>
            <a:endParaRPr lang="en-US" dirty="0"/>
          </a:p>
        </p:txBody>
      </p:sp>
      <p:sp>
        <p:nvSpPr>
          <p:cNvPr id="9" name="TextBox 8">
            <a:extLst>
              <a:ext uri="{FF2B5EF4-FFF2-40B4-BE49-F238E27FC236}">
                <a16:creationId xmlns:a16="http://schemas.microsoft.com/office/drawing/2014/main" xmlns="" id="{0AF6D738-BF75-49CF-96CC-B5107091B486}"/>
              </a:ext>
            </a:extLst>
          </p:cNvPr>
          <p:cNvSpPr txBox="1"/>
          <p:nvPr/>
        </p:nvSpPr>
        <p:spPr>
          <a:xfrm>
            <a:off x="311074" y="5813493"/>
            <a:ext cx="6337152" cy="923330"/>
          </a:xfrm>
          <a:prstGeom prst="rect">
            <a:avLst/>
          </a:prstGeom>
          <a:noFill/>
        </p:spPr>
        <p:txBody>
          <a:bodyPr wrap="square" rtlCol="0">
            <a:spAutoFit/>
          </a:bodyPr>
          <a:lstStyle/>
          <a:p>
            <a:pPr marL="285750" indent="-285750">
              <a:buFont typeface="Arial" panose="020B0604020202020204" pitchFamily="34" charset="0"/>
              <a:buChar char="•"/>
            </a:pPr>
            <a:r>
              <a:rPr lang="el-GR" dirty="0"/>
              <a:t>Θ</a:t>
            </a:r>
            <a:r>
              <a:rPr lang="en-US" dirty="0"/>
              <a:t> is called as Thresholding parameter.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called thresholding logic. </a:t>
            </a:r>
          </a:p>
        </p:txBody>
      </p:sp>
      <p:pic>
        <p:nvPicPr>
          <p:cNvPr id="11" name="Picture 10">
            <a:extLst>
              <a:ext uri="{FF2B5EF4-FFF2-40B4-BE49-F238E27FC236}">
                <a16:creationId xmlns:a16="http://schemas.microsoft.com/office/drawing/2014/main" xmlns="" id="{D38A3A4B-354E-49FC-9891-EC62F859D3B9}"/>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4829" t="8142" b="8216"/>
          <a:stretch/>
        </p:blipFill>
        <p:spPr>
          <a:xfrm>
            <a:off x="456751" y="3630635"/>
            <a:ext cx="5185186" cy="1904103"/>
          </a:xfrm>
          <a:prstGeom prst="rect">
            <a:avLst/>
          </a:prstGeom>
        </p:spPr>
      </p:pic>
    </p:spTree>
    <p:extLst>
      <p:ext uri="{BB962C8B-B14F-4D97-AF65-F5344CB8AC3E}">
        <p14:creationId xmlns:p14="http://schemas.microsoft.com/office/powerpoint/2010/main" xmlns="" val="34349062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264023"/>
            <a:ext cx="10515600" cy="4867835"/>
          </a:xfrm>
        </p:spPr>
        <p:txBody>
          <a:bodyPr>
            <a:normAutofit lnSpcReduction="10000"/>
          </a:bodyPr>
          <a:lstStyle/>
          <a:p>
            <a:r>
              <a:rPr lang="en-US" dirty="0" smtClean="0"/>
              <a:t>All we’ve done so far, is plug our logic table into our perceptron model. All of our perceptrons are returning 0, except for when both of our inputs are “activated,” i.e. when they are 1.</a:t>
            </a:r>
          </a:p>
          <a:p>
            <a:r>
              <a:rPr lang="en-US" dirty="0" smtClean="0"/>
              <a:t>What is missing from our model, is the actual implementation detail; the weights and biases that would actually give us our desired output. Moreover, we have four different models to represent each state of our perceptron, when what we really want, is one!</a:t>
            </a:r>
          </a:p>
          <a:p>
            <a:r>
              <a:rPr lang="en-US" b="1" dirty="0" smtClean="0"/>
              <a:t>So the question becomes how do we represent the </a:t>
            </a:r>
            <a:r>
              <a:rPr lang="en-US" b="1" i="1" dirty="0" smtClean="0"/>
              <a:t>behavior</a:t>
            </a:r>
            <a:r>
              <a:rPr lang="en-US" b="1" dirty="0" smtClean="0"/>
              <a:t> of a logical AND, i.e., what </a:t>
            </a:r>
            <a:r>
              <a:rPr lang="en-US" b="1" i="1" dirty="0" smtClean="0"/>
              <a:t>weights</a:t>
            </a:r>
            <a:r>
              <a:rPr lang="en-US" b="1" dirty="0" smtClean="0"/>
              <a:t> and </a:t>
            </a:r>
            <a:r>
              <a:rPr lang="en-US" b="1" i="1" dirty="0" smtClean="0"/>
              <a:t>biases</a:t>
            </a:r>
            <a:r>
              <a:rPr lang="en-US" b="1" dirty="0" smtClean="0"/>
              <a:t> should we input into our model to produce the desired output?</a:t>
            </a:r>
          </a:p>
          <a:p>
            <a:r>
              <a:rPr lang="en-US" dirty="0" smtClean="0"/>
              <a:t>First we’ll calculate the weights and biases by hand and then we’ll do it computationally.</a:t>
            </a:r>
            <a:endParaRPr lang="en-US" b="1" dirty="0" smtClean="0"/>
          </a:p>
          <a:p>
            <a:endParaRPr lang="en-US"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4"/>
            <a:ext cx="10515600" cy="6632576"/>
          </a:xfrm>
        </p:spPr>
        <p:txBody>
          <a:bodyPr/>
          <a:lstStyle/>
          <a:p>
            <a:r>
              <a:rPr lang="en-US" b="1" dirty="0" smtClean="0"/>
              <a:t>The first thing to note is that our weights should be the same for both inputs, A and B.</a:t>
            </a:r>
            <a:endParaRPr lang="en-US" dirty="0" smtClean="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4"/>
            <a:ext cx="10515600" cy="6632576"/>
          </a:xfrm>
        </p:spPr>
        <p:txBody>
          <a:bodyPr/>
          <a:lstStyle/>
          <a:p>
            <a:r>
              <a:rPr lang="en-US" b="1" dirty="0" smtClean="0"/>
              <a:t>The first thing to note is that our weights should be the same for both inputs, A and B.</a:t>
            </a:r>
            <a:endParaRPr lang="en-US" dirty="0" smtClean="0"/>
          </a:p>
          <a:p>
            <a:r>
              <a:rPr lang="en-US" dirty="0" smtClean="0"/>
              <a:t>If we look back at our logic chart, we can begin to notice that the position of our input values does not affect our output.</a:t>
            </a:r>
          </a:p>
          <a:p>
            <a:endParaRPr lang="en-US" dirty="0" smtClean="0"/>
          </a:p>
          <a:p>
            <a:endParaRPr lang="en-US" dirty="0" smtClean="0"/>
          </a:p>
          <a:p>
            <a:endParaRPr lang="en-US" dirty="0" smtClean="0"/>
          </a:p>
          <a:p>
            <a:pPr>
              <a:buNone/>
            </a:pPr>
            <a:endParaRPr lang="en-US" dirty="0" smtClean="0"/>
          </a:p>
          <a:p>
            <a:endParaRPr lang="en-US" dirty="0" smtClean="0"/>
          </a:p>
          <a:p>
            <a:endParaRPr lang="en-US" dirty="0"/>
          </a:p>
        </p:txBody>
      </p:sp>
      <p:pic>
        <p:nvPicPr>
          <p:cNvPr id="4" name="Picture 3" descr="Capture.PNG"/>
          <p:cNvPicPr>
            <a:picLocks noChangeAspect="1"/>
          </p:cNvPicPr>
          <p:nvPr/>
        </p:nvPicPr>
        <p:blipFill>
          <a:blip r:embed="rId2" cstate="print"/>
          <a:stretch>
            <a:fillRect/>
          </a:stretch>
        </p:blipFill>
        <p:spPr>
          <a:xfrm>
            <a:off x="4654833" y="1946098"/>
            <a:ext cx="2213245" cy="2034232"/>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4"/>
            <a:ext cx="10515600" cy="6632576"/>
          </a:xfrm>
        </p:spPr>
        <p:txBody>
          <a:bodyPr/>
          <a:lstStyle/>
          <a:p>
            <a:r>
              <a:rPr lang="en-US" b="1" dirty="0" smtClean="0"/>
              <a:t>The first thing to note is that our weights should be the same for both inputs, A and B.</a:t>
            </a:r>
            <a:endParaRPr lang="en-US" dirty="0" smtClean="0"/>
          </a:p>
          <a:p>
            <a:r>
              <a:rPr lang="en-US" dirty="0" smtClean="0"/>
              <a:t>If we look back at our logic chart, we can begin to notice that the position of our input values does not affect our output.</a:t>
            </a:r>
          </a:p>
          <a:p>
            <a:endParaRPr lang="en-US" dirty="0" smtClean="0"/>
          </a:p>
          <a:p>
            <a:endParaRPr lang="en-US" dirty="0" smtClean="0"/>
          </a:p>
          <a:p>
            <a:endParaRPr lang="en-US" dirty="0" smtClean="0"/>
          </a:p>
          <a:p>
            <a:pPr>
              <a:buNone/>
            </a:pPr>
            <a:endParaRPr lang="en-US" dirty="0" smtClean="0"/>
          </a:p>
          <a:p>
            <a:r>
              <a:rPr lang="en-US" dirty="0" smtClean="0"/>
              <a:t>For any statement above, if you swap A and B, the AND logic still stands true.</a:t>
            </a:r>
          </a:p>
          <a:p>
            <a:endParaRPr lang="en-US" dirty="0"/>
          </a:p>
        </p:txBody>
      </p:sp>
      <p:pic>
        <p:nvPicPr>
          <p:cNvPr id="4" name="Picture 3" descr="Capture.PNG"/>
          <p:cNvPicPr>
            <a:picLocks noChangeAspect="1"/>
          </p:cNvPicPr>
          <p:nvPr/>
        </p:nvPicPr>
        <p:blipFill>
          <a:blip r:embed="rId2" cstate="print"/>
          <a:stretch>
            <a:fillRect/>
          </a:stretch>
        </p:blipFill>
        <p:spPr>
          <a:xfrm>
            <a:off x="4654833" y="1946098"/>
            <a:ext cx="2213245" cy="2034232"/>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4"/>
            <a:ext cx="10515600" cy="6632576"/>
          </a:xfrm>
        </p:spPr>
        <p:txBody>
          <a:bodyPr/>
          <a:lstStyle/>
          <a:p>
            <a:r>
              <a:rPr lang="en-US" b="1" dirty="0" smtClean="0"/>
              <a:t>The first thing to note is that our weights should be the same for both inputs, A and B.</a:t>
            </a:r>
            <a:endParaRPr lang="en-US" dirty="0" smtClean="0"/>
          </a:p>
          <a:p>
            <a:r>
              <a:rPr lang="en-US" dirty="0" smtClean="0"/>
              <a:t>If we look back at our logic chart, we can begin to notice that the position of our input values does not affect our output.</a:t>
            </a:r>
          </a:p>
          <a:p>
            <a:endParaRPr lang="en-US" dirty="0" smtClean="0"/>
          </a:p>
          <a:p>
            <a:endParaRPr lang="en-US" dirty="0" smtClean="0"/>
          </a:p>
          <a:p>
            <a:endParaRPr lang="en-US" dirty="0" smtClean="0"/>
          </a:p>
          <a:p>
            <a:pPr>
              <a:buNone/>
            </a:pPr>
            <a:endParaRPr lang="en-US" dirty="0" smtClean="0"/>
          </a:p>
          <a:p>
            <a:r>
              <a:rPr lang="en-US" dirty="0" smtClean="0"/>
              <a:t>For any statement above, if you swap A and B, the AND logic still stands true.</a:t>
            </a:r>
          </a:p>
          <a:p>
            <a:r>
              <a:rPr lang="en-US" b="1" dirty="0" smtClean="0"/>
              <a:t>The second thing to note is that our summation + bias, w · x + b, should be negative, except when both A and B are equal to 1.</a:t>
            </a:r>
            <a:endParaRPr lang="en-US" dirty="0" smtClean="0"/>
          </a:p>
          <a:p>
            <a:endParaRPr lang="en-US" dirty="0" smtClean="0"/>
          </a:p>
          <a:p>
            <a:endParaRPr lang="en-US" dirty="0"/>
          </a:p>
        </p:txBody>
      </p:sp>
      <p:pic>
        <p:nvPicPr>
          <p:cNvPr id="4" name="Picture 3" descr="Capture.PNG"/>
          <p:cNvPicPr>
            <a:picLocks noChangeAspect="1"/>
          </p:cNvPicPr>
          <p:nvPr/>
        </p:nvPicPr>
        <p:blipFill>
          <a:blip r:embed="rId2" cstate="print"/>
          <a:stretch>
            <a:fillRect/>
          </a:stretch>
        </p:blipFill>
        <p:spPr>
          <a:xfrm>
            <a:off x="4654833" y="1946098"/>
            <a:ext cx="2213245" cy="2034232"/>
          </a:xfrm>
          <a:prstGeom prst="rect">
            <a:avLst/>
          </a:prstGeom>
        </p:spPr>
      </p:pic>
      <p:pic>
        <p:nvPicPr>
          <p:cNvPr id="5" name="Picture 4" descr="Capture1.PNG"/>
          <p:cNvPicPr>
            <a:picLocks noChangeAspect="1"/>
          </p:cNvPicPr>
          <p:nvPr/>
        </p:nvPicPr>
        <p:blipFill>
          <a:blip r:embed="rId3" cstate="print">
            <a:lum contrast="20000"/>
          </a:blip>
          <a:stretch>
            <a:fillRect/>
          </a:stretch>
        </p:blipFill>
        <p:spPr>
          <a:xfrm>
            <a:off x="4291441" y="5784334"/>
            <a:ext cx="3844031" cy="898854"/>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424"/>
            <a:ext cx="10515600" cy="6457763"/>
          </a:xfrm>
        </p:spPr>
        <p:txBody>
          <a:bodyPr>
            <a:normAutofit/>
          </a:bodyPr>
          <a:lstStyle/>
          <a:p>
            <a:r>
              <a:rPr lang="en-US" dirty="0" smtClean="0"/>
              <a:t>If we take a look back at our perceptron formula, we can generalize that our neuron will return 1, whenever our input is positive, x &gt; 0, and return 0, otherwise, i.e., when the input is negative or 0.</a:t>
            </a:r>
          </a:p>
          <a:p>
            <a:endParaRPr lang="en-US" dirty="0" smtClean="0"/>
          </a:p>
          <a:p>
            <a:endParaRPr lang="en-US" dirty="0" smtClean="0"/>
          </a:p>
          <a:p>
            <a:endParaRPr lang="en-US" b="1" dirty="0" smtClean="0"/>
          </a:p>
        </p:txBody>
      </p:sp>
      <p:pic>
        <p:nvPicPr>
          <p:cNvPr id="4" name="Picture 3" descr="Capture1.PNG"/>
          <p:cNvPicPr>
            <a:picLocks noChangeAspect="1"/>
          </p:cNvPicPr>
          <p:nvPr/>
        </p:nvPicPr>
        <p:blipFill>
          <a:blip r:embed="rId2" cstate="print">
            <a:lum contrast="20000"/>
          </a:blip>
          <a:stretch>
            <a:fillRect/>
          </a:stretch>
        </p:blipFill>
        <p:spPr>
          <a:xfrm>
            <a:off x="4022500" y="1723321"/>
            <a:ext cx="3844031" cy="898854"/>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424"/>
            <a:ext cx="10515600" cy="6457763"/>
          </a:xfrm>
        </p:spPr>
        <p:txBody>
          <a:bodyPr>
            <a:normAutofit/>
          </a:bodyPr>
          <a:lstStyle/>
          <a:p>
            <a:r>
              <a:rPr lang="en-US" dirty="0" smtClean="0"/>
              <a:t>If we take a look back at our perceptron formula, we can generalize that our neuron will return 1, whenever our input is positive, x &gt; 0, and return 0, otherwise, i.e., when the input is negative or 0.</a:t>
            </a:r>
          </a:p>
          <a:p>
            <a:endParaRPr lang="en-US" dirty="0" smtClean="0"/>
          </a:p>
          <a:p>
            <a:endParaRPr lang="en-US" dirty="0" smtClean="0"/>
          </a:p>
          <a:p>
            <a:endParaRPr lang="en-US" b="1" dirty="0" smtClean="0"/>
          </a:p>
          <a:p>
            <a:r>
              <a:rPr lang="en-US" b="1" dirty="0" smtClean="0"/>
              <a:t>Now, let’s work our way backwards.</a:t>
            </a:r>
            <a:endParaRPr lang="en-US" dirty="0" smtClean="0"/>
          </a:p>
          <a:p>
            <a:r>
              <a:rPr lang="en-US" dirty="0" smtClean="0"/>
              <a:t>If our inputs are A = 1 and B = 1, we need a positive result from our summation, </a:t>
            </a:r>
            <a:r>
              <a:rPr lang="en-US" b="1" dirty="0" smtClean="0"/>
              <a:t>w · x</a:t>
            </a:r>
            <a:r>
              <a:rPr lang="en-US" dirty="0" smtClean="0"/>
              <a:t>; for any other inputs, we need a 0 or negative result:</a:t>
            </a:r>
          </a:p>
          <a:p>
            <a:endParaRPr lang="en-US" dirty="0"/>
          </a:p>
        </p:txBody>
      </p:sp>
      <p:pic>
        <p:nvPicPr>
          <p:cNvPr id="4" name="Picture 3" descr="Capture1.PNG"/>
          <p:cNvPicPr>
            <a:picLocks noChangeAspect="1"/>
          </p:cNvPicPr>
          <p:nvPr/>
        </p:nvPicPr>
        <p:blipFill>
          <a:blip r:embed="rId2" cstate="print">
            <a:lum contrast="20000"/>
          </a:blip>
          <a:stretch>
            <a:fillRect/>
          </a:stretch>
        </p:blipFill>
        <p:spPr>
          <a:xfrm>
            <a:off x="4022500" y="1723321"/>
            <a:ext cx="3844031" cy="898854"/>
          </a:xfrm>
          <a:prstGeom prst="rect">
            <a:avLst/>
          </a:prstGeom>
        </p:spPr>
      </p:pic>
      <p:pic>
        <p:nvPicPr>
          <p:cNvPr id="5" name="Picture 4" descr="Capture2.PNG"/>
          <p:cNvPicPr>
            <a:picLocks noChangeAspect="1"/>
          </p:cNvPicPr>
          <p:nvPr/>
        </p:nvPicPr>
        <p:blipFill>
          <a:blip r:embed="rId3" cstate="print"/>
          <a:stretch>
            <a:fillRect/>
          </a:stretch>
        </p:blipFill>
        <p:spPr>
          <a:xfrm>
            <a:off x="3166390" y="4799141"/>
            <a:ext cx="3318153" cy="1668893"/>
          </a:xfrm>
          <a:prstGeom prst="rect">
            <a:avLst/>
          </a:prstGeom>
        </p:spPr>
      </p:pic>
      <p:pic>
        <p:nvPicPr>
          <p:cNvPr id="6" name="Picture 5" descr="Capture.PNG"/>
          <p:cNvPicPr>
            <a:picLocks noChangeAspect="1"/>
          </p:cNvPicPr>
          <p:nvPr/>
        </p:nvPicPr>
        <p:blipFill>
          <a:blip r:embed="rId4" cstate="print"/>
          <a:stretch>
            <a:fillRect/>
          </a:stretch>
        </p:blipFill>
        <p:spPr>
          <a:xfrm>
            <a:off x="8325881" y="4527933"/>
            <a:ext cx="2213245" cy="2034232"/>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7999"/>
          </a:xfrm>
        </p:spPr>
        <p:txBody>
          <a:bodyPr>
            <a:normAutofit/>
          </a:bodyPr>
          <a:lstStyle/>
          <a:p>
            <a:r>
              <a:rPr lang="en-US" sz="2600" dirty="0" smtClean="0"/>
              <a:t>Simplifying, we get</a:t>
            </a:r>
          </a:p>
          <a:p>
            <a:endParaRPr lang="en-US" sz="2600" dirty="0" smtClean="0"/>
          </a:p>
          <a:p>
            <a:endParaRPr lang="en-US" sz="2600" dirty="0" smtClean="0"/>
          </a:p>
          <a:p>
            <a:endParaRPr lang="en-US" sz="2600" dirty="0" smtClean="0"/>
          </a:p>
        </p:txBody>
      </p:sp>
      <p:pic>
        <p:nvPicPr>
          <p:cNvPr id="5" name="Picture 4" descr="3.PNG"/>
          <p:cNvPicPr>
            <a:picLocks noChangeAspect="1"/>
          </p:cNvPicPr>
          <p:nvPr/>
        </p:nvPicPr>
        <p:blipFill>
          <a:blip r:embed="rId2" cstate="print"/>
          <a:stretch>
            <a:fillRect/>
          </a:stretch>
        </p:blipFill>
        <p:spPr>
          <a:xfrm>
            <a:off x="6307718" y="890261"/>
            <a:ext cx="2028946" cy="1315057"/>
          </a:xfrm>
          <a:prstGeom prst="rect">
            <a:avLst/>
          </a:prstGeom>
        </p:spPr>
      </p:pic>
      <p:pic>
        <p:nvPicPr>
          <p:cNvPr id="6" name="Picture 5" descr="Capture2.PNG"/>
          <p:cNvPicPr>
            <a:picLocks noChangeAspect="1"/>
          </p:cNvPicPr>
          <p:nvPr/>
        </p:nvPicPr>
        <p:blipFill>
          <a:blip r:embed="rId3" cstate="print"/>
          <a:stretch>
            <a:fillRect/>
          </a:stretch>
        </p:blipFill>
        <p:spPr>
          <a:xfrm>
            <a:off x="1068648" y="791918"/>
            <a:ext cx="3318153" cy="1668893"/>
          </a:xfrm>
          <a:prstGeom prst="rect">
            <a:avLst/>
          </a:prstGeom>
        </p:spPr>
      </p:pic>
      <p:cxnSp>
        <p:nvCxnSpPr>
          <p:cNvPr id="8" name="Straight Arrow Connector 7"/>
          <p:cNvCxnSpPr/>
          <p:nvPr/>
        </p:nvCxnSpPr>
        <p:spPr>
          <a:xfrm>
            <a:off x="4733365" y="1613646"/>
            <a:ext cx="12640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7999"/>
          </a:xfrm>
        </p:spPr>
        <p:txBody>
          <a:bodyPr>
            <a:normAutofit/>
          </a:bodyPr>
          <a:lstStyle/>
          <a:p>
            <a:r>
              <a:rPr lang="en-US" sz="2600" dirty="0" smtClean="0"/>
              <a:t>Simplifying, we get</a:t>
            </a:r>
          </a:p>
          <a:p>
            <a:endParaRPr lang="en-US" sz="2600" dirty="0" smtClean="0"/>
          </a:p>
          <a:p>
            <a:endParaRPr lang="en-US" sz="2600" dirty="0" smtClean="0"/>
          </a:p>
          <a:p>
            <a:endParaRPr lang="en-US" sz="2600" dirty="0" smtClean="0"/>
          </a:p>
          <a:p>
            <a:pPr>
              <a:buNone/>
            </a:pPr>
            <a:endParaRPr lang="en-US" sz="2600" dirty="0" smtClean="0"/>
          </a:p>
          <a:p>
            <a:pPr>
              <a:buNone/>
            </a:pPr>
            <a:r>
              <a:rPr lang="en-US" sz="2600" dirty="0" smtClean="0"/>
              <a:t>Now we know that:</a:t>
            </a:r>
          </a:p>
          <a:p>
            <a:r>
              <a:rPr lang="en-US" sz="2600" dirty="0" smtClean="0"/>
              <a:t>b is 0 or negative</a:t>
            </a:r>
          </a:p>
          <a:p>
            <a:r>
              <a:rPr lang="en-US" sz="2600" dirty="0" smtClean="0"/>
              <a:t>w + b is 0 or negative</a:t>
            </a:r>
          </a:p>
          <a:p>
            <a:r>
              <a:rPr lang="en-US" sz="2600" dirty="0" smtClean="0"/>
              <a:t>2w + b is positive</a:t>
            </a:r>
          </a:p>
          <a:p>
            <a:endParaRPr lang="en-US" sz="2600" dirty="0" smtClean="0"/>
          </a:p>
        </p:txBody>
      </p:sp>
      <p:pic>
        <p:nvPicPr>
          <p:cNvPr id="5" name="Picture 4" descr="3.PNG"/>
          <p:cNvPicPr>
            <a:picLocks noChangeAspect="1"/>
          </p:cNvPicPr>
          <p:nvPr/>
        </p:nvPicPr>
        <p:blipFill>
          <a:blip r:embed="rId2" cstate="print"/>
          <a:stretch>
            <a:fillRect/>
          </a:stretch>
        </p:blipFill>
        <p:spPr>
          <a:xfrm>
            <a:off x="6307718" y="890261"/>
            <a:ext cx="2028946" cy="1315057"/>
          </a:xfrm>
          <a:prstGeom prst="rect">
            <a:avLst/>
          </a:prstGeom>
        </p:spPr>
      </p:pic>
      <p:pic>
        <p:nvPicPr>
          <p:cNvPr id="6" name="Picture 5" descr="Capture2.PNG"/>
          <p:cNvPicPr>
            <a:picLocks noChangeAspect="1"/>
          </p:cNvPicPr>
          <p:nvPr/>
        </p:nvPicPr>
        <p:blipFill>
          <a:blip r:embed="rId3" cstate="print"/>
          <a:stretch>
            <a:fillRect/>
          </a:stretch>
        </p:blipFill>
        <p:spPr>
          <a:xfrm>
            <a:off x="1068648" y="791918"/>
            <a:ext cx="3318153" cy="1668893"/>
          </a:xfrm>
          <a:prstGeom prst="rect">
            <a:avLst/>
          </a:prstGeom>
        </p:spPr>
      </p:pic>
      <p:cxnSp>
        <p:nvCxnSpPr>
          <p:cNvPr id="8" name="Straight Arrow Connector 7"/>
          <p:cNvCxnSpPr/>
          <p:nvPr/>
        </p:nvCxnSpPr>
        <p:spPr>
          <a:xfrm>
            <a:off x="4733365" y="1613646"/>
            <a:ext cx="12640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7999"/>
          </a:xfrm>
        </p:spPr>
        <p:txBody>
          <a:bodyPr>
            <a:normAutofit/>
          </a:bodyPr>
          <a:lstStyle/>
          <a:p>
            <a:r>
              <a:rPr lang="en-US" sz="2600" dirty="0" smtClean="0"/>
              <a:t>Simplifying, we get</a:t>
            </a:r>
          </a:p>
          <a:p>
            <a:endParaRPr lang="en-US" sz="2600" dirty="0" smtClean="0"/>
          </a:p>
          <a:p>
            <a:endParaRPr lang="en-US" sz="2600" dirty="0" smtClean="0"/>
          </a:p>
          <a:p>
            <a:endParaRPr lang="en-US" sz="2600" dirty="0" smtClean="0"/>
          </a:p>
          <a:p>
            <a:pPr>
              <a:buNone/>
            </a:pPr>
            <a:endParaRPr lang="en-US" sz="2600" dirty="0" smtClean="0"/>
          </a:p>
          <a:p>
            <a:pPr>
              <a:buNone/>
            </a:pPr>
            <a:r>
              <a:rPr lang="en-US" sz="2600" dirty="0" smtClean="0"/>
              <a:t>Now we know that:</a:t>
            </a:r>
          </a:p>
          <a:p>
            <a:r>
              <a:rPr lang="en-US" sz="2600" dirty="0" smtClean="0"/>
              <a:t>b is 0 or negative</a:t>
            </a:r>
          </a:p>
          <a:p>
            <a:r>
              <a:rPr lang="en-US" sz="2600" dirty="0" smtClean="0"/>
              <a:t>w + b is 0 or negative</a:t>
            </a:r>
          </a:p>
          <a:p>
            <a:r>
              <a:rPr lang="en-US" sz="2600" dirty="0" smtClean="0"/>
              <a:t>2w + b is positive</a:t>
            </a:r>
          </a:p>
          <a:p>
            <a:endParaRPr lang="en-US" sz="2600" dirty="0" smtClean="0"/>
          </a:p>
          <a:p>
            <a:pPr>
              <a:buNone/>
            </a:pPr>
            <a:r>
              <a:rPr lang="en-US" sz="2600" dirty="0" smtClean="0"/>
              <a:t>We also know that:</a:t>
            </a:r>
          </a:p>
          <a:p>
            <a:r>
              <a:rPr lang="en-US" sz="2600" dirty="0" smtClean="0"/>
              <a:t>b cannot be 0. If b = 0, then 2w &gt; 0 and w &lt;= 0, which cannot be true</a:t>
            </a:r>
            <a:r>
              <a:rPr lang="en-US" sz="2600" dirty="0" smtClean="0"/>
              <a:t>.</a:t>
            </a:r>
            <a:endParaRPr lang="en-US" sz="2600" dirty="0" smtClean="0"/>
          </a:p>
        </p:txBody>
      </p:sp>
      <p:pic>
        <p:nvPicPr>
          <p:cNvPr id="5" name="Picture 4" descr="3.PNG"/>
          <p:cNvPicPr>
            <a:picLocks noChangeAspect="1"/>
          </p:cNvPicPr>
          <p:nvPr/>
        </p:nvPicPr>
        <p:blipFill>
          <a:blip r:embed="rId2" cstate="print"/>
          <a:stretch>
            <a:fillRect/>
          </a:stretch>
        </p:blipFill>
        <p:spPr>
          <a:xfrm>
            <a:off x="6307718" y="890261"/>
            <a:ext cx="2028946" cy="1315057"/>
          </a:xfrm>
          <a:prstGeom prst="rect">
            <a:avLst/>
          </a:prstGeom>
        </p:spPr>
      </p:pic>
      <p:pic>
        <p:nvPicPr>
          <p:cNvPr id="6" name="Picture 5" descr="Capture2.PNG"/>
          <p:cNvPicPr>
            <a:picLocks noChangeAspect="1"/>
          </p:cNvPicPr>
          <p:nvPr/>
        </p:nvPicPr>
        <p:blipFill>
          <a:blip r:embed="rId3" cstate="print"/>
          <a:stretch>
            <a:fillRect/>
          </a:stretch>
        </p:blipFill>
        <p:spPr>
          <a:xfrm>
            <a:off x="1068648" y="791918"/>
            <a:ext cx="3318153" cy="1668893"/>
          </a:xfrm>
          <a:prstGeom prst="rect">
            <a:avLst/>
          </a:prstGeom>
        </p:spPr>
      </p:pic>
      <p:cxnSp>
        <p:nvCxnSpPr>
          <p:cNvPr id="8" name="Straight Arrow Connector 7"/>
          <p:cNvCxnSpPr/>
          <p:nvPr/>
        </p:nvCxnSpPr>
        <p:spPr>
          <a:xfrm>
            <a:off x="4733365" y="1613646"/>
            <a:ext cx="12640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E2A63-BE3B-483D-BC36-4B22F08B3B4B}"/>
              </a:ext>
            </a:extLst>
          </p:cNvPr>
          <p:cNvSpPr>
            <a:spLocks noGrp="1"/>
          </p:cNvSpPr>
          <p:nvPr>
            <p:ph type="title"/>
          </p:nvPr>
        </p:nvSpPr>
        <p:spPr>
          <a:xfrm>
            <a:off x="236669" y="311972"/>
            <a:ext cx="10515600" cy="968823"/>
          </a:xfrm>
        </p:spPr>
        <p:txBody>
          <a:bodyPr/>
          <a:lstStyle/>
          <a:p>
            <a:r>
              <a:rPr lang="en-US" b="1" dirty="0"/>
              <a:t>Boolean functions using M-P neuron</a:t>
            </a:r>
          </a:p>
        </p:txBody>
      </p:sp>
      <p:sp>
        <p:nvSpPr>
          <p:cNvPr id="3" name="Content Placeholder 2">
            <a:extLst>
              <a:ext uri="{FF2B5EF4-FFF2-40B4-BE49-F238E27FC236}">
                <a16:creationId xmlns:a16="http://schemas.microsoft.com/office/drawing/2014/main" xmlns="" id="{4EDAAC2E-4F19-48D4-92A6-BF5677AE5983}"/>
              </a:ext>
            </a:extLst>
          </p:cNvPr>
          <p:cNvSpPr>
            <a:spLocks noGrp="1"/>
          </p:cNvSpPr>
          <p:nvPr>
            <p:ph idx="1"/>
          </p:nvPr>
        </p:nvSpPr>
        <p:spPr>
          <a:xfrm>
            <a:off x="236669" y="1868656"/>
            <a:ext cx="10515600" cy="4351338"/>
          </a:xfrm>
        </p:spPr>
        <p:txBody>
          <a:bodyPr/>
          <a:lstStyle/>
          <a:p>
            <a:r>
              <a:rPr lang="en-US" dirty="0"/>
              <a:t>Lets look at how this neuron can be used to represent a few Boolean functions. </a:t>
            </a:r>
          </a:p>
          <a:p>
            <a:r>
              <a:rPr lang="en-US" dirty="0"/>
              <a:t>Mind you that our inputs are all Boolean and the output is also Boolean so essentially, the neuron is just trying to learn a Boolean function. </a:t>
            </a:r>
          </a:p>
          <a:p>
            <a:r>
              <a:rPr lang="en-US" dirty="0"/>
              <a:t>A lot of Boolean decision problems can be cast into this, based on appropriate input variables— like whether to continue attending my lectures, whether to watch Friends after reading this lecture etc. can be represented by the M-P neuron.</a:t>
            </a:r>
          </a:p>
        </p:txBody>
      </p:sp>
    </p:spTree>
    <p:extLst>
      <p:ext uri="{BB962C8B-B14F-4D97-AF65-F5344CB8AC3E}">
        <p14:creationId xmlns:p14="http://schemas.microsoft.com/office/powerpoint/2010/main" xmlns="" val="732528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7999"/>
          </a:xfrm>
        </p:spPr>
        <p:txBody>
          <a:bodyPr>
            <a:normAutofit fontScale="92500" lnSpcReduction="10000"/>
          </a:bodyPr>
          <a:lstStyle/>
          <a:p>
            <a:r>
              <a:rPr lang="en-US" dirty="0" smtClean="0"/>
              <a:t>Simplifying, we get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Now we know that:</a:t>
            </a:r>
          </a:p>
          <a:p>
            <a:r>
              <a:rPr lang="en-US" dirty="0" smtClean="0"/>
              <a:t>b is 0 or negative</a:t>
            </a:r>
          </a:p>
          <a:p>
            <a:r>
              <a:rPr lang="en-US" dirty="0" smtClean="0"/>
              <a:t>w + b is 0 or negative</a:t>
            </a:r>
          </a:p>
          <a:p>
            <a:r>
              <a:rPr lang="en-US" dirty="0" smtClean="0"/>
              <a:t>2w + b is positive</a:t>
            </a:r>
          </a:p>
          <a:p>
            <a:endParaRPr lang="en-US" dirty="0" smtClean="0"/>
          </a:p>
          <a:p>
            <a:pPr>
              <a:buNone/>
            </a:pPr>
            <a:r>
              <a:rPr lang="en-US" dirty="0" smtClean="0"/>
              <a:t>We also know that:</a:t>
            </a:r>
          </a:p>
          <a:p>
            <a:r>
              <a:rPr lang="en-US" dirty="0" smtClean="0"/>
              <a:t>b cannot be 0. If b = 0, then 2w &gt; 0 and w &lt;= 0, which cannot be true.</a:t>
            </a:r>
          </a:p>
          <a:p>
            <a:r>
              <a:rPr lang="en-US" dirty="0" smtClean="0"/>
              <a:t>w must be positive. If w were negative, any 2w, would also be negative. If 2w were negative, adding another negative number, b, could never result in a positive number, so 2w + b &gt; 0 could never be true.</a:t>
            </a:r>
          </a:p>
          <a:p>
            <a:endParaRPr lang="en-US" dirty="0"/>
          </a:p>
        </p:txBody>
      </p:sp>
      <p:pic>
        <p:nvPicPr>
          <p:cNvPr id="5" name="Picture 4" descr="3.PNG"/>
          <p:cNvPicPr>
            <a:picLocks noChangeAspect="1"/>
          </p:cNvPicPr>
          <p:nvPr/>
        </p:nvPicPr>
        <p:blipFill>
          <a:blip r:embed="rId2" cstate="print"/>
          <a:stretch>
            <a:fillRect/>
          </a:stretch>
        </p:blipFill>
        <p:spPr>
          <a:xfrm>
            <a:off x="6307718" y="890261"/>
            <a:ext cx="2028946" cy="1315057"/>
          </a:xfrm>
          <a:prstGeom prst="rect">
            <a:avLst/>
          </a:prstGeom>
        </p:spPr>
      </p:pic>
      <p:pic>
        <p:nvPicPr>
          <p:cNvPr id="6" name="Picture 5" descr="Capture2.PNG"/>
          <p:cNvPicPr>
            <a:picLocks noChangeAspect="1"/>
          </p:cNvPicPr>
          <p:nvPr/>
        </p:nvPicPr>
        <p:blipFill>
          <a:blip r:embed="rId3" cstate="print"/>
          <a:stretch>
            <a:fillRect/>
          </a:stretch>
        </p:blipFill>
        <p:spPr>
          <a:xfrm>
            <a:off x="1068648" y="791918"/>
            <a:ext cx="3318153" cy="1668893"/>
          </a:xfrm>
          <a:prstGeom prst="rect">
            <a:avLst/>
          </a:prstGeom>
        </p:spPr>
      </p:pic>
      <p:cxnSp>
        <p:nvCxnSpPr>
          <p:cNvPr id="8" name="Straight Arrow Connector 7"/>
          <p:cNvCxnSpPr/>
          <p:nvPr/>
        </p:nvCxnSpPr>
        <p:spPr>
          <a:xfrm>
            <a:off x="4733365" y="1613646"/>
            <a:ext cx="12640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7999"/>
          </a:xfrm>
        </p:spPr>
        <p:txBody>
          <a:bodyPr>
            <a:normAutofit fontScale="92500" lnSpcReduction="20000"/>
          </a:bodyPr>
          <a:lstStyle/>
          <a:p>
            <a:r>
              <a:rPr lang="en-US" dirty="0" smtClean="0"/>
              <a:t>Simplifying, we get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Now we know that:</a:t>
            </a:r>
          </a:p>
          <a:p>
            <a:r>
              <a:rPr lang="en-US" dirty="0" smtClean="0"/>
              <a:t>b is 0 or negative</a:t>
            </a:r>
          </a:p>
          <a:p>
            <a:r>
              <a:rPr lang="en-US" dirty="0" smtClean="0"/>
              <a:t>w + b is 0 or negative</a:t>
            </a:r>
          </a:p>
          <a:p>
            <a:r>
              <a:rPr lang="en-US" dirty="0" smtClean="0"/>
              <a:t>2w + b is positive</a:t>
            </a:r>
          </a:p>
          <a:p>
            <a:endParaRPr lang="en-US" dirty="0" smtClean="0"/>
          </a:p>
          <a:p>
            <a:pPr>
              <a:buNone/>
            </a:pPr>
            <a:r>
              <a:rPr lang="en-US" dirty="0" smtClean="0"/>
              <a:t>We also know that:</a:t>
            </a:r>
          </a:p>
          <a:p>
            <a:r>
              <a:rPr lang="en-US" dirty="0" smtClean="0"/>
              <a:t>b cannot be 0. If b = 0, then 2w &gt; 0 and w &lt;= 0, which cannot be true.</a:t>
            </a:r>
          </a:p>
          <a:p>
            <a:r>
              <a:rPr lang="en-US" dirty="0" smtClean="0"/>
              <a:t>w must be positive. If w were negative, any 2w, would also be negative. If 2w were negative, adding another negative number, b, could never result in a positive number, so 2w + b &gt; 0 could never be true.</a:t>
            </a:r>
          </a:p>
          <a:p>
            <a:r>
              <a:rPr lang="en-US" dirty="0" smtClean="0"/>
              <a:t>If b is negative and w is positive , w — b = 0, so that w + b &lt;= 0.</a:t>
            </a:r>
          </a:p>
          <a:p>
            <a:endParaRPr lang="en-US" dirty="0"/>
          </a:p>
        </p:txBody>
      </p:sp>
      <p:pic>
        <p:nvPicPr>
          <p:cNvPr id="5" name="Picture 4" descr="3.PNG"/>
          <p:cNvPicPr>
            <a:picLocks noChangeAspect="1"/>
          </p:cNvPicPr>
          <p:nvPr/>
        </p:nvPicPr>
        <p:blipFill>
          <a:blip r:embed="rId2" cstate="print"/>
          <a:stretch>
            <a:fillRect/>
          </a:stretch>
        </p:blipFill>
        <p:spPr>
          <a:xfrm>
            <a:off x="6307718" y="890261"/>
            <a:ext cx="2028946" cy="1315057"/>
          </a:xfrm>
          <a:prstGeom prst="rect">
            <a:avLst/>
          </a:prstGeom>
        </p:spPr>
      </p:pic>
      <p:pic>
        <p:nvPicPr>
          <p:cNvPr id="6" name="Picture 5" descr="Capture2.PNG"/>
          <p:cNvPicPr>
            <a:picLocks noChangeAspect="1"/>
          </p:cNvPicPr>
          <p:nvPr/>
        </p:nvPicPr>
        <p:blipFill>
          <a:blip r:embed="rId3" cstate="print"/>
          <a:stretch>
            <a:fillRect/>
          </a:stretch>
        </p:blipFill>
        <p:spPr>
          <a:xfrm>
            <a:off x="1068648" y="791918"/>
            <a:ext cx="3318153" cy="1668893"/>
          </a:xfrm>
          <a:prstGeom prst="rect">
            <a:avLst/>
          </a:prstGeom>
        </p:spPr>
      </p:pic>
      <p:cxnSp>
        <p:nvCxnSpPr>
          <p:cNvPr id="8" name="Straight Arrow Connector 7"/>
          <p:cNvCxnSpPr/>
          <p:nvPr/>
        </p:nvCxnSpPr>
        <p:spPr>
          <a:xfrm>
            <a:off x="4733365" y="1613646"/>
            <a:ext cx="12640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9378"/>
            <a:ext cx="10515600" cy="2195045"/>
          </a:xfrm>
        </p:spPr>
        <p:txBody>
          <a:bodyPr/>
          <a:lstStyle/>
          <a:p>
            <a:r>
              <a:rPr lang="en-US" dirty="0" smtClean="0"/>
              <a:t>We now know that we can set b to any negative number and both w’s to its opposite, and we can reproduce the behavior of AND by using a perceptron!</a:t>
            </a:r>
          </a:p>
          <a:p>
            <a:r>
              <a:rPr lang="en-US" dirty="0" smtClean="0"/>
              <a:t>For simplicity, let’s set b = 1, w1 = -1, and w2 = -1</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0"/>
            <a:ext cx="10515600" cy="5997389"/>
          </a:xfrm>
        </p:spPr>
        <p:txBody>
          <a:bodyPr>
            <a:normAutofit/>
          </a:bodyPr>
          <a:lstStyle/>
          <a:p>
            <a:r>
              <a:rPr lang="en-US" dirty="0" smtClean="0"/>
              <a:t>Even for just a single artificial neuron, with only two binary inputs, a single binary output, and a complete set of training data, that was still a considerable amount of work, which resulted in mimicking behavior of a simple logic statement.</a:t>
            </a:r>
          </a:p>
          <a:p>
            <a:pPr>
              <a:buNone/>
            </a:pPr>
            <a:endParaRPr lang="en-US" dirty="0"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0"/>
            <a:ext cx="10515600" cy="5997389"/>
          </a:xfrm>
        </p:spPr>
        <p:txBody>
          <a:bodyPr>
            <a:normAutofit/>
          </a:bodyPr>
          <a:lstStyle/>
          <a:p>
            <a:r>
              <a:rPr lang="en-US" dirty="0" smtClean="0"/>
              <a:t>Even for just a single artificial neuron, with only two binary inputs, a single binary output, and a complete set of training data, that was still a considerable amount of work, which resulted in mimicking behavior of a simple logic statement.</a:t>
            </a:r>
          </a:p>
          <a:p>
            <a:endParaRPr lang="en-US" dirty="0" smtClean="0"/>
          </a:p>
          <a:p>
            <a:r>
              <a:rPr lang="en-US" dirty="0" smtClean="0"/>
              <a:t>If we consider that neural networks are made up of dozens, thousands, or even millions we can see that manually tuning our weights and biases is simply out of the question.</a:t>
            </a:r>
          </a:p>
          <a:p>
            <a:endParaRPr lang="en-US" dirty="0" smtClean="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0"/>
            <a:ext cx="10515600" cy="5997389"/>
          </a:xfrm>
        </p:spPr>
        <p:txBody>
          <a:bodyPr>
            <a:normAutofit/>
          </a:bodyPr>
          <a:lstStyle/>
          <a:p>
            <a:r>
              <a:rPr lang="en-US" dirty="0" smtClean="0"/>
              <a:t>Even for just a single artificial neuron, with only two binary inputs, a single binary output, and a complete set of training data, that was still a considerable amount of work, which resulted in mimicking behavior of a simple logic statement.</a:t>
            </a:r>
          </a:p>
          <a:p>
            <a:endParaRPr lang="en-US" dirty="0" smtClean="0"/>
          </a:p>
          <a:p>
            <a:r>
              <a:rPr lang="en-US" dirty="0" smtClean="0"/>
              <a:t>If we consider that neural networks are made up of dozens, thousands, or even millions we can see that manually tuning our weights and biases is simply out of the question.</a:t>
            </a:r>
          </a:p>
          <a:p>
            <a:endParaRPr lang="en-US" dirty="0" smtClean="0"/>
          </a:p>
          <a:p>
            <a:r>
              <a:rPr lang="en-US" dirty="0" smtClean="0"/>
              <a:t>When we talk about a neural network “learning,” or “training,” this </a:t>
            </a:r>
            <a:r>
              <a:rPr lang="en-US" i="1" dirty="0" smtClean="0"/>
              <a:t>tuning</a:t>
            </a:r>
            <a:r>
              <a:rPr lang="en-US" dirty="0" smtClean="0"/>
              <a:t> process is exactly what we’re talking about. Our networks can </a:t>
            </a:r>
            <a:r>
              <a:rPr lang="en-US" i="1" dirty="0" smtClean="0"/>
              <a:t>learn</a:t>
            </a:r>
            <a:r>
              <a:rPr lang="en-US" dirty="0" smtClean="0"/>
              <a:t> to assign its own weights and biases, based on a set of </a:t>
            </a:r>
            <a:r>
              <a:rPr lang="en-US" i="1" dirty="0" smtClean="0"/>
              <a:t>training</a:t>
            </a:r>
            <a:r>
              <a:rPr lang="en-US" dirty="0" smtClean="0"/>
              <a:t> </a:t>
            </a:r>
            <a:r>
              <a:rPr lang="en-US" i="1" dirty="0" smtClean="0"/>
              <a:t>data</a:t>
            </a:r>
            <a:r>
              <a:rPr lang="en-US" dirty="0" smtClean="0"/>
              <a:t>, where the inputs and expected outputs are known.</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1872"/>
            <a:ext cx="10515600" cy="4351338"/>
          </a:xfrm>
        </p:spPr>
        <p:txBody>
          <a:bodyPr/>
          <a:lstStyle/>
          <a:p>
            <a:r>
              <a:rPr lang="en-US" dirty="0" smtClean="0"/>
              <a:t>Our neuron does this by iterating through training data, and updating the weights and bias after each set of inputs. Once our neuron determines that it has found parameters that successfully classify all of the training data, the learning process is complete, and the weights and biases can then be used to classify data that wasn’t in the training set!</a:t>
            </a:r>
          </a:p>
          <a:p>
            <a:endParaRPr lang="en-US" dirty="0" smtClean="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1872"/>
            <a:ext cx="10515600" cy="4351338"/>
          </a:xfrm>
        </p:spPr>
        <p:txBody>
          <a:bodyPr/>
          <a:lstStyle/>
          <a:p>
            <a:r>
              <a:rPr lang="en-US" dirty="0" smtClean="0"/>
              <a:t>Our neuron does this by iterating through training data, and updating the weights and bias after each set of inputs. Once our neuron determines that it has found parameters that successfully classify all of the training data, the learning process is complete, and the weights and biases can then be used to classify data that wasn’t in the training set!</a:t>
            </a:r>
          </a:p>
          <a:p>
            <a:endParaRPr lang="en-US" dirty="0" smtClean="0"/>
          </a:p>
          <a:p>
            <a:r>
              <a:rPr lang="en-US" dirty="0" smtClean="0"/>
              <a:t>Seeing that our AND truth table is a type of training data, and we have our model of a network, (even if it’s only one neuron), we can implement this learning behavior.</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531"/>
            <a:ext cx="10515600" cy="4351338"/>
          </a:xfrm>
        </p:spPr>
        <p:txBody>
          <a:bodyPr/>
          <a:lstStyle/>
          <a:p>
            <a:pPr>
              <a:buNone/>
            </a:pPr>
            <a:r>
              <a:rPr lang="en-US" b="1" dirty="0" smtClean="0"/>
              <a:t>A Bias is the Weight of an Always-Active Input</a:t>
            </a:r>
          </a:p>
          <a:p>
            <a:r>
              <a:rPr lang="en-US" dirty="0" smtClean="0"/>
              <a:t>Before we take a look at the learning process, we’re going to tweak our perceptron model, just a little bit:</a:t>
            </a:r>
          </a:p>
          <a:p>
            <a:pPr>
              <a:buNone/>
            </a:pPr>
            <a:r>
              <a:rPr lang="en-US" dirty="0" smtClean="0"/>
              <a:t/>
            </a:r>
            <a:br>
              <a:rPr lang="en-US" dirty="0" smtClean="0"/>
            </a:br>
            <a:endParaRPr lang="en-US" dirty="0"/>
          </a:p>
        </p:txBody>
      </p:sp>
      <p:pic>
        <p:nvPicPr>
          <p:cNvPr id="4" name="Picture 3" descr="1_HM8iNlGBtmtNEE53lsSnBw.png"/>
          <p:cNvPicPr>
            <a:picLocks noChangeAspect="1"/>
          </p:cNvPicPr>
          <p:nvPr/>
        </p:nvPicPr>
        <p:blipFill>
          <a:blip r:embed="rId2" cstate="print"/>
          <a:stretch>
            <a:fillRect/>
          </a:stretch>
        </p:blipFill>
        <p:spPr>
          <a:xfrm>
            <a:off x="1761565" y="1512233"/>
            <a:ext cx="8658257" cy="5345767"/>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531"/>
            <a:ext cx="10515600" cy="6336740"/>
          </a:xfrm>
        </p:spPr>
        <p:txBody>
          <a:bodyPr/>
          <a:lstStyle/>
          <a:p>
            <a:r>
              <a:rPr lang="en-US" dirty="0" smtClean="0"/>
              <a:t>It turns out that the algorithm that determines the weights for each input, is the same algorithm that determines the bias. Because of this, it’s more efficient to lump the concept of a bias in with the other inputs by adding an additional input with an activation of 1, and allow our algorithm to treat the weight of that new input, as the bias.</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D4B19-39D0-46D1-BD6C-657699790F5B}"/>
              </a:ext>
            </a:extLst>
          </p:cNvPr>
          <p:cNvSpPr>
            <a:spLocks noGrp="1"/>
          </p:cNvSpPr>
          <p:nvPr>
            <p:ph type="title"/>
          </p:nvPr>
        </p:nvSpPr>
        <p:spPr>
          <a:xfrm>
            <a:off x="405205" y="179194"/>
            <a:ext cx="10515600" cy="1325563"/>
          </a:xfrm>
        </p:spPr>
        <p:txBody>
          <a:bodyPr/>
          <a:lstStyle/>
          <a:p>
            <a:r>
              <a:rPr lang="en-US" b="1" dirty="0"/>
              <a:t>AND Function</a:t>
            </a:r>
          </a:p>
        </p:txBody>
      </p:sp>
      <p:pic>
        <p:nvPicPr>
          <p:cNvPr id="5" name="Content Placeholder 4">
            <a:extLst>
              <a:ext uri="{FF2B5EF4-FFF2-40B4-BE49-F238E27FC236}">
                <a16:creationId xmlns:a16="http://schemas.microsoft.com/office/drawing/2014/main" xmlns="" id="{50BF232E-0EB5-4F88-BF1D-CFDDB2AAA81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917030" y="1570362"/>
            <a:ext cx="6357940" cy="3479981"/>
          </a:xfrm>
        </p:spPr>
      </p:pic>
      <p:sp>
        <p:nvSpPr>
          <p:cNvPr id="6" name="TextBox 5">
            <a:extLst>
              <a:ext uri="{FF2B5EF4-FFF2-40B4-BE49-F238E27FC236}">
                <a16:creationId xmlns:a16="http://schemas.microsoft.com/office/drawing/2014/main" xmlns="" id="{99573622-108A-4D64-BD23-EE7AFDEF5F24}"/>
              </a:ext>
            </a:extLst>
          </p:cNvPr>
          <p:cNvSpPr txBox="1"/>
          <p:nvPr/>
        </p:nvSpPr>
        <p:spPr>
          <a:xfrm>
            <a:off x="838200" y="5432611"/>
            <a:ext cx="9649610" cy="369332"/>
          </a:xfrm>
          <a:prstGeom prst="rect">
            <a:avLst/>
          </a:prstGeom>
          <a:noFill/>
        </p:spPr>
        <p:txBody>
          <a:bodyPr wrap="square" rtlCol="0">
            <a:spAutoFit/>
          </a:bodyPr>
          <a:lstStyle/>
          <a:p>
            <a:r>
              <a:rPr lang="en-US" dirty="0"/>
              <a:t>An AND function neuron would only fire when ALL the inputs are ON i.e., </a:t>
            </a:r>
            <a:r>
              <a:rPr lang="en-US" b="1" i="1" dirty="0"/>
              <a:t>g</a:t>
            </a:r>
            <a:r>
              <a:rPr lang="en-US" b="1" dirty="0"/>
              <a:t>(x)</a:t>
            </a:r>
            <a:r>
              <a:rPr lang="en-US" dirty="0"/>
              <a:t> ≥ 3 here.</a:t>
            </a:r>
          </a:p>
        </p:txBody>
      </p:sp>
    </p:spTree>
    <p:extLst>
      <p:ext uri="{BB962C8B-B14F-4D97-AF65-F5344CB8AC3E}">
        <p14:creationId xmlns:p14="http://schemas.microsoft.com/office/powerpoint/2010/main" xmlns="" val="1972340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531"/>
            <a:ext cx="10515600" cy="6336740"/>
          </a:xfrm>
        </p:spPr>
        <p:txBody>
          <a:bodyPr/>
          <a:lstStyle/>
          <a:p>
            <a:r>
              <a:rPr lang="en-US" dirty="0" smtClean="0"/>
              <a:t>It turns out that the algorithm that determines the weights for each input, is the same algorithm that determines the bias. Because of this, it’s more efficient to lump the concept of a bias in with the other inputs by adding an additional input with an activation of 1, and allow our algorithm to treat the weight of that new input, as the bias.</a:t>
            </a:r>
          </a:p>
          <a:p>
            <a:r>
              <a:rPr lang="en-US" dirty="0" smtClean="0"/>
              <a:t>If you remember our perceptron formula, you’ll recall that we add the </a:t>
            </a:r>
            <a:r>
              <a:rPr lang="en-US" i="1" dirty="0" smtClean="0"/>
              <a:t>dot product</a:t>
            </a:r>
            <a:r>
              <a:rPr lang="en-US" dirty="0" smtClean="0"/>
              <a:t> of vectors w and x, to the bias, b, to get what is called the </a:t>
            </a:r>
            <a:r>
              <a:rPr lang="en-US" i="1" dirty="0" smtClean="0"/>
              <a:t>weighted sum</a:t>
            </a:r>
            <a:r>
              <a:rPr lang="en-US" dirty="0" smtClean="0"/>
              <a:t>. Expanded, it looks like this: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 name="Picture 4" descr="Capture1.PNG"/>
          <p:cNvPicPr>
            <a:picLocks noChangeAspect="1"/>
          </p:cNvPicPr>
          <p:nvPr/>
        </p:nvPicPr>
        <p:blipFill>
          <a:blip r:embed="rId2" cstate="print">
            <a:lum contrast="20000"/>
          </a:blip>
          <a:stretch>
            <a:fillRect/>
          </a:stretch>
        </p:blipFill>
        <p:spPr>
          <a:xfrm>
            <a:off x="3834241" y="3874850"/>
            <a:ext cx="3844031" cy="898854"/>
          </a:xfrm>
          <a:prstGeom prst="rect">
            <a:avLst/>
          </a:prstGeom>
        </p:spPr>
      </p:pic>
      <p:pic>
        <p:nvPicPr>
          <p:cNvPr id="6" name="Picture 5" descr="34.PNG"/>
          <p:cNvPicPr>
            <a:picLocks noChangeAspect="1"/>
          </p:cNvPicPr>
          <p:nvPr/>
        </p:nvPicPr>
        <p:blipFill>
          <a:blip r:embed="rId3" cstate="print"/>
          <a:stretch>
            <a:fillRect/>
          </a:stretch>
        </p:blipFill>
        <p:spPr>
          <a:xfrm>
            <a:off x="1332631" y="5247055"/>
            <a:ext cx="9750366" cy="911905"/>
          </a:xfrm>
          <a:prstGeom prst="rect">
            <a:avLst/>
          </a:prstGeom>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28600"/>
            <a:ext cx="10726271" cy="6306671"/>
          </a:xfrm>
        </p:spPr>
        <p:txBody>
          <a:bodyPr>
            <a:normAutofit/>
          </a:bodyPr>
          <a:lstStyle/>
          <a:p>
            <a:endParaRPr lang="en-US" dirty="0" smtClean="0"/>
          </a:p>
          <a:p>
            <a:endParaRPr lang="en-US" dirty="0" smtClean="0"/>
          </a:p>
          <a:p>
            <a:endParaRPr lang="en-US" dirty="0" smtClean="0"/>
          </a:p>
          <a:p>
            <a:r>
              <a:rPr lang="en-US" dirty="0" smtClean="0"/>
              <a:t>We add the product of all n-numbered w's and their n-numbered x's together, and then we add that result to the bias, b.</a:t>
            </a:r>
          </a:p>
          <a:p>
            <a:endParaRPr lang="en-US" dirty="0"/>
          </a:p>
        </p:txBody>
      </p:sp>
      <p:pic>
        <p:nvPicPr>
          <p:cNvPr id="4" name="Picture 3" descr="34.PNG"/>
          <p:cNvPicPr>
            <a:picLocks noChangeAspect="1"/>
          </p:cNvPicPr>
          <p:nvPr/>
        </p:nvPicPr>
        <p:blipFill>
          <a:blip r:embed="rId2" cstate="print"/>
          <a:stretch>
            <a:fillRect/>
          </a:stretch>
        </p:blipFill>
        <p:spPr>
          <a:xfrm>
            <a:off x="1036795" y="473349"/>
            <a:ext cx="9750366" cy="911905"/>
          </a:xfrm>
          <a:prstGeom prst="rect">
            <a:avLst/>
          </a:prstGeom>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28600"/>
            <a:ext cx="10726271" cy="6306671"/>
          </a:xfrm>
        </p:spPr>
        <p:txBody>
          <a:bodyPr>
            <a:normAutofit/>
          </a:bodyPr>
          <a:lstStyle/>
          <a:p>
            <a:endParaRPr lang="en-US" dirty="0" smtClean="0"/>
          </a:p>
          <a:p>
            <a:endParaRPr lang="en-US" dirty="0" smtClean="0"/>
          </a:p>
          <a:p>
            <a:endParaRPr lang="en-US" dirty="0" smtClean="0"/>
          </a:p>
          <a:p>
            <a:r>
              <a:rPr lang="en-US" dirty="0" smtClean="0"/>
              <a:t>We add the product of all n-numbered w's and their n-numbered x's together, and then we add that result to the bias, b.</a:t>
            </a:r>
          </a:p>
          <a:p>
            <a:r>
              <a:rPr lang="en-US" dirty="0" smtClean="0"/>
              <a:t>In this equation, we can also represent b, by adding another input whose </a:t>
            </a:r>
            <a:r>
              <a:rPr lang="en-US" i="1" dirty="0" smtClean="0"/>
              <a:t>activation</a:t>
            </a:r>
            <a:r>
              <a:rPr lang="en-US" dirty="0" smtClean="0"/>
              <a:t> is always 1, and multiplying it by a weight equal to b.</a:t>
            </a:r>
          </a:p>
          <a:p>
            <a:endParaRPr lang="en-US" dirty="0" smtClean="0"/>
          </a:p>
          <a:p>
            <a:endParaRPr lang="en-US" dirty="0" smtClean="0"/>
          </a:p>
          <a:p>
            <a:endParaRPr lang="en-US" dirty="0" smtClean="0"/>
          </a:p>
          <a:p>
            <a:endParaRPr lang="en-US" dirty="0"/>
          </a:p>
        </p:txBody>
      </p:sp>
      <p:pic>
        <p:nvPicPr>
          <p:cNvPr id="4" name="Picture 3" descr="34.PNG"/>
          <p:cNvPicPr>
            <a:picLocks noChangeAspect="1"/>
          </p:cNvPicPr>
          <p:nvPr/>
        </p:nvPicPr>
        <p:blipFill>
          <a:blip r:embed="rId2" cstate="print"/>
          <a:stretch>
            <a:fillRect/>
          </a:stretch>
        </p:blipFill>
        <p:spPr>
          <a:xfrm>
            <a:off x="1036795" y="473349"/>
            <a:ext cx="9750366" cy="911905"/>
          </a:xfrm>
          <a:prstGeom prst="rect">
            <a:avLst/>
          </a:prstGeom>
        </p:spPr>
      </p:pic>
      <p:pic>
        <p:nvPicPr>
          <p:cNvPr id="5" name="Picture 4" descr="4.PNG"/>
          <p:cNvPicPr>
            <a:picLocks noChangeAspect="1"/>
          </p:cNvPicPr>
          <p:nvPr/>
        </p:nvPicPr>
        <p:blipFill>
          <a:blip r:embed="rId3" cstate="print"/>
          <a:stretch>
            <a:fillRect/>
          </a:stretch>
        </p:blipFill>
        <p:spPr>
          <a:xfrm>
            <a:off x="1009659" y="3535396"/>
            <a:ext cx="10214592" cy="635673"/>
          </a:xfrm>
          <a:prstGeom prst="rect">
            <a:avLst/>
          </a:prstGeom>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28600"/>
            <a:ext cx="10726271" cy="6306671"/>
          </a:xfrm>
        </p:spPr>
        <p:txBody>
          <a:bodyPr>
            <a:normAutofit/>
          </a:bodyPr>
          <a:lstStyle/>
          <a:p>
            <a:endParaRPr lang="en-US" dirty="0" smtClean="0"/>
          </a:p>
          <a:p>
            <a:endParaRPr lang="en-US" dirty="0" smtClean="0"/>
          </a:p>
          <a:p>
            <a:endParaRPr lang="en-US" dirty="0" smtClean="0"/>
          </a:p>
          <a:p>
            <a:r>
              <a:rPr lang="en-US" dirty="0" smtClean="0"/>
              <a:t>We add the product of all n-numbered w's and their n-numbered x's together, and then we add that result to the bias, b.</a:t>
            </a:r>
          </a:p>
          <a:p>
            <a:r>
              <a:rPr lang="en-US" dirty="0" smtClean="0"/>
              <a:t>In this equation, we can also represent b, by adding another input whose </a:t>
            </a:r>
            <a:r>
              <a:rPr lang="en-US" i="1" dirty="0" smtClean="0"/>
              <a:t>activation</a:t>
            </a:r>
            <a:r>
              <a:rPr lang="en-US" dirty="0" smtClean="0"/>
              <a:t> is always 1, and multiplying it by a weight equal to b.</a:t>
            </a:r>
          </a:p>
          <a:p>
            <a:endParaRPr lang="en-US" dirty="0" smtClean="0"/>
          </a:p>
          <a:p>
            <a:endParaRPr lang="en-US" dirty="0" smtClean="0"/>
          </a:p>
          <a:p>
            <a:endParaRPr lang="en-US" dirty="0" smtClean="0"/>
          </a:p>
          <a:p>
            <a:r>
              <a:rPr lang="en-US" dirty="0" smtClean="0"/>
              <a:t>You’ll even sometimes see b as (</a:t>
            </a:r>
            <a:r>
              <a:rPr lang="en-US" b="1" dirty="0" smtClean="0"/>
              <a:t>w0 * x0</a:t>
            </a:r>
            <a:r>
              <a:rPr lang="en-US" dirty="0" smtClean="0"/>
              <a:t>), where </a:t>
            </a:r>
            <a:r>
              <a:rPr lang="en-US" b="1" dirty="0" smtClean="0"/>
              <a:t>x0 = 1</a:t>
            </a:r>
            <a:r>
              <a:rPr lang="en-US" dirty="0" smtClean="0"/>
              <a:t>.</a:t>
            </a:r>
          </a:p>
          <a:p>
            <a:pPr>
              <a:buNone/>
            </a:pPr>
            <a:endParaRPr lang="en-US" dirty="0"/>
          </a:p>
        </p:txBody>
      </p:sp>
      <p:pic>
        <p:nvPicPr>
          <p:cNvPr id="4" name="Picture 3" descr="34.PNG"/>
          <p:cNvPicPr>
            <a:picLocks noChangeAspect="1"/>
          </p:cNvPicPr>
          <p:nvPr/>
        </p:nvPicPr>
        <p:blipFill>
          <a:blip r:embed="rId2" cstate="print"/>
          <a:stretch>
            <a:fillRect/>
          </a:stretch>
        </p:blipFill>
        <p:spPr>
          <a:xfrm>
            <a:off x="1036795" y="473349"/>
            <a:ext cx="9750366" cy="911905"/>
          </a:xfrm>
          <a:prstGeom prst="rect">
            <a:avLst/>
          </a:prstGeom>
        </p:spPr>
      </p:pic>
      <p:pic>
        <p:nvPicPr>
          <p:cNvPr id="5" name="Picture 4" descr="4.PNG"/>
          <p:cNvPicPr>
            <a:picLocks noChangeAspect="1"/>
          </p:cNvPicPr>
          <p:nvPr/>
        </p:nvPicPr>
        <p:blipFill>
          <a:blip r:embed="rId3" cstate="print"/>
          <a:stretch>
            <a:fillRect/>
          </a:stretch>
        </p:blipFill>
        <p:spPr>
          <a:xfrm>
            <a:off x="1009659" y="3535396"/>
            <a:ext cx="10214592" cy="635673"/>
          </a:xfrm>
          <a:prstGeom prst="rect">
            <a:avLst/>
          </a:prstGeom>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28600"/>
            <a:ext cx="10726271" cy="6306671"/>
          </a:xfrm>
        </p:spPr>
        <p:txBody>
          <a:bodyPr>
            <a:normAutofit lnSpcReduction="10000"/>
          </a:bodyPr>
          <a:lstStyle/>
          <a:p>
            <a:endParaRPr lang="en-US" dirty="0" smtClean="0"/>
          </a:p>
          <a:p>
            <a:endParaRPr lang="en-US" dirty="0" smtClean="0"/>
          </a:p>
          <a:p>
            <a:endParaRPr lang="en-US" dirty="0" smtClean="0"/>
          </a:p>
          <a:p>
            <a:r>
              <a:rPr lang="en-US" dirty="0" smtClean="0"/>
              <a:t>We add the product of all n-numbered w's and their n-numbered x's together, and then we add that result to the bias, b.</a:t>
            </a:r>
          </a:p>
          <a:p>
            <a:r>
              <a:rPr lang="en-US" dirty="0" smtClean="0"/>
              <a:t>In this equation, we can also represent b, by adding another input whose </a:t>
            </a:r>
            <a:r>
              <a:rPr lang="en-US" i="1" dirty="0" smtClean="0"/>
              <a:t>activation</a:t>
            </a:r>
            <a:r>
              <a:rPr lang="en-US" dirty="0" smtClean="0"/>
              <a:t> is always 1, and multiplying it by a weight equal to b.</a:t>
            </a:r>
          </a:p>
          <a:p>
            <a:endParaRPr lang="en-US" dirty="0" smtClean="0"/>
          </a:p>
          <a:p>
            <a:endParaRPr lang="en-US" dirty="0" smtClean="0"/>
          </a:p>
          <a:p>
            <a:endParaRPr lang="en-US" dirty="0" smtClean="0"/>
          </a:p>
          <a:p>
            <a:r>
              <a:rPr lang="en-US" dirty="0" smtClean="0"/>
              <a:t>You’ll even sometimes see b as (</a:t>
            </a:r>
            <a:r>
              <a:rPr lang="en-US" b="1" dirty="0" smtClean="0"/>
              <a:t>w0 * x0</a:t>
            </a:r>
            <a:r>
              <a:rPr lang="en-US" dirty="0" smtClean="0"/>
              <a:t>), where </a:t>
            </a:r>
            <a:r>
              <a:rPr lang="en-US" b="1" dirty="0" smtClean="0"/>
              <a:t>x0 = 1</a:t>
            </a:r>
            <a:r>
              <a:rPr lang="en-US" dirty="0" smtClean="0"/>
              <a:t>.</a:t>
            </a:r>
          </a:p>
          <a:p>
            <a:r>
              <a:rPr lang="en-US" dirty="0" smtClean="0"/>
              <a:t>Our inputs x ... xn will never be changed by our learning algorithm, and therefore, neither will our new input, 1. Our algorithm now can focus only on adjusting the </a:t>
            </a:r>
            <a:r>
              <a:rPr lang="en-US" i="1" dirty="0" smtClean="0"/>
              <a:t>weights</a:t>
            </a:r>
            <a:r>
              <a:rPr lang="en-US" dirty="0" smtClean="0"/>
              <a:t>, which now also include our bias.</a:t>
            </a:r>
          </a:p>
          <a:p>
            <a:endParaRPr lang="en-US" dirty="0"/>
          </a:p>
        </p:txBody>
      </p:sp>
      <p:pic>
        <p:nvPicPr>
          <p:cNvPr id="4" name="Picture 3" descr="34.PNG"/>
          <p:cNvPicPr>
            <a:picLocks noChangeAspect="1"/>
          </p:cNvPicPr>
          <p:nvPr/>
        </p:nvPicPr>
        <p:blipFill>
          <a:blip r:embed="rId2" cstate="print"/>
          <a:stretch>
            <a:fillRect/>
          </a:stretch>
        </p:blipFill>
        <p:spPr>
          <a:xfrm>
            <a:off x="1036795" y="473349"/>
            <a:ext cx="9750366" cy="911905"/>
          </a:xfrm>
          <a:prstGeom prst="rect">
            <a:avLst/>
          </a:prstGeom>
        </p:spPr>
      </p:pic>
      <p:pic>
        <p:nvPicPr>
          <p:cNvPr id="5" name="Picture 4" descr="4.PNG"/>
          <p:cNvPicPr>
            <a:picLocks noChangeAspect="1"/>
          </p:cNvPicPr>
          <p:nvPr/>
        </p:nvPicPr>
        <p:blipFill>
          <a:blip r:embed="rId3" cstate="print"/>
          <a:stretch>
            <a:fillRect/>
          </a:stretch>
        </p:blipFill>
        <p:spPr>
          <a:xfrm>
            <a:off x="1009659" y="3535396"/>
            <a:ext cx="10214592" cy="635673"/>
          </a:xfrm>
          <a:prstGeom prst="rect">
            <a:avLst/>
          </a:prstGeom>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4" y="2054224"/>
            <a:ext cx="10515600" cy="3163235"/>
          </a:xfrm>
        </p:spPr>
        <p:txBody>
          <a:bodyPr>
            <a:normAutofit/>
          </a:bodyPr>
          <a:lstStyle/>
          <a:p>
            <a:r>
              <a:rPr lang="en-US" dirty="0" smtClean="0"/>
              <a:t>We can think of this new perceptron algorithm like this:</a:t>
            </a:r>
          </a:p>
          <a:p>
            <a:endParaRPr lang="en-US" dirty="0" smtClean="0"/>
          </a:p>
          <a:p>
            <a:endParaRPr lang="en-US" dirty="0" smtClean="0"/>
          </a:p>
          <a:p>
            <a:endParaRPr lang="en-US" dirty="0" smtClean="0"/>
          </a:p>
          <a:p>
            <a:r>
              <a:rPr lang="en-US" dirty="0" smtClean="0"/>
              <a:t>As long as we explicitly add an input with an activation of 1, and a weight equal to b.</a:t>
            </a:r>
            <a:endParaRPr lang="en-US" dirty="0"/>
          </a:p>
        </p:txBody>
      </p:sp>
      <p:pic>
        <p:nvPicPr>
          <p:cNvPr id="4" name="Picture 3" descr="5.PNG"/>
          <p:cNvPicPr>
            <a:picLocks noChangeAspect="1"/>
          </p:cNvPicPr>
          <p:nvPr/>
        </p:nvPicPr>
        <p:blipFill>
          <a:blip r:embed="rId2" cstate="print"/>
          <a:stretch>
            <a:fillRect/>
          </a:stretch>
        </p:blipFill>
        <p:spPr>
          <a:xfrm>
            <a:off x="3920235" y="2944874"/>
            <a:ext cx="3537277" cy="793408"/>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pPr marL="514350" indent="-514350">
              <a:buFont typeface="+mj-lt"/>
              <a:buAutoNum type="arabicPeriod"/>
            </a:pPr>
            <a:r>
              <a:rPr lang="en-US" dirty="0" smtClean="0"/>
              <a:t>For each set of inputs in the set of training examples our perceptron will:</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19846-A3D2-40AC-9D9F-AF56D4123BED}"/>
              </a:ext>
            </a:extLst>
          </p:cNvPr>
          <p:cNvSpPr>
            <a:spLocks noGrp="1"/>
          </p:cNvSpPr>
          <p:nvPr>
            <p:ph type="title"/>
          </p:nvPr>
        </p:nvSpPr>
        <p:spPr>
          <a:xfrm>
            <a:off x="343348" y="171487"/>
            <a:ext cx="10515600" cy="1325563"/>
          </a:xfrm>
        </p:spPr>
        <p:txBody>
          <a:bodyPr/>
          <a:lstStyle/>
          <a:p>
            <a:r>
              <a:rPr lang="en-US" b="1" dirty="0"/>
              <a:t>OR Function</a:t>
            </a:r>
          </a:p>
        </p:txBody>
      </p:sp>
      <p:pic>
        <p:nvPicPr>
          <p:cNvPr id="5" name="Content Placeholder 4">
            <a:extLst>
              <a:ext uri="{FF2B5EF4-FFF2-40B4-BE49-F238E27FC236}">
                <a16:creationId xmlns:a16="http://schemas.microsoft.com/office/drawing/2014/main" xmlns="" id="{87436EBB-FE2A-40C0-AAE8-2AADFC73B63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993909" y="1776749"/>
            <a:ext cx="6204181" cy="3501231"/>
          </a:xfrm>
        </p:spPr>
      </p:pic>
      <p:sp>
        <p:nvSpPr>
          <p:cNvPr id="6" name="TextBox 5">
            <a:extLst>
              <a:ext uri="{FF2B5EF4-FFF2-40B4-BE49-F238E27FC236}">
                <a16:creationId xmlns:a16="http://schemas.microsoft.com/office/drawing/2014/main" xmlns="" id="{4585585C-639D-4A5D-B260-A8801D0CBDDF}"/>
              </a:ext>
            </a:extLst>
          </p:cNvPr>
          <p:cNvSpPr txBox="1"/>
          <p:nvPr/>
        </p:nvSpPr>
        <p:spPr>
          <a:xfrm>
            <a:off x="343348" y="5787615"/>
            <a:ext cx="11349317" cy="369332"/>
          </a:xfrm>
          <a:prstGeom prst="rect">
            <a:avLst/>
          </a:prstGeom>
          <a:noFill/>
        </p:spPr>
        <p:txBody>
          <a:bodyPr wrap="square" rtlCol="0">
            <a:spAutoFit/>
          </a:bodyPr>
          <a:lstStyle/>
          <a:p>
            <a:r>
              <a:rPr lang="en-US" dirty="0"/>
              <a:t>This is self explanatory as we know that an OR function neuron would fire if ANY of the inputs is ON i.e., </a:t>
            </a:r>
            <a:r>
              <a:rPr lang="en-US" b="1" i="1" dirty="0"/>
              <a:t>g</a:t>
            </a:r>
            <a:r>
              <a:rPr lang="en-US" b="1" dirty="0"/>
              <a:t>(x)</a:t>
            </a:r>
            <a:r>
              <a:rPr lang="en-US" dirty="0"/>
              <a:t> ≥ 1 here.</a:t>
            </a:r>
          </a:p>
        </p:txBody>
      </p:sp>
    </p:spTree>
    <p:extLst>
      <p:ext uri="{BB962C8B-B14F-4D97-AF65-F5344CB8AC3E}">
        <p14:creationId xmlns:p14="http://schemas.microsoft.com/office/powerpoint/2010/main" xmlns="" val="15303226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pPr marL="514350" indent="-514350">
              <a:buFont typeface="+mj-lt"/>
              <a:buAutoNum type="arabicPeriod"/>
            </a:pPr>
            <a:r>
              <a:rPr lang="en-US" dirty="0" smtClean="0"/>
              <a:t>For each set of inputs in the set of training examples our perceptron will:</a:t>
            </a:r>
          </a:p>
          <a:p>
            <a:pPr marL="514350" indent="-514350">
              <a:buFont typeface="+mj-lt"/>
              <a:buAutoNum type="arabicPeriod"/>
            </a:pPr>
            <a:r>
              <a:rPr lang="en-US" dirty="0" smtClean="0"/>
              <a:t>Predict an output</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pPr marL="514350" indent="-514350">
              <a:buFont typeface="+mj-lt"/>
              <a:buAutoNum type="arabicPeriod"/>
            </a:pPr>
            <a:r>
              <a:rPr lang="en-US" dirty="0" smtClean="0"/>
              <a:t>For each set of inputs in the set of training examples our perceptron will:</a:t>
            </a:r>
          </a:p>
          <a:p>
            <a:pPr marL="514350" indent="-514350">
              <a:buFont typeface="+mj-lt"/>
              <a:buAutoNum type="arabicPeriod"/>
            </a:pPr>
            <a:r>
              <a:rPr lang="en-US" dirty="0" smtClean="0"/>
              <a:t>Predict an output</a:t>
            </a:r>
          </a:p>
          <a:p>
            <a:pPr marL="514350" indent="-514350">
              <a:buFont typeface="+mj-lt"/>
              <a:buAutoNum type="arabicPeriod"/>
            </a:pPr>
            <a:r>
              <a:rPr lang="en-US" dirty="0" smtClean="0"/>
              <a:t>Compare it to the expected output</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pPr marL="514350" indent="-514350">
              <a:buFont typeface="+mj-lt"/>
              <a:buAutoNum type="arabicPeriod"/>
            </a:pPr>
            <a:r>
              <a:rPr lang="en-US" dirty="0" smtClean="0"/>
              <a:t>For each set of inputs in the set of training examples our perceptron will:</a:t>
            </a:r>
          </a:p>
          <a:p>
            <a:pPr marL="514350" indent="-514350">
              <a:buFont typeface="+mj-lt"/>
              <a:buAutoNum type="arabicPeriod"/>
            </a:pPr>
            <a:r>
              <a:rPr lang="en-US" dirty="0" smtClean="0"/>
              <a:t>Predict an output</a:t>
            </a:r>
          </a:p>
          <a:p>
            <a:pPr marL="514350" indent="-514350">
              <a:buFont typeface="+mj-lt"/>
              <a:buAutoNum type="arabicPeriod"/>
            </a:pPr>
            <a:r>
              <a:rPr lang="en-US" dirty="0" smtClean="0"/>
              <a:t>Compare it to the expected output</a:t>
            </a:r>
          </a:p>
          <a:p>
            <a:pPr marL="514350" indent="-514350">
              <a:buFont typeface="+mj-lt"/>
              <a:buAutoNum type="arabicPeriod"/>
            </a:pPr>
            <a:r>
              <a:rPr lang="en-US" dirty="0" smtClean="0"/>
              <a:t>Update its weights, if the expected output != the actual output.</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6656294"/>
          </a:xfrm>
        </p:spPr>
        <p:txBody>
          <a:bodyPr>
            <a:normAutofit/>
          </a:bodyPr>
          <a:lstStyle/>
          <a:p>
            <a:pPr>
              <a:buNone/>
            </a:pPr>
            <a:r>
              <a:rPr lang="en-US" sz="3200" b="1" dirty="0" smtClean="0"/>
              <a:t>How Perceptrons Learn</a:t>
            </a:r>
          </a:p>
          <a:p>
            <a:pPr>
              <a:buNone/>
            </a:pPr>
            <a:r>
              <a:rPr lang="en-US" dirty="0" smtClean="0"/>
              <a:t> These are the abstract steps that our perceptron will take in order to </a:t>
            </a:r>
            <a:r>
              <a:rPr lang="en-US" b="1" i="1" dirty="0" smtClean="0"/>
              <a:t>learn</a:t>
            </a:r>
            <a:r>
              <a:rPr lang="en-US" dirty="0" smtClean="0"/>
              <a:t>, i.e., converge on a set of values for its weights that will accurately classify all of our training input:</a:t>
            </a:r>
          </a:p>
          <a:p>
            <a:pPr>
              <a:buNone/>
            </a:pPr>
            <a:endParaRPr lang="en-US" dirty="0" smtClean="0"/>
          </a:p>
          <a:p>
            <a:pPr marL="514350" indent="-514350">
              <a:buFont typeface="+mj-lt"/>
              <a:buAutoNum type="arabicPeriod"/>
            </a:pPr>
            <a:r>
              <a:rPr lang="en-US" dirty="0" smtClean="0"/>
              <a:t>Initialize the weights, sometimes randomly, or more simply, establish them all to 0.</a:t>
            </a:r>
          </a:p>
          <a:p>
            <a:pPr marL="514350" indent="-514350">
              <a:buFont typeface="+mj-lt"/>
              <a:buAutoNum type="arabicPeriod"/>
            </a:pPr>
            <a:r>
              <a:rPr lang="en-US" dirty="0" smtClean="0"/>
              <a:t>For each set of inputs in the set of training examples our perceptron will:</a:t>
            </a:r>
          </a:p>
          <a:p>
            <a:pPr marL="514350" indent="-514350">
              <a:buFont typeface="+mj-lt"/>
              <a:buAutoNum type="arabicPeriod"/>
            </a:pPr>
            <a:r>
              <a:rPr lang="en-US" dirty="0" smtClean="0"/>
              <a:t>Predict an output</a:t>
            </a:r>
          </a:p>
          <a:p>
            <a:pPr marL="514350" indent="-514350">
              <a:buFont typeface="+mj-lt"/>
              <a:buAutoNum type="arabicPeriod"/>
            </a:pPr>
            <a:r>
              <a:rPr lang="en-US" dirty="0" smtClean="0"/>
              <a:t>Compare it to the expected output</a:t>
            </a:r>
          </a:p>
          <a:p>
            <a:pPr marL="514350" indent="-514350">
              <a:buFont typeface="+mj-lt"/>
              <a:buAutoNum type="arabicPeriod"/>
            </a:pPr>
            <a:r>
              <a:rPr lang="en-US" dirty="0" smtClean="0"/>
              <a:t>Update its weights, if the expected output != the actual output.</a:t>
            </a:r>
          </a:p>
          <a:p>
            <a:pPr marL="514350" indent="-514350">
              <a:buFont typeface="+mj-lt"/>
              <a:buAutoNum type="arabicPeriod"/>
            </a:pPr>
            <a:r>
              <a:rPr lang="en-US" dirty="0" smtClean="0"/>
              <a:t>Move to next set of inputs.</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8599"/>
            <a:ext cx="10515600" cy="6266329"/>
          </a:xfrm>
        </p:spPr>
        <p:txBody>
          <a:bodyPr/>
          <a:lstStyle/>
          <a:p>
            <a:r>
              <a:rPr lang="en-US" dirty="0" smtClean="0"/>
              <a:t>There are a few new concepts we’ll want to define.</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8599"/>
            <a:ext cx="10515600" cy="6266329"/>
          </a:xfrm>
        </p:spPr>
        <p:txBody>
          <a:bodyPr/>
          <a:lstStyle/>
          <a:p>
            <a:r>
              <a:rPr lang="en-US" dirty="0" smtClean="0"/>
              <a:t>There are a few new concepts we’ll want to define.</a:t>
            </a:r>
          </a:p>
          <a:p>
            <a:r>
              <a:rPr lang="en-US" b="1" dirty="0" smtClean="0"/>
              <a:t>First, we’ll need to know how well our perceptron is doing.</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8599"/>
            <a:ext cx="10515600" cy="6266329"/>
          </a:xfrm>
        </p:spPr>
        <p:txBody>
          <a:bodyPr/>
          <a:lstStyle/>
          <a:p>
            <a:r>
              <a:rPr lang="en-US" dirty="0" smtClean="0"/>
              <a:t>There are a few new concepts we’ll want to define.</a:t>
            </a:r>
          </a:p>
          <a:p>
            <a:r>
              <a:rPr lang="en-US" b="1" dirty="0" smtClean="0"/>
              <a:t>First, we’ll need to know how well our perceptron is doing.</a:t>
            </a:r>
          </a:p>
          <a:p>
            <a:r>
              <a:rPr lang="en-US" dirty="0" smtClean="0"/>
              <a:t>Given that our neuron produces an output, and we know what we expect the output to be, we can define how well our neuron is doing like this:</a:t>
            </a:r>
          </a:p>
          <a:p>
            <a:endParaRPr lang="en-US" dirty="0" smtClean="0"/>
          </a:p>
          <a:p>
            <a:endParaRPr lang="en-US" dirty="0"/>
          </a:p>
        </p:txBody>
      </p:sp>
      <p:pic>
        <p:nvPicPr>
          <p:cNvPr id="4" name="Picture 3" descr="6.PNG"/>
          <p:cNvPicPr>
            <a:picLocks noChangeAspect="1"/>
          </p:cNvPicPr>
          <p:nvPr/>
        </p:nvPicPr>
        <p:blipFill>
          <a:blip r:embed="rId2" cstate="print"/>
          <a:stretch>
            <a:fillRect/>
          </a:stretch>
        </p:blipFill>
        <p:spPr>
          <a:xfrm>
            <a:off x="2732068" y="2298865"/>
            <a:ext cx="5981626" cy="65394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8599"/>
            <a:ext cx="10515600" cy="6266329"/>
          </a:xfrm>
        </p:spPr>
        <p:txBody>
          <a:bodyPr/>
          <a:lstStyle/>
          <a:p>
            <a:r>
              <a:rPr lang="en-US" dirty="0" smtClean="0"/>
              <a:t>There are a few new concepts we’ll want to define.</a:t>
            </a:r>
          </a:p>
          <a:p>
            <a:r>
              <a:rPr lang="en-US" b="1" dirty="0" smtClean="0"/>
              <a:t>First, we’ll need to know how well our perceptron is doing.</a:t>
            </a:r>
          </a:p>
          <a:p>
            <a:r>
              <a:rPr lang="en-US" dirty="0" smtClean="0"/>
              <a:t>Given that our neuron produces an output, and we know what we expect the output to be, we can define how well our neuron is doing like this:</a:t>
            </a:r>
          </a:p>
          <a:p>
            <a:endParaRPr lang="en-US" dirty="0" smtClean="0"/>
          </a:p>
          <a:p>
            <a:r>
              <a:rPr lang="en-US" dirty="0" smtClean="0"/>
              <a:t>Which we’ll notate like this:</a:t>
            </a:r>
          </a:p>
          <a:p>
            <a:endParaRPr lang="en-US" dirty="0" smtClean="0"/>
          </a:p>
          <a:p>
            <a:endParaRPr lang="en-US" dirty="0" smtClean="0"/>
          </a:p>
          <a:p>
            <a:r>
              <a:rPr lang="en-US" dirty="0" smtClean="0"/>
              <a:t>Where e, for error, is equal to our expected output y, minus the output of our perceptron function, f, given inputs x.</a:t>
            </a:r>
          </a:p>
          <a:p>
            <a:pPr>
              <a:buNone/>
            </a:pPr>
            <a:endParaRPr lang="en-US" dirty="0" smtClean="0"/>
          </a:p>
          <a:p>
            <a:endParaRPr lang="en-US" dirty="0"/>
          </a:p>
        </p:txBody>
      </p:sp>
      <p:pic>
        <p:nvPicPr>
          <p:cNvPr id="4" name="Picture 3" descr="6.PNG"/>
          <p:cNvPicPr>
            <a:picLocks noChangeAspect="1"/>
          </p:cNvPicPr>
          <p:nvPr/>
        </p:nvPicPr>
        <p:blipFill>
          <a:blip r:embed="rId2" cstate="print"/>
          <a:stretch>
            <a:fillRect/>
          </a:stretch>
        </p:blipFill>
        <p:spPr>
          <a:xfrm>
            <a:off x="2732068" y="2298865"/>
            <a:ext cx="5981626" cy="653940"/>
          </a:xfrm>
          <a:prstGeom prst="rect">
            <a:avLst/>
          </a:prstGeom>
        </p:spPr>
      </p:pic>
      <p:pic>
        <p:nvPicPr>
          <p:cNvPr id="5" name="Picture 4" descr="7.PNG"/>
          <p:cNvPicPr>
            <a:picLocks noChangeAspect="1"/>
          </p:cNvPicPr>
          <p:nvPr/>
        </p:nvPicPr>
        <p:blipFill>
          <a:blip r:embed="rId3" cstate="print"/>
          <a:stretch>
            <a:fillRect/>
          </a:stretch>
        </p:blipFill>
        <p:spPr>
          <a:xfrm>
            <a:off x="4317263" y="3721173"/>
            <a:ext cx="2739965" cy="635673"/>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0"/>
            <a:ext cx="10515600" cy="6414247"/>
          </a:xfrm>
        </p:spPr>
        <p:txBody>
          <a:bodyPr>
            <a:normAutofit/>
          </a:bodyPr>
          <a:lstStyle/>
          <a:p>
            <a:endParaRPr lang="en-US" dirty="0" smtClean="0"/>
          </a:p>
          <a:p>
            <a:endParaRPr lang="en-US" dirty="0" smtClean="0"/>
          </a:p>
          <a:p>
            <a:r>
              <a:rPr lang="en-US" dirty="0" smtClean="0"/>
              <a:t>Given that y and f(x) are binary, y — f(x), will produce only one of three values, given any 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7.PNG"/>
          <p:cNvPicPr>
            <a:picLocks noChangeAspect="1"/>
          </p:cNvPicPr>
          <p:nvPr/>
        </p:nvPicPr>
        <p:blipFill>
          <a:blip r:embed="rId2" cstate="print"/>
          <a:stretch>
            <a:fillRect/>
          </a:stretch>
        </p:blipFill>
        <p:spPr>
          <a:xfrm>
            <a:off x="4814804" y="426643"/>
            <a:ext cx="2739965" cy="635673"/>
          </a:xfrm>
          <a:prstGeom prst="rect">
            <a:avLst/>
          </a:prstGeom>
        </p:spPr>
      </p:pic>
      <p:pic>
        <p:nvPicPr>
          <p:cNvPr id="5" name="Picture 4" descr="8.PNG"/>
          <p:cNvPicPr>
            <a:picLocks noChangeAspect="1"/>
          </p:cNvPicPr>
          <p:nvPr/>
        </p:nvPicPr>
        <p:blipFill>
          <a:blip r:embed="rId3" cstate="print"/>
          <a:stretch>
            <a:fillRect/>
          </a:stretch>
        </p:blipFill>
        <p:spPr>
          <a:xfrm>
            <a:off x="4807190" y="2097936"/>
            <a:ext cx="3218516" cy="2043758"/>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0"/>
            <a:ext cx="10515600" cy="6414247"/>
          </a:xfrm>
        </p:spPr>
        <p:txBody>
          <a:bodyPr>
            <a:normAutofit/>
          </a:bodyPr>
          <a:lstStyle/>
          <a:p>
            <a:endParaRPr lang="en-US" dirty="0" smtClean="0"/>
          </a:p>
          <a:p>
            <a:endParaRPr lang="en-US" dirty="0" smtClean="0"/>
          </a:p>
          <a:p>
            <a:r>
              <a:rPr lang="en-US" dirty="0" smtClean="0"/>
              <a:t>Given that y and f(x) are binary, y — f(x), will produce only one of three values, given any x:</a:t>
            </a:r>
          </a:p>
          <a:p>
            <a:endParaRPr lang="en-US" dirty="0" smtClean="0"/>
          </a:p>
          <a:p>
            <a:endParaRPr lang="en-US" dirty="0" smtClean="0"/>
          </a:p>
          <a:p>
            <a:endParaRPr lang="en-US" dirty="0" smtClean="0"/>
          </a:p>
          <a:p>
            <a:endParaRPr lang="en-US" dirty="0" smtClean="0"/>
          </a:p>
          <a:p>
            <a:endParaRPr lang="en-US" dirty="0" smtClean="0"/>
          </a:p>
          <a:p>
            <a:r>
              <a:rPr lang="en-US" b="1" dirty="0" smtClean="0"/>
              <a:t>Next, we’ll see how we can use this information to adjust our weights.</a:t>
            </a:r>
          </a:p>
          <a:p>
            <a:endParaRPr lang="en-US" dirty="0" smtClean="0"/>
          </a:p>
          <a:p>
            <a:endParaRPr lang="en-US" dirty="0"/>
          </a:p>
        </p:txBody>
      </p:sp>
      <p:pic>
        <p:nvPicPr>
          <p:cNvPr id="4" name="Picture 3" descr="7.PNG"/>
          <p:cNvPicPr>
            <a:picLocks noChangeAspect="1"/>
          </p:cNvPicPr>
          <p:nvPr/>
        </p:nvPicPr>
        <p:blipFill>
          <a:blip r:embed="rId2" cstate="print"/>
          <a:stretch>
            <a:fillRect/>
          </a:stretch>
        </p:blipFill>
        <p:spPr>
          <a:xfrm>
            <a:off x="4814804" y="426643"/>
            <a:ext cx="2739965" cy="635673"/>
          </a:xfrm>
          <a:prstGeom prst="rect">
            <a:avLst/>
          </a:prstGeom>
        </p:spPr>
      </p:pic>
      <p:pic>
        <p:nvPicPr>
          <p:cNvPr id="5" name="Picture 4" descr="8.PNG"/>
          <p:cNvPicPr>
            <a:picLocks noChangeAspect="1"/>
          </p:cNvPicPr>
          <p:nvPr/>
        </p:nvPicPr>
        <p:blipFill>
          <a:blip r:embed="rId3" cstate="print"/>
          <a:stretch>
            <a:fillRect/>
          </a:stretch>
        </p:blipFill>
        <p:spPr>
          <a:xfrm>
            <a:off x="4807190" y="2097936"/>
            <a:ext cx="3218516" cy="20437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6295B-3247-4A5C-A98D-10EE257593E1}"/>
              </a:ext>
            </a:extLst>
          </p:cNvPr>
          <p:cNvSpPr>
            <a:spLocks noGrp="1"/>
          </p:cNvSpPr>
          <p:nvPr>
            <p:ph type="title"/>
          </p:nvPr>
        </p:nvSpPr>
        <p:spPr>
          <a:xfrm>
            <a:off x="227200" y="96186"/>
            <a:ext cx="10515600" cy="1108672"/>
          </a:xfrm>
        </p:spPr>
        <p:txBody>
          <a:bodyPr/>
          <a:lstStyle/>
          <a:p>
            <a:r>
              <a:rPr lang="en-US" b="1" dirty="0"/>
              <a:t>A Function With An Inhibitory Input</a:t>
            </a:r>
            <a:endParaRPr lang="en-US" dirty="0"/>
          </a:p>
        </p:txBody>
      </p:sp>
      <p:pic>
        <p:nvPicPr>
          <p:cNvPr id="5" name="Content Placeholder 4">
            <a:extLst>
              <a:ext uri="{FF2B5EF4-FFF2-40B4-BE49-F238E27FC236}">
                <a16:creationId xmlns:a16="http://schemas.microsoft.com/office/drawing/2014/main" xmlns="" id="{2DEA1D2B-AD8B-485C-A430-8C7484D5BFA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292518" y="1837325"/>
            <a:ext cx="5672282" cy="3681348"/>
          </a:xfrm>
        </p:spPr>
      </p:pic>
      <p:sp>
        <p:nvSpPr>
          <p:cNvPr id="6" name="TextBox 5">
            <a:extLst>
              <a:ext uri="{FF2B5EF4-FFF2-40B4-BE49-F238E27FC236}">
                <a16:creationId xmlns:a16="http://schemas.microsoft.com/office/drawing/2014/main" xmlns="" id="{D2325998-BCD1-494B-9722-4C8F6E6162DE}"/>
              </a:ext>
            </a:extLst>
          </p:cNvPr>
          <p:cNvSpPr txBox="1"/>
          <p:nvPr/>
        </p:nvSpPr>
        <p:spPr>
          <a:xfrm>
            <a:off x="227200" y="1247890"/>
            <a:ext cx="625019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an inhibitory input i.e., </a:t>
            </a:r>
            <a:r>
              <a:rPr lang="en-US" b="1" i="1" dirty="0"/>
              <a:t>x</a:t>
            </a:r>
            <a:r>
              <a:rPr lang="en-US" b="1" i="1" baseline="-25000" dirty="0"/>
              <a:t>2</a:t>
            </a:r>
            <a:r>
              <a:rPr lang="en-US" dirty="0"/>
              <a:t> so whenever </a:t>
            </a:r>
            <a:r>
              <a:rPr lang="en-US" b="1" i="1" dirty="0"/>
              <a:t>x</a:t>
            </a:r>
            <a:r>
              <a:rPr lang="en-US" b="1" i="1" baseline="-25000" dirty="0"/>
              <a:t>2 </a:t>
            </a:r>
            <a:r>
              <a:rPr lang="en-US" dirty="0"/>
              <a:t>is 1, the output will be</a:t>
            </a:r>
            <a:r>
              <a:rPr lang="en-US" i="1" dirty="0"/>
              <a:t> </a:t>
            </a:r>
            <a:r>
              <a:rPr lang="en-US" dirty="0"/>
              <a:t>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Keeping that in mind, we know that </a:t>
            </a:r>
            <a:r>
              <a:rPr lang="en-US" b="1" i="1" dirty="0"/>
              <a:t>x</a:t>
            </a:r>
            <a:r>
              <a:rPr lang="en-US" b="1" i="1" baseline="-25000" dirty="0"/>
              <a:t>1</a:t>
            </a:r>
            <a:r>
              <a:rPr lang="en-US" b="1" i="1" dirty="0"/>
              <a:t> AND !x</a:t>
            </a:r>
            <a:r>
              <a:rPr lang="en-US" b="1" i="1" baseline="-25000" dirty="0"/>
              <a:t>2</a:t>
            </a:r>
            <a:r>
              <a:rPr lang="en-US" dirty="0"/>
              <a:t> would output 1 only when </a:t>
            </a:r>
            <a:r>
              <a:rPr lang="en-US" b="1" i="1" dirty="0"/>
              <a:t>x</a:t>
            </a:r>
            <a:r>
              <a:rPr lang="en-US" b="1" i="1" baseline="-25000" dirty="0"/>
              <a:t>1</a:t>
            </a:r>
            <a:r>
              <a:rPr lang="en-US" dirty="0"/>
              <a:t> is 1 and </a:t>
            </a:r>
            <a:r>
              <a:rPr lang="en-US" b="1" i="1" dirty="0"/>
              <a:t>x</a:t>
            </a:r>
            <a:r>
              <a:rPr lang="en-US" b="1" i="1" baseline="-25000" dirty="0"/>
              <a:t>2</a:t>
            </a:r>
            <a:r>
              <a:rPr lang="en-US" dirty="0"/>
              <a:t> is 0 so it is obvious that the threshold parameter should be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Lets verify that, the </a:t>
            </a:r>
            <a:r>
              <a:rPr lang="en-US" b="1" i="1" dirty="0"/>
              <a:t>g</a:t>
            </a:r>
            <a:r>
              <a:rPr lang="en-US" b="1" dirty="0"/>
              <a:t>(x)</a:t>
            </a:r>
            <a:r>
              <a:rPr lang="en-US" dirty="0"/>
              <a:t> i.e., </a:t>
            </a:r>
            <a:r>
              <a:rPr lang="en-US" b="1" i="1" dirty="0"/>
              <a:t>x</a:t>
            </a:r>
            <a:r>
              <a:rPr lang="en-US" b="1" i="1" baseline="-25000" dirty="0"/>
              <a:t>1</a:t>
            </a:r>
            <a:r>
              <a:rPr lang="en-US" dirty="0"/>
              <a:t> + </a:t>
            </a:r>
            <a:r>
              <a:rPr lang="en-US" b="1" i="1" dirty="0"/>
              <a:t>x</a:t>
            </a:r>
            <a:r>
              <a:rPr lang="en-US" b="1" i="1" baseline="-25000" dirty="0"/>
              <a:t>2</a:t>
            </a:r>
            <a:r>
              <a:rPr lang="en-US" dirty="0"/>
              <a:t> would be ≥ 1 in only 3 cases:</a:t>
            </a:r>
          </a:p>
          <a:p>
            <a:endParaRPr lang="en-US" dirty="0"/>
          </a:p>
          <a:p>
            <a:pPr lvl="2"/>
            <a:r>
              <a:rPr lang="en-US" dirty="0"/>
              <a:t>Case 1: when </a:t>
            </a:r>
            <a:r>
              <a:rPr lang="en-US" b="1" i="1" dirty="0"/>
              <a:t>x</a:t>
            </a:r>
            <a:r>
              <a:rPr lang="en-US" b="1" i="1" baseline="-25000" dirty="0"/>
              <a:t>1</a:t>
            </a:r>
            <a:r>
              <a:rPr lang="en-US" dirty="0"/>
              <a:t> is 1 and </a:t>
            </a:r>
            <a:r>
              <a:rPr lang="en-US" b="1" i="1" dirty="0"/>
              <a:t>x</a:t>
            </a:r>
            <a:r>
              <a:rPr lang="en-US" b="1" i="1" baseline="-25000" dirty="0"/>
              <a:t>2</a:t>
            </a:r>
            <a:r>
              <a:rPr lang="en-US" dirty="0"/>
              <a:t> is 0</a:t>
            </a:r>
            <a:br>
              <a:rPr lang="en-US" dirty="0"/>
            </a:br>
            <a:r>
              <a:rPr lang="en-US" dirty="0"/>
              <a:t>Case 2: when </a:t>
            </a:r>
            <a:r>
              <a:rPr lang="en-US" b="1" i="1" dirty="0"/>
              <a:t>x</a:t>
            </a:r>
            <a:r>
              <a:rPr lang="en-US" b="1" i="1" baseline="-25000" dirty="0"/>
              <a:t>1</a:t>
            </a:r>
            <a:r>
              <a:rPr lang="en-US" dirty="0"/>
              <a:t> is 1 and </a:t>
            </a:r>
            <a:r>
              <a:rPr lang="en-US" b="1" i="1" dirty="0"/>
              <a:t>x</a:t>
            </a:r>
            <a:r>
              <a:rPr lang="en-US" b="1" i="1" baseline="-25000" dirty="0"/>
              <a:t>2</a:t>
            </a:r>
            <a:r>
              <a:rPr lang="en-US" dirty="0"/>
              <a:t> is 1</a:t>
            </a:r>
            <a:br>
              <a:rPr lang="en-US" dirty="0"/>
            </a:br>
            <a:r>
              <a:rPr lang="en-US" dirty="0"/>
              <a:t>Case 3: when </a:t>
            </a:r>
            <a:r>
              <a:rPr lang="en-US" b="1" i="1" dirty="0"/>
              <a:t>x</a:t>
            </a:r>
            <a:r>
              <a:rPr lang="en-US" b="1" i="1" baseline="-25000" dirty="0"/>
              <a:t>1</a:t>
            </a:r>
            <a:r>
              <a:rPr lang="en-US" dirty="0"/>
              <a:t> is 0 and </a:t>
            </a:r>
            <a:r>
              <a:rPr lang="en-US" b="1" i="1" dirty="0"/>
              <a:t>x</a:t>
            </a:r>
            <a:r>
              <a:rPr lang="en-US" b="1" i="1" baseline="-25000" dirty="0"/>
              <a:t>2</a:t>
            </a:r>
            <a:r>
              <a:rPr lang="en-US" dirty="0"/>
              <a:t> is 1</a:t>
            </a:r>
          </a:p>
          <a:p>
            <a:endParaRPr lang="en-US" dirty="0"/>
          </a:p>
          <a:p>
            <a:pPr marL="285750" indent="-285750">
              <a:buFont typeface="Arial" panose="020B0604020202020204" pitchFamily="34" charset="0"/>
              <a:buChar char="•"/>
            </a:pPr>
            <a:r>
              <a:rPr lang="en-US" dirty="0"/>
              <a:t>But in both Case 2 and Case 3, we know that the output will be 0 because </a:t>
            </a:r>
            <a:r>
              <a:rPr lang="en-US" b="1" i="1" dirty="0"/>
              <a:t>x</a:t>
            </a:r>
            <a:r>
              <a:rPr lang="en-US" b="1" i="1" baseline="-25000" dirty="0"/>
              <a:t>2</a:t>
            </a:r>
            <a:r>
              <a:rPr lang="en-US" dirty="0"/>
              <a:t>is 1 in both of them, thanks to the inhibition. And we also know that </a:t>
            </a:r>
            <a:r>
              <a:rPr lang="en-US" b="1" i="1" dirty="0"/>
              <a:t>x</a:t>
            </a:r>
            <a:r>
              <a:rPr lang="en-US" b="1" i="1" baseline="-25000" dirty="0"/>
              <a:t>1</a:t>
            </a:r>
            <a:r>
              <a:rPr lang="en-US" b="1" i="1" dirty="0"/>
              <a:t> AND !x</a:t>
            </a:r>
            <a:r>
              <a:rPr lang="en-US" b="1" i="1" baseline="-25000" dirty="0"/>
              <a:t>2</a:t>
            </a:r>
            <a:r>
              <a:rPr lang="en-US" dirty="0"/>
              <a:t> would output 1 for Case 1 (above) so our thresholding parameter holds good for the given function.</a:t>
            </a:r>
          </a:p>
          <a:p>
            <a:endParaRPr lang="en-US" dirty="0"/>
          </a:p>
        </p:txBody>
      </p:sp>
    </p:spTree>
    <p:extLst>
      <p:ext uri="{BB962C8B-B14F-4D97-AF65-F5344CB8AC3E}">
        <p14:creationId xmlns:p14="http://schemas.microsoft.com/office/powerpoint/2010/main" xmlns="" val="19761769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0"/>
            <a:ext cx="10515600" cy="6414247"/>
          </a:xfrm>
        </p:spPr>
        <p:txBody>
          <a:bodyPr>
            <a:normAutofit/>
          </a:bodyPr>
          <a:lstStyle/>
          <a:p>
            <a:endParaRPr lang="en-US" dirty="0" smtClean="0"/>
          </a:p>
          <a:p>
            <a:endParaRPr lang="en-US" dirty="0" smtClean="0"/>
          </a:p>
          <a:p>
            <a:r>
              <a:rPr lang="en-US" dirty="0" smtClean="0"/>
              <a:t>Given that y and f(x) are binary, y — f(x), will produce only one of three values, given any x:</a:t>
            </a:r>
          </a:p>
          <a:p>
            <a:endParaRPr lang="en-US" dirty="0" smtClean="0"/>
          </a:p>
          <a:p>
            <a:endParaRPr lang="en-US" dirty="0" smtClean="0"/>
          </a:p>
          <a:p>
            <a:endParaRPr lang="en-US" dirty="0" smtClean="0"/>
          </a:p>
          <a:p>
            <a:endParaRPr lang="en-US" dirty="0" smtClean="0"/>
          </a:p>
          <a:p>
            <a:endParaRPr lang="en-US" dirty="0" smtClean="0"/>
          </a:p>
          <a:p>
            <a:r>
              <a:rPr lang="en-US" b="1" dirty="0" smtClean="0"/>
              <a:t>Next, we’ll see how we can use this information to adjust our weights.</a:t>
            </a:r>
          </a:p>
          <a:p>
            <a:r>
              <a:rPr lang="en-US" dirty="0" smtClean="0"/>
              <a:t>The goal: get y — f(x) closer to 0.</a:t>
            </a:r>
          </a:p>
          <a:p>
            <a:endParaRPr lang="en-US" dirty="0"/>
          </a:p>
        </p:txBody>
      </p:sp>
      <p:pic>
        <p:nvPicPr>
          <p:cNvPr id="4" name="Picture 3" descr="7.PNG"/>
          <p:cNvPicPr>
            <a:picLocks noChangeAspect="1"/>
          </p:cNvPicPr>
          <p:nvPr/>
        </p:nvPicPr>
        <p:blipFill>
          <a:blip r:embed="rId2" cstate="print"/>
          <a:stretch>
            <a:fillRect/>
          </a:stretch>
        </p:blipFill>
        <p:spPr>
          <a:xfrm>
            <a:off x="4814804" y="426643"/>
            <a:ext cx="2739965" cy="635673"/>
          </a:xfrm>
          <a:prstGeom prst="rect">
            <a:avLst/>
          </a:prstGeom>
        </p:spPr>
      </p:pic>
      <p:pic>
        <p:nvPicPr>
          <p:cNvPr id="5" name="Picture 4" descr="8.PNG"/>
          <p:cNvPicPr>
            <a:picLocks noChangeAspect="1"/>
          </p:cNvPicPr>
          <p:nvPr/>
        </p:nvPicPr>
        <p:blipFill>
          <a:blip r:embed="rId3" cstate="print"/>
          <a:stretch>
            <a:fillRect/>
          </a:stretch>
        </p:blipFill>
        <p:spPr>
          <a:xfrm>
            <a:off x="4807190" y="2097936"/>
            <a:ext cx="3218516" cy="2043758"/>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0"/>
            <a:ext cx="10515600" cy="6414247"/>
          </a:xfrm>
        </p:spPr>
        <p:txBody>
          <a:bodyPr>
            <a:normAutofit fontScale="92500"/>
          </a:bodyPr>
          <a:lstStyle/>
          <a:p>
            <a:endParaRPr lang="en-US" dirty="0" smtClean="0"/>
          </a:p>
          <a:p>
            <a:endParaRPr lang="en-US" dirty="0" smtClean="0"/>
          </a:p>
          <a:p>
            <a:r>
              <a:rPr lang="en-US" dirty="0" smtClean="0"/>
              <a:t>Given that y and f(x) are binary, y — f(x), will produce only one of three values, given any x:</a:t>
            </a:r>
          </a:p>
          <a:p>
            <a:endParaRPr lang="en-US" dirty="0" smtClean="0"/>
          </a:p>
          <a:p>
            <a:endParaRPr lang="en-US" dirty="0" smtClean="0"/>
          </a:p>
          <a:p>
            <a:endParaRPr lang="en-US" dirty="0" smtClean="0"/>
          </a:p>
          <a:p>
            <a:endParaRPr lang="en-US" dirty="0" smtClean="0"/>
          </a:p>
          <a:p>
            <a:endParaRPr lang="en-US" dirty="0" smtClean="0"/>
          </a:p>
          <a:p>
            <a:r>
              <a:rPr lang="en-US" b="1" dirty="0" smtClean="0"/>
              <a:t>Next, we’ll see how we can use this information to adjust our weights.</a:t>
            </a:r>
          </a:p>
          <a:p>
            <a:r>
              <a:rPr lang="en-US" dirty="0" smtClean="0"/>
              <a:t>The goal: get y — f(x) closer to 0.</a:t>
            </a:r>
          </a:p>
          <a:p>
            <a:r>
              <a:rPr lang="en-US" dirty="0" smtClean="0"/>
              <a:t>The intuition behind this learning algorithm, developed by Frank Rosenblatt, who you’ll remember as the creator as the perceptron, follows a simple rule:</a:t>
            </a:r>
          </a:p>
          <a:p>
            <a:endParaRPr lang="en-US" dirty="0" smtClean="0"/>
          </a:p>
          <a:p>
            <a:endParaRPr lang="en-US" dirty="0"/>
          </a:p>
        </p:txBody>
      </p:sp>
      <p:pic>
        <p:nvPicPr>
          <p:cNvPr id="4" name="Picture 3" descr="7.PNG"/>
          <p:cNvPicPr>
            <a:picLocks noChangeAspect="1"/>
          </p:cNvPicPr>
          <p:nvPr/>
        </p:nvPicPr>
        <p:blipFill>
          <a:blip r:embed="rId2" cstate="print"/>
          <a:stretch>
            <a:fillRect/>
          </a:stretch>
        </p:blipFill>
        <p:spPr>
          <a:xfrm>
            <a:off x="4814804" y="426643"/>
            <a:ext cx="2739965" cy="635673"/>
          </a:xfrm>
          <a:prstGeom prst="rect">
            <a:avLst/>
          </a:prstGeom>
        </p:spPr>
      </p:pic>
      <p:pic>
        <p:nvPicPr>
          <p:cNvPr id="5" name="Picture 4" descr="8.PNG"/>
          <p:cNvPicPr>
            <a:picLocks noChangeAspect="1"/>
          </p:cNvPicPr>
          <p:nvPr/>
        </p:nvPicPr>
        <p:blipFill>
          <a:blip r:embed="rId3" cstate="print"/>
          <a:stretch>
            <a:fillRect/>
          </a:stretch>
        </p:blipFill>
        <p:spPr>
          <a:xfrm>
            <a:off x="4807190" y="2097936"/>
            <a:ext cx="3218516" cy="2043758"/>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a:bodyPr>
          <a:lstStyle/>
          <a:p>
            <a:r>
              <a:rPr lang="en-US" i="1" dirty="0" smtClean="0"/>
              <a:t>If the neuron activates, when we want it not, suppress it.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a:bodyPr>
          <a:lstStyle/>
          <a:p>
            <a:r>
              <a:rPr lang="en-US" i="1" dirty="0" smtClean="0"/>
              <a:t>If the neuron activates, when we want it not, suppress it.</a:t>
            </a:r>
          </a:p>
          <a:p>
            <a:r>
              <a:rPr lang="en-US" i="1" dirty="0" smtClean="0"/>
              <a:t>If the neuron does not activate, when we want it so, excite it.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We know how to check how well our neuron is doing, so now, we’ll need to establish how we can excite it, suppress it, or do nothing to it.</a:t>
            </a:r>
          </a:p>
          <a:p>
            <a:endParaRPr lang="en-US" dirty="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We know how to check how well our neuron is doing, so now, we’ll need to establish how we can excite it, suppress it, or do nothing to it.</a:t>
            </a:r>
          </a:p>
          <a:p>
            <a:endParaRPr lang="en-US" dirty="0" smtClean="0"/>
          </a:p>
          <a:p>
            <a:r>
              <a:rPr lang="en-US" dirty="0" smtClean="0"/>
              <a:t>If the perceptron outputs 1, (f(x) = 1), when we wanted 0, (y = 0), we’ll want to adjust it by making w · x </a:t>
            </a:r>
            <a:r>
              <a:rPr lang="en-US" i="1" dirty="0" smtClean="0"/>
              <a:t>smaller</a:t>
            </a:r>
            <a:r>
              <a:rPr lang="en-US" dirty="0" smtClean="0"/>
              <a:t>, because in order to get f(x) = 0, w · x must be &lt;= 0.</a:t>
            </a:r>
          </a:p>
          <a:p>
            <a:endParaRPr lang="en-US" dirty="0" smtClean="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fontScale="92500" lnSpcReduction="10000"/>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We know how to check how well our neuron is doing, so now, we’ll need to establish how we can excite it, suppress it, or do nothing to it.</a:t>
            </a:r>
          </a:p>
          <a:p>
            <a:endParaRPr lang="en-US" dirty="0" smtClean="0"/>
          </a:p>
          <a:p>
            <a:r>
              <a:rPr lang="en-US" dirty="0" smtClean="0"/>
              <a:t>If the perceptron outputs 1, (f(x) = 1), when we wanted 0, (y = 0), we’ll want to adjust it by making w · x </a:t>
            </a:r>
            <a:r>
              <a:rPr lang="en-US" i="1" dirty="0" smtClean="0"/>
              <a:t>smaller</a:t>
            </a:r>
            <a:r>
              <a:rPr lang="en-US" dirty="0" smtClean="0"/>
              <a:t>, because in order to get f(x) = 0, w · x must be &lt;= 0.</a:t>
            </a:r>
          </a:p>
          <a:p>
            <a:endParaRPr lang="en-US" dirty="0" smtClean="0"/>
          </a:p>
          <a:p>
            <a:r>
              <a:rPr lang="en-US" dirty="0" smtClean="0"/>
              <a:t>Likewise, if the perceptron outputs 0, (f(x) = 0), when we wanted 1, (y = 1), we’ll want to adjust it by making w · x </a:t>
            </a:r>
            <a:r>
              <a:rPr lang="en-US" i="1" dirty="0" smtClean="0"/>
              <a:t>larger</a:t>
            </a:r>
            <a:r>
              <a:rPr lang="en-US" dirty="0" smtClean="0"/>
              <a:t>, because in order to get f(x) = 1, w · x must be &gt; 0.</a:t>
            </a:r>
          </a:p>
          <a:p>
            <a:endParaRPr lang="en-US" dirty="0" smtClean="0"/>
          </a:p>
          <a:p>
            <a:endParaRPr lang="en-US" dirty="0" smtClean="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fontScale="77500" lnSpcReduction="20000"/>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We know how to check how well our neuron is doing, so now, we’ll need to establish how we can excite it, suppress it, or do nothing to it.</a:t>
            </a:r>
          </a:p>
          <a:p>
            <a:endParaRPr lang="en-US" dirty="0" smtClean="0"/>
          </a:p>
          <a:p>
            <a:r>
              <a:rPr lang="en-US" dirty="0" smtClean="0"/>
              <a:t>If the perceptron outputs 1, (f(x) = 1), when we wanted 0, (y = 0), we’ll want to adjust it by making w · x </a:t>
            </a:r>
            <a:r>
              <a:rPr lang="en-US" i="1" dirty="0" smtClean="0"/>
              <a:t>smaller</a:t>
            </a:r>
            <a:r>
              <a:rPr lang="en-US" dirty="0" smtClean="0"/>
              <a:t>, because in order to get f(x) = 0, w · x must be &lt;= 0.</a:t>
            </a:r>
          </a:p>
          <a:p>
            <a:endParaRPr lang="en-US" dirty="0" smtClean="0"/>
          </a:p>
          <a:p>
            <a:r>
              <a:rPr lang="en-US" dirty="0" smtClean="0"/>
              <a:t>Likewise, if the perceptron outputs 0, (f(x) = 0), when we wanted 1, (y = 1), we’ll want to adjust it by making w · x </a:t>
            </a:r>
            <a:r>
              <a:rPr lang="en-US" i="1" dirty="0" smtClean="0"/>
              <a:t>larger</a:t>
            </a:r>
            <a:r>
              <a:rPr lang="en-US" dirty="0" smtClean="0"/>
              <a:t>, because in order to get f(x) = 1, w · x must be &gt; 0.</a:t>
            </a:r>
          </a:p>
          <a:p>
            <a:endParaRPr lang="en-US" dirty="0" smtClean="0"/>
          </a:p>
          <a:p>
            <a:r>
              <a:rPr lang="en-US" dirty="0" smtClean="0"/>
              <a:t>And finally, if the perceptron outputs what we expected, f(x) == y, we’ll want to adjust nothing, because our perceptron has successfully classified our input!</a:t>
            </a:r>
          </a:p>
          <a:p>
            <a:endParaRPr lang="en-US" dirty="0" smtClean="0"/>
          </a:p>
          <a:p>
            <a:pPr>
              <a:buNone/>
            </a:pPr>
            <a:r>
              <a:rPr lang="en-US" dirty="0" smtClean="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6400800"/>
          </a:xfrm>
        </p:spPr>
        <p:txBody>
          <a:bodyPr>
            <a:normAutofit fontScale="77500" lnSpcReduction="20000"/>
          </a:bodyPr>
          <a:lstStyle/>
          <a:p>
            <a:r>
              <a:rPr lang="en-US" i="1" dirty="0" smtClean="0"/>
              <a:t>If the neuron activates, when we want it not, suppress it.</a:t>
            </a:r>
          </a:p>
          <a:p>
            <a:r>
              <a:rPr lang="en-US" i="1" dirty="0" smtClean="0"/>
              <a:t>If the neuron does not activate, when we want it so, excite it.</a:t>
            </a:r>
          </a:p>
          <a:p>
            <a:r>
              <a:rPr lang="en-US" i="1" dirty="0" smtClean="0"/>
              <a:t>If the neuron performs as asked, do nothing.</a:t>
            </a:r>
          </a:p>
          <a:p>
            <a:pPr>
              <a:buFontTx/>
              <a:buChar char="-"/>
            </a:pPr>
            <a:r>
              <a:rPr lang="en-US" i="1" dirty="0" smtClean="0"/>
              <a:t>!(Frank Rosenblatt)</a:t>
            </a:r>
          </a:p>
          <a:p>
            <a:pPr>
              <a:buFontTx/>
              <a:buChar char="-"/>
            </a:pPr>
            <a:endParaRPr lang="en-US" i="1" dirty="0" smtClean="0"/>
          </a:p>
          <a:p>
            <a:r>
              <a:rPr lang="en-US" dirty="0" smtClean="0"/>
              <a:t>We know how to check how well our neuron is doing, so now, we’ll need to establish how we can excite it, suppress it, or do nothing to it.</a:t>
            </a:r>
          </a:p>
          <a:p>
            <a:endParaRPr lang="en-US" dirty="0" smtClean="0"/>
          </a:p>
          <a:p>
            <a:r>
              <a:rPr lang="en-US" dirty="0" smtClean="0"/>
              <a:t>If the perceptron outputs 1, (f(x) = 1), when we wanted 0, (y = 0), we’ll want to adjust it by making w · x </a:t>
            </a:r>
            <a:r>
              <a:rPr lang="en-US" i="1" dirty="0" smtClean="0"/>
              <a:t>smaller</a:t>
            </a:r>
            <a:r>
              <a:rPr lang="en-US" dirty="0" smtClean="0"/>
              <a:t>, because in order to get f(x) = 0, w · x must be &lt;= 0.</a:t>
            </a:r>
          </a:p>
          <a:p>
            <a:endParaRPr lang="en-US" dirty="0" smtClean="0"/>
          </a:p>
          <a:p>
            <a:r>
              <a:rPr lang="en-US" dirty="0" smtClean="0"/>
              <a:t>Likewise, if the perceptron outputs 0, (f(x) = 0), when we wanted 1, (y = 1), we’ll want to adjust it by making w · x </a:t>
            </a:r>
            <a:r>
              <a:rPr lang="en-US" i="1" dirty="0" smtClean="0"/>
              <a:t>larger</a:t>
            </a:r>
            <a:r>
              <a:rPr lang="en-US" dirty="0" smtClean="0"/>
              <a:t>, because in order to get f(x) = 1, w · x must be &gt; 0.</a:t>
            </a:r>
          </a:p>
          <a:p>
            <a:endParaRPr lang="en-US" dirty="0" smtClean="0"/>
          </a:p>
          <a:p>
            <a:r>
              <a:rPr lang="en-US" dirty="0" smtClean="0"/>
              <a:t>And finally, if the perceptron outputs what we expected, f(x) == y, we’ll want to adjust nothing, because our perceptron has successfully classified our input!</a:t>
            </a:r>
          </a:p>
          <a:p>
            <a:endParaRPr lang="en-US" dirty="0" smtClean="0"/>
          </a:p>
          <a:p>
            <a:r>
              <a:rPr lang="en-US" dirty="0" smtClean="0"/>
              <a:t>Again, for each input, we go through these adjustments, and then blindly move to the next set of inputs.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E3AEF-2469-4DE7-AF0E-BD2CEB632C62}"/>
              </a:ext>
            </a:extLst>
          </p:cNvPr>
          <p:cNvSpPr>
            <a:spLocks noGrp="1"/>
          </p:cNvSpPr>
          <p:nvPr>
            <p:ph type="title"/>
          </p:nvPr>
        </p:nvSpPr>
        <p:spPr>
          <a:xfrm>
            <a:off x="278803" y="214519"/>
            <a:ext cx="10515600" cy="1119429"/>
          </a:xfrm>
        </p:spPr>
        <p:txBody>
          <a:bodyPr/>
          <a:lstStyle/>
          <a:p>
            <a:r>
              <a:rPr lang="en-US" b="1" dirty="0"/>
              <a:t>NOR Function</a:t>
            </a:r>
          </a:p>
        </p:txBody>
      </p:sp>
      <p:pic>
        <p:nvPicPr>
          <p:cNvPr id="5" name="Content Placeholder 4">
            <a:extLst>
              <a:ext uri="{FF2B5EF4-FFF2-40B4-BE49-F238E27FC236}">
                <a16:creationId xmlns:a16="http://schemas.microsoft.com/office/drawing/2014/main" xmlns="" id="{B3B67201-9ED0-40D5-AA88-1286FB0BC9F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032328" y="1798352"/>
            <a:ext cx="6127343" cy="3030005"/>
          </a:xfrm>
        </p:spPr>
      </p:pic>
      <p:sp>
        <p:nvSpPr>
          <p:cNvPr id="6" name="TextBox 5">
            <a:extLst>
              <a:ext uri="{FF2B5EF4-FFF2-40B4-BE49-F238E27FC236}">
                <a16:creationId xmlns:a16="http://schemas.microsoft.com/office/drawing/2014/main" xmlns="" id="{6CBF3EB2-4324-41A2-9972-AFAEDD361E29}"/>
              </a:ext>
            </a:extLst>
          </p:cNvPr>
          <p:cNvSpPr txBox="1"/>
          <p:nvPr/>
        </p:nvSpPr>
        <p:spPr>
          <a:xfrm>
            <a:off x="278803" y="5518672"/>
            <a:ext cx="11694458" cy="646331"/>
          </a:xfrm>
          <a:prstGeom prst="rect">
            <a:avLst/>
          </a:prstGeom>
          <a:noFill/>
        </p:spPr>
        <p:txBody>
          <a:bodyPr wrap="square" rtlCol="0">
            <a:spAutoFit/>
          </a:bodyPr>
          <a:lstStyle/>
          <a:p>
            <a:r>
              <a:rPr lang="en-US" dirty="0"/>
              <a:t>For a NOR neuron to fire, we want ALL the inputs to be 0 so the thresholding parameter should also be 0 and we take them all as inhibitory input.</a:t>
            </a:r>
          </a:p>
        </p:txBody>
      </p:sp>
    </p:spTree>
    <p:extLst>
      <p:ext uri="{BB962C8B-B14F-4D97-AF65-F5344CB8AC3E}">
        <p14:creationId xmlns:p14="http://schemas.microsoft.com/office/powerpoint/2010/main" xmlns="" val="6339104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5867681"/>
          </a:xfrm>
        </p:spPr>
        <p:txBody>
          <a:bodyPr/>
          <a:lstStyle/>
          <a:p>
            <a:r>
              <a:rPr lang="en-US" b="1" dirty="0" smtClean="0"/>
              <a:t>Lastly, let’s look at how we’ll make these adjustments our weights.</a:t>
            </a:r>
          </a:p>
          <a:p>
            <a:r>
              <a:rPr lang="en-US" dirty="0" smtClean="0"/>
              <a:t>We can’t change our x, but we can change our w, and here is the formula for doing so:</a:t>
            </a:r>
          </a:p>
          <a:p>
            <a:endParaRPr lang="en-US" dirty="0" smtClean="0"/>
          </a:p>
          <a:p>
            <a:endParaRPr lang="en-US" dirty="0" smtClean="0"/>
          </a:p>
          <a:p>
            <a:endParaRPr lang="en-US" dirty="0" smtClean="0"/>
          </a:p>
          <a:p>
            <a:endParaRPr lang="en-US" dirty="0" smtClean="0"/>
          </a:p>
        </p:txBody>
      </p:sp>
      <p:pic>
        <p:nvPicPr>
          <p:cNvPr id="4" name="Picture 3" descr="9.PNG"/>
          <p:cNvPicPr>
            <a:picLocks noChangeAspect="1"/>
          </p:cNvPicPr>
          <p:nvPr/>
        </p:nvPicPr>
        <p:blipFill>
          <a:blip r:embed="rId2" cstate="print"/>
          <a:stretch>
            <a:fillRect/>
          </a:stretch>
        </p:blipFill>
        <p:spPr>
          <a:xfrm>
            <a:off x="3783757" y="1909158"/>
            <a:ext cx="5013040" cy="1143324"/>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5867681"/>
          </a:xfrm>
        </p:spPr>
        <p:txBody>
          <a:bodyPr/>
          <a:lstStyle/>
          <a:p>
            <a:r>
              <a:rPr lang="en-US" b="1" dirty="0" smtClean="0"/>
              <a:t>Lastly, let’s look at how we’ll make these adjustments our weights.</a:t>
            </a:r>
          </a:p>
          <a:p>
            <a:r>
              <a:rPr lang="en-US" dirty="0" smtClean="0"/>
              <a:t>We can’t change our x, but we can change our w, and here is the formula for doing so:</a:t>
            </a:r>
          </a:p>
          <a:p>
            <a:endParaRPr lang="en-US" dirty="0" smtClean="0"/>
          </a:p>
          <a:p>
            <a:endParaRPr lang="en-US" dirty="0" smtClean="0"/>
          </a:p>
          <a:p>
            <a:endParaRPr lang="en-US" dirty="0" smtClean="0"/>
          </a:p>
          <a:p>
            <a:endParaRPr lang="en-US" dirty="0" smtClean="0"/>
          </a:p>
          <a:p>
            <a:r>
              <a:rPr lang="en-US" dirty="0" smtClean="0"/>
              <a:t>So, to make our w larger or smaller, we simply add or subtract x to it.</a:t>
            </a:r>
          </a:p>
          <a:p>
            <a:r>
              <a:rPr lang="en-US" dirty="0" smtClean="0"/>
              <a:t>Because our y — f(x) produces 1, -1, and 0, we can simplify:</a:t>
            </a:r>
          </a:p>
          <a:p>
            <a:endParaRPr lang="en-US" dirty="0"/>
          </a:p>
        </p:txBody>
      </p:sp>
      <p:pic>
        <p:nvPicPr>
          <p:cNvPr id="4" name="Picture 3" descr="9.PNG"/>
          <p:cNvPicPr>
            <a:picLocks noChangeAspect="1"/>
          </p:cNvPicPr>
          <p:nvPr/>
        </p:nvPicPr>
        <p:blipFill>
          <a:blip r:embed="rId2" cstate="print"/>
          <a:stretch>
            <a:fillRect/>
          </a:stretch>
        </p:blipFill>
        <p:spPr>
          <a:xfrm>
            <a:off x="3783757" y="1909158"/>
            <a:ext cx="5013040" cy="1143324"/>
          </a:xfrm>
          <a:prstGeom prst="rect">
            <a:avLst/>
          </a:prstGeom>
        </p:spPr>
      </p:pic>
      <p:pic>
        <p:nvPicPr>
          <p:cNvPr id="5" name="Picture 4" descr="10.PNG"/>
          <p:cNvPicPr>
            <a:picLocks noChangeAspect="1"/>
          </p:cNvPicPr>
          <p:nvPr/>
        </p:nvPicPr>
        <p:blipFill>
          <a:blip r:embed="rId3" cstate="print"/>
          <a:stretch>
            <a:fillRect/>
          </a:stretch>
        </p:blipFill>
        <p:spPr>
          <a:xfrm>
            <a:off x="3953435" y="5292277"/>
            <a:ext cx="5136777" cy="610982"/>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71636"/>
            <a:ext cx="10515600" cy="6309845"/>
          </a:xfrm>
        </p:spPr>
        <p:txBody>
          <a:bodyPr/>
          <a:lstStyle/>
          <a:p>
            <a:r>
              <a:rPr lang="en-US" dirty="0" smtClean="0"/>
              <a:t>Let’s see how this works with the first iteration by training AND:</a:t>
            </a:r>
          </a:p>
          <a:p>
            <a:pPr>
              <a:buNone/>
            </a:pPr>
            <a:r>
              <a:rPr lang="en-US" dirty="0" smtClean="0"/>
              <a:t>Training data:</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r>
            <a:br>
              <a:rPr lang="en-US" dirty="0" smtClean="0"/>
            </a:br>
            <a:endParaRPr lang="en-US" dirty="0" smtClean="0"/>
          </a:p>
          <a:p>
            <a:endParaRPr lang="en-US" dirty="0"/>
          </a:p>
        </p:txBody>
      </p:sp>
      <p:pic>
        <p:nvPicPr>
          <p:cNvPr id="4" name="Picture 3" descr="11.PNG"/>
          <p:cNvPicPr>
            <a:picLocks noChangeAspect="1"/>
          </p:cNvPicPr>
          <p:nvPr/>
        </p:nvPicPr>
        <p:blipFill>
          <a:blip r:embed="rId2" cstate="print"/>
          <a:stretch>
            <a:fillRect/>
          </a:stretch>
        </p:blipFill>
        <p:spPr>
          <a:xfrm>
            <a:off x="4341338" y="1387768"/>
            <a:ext cx="2388384" cy="1866419"/>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71636"/>
            <a:ext cx="10515600" cy="6309845"/>
          </a:xfrm>
        </p:spPr>
        <p:txBody>
          <a:bodyPr/>
          <a:lstStyle/>
          <a:p>
            <a:r>
              <a:rPr lang="en-US" dirty="0" smtClean="0"/>
              <a:t>Let’s see how this works with the first iteration by training AND:</a:t>
            </a:r>
          </a:p>
          <a:p>
            <a:pPr>
              <a:buNone/>
            </a:pPr>
            <a:r>
              <a:rPr lang="en-US" dirty="0" smtClean="0"/>
              <a:t>Training data:</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1. Initialize the weights, sometimes randomly, or more simply, establish them all to 0.</a:t>
            </a:r>
          </a:p>
          <a:p>
            <a:pPr>
              <a:buNone/>
            </a:pPr>
            <a:r>
              <a:rPr lang="en-US" dirty="0" smtClean="0"/>
              <a:t/>
            </a:r>
            <a:br>
              <a:rPr lang="en-US" dirty="0" smtClean="0"/>
            </a:br>
            <a:endParaRPr lang="en-US" dirty="0" smtClean="0"/>
          </a:p>
          <a:p>
            <a:endParaRPr lang="en-US" dirty="0"/>
          </a:p>
        </p:txBody>
      </p:sp>
      <p:pic>
        <p:nvPicPr>
          <p:cNvPr id="4" name="Picture 3" descr="11.PNG"/>
          <p:cNvPicPr>
            <a:picLocks noChangeAspect="1"/>
          </p:cNvPicPr>
          <p:nvPr/>
        </p:nvPicPr>
        <p:blipFill>
          <a:blip r:embed="rId2" cstate="print"/>
          <a:stretch>
            <a:fillRect/>
          </a:stretch>
        </p:blipFill>
        <p:spPr>
          <a:xfrm>
            <a:off x="4341338" y="1387768"/>
            <a:ext cx="2388384" cy="1866419"/>
          </a:xfrm>
          <a:prstGeom prst="rect">
            <a:avLst/>
          </a:prstGeom>
        </p:spPr>
      </p:pic>
      <p:pic>
        <p:nvPicPr>
          <p:cNvPr id="5" name="Picture 4" descr="12.PNG"/>
          <p:cNvPicPr>
            <a:picLocks noChangeAspect="1"/>
          </p:cNvPicPr>
          <p:nvPr/>
        </p:nvPicPr>
        <p:blipFill>
          <a:blip r:embed="rId3" cstate="print"/>
          <a:stretch>
            <a:fillRect/>
          </a:stretch>
        </p:blipFill>
        <p:spPr>
          <a:xfrm>
            <a:off x="3013840" y="4938408"/>
            <a:ext cx="6863012" cy="628673"/>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238871"/>
            <a:ext cx="10515600" cy="6350187"/>
          </a:xfrm>
        </p:spPr>
        <p:txBody>
          <a:bodyPr/>
          <a:lstStyle/>
          <a:p>
            <a:pPr>
              <a:buNone/>
            </a:pPr>
            <a:r>
              <a:rPr lang="en-US" dirty="0" smtClean="0"/>
              <a:t>2. For each set of inputs in the set of training examples our perceptron will:</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4" name="Picture 3" descr="13.PNG"/>
          <p:cNvPicPr>
            <a:picLocks noChangeAspect="1"/>
          </p:cNvPicPr>
          <p:nvPr/>
        </p:nvPicPr>
        <p:blipFill>
          <a:blip r:embed="rId2" cstate="print"/>
          <a:stretch>
            <a:fillRect/>
          </a:stretch>
        </p:blipFill>
        <p:spPr>
          <a:xfrm>
            <a:off x="2379041" y="1256991"/>
            <a:ext cx="6755984" cy="746619"/>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238871"/>
            <a:ext cx="10515600" cy="6350187"/>
          </a:xfrm>
        </p:spPr>
        <p:txBody>
          <a:bodyPr/>
          <a:lstStyle/>
          <a:p>
            <a:pPr>
              <a:buNone/>
            </a:pPr>
            <a:r>
              <a:rPr lang="en-US" dirty="0" smtClean="0"/>
              <a:t>2. For each set of inputs in the set of training examples our perceptron will:</a:t>
            </a:r>
          </a:p>
          <a:p>
            <a:pPr>
              <a:buNone/>
            </a:pPr>
            <a:endParaRPr lang="en-US" dirty="0" smtClean="0"/>
          </a:p>
          <a:p>
            <a:pPr>
              <a:buNone/>
            </a:pPr>
            <a:endParaRPr lang="en-US" dirty="0" smtClean="0"/>
          </a:p>
          <a:p>
            <a:pPr>
              <a:buNone/>
            </a:pPr>
            <a:endParaRPr lang="en-US" dirty="0" smtClean="0"/>
          </a:p>
          <a:p>
            <a:pPr>
              <a:buNone/>
            </a:pPr>
            <a:r>
              <a:rPr lang="en-US" dirty="0" smtClean="0"/>
              <a:t>3. Predict an output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4" name="Picture 3" descr="13.PNG"/>
          <p:cNvPicPr>
            <a:picLocks noChangeAspect="1"/>
          </p:cNvPicPr>
          <p:nvPr/>
        </p:nvPicPr>
        <p:blipFill>
          <a:blip r:embed="rId2" cstate="print"/>
          <a:stretch>
            <a:fillRect/>
          </a:stretch>
        </p:blipFill>
        <p:spPr>
          <a:xfrm>
            <a:off x="2379041" y="1256991"/>
            <a:ext cx="6755984" cy="746619"/>
          </a:xfrm>
          <a:prstGeom prst="rect">
            <a:avLst/>
          </a:prstGeom>
        </p:spPr>
      </p:pic>
      <p:pic>
        <p:nvPicPr>
          <p:cNvPr id="5" name="Picture 4" descr="14.PNG"/>
          <p:cNvPicPr>
            <a:picLocks noChangeAspect="1"/>
          </p:cNvPicPr>
          <p:nvPr/>
        </p:nvPicPr>
        <p:blipFill>
          <a:blip r:embed="rId3" cstate="print"/>
          <a:stretch>
            <a:fillRect/>
          </a:stretch>
        </p:blipFill>
        <p:spPr>
          <a:xfrm>
            <a:off x="2739845" y="3347961"/>
            <a:ext cx="6261678" cy="1721580"/>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238871"/>
            <a:ext cx="10515600" cy="6350187"/>
          </a:xfrm>
        </p:spPr>
        <p:txBody>
          <a:bodyPr/>
          <a:lstStyle/>
          <a:p>
            <a:pPr>
              <a:buNone/>
            </a:pPr>
            <a:r>
              <a:rPr lang="en-US" dirty="0" smtClean="0"/>
              <a:t>2. For each set of inputs in the set of training examples our perceptron will:</a:t>
            </a:r>
          </a:p>
          <a:p>
            <a:pPr>
              <a:buNone/>
            </a:pPr>
            <a:endParaRPr lang="en-US" dirty="0" smtClean="0"/>
          </a:p>
          <a:p>
            <a:pPr>
              <a:buNone/>
            </a:pPr>
            <a:endParaRPr lang="en-US" dirty="0" smtClean="0"/>
          </a:p>
          <a:p>
            <a:pPr>
              <a:buNone/>
            </a:pPr>
            <a:endParaRPr lang="en-US" dirty="0" smtClean="0"/>
          </a:p>
          <a:p>
            <a:pPr>
              <a:buNone/>
            </a:pPr>
            <a:r>
              <a:rPr lang="en-US" dirty="0" smtClean="0"/>
              <a:t>3. Predict an output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4. Compare it to the expected output</a:t>
            </a:r>
          </a:p>
          <a:p>
            <a:pPr>
              <a:buNone/>
            </a:pPr>
            <a:endParaRPr lang="en-US" dirty="0"/>
          </a:p>
        </p:txBody>
      </p:sp>
      <p:pic>
        <p:nvPicPr>
          <p:cNvPr id="4" name="Picture 3" descr="13.PNG"/>
          <p:cNvPicPr>
            <a:picLocks noChangeAspect="1"/>
          </p:cNvPicPr>
          <p:nvPr/>
        </p:nvPicPr>
        <p:blipFill>
          <a:blip r:embed="rId2" cstate="print"/>
          <a:stretch>
            <a:fillRect/>
          </a:stretch>
        </p:blipFill>
        <p:spPr>
          <a:xfrm>
            <a:off x="2379041" y="1256991"/>
            <a:ext cx="6755984" cy="746619"/>
          </a:xfrm>
          <a:prstGeom prst="rect">
            <a:avLst/>
          </a:prstGeom>
        </p:spPr>
      </p:pic>
      <p:pic>
        <p:nvPicPr>
          <p:cNvPr id="5" name="Picture 4" descr="14.PNG"/>
          <p:cNvPicPr>
            <a:picLocks noChangeAspect="1"/>
          </p:cNvPicPr>
          <p:nvPr/>
        </p:nvPicPr>
        <p:blipFill>
          <a:blip r:embed="rId3" cstate="print"/>
          <a:stretch>
            <a:fillRect/>
          </a:stretch>
        </p:blipFill>
        <p:spPr>
          <a:xfrm>
            <a:off x="2739845" y="3347961"/>
            <a:ext cx="6261678" cy="1721580"/>
          </a:xfrm>
          <a:prstGeom prst="rect">
            <a:avLst/>
          </a:prstGeom>
        </p:spPr>
      </p:pic>
      <p:pic>
        <p:nvPicPr>
          <p:cNvPr id="6" name="Picture 5" descr="15.PNG"/>
          <p:cNvPicPr>
            <a:picLocks noChangeAspect="1"/>
          </p:cNvPicPr>
          <p:nvPr/>
        </p:nvPicPr>
        <p:blipFill>
          <a:blip r:embed="rId4" cstate="print"/>
          <a:stretch>
            <a:fillRect/>
          </a:stretch>
        </p:blipFill>
        <p:spPr>
          <a:xfrm>
            <a:off x="3720504" y="5885307"/>
            <a:ext cx="3959723" cy="66341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134908"/>
            <a:ext cx="10515600" cy="2706034"/>
          </a:xfrm>
        </p:spPr>
        <p:txBody>
          <a:bodyPr/>
          <a:lstStyle/>
          <a:p>
            <a:pPr>
              <a:buNone/>
            </a:pPr>
            <a:r>
              <a:rPr lang="en-US" dirty="0" smtClean="0"/>
              <a:t>5. Update its weights, if the expected output != the actual output</a:t>
            </a:r>
          </a:p>
          <a:p>
            <a:pPr>
              <a:buNone/>
            </a:pPr>
            <a:endParaRPr lang="en-US" dirty="0" smtClean="0"/>
          </a:p>
          <a:p>
            <a:pPr>
              <a:buNone/>
            </a:pPr>
            <a:endParaRPr lang="en-US" dirty="0" smtClean="0"/>
          </a:p>
          <a:p>
            <a:pPr>
              <a:buNone/>
            </a:pPr>
            <a:r>
              <a:rPr lang="en-US" dirty="0" smtClean="0"/>
              <a:t>6. Move to next set of inputs.</a:t>
            </a:r>
          </a:p>
          <a:p>
            <a:pPr>
              <a:buNone/>
            </a:pPr>
            <a:endParaRPr lang="en-US" dirty="0" smtClean="0"/>
          </a:p>
        </p:txBody>
      </p:sp>
      <p:pic>
        <p:nvPicPr>
          <p:cNvPr id="4" name="Picture 3" descr="16.PNG"/>
          <p:cNvPicPr>
            <a:picLocks noChangeAspect="1"/>
          </p:cNvPicPr>
          <p:nvPr/>
        </p:nvPicPr>
        <p:blipFill>
          <a:blip r:embed="rId2" cstate="print"/>
          <a:stretch>
            <a:fillRect/>
          </a:stretch>
        </p:blipFill>
        <p:spPr>
          <a:xfrm>
            <a:off x="2685019" y="2797249"/>
            <a:ext cx="6768264" cy="731066"/>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98530"/>
            <a:ext cx="10515600" cy="5745069"/>
          </a:xfrm>
        </p:spPr>
        <p:txBody>
          <a:bodyPr/>
          <a:lstStyle/>
          <a:p>
            <a:pPr>
              <a:buNone/>
            </a:pPr>
            <a:r>
              <a:rPr lang="en-US" dirty="0" smtClean="0"/>
              <a:t> Now I’ll speed through the rest of the iterations, so that you can see the algorithm in action.</a:t>
            </a:r>
          </a:p>
          <a:p>
            <a:endParaRPr lang="en-US" dirty="0"/>
          </a:p>
        </p:txBody>
      </p:sp>
      <p:pic>
        <p:nvPicPr>
          <p:cNvPr id="4" name="Picture 3" descr="17.PNG"/>
          <p:cNvPicPr>
            <a:picLocks noChangeAspect="1"/>
          </p:cNvPicPr>
          <p:nvPr/>
        </p:nvPicPr>
        <p:blipFill>
          <a:blip r:embed="rId2" cstate="print"/>
          <a:stretch>
            <a:fillRect/>
          </a:stretch>
        </p:blipFill>
        <p:spPr>
          <a:xfrm>
            <a:off x="662612" y="1120257"/>
            <a:ext cx="3680788" cy="5669786"/>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98530"/>
            <a:ext cx="10515600" cy="5745069"/>
          </a:xfrm>
        </p:spPr>
        <p:txBody>
          <a:bodyPr/>
          <a:lstStyle/>
          <a:p>
            <a:pPr>
              <a:buNone/>
            </a:pPr>
            <a:r>
              <a:rPr lang="en-US" dirty="0" smtClean="0"/>
              <a:t> Now I’ll speed through the rest of the iterations, so that you can see the algorithm in action.</a:t>
            </a:r>
          </a:p>
          <a:p>
            <a:endParaRPr lang="en-US" dirty="0"/>
          </a:p>
        </p:txBody>
      </p:sp>
      <p:pic>
        <p:nvPicPr>
          <p:cNvPr id="4" name="Picture 3" descr="17.PNG"/>
          <p:cNvPicPr>
            <a:picLocks noChangeAspect="1"/>
          </p:cNvPicPr>
          <p:nvPr/>
        </p:nvPicPr>
        <p:blipFill>
          <a:blip r:embed="rId2" cstate="print"/>
          <a:stretch>
            <a:fillRect/>
          </a:stretch>
        </p:blipFill>
        <p:spPr>
          <a:xfrm>
            <a:off x="662612" y="1120257"/>
            <a:ext cx="3680788" cy="5669786"/>
          </a:xfrm>
          <a:prstGeom prst="rect">
            <a:avLst/>
          </a:prstGeom>
        </p:spPr>
      </p:pic>
      <p:pic>
        <p:nvPicPr>
          <p:cNvPr id="5" name="Picture 4" descr="18.PNG"/>
          <p:cNvPicPr>
            <a:picLocks noChangeAspect="1"/>
          </p:cNvPicPr>
          <p:nvPr/>
        </p:nvPicPr>
        <p:blipFill>
          <a:blip r:embed="rId3" cstate="print"/>
          <a:stretch>
            <a:fillRect/>
          </a:stretch>
        </p:blipFill>
        <p:spPr>
          <a:xfrm>
            <a:off x="4552734" y="1075996"/>
            <a:ext cx="3730654" cy="56880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12975-89DC-4EED-873E-C23E376A0FD0}"/>
              </a:ext>
            </a:extLst>
          </p:cNvPr>
          <p:cNvSpPr>
            <a:spLocks noGrp="1"/>
          </p:cNvSpPr>
          <p:nvPr>
            <p:ph type="title"/>
          </p:nvPr>
        </p:nvSpPr>
        <p:spPr>
          <a:xfrm>
            <a:off x="235772" y="305957"/>
            <a:ext cx="10515600" cy="947308"/>
          </a:xfrm>
        </p:spPr>
        <p:txBody>
          <a:bodyPr/>
          <a:lstStyle/>
          <a:p>
            <a:r>
              <a:rPr lang="en-US" b="1" dirty="0"/>
              <a:t>NOT Function</a:t>
            </a:r>
          </a:p>
        </p:txBody>
      </p:sp>
      <p:pic>
        <p:nvPicPr>
          <p:cNvPr id="5" name="Content Placeholder 4">
            <a:extLst>
              <a:ext uri="{FF2B5EF4-FFF2-40B4-BE49-F238E27FC236}">
                <a16:creationId xmlns:a16="http://schemas.microsoft.com/office/drawing/2014/main" xmlns="" id="{BAFCFC07-B4B0-4DEF-B77E-AABAE5B9B64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676421" y="1942226"/>
            <a:ext cx="6839158" cy="2973547"/>
          </a:xfrm>
        </p:spPr>
      </p:pic>
      <p:sp>
        <p:nvSpPr>
          <p:cNvPr id="6" name="TextBox 5">
            <a:extLst>
              <a:ext uri="{FF2B5EF4-FFF2-40B4-BE49-F238E27FC236}">
                <a16:creationId xmlns:a16="http://schemas.microsoft.com/office/drawing/2014/main" xmlns="" id="{CF4DF845-2CB2-4745-84AE-0BBB3DE204C6}"/>
              </a:ext>
            </a:extLst>
          </p:cNvPr>
          <p:cNvSpPr txBox="1"/>
          <p:nvPr/>
        </p:nvSpPr>
        <p:spPr>
          <a:xfrm>
            <a:off x="235772" y="5604734"/>
            <a:ext cx="11565367" cy="646331"/>
          </a:xfrm>
          <a:prstGeom prst="rect">
            <a:avLst/>
          </a:prstGeom>
          <a:noFill/>
        </p:spPr>
        <p:txBody>
          <a:bodyPr wrap="square" rtlCol="0">
            <a:spAutoFit/>
          </a:bodyPr>
          <a:lstStyle/>
          <a:p>
            <a:r>
              <a:rPr lang="en-US" dirty="0"/>
              <a:t>For a NOT neuron, 1 outputs 0 and 0 outputs 1. So we take the input as an inhibitory input and set the thresholding parameter to 0.</a:t>
            </a:r>
          </a:p>
        </p:txBody>
      </p:sp>
    </p:spTree>
    <p:extLst>
      <p:ext uri="{BB962C8B-B14F-4D97-AF65-F5344CB8AC3E}">
        <p14:creationId xmlns:p14="http://schemas.microsoft.com/office/powerpoint/2010/main" xmlns="" val="35387012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98530"/>
            <a:ext cx="10515600" cy="5745069"/>
          </a:xfrm>
        </p:spPr>
        <p:txBody>
          <a:bodyPr/>
          <a:lstStyle/>
          <a:p>
            <a:pPr>
              <a:buNone/>
            </a:pPr>
            <a:r>
              <a:rPr lang="en-US" dirty="0" smtClean="0"/>
              <a:t> Now I’ll speed through the rest of the iterations, so that you can see the algorithm in action.</a:t>
            </a:r>
          </a:p>
          <a:p>
            <a:endParaRPr lang="en-US" dirty="0"/>
          </a:p>
        </p:txBody>
      </p:sp>
      <p:pic>
        <p:nvPicPr>
          <p:cNvPr id="4" name="Picture 3" descr="17.PNG"/>
          <p:cNvPicPr>
            <a:picLocks noChangeAspect="1"/>
          </p:cNvPicPr>
          <p:nvPr/>
        </p:nvPicPr>
        <p:blipFill>
          <a:blip r:embed="rId2" cstate="print"/>
          <a:stretch>
            <a:fillRect/>
          </a:stretch>
        </p:blipFill>
        <p:spPr>
          <a:xfrm>
            <a:off x="662612" y="1120257"/>
            <a:ext cx="3680788" cy="5669786"/>
          </a:xfrm>
          <a:prstGeom prst="rect">
            <a:avLst/>
          </a:prstGeom>
        </p:spPr>
      </p:pic>
      <p:pic>
        <p:nvPicPr>
          <p:cNvPr id="5" name="Picture 4" descr="18.PNG"/>
          <p:cNvPicPr>
            <a:picLocks noChangeAspect="1"/>
          </p:cNvPicPr>
          <p:nvPr/>
        </p:nvPicPr>
        <p:blipFill>
          <a:blip r:embed="rId3" cstate="print"/>
          <a:stretch>
            <a:fillRect/>
          </a:stretch>
        </p:blipFill>
        <p:spPr>
          <a:xfrm>
            <a:off x="4552734" y="1075996"/>
            <a:ext cx="3730654" cy="5688096"/>
          </a:xfrm>
          <a:prstGeom prst="rect">
            <a:avLst/>
          </a:prstGeom>
        </p:spPr>
      </p:pic>
      <p:pic>
        <p:nvPicPr>
          <p:cNvPr id="6" name="Picture 5" descr="19.PNG"/>
          <p:cNvPicPr>
            <a:picLocks noChangeAspect="1"/>
          </p:cNvPicPr>
          <p:nvPr/>
        </p:nvPicPr>
        <p:blipFill>
          <a:blip r:embed="rId4" cstate="print"/>
          <a:srcRect r="4482" b="20461"/>
          <a:stretch>
            <a:fillRect/>
          </a:stretch>
        </p:blipFill>
        <p:spPr>
          <a:xfrm>
            <a:off x="8360913" y="1028119"/>
            <a:ext cx="3669722" cy="5668516"/>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PNG"/>
          <p:cNvPicPr>
            <a:picLocks noGrp="1" noChangeAspect="1"/>
          </p:cNvPicPr>
          <p:nvPr>
            <p:ph idx="1"/>
          </p:nvPr>
        </p:nvPicPr>
        <p:blipFill>
          <a:blip r:embed="rId2" cstate="print"/>
          <a:stretch>
            <a:fillRect/>
          </a:stretch>
        </p:blipFill>
        <p:spPr>
          <a:xfrm>
            <a:off x="3639912" y="413684"/>
            <a:ext cx="5248593" cy="5830450"/>
          </a:xfr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3" y="163419"/>
            <a:ext cx="10515600" cy="1325563"/>
          </a:xfrm>
        </p:spPr>
        <p:txBody>
          <a:bodyPr/>
          <a:lstStyle/>
          <a:p>
            <a:r>
              <a:rPr lang="en-US" b="1" u="sng" dirty="0" smtClean="0"/>
              <a:t>Wrap up</a:t>
            </a:r>
            <a:endParaRPr lang="en-US" b="1" u="sng" dirty="0"/>
          </a:p>
        </p:txBody>
      </p:sp>
      <p:pic>
        <p:nvPicPr>
          <p:cNvPr id="4" name="Content Placeholder 3" descr="21.PNG"/>
          <p:cNvPicPr>
            <a:picLocks noGrp="1" noChangeAspect="1"/>
          </p:cNvPicPr>
          <p:nvPr>
            <p:ph idx="1"/>
          </p:nvPr>
        </p:nvPicPr>
        <p:blipFill>
          <a:blip r:embed="rId2" cstate="print"/>
          <a:stretch>
            <a:fillRect/>
          </a:stretch>
        </p:blipFill>
        <p:spPr>
          <a:xfrm>
            <a:off x="3774812" y="1497000"/>
            <a:ext cx="4436740" cy="1595823"/>
          </a:xfrm>
        </p:spPr>
      </p:pic>
      <p:sp>
        <p:nvSpPr>
          <p:cNvPr id="5" name="TextBox 4"/>
          <p:cNvSpPr txBox="1"/>
          <p:nvPr/>
        </p:nvSpPr>
        <p:spPr>
          <a:xfrm>
            <a:off x="981635" y="3630706"/>
            <a:ext cx="10394577" cy="1569660"/>
          </a:xfrm>
          <a:prstGeom prst="rect">
            <a:avLst/>
          </a:prstGeom>
          <a:noFill/>
        </p:spPr>
        <p:txBody>
          <a:bodyPr wrap="square" rtlCol="0">
            <a:spAutoFit/>
          </a:bodyPr>
          <a:lstStyle/>
          <a:p>
            <a:pPr>
              <a:buFont typeface="Arial" pitchFamily="34" charset="0"/>
              <a:buChar char="•"/>
            </a:pPr>
            <a:r>
              <a:rPr lang="en-US" sz="2400" dirty="0" smtClean="0"/>
              <a:t>Those are our two formulas to describe perceptrons and our learning rule.</a:t>
            </a:r>
          </a:p>
          <a:p>
            <a:pPr>
              <a:buFont typeface="Arial" pitchFamily="34" charset="0"/>
              <a:buChar char="•"/>
            </a:pPr>
            <a:endParaRPr lang="en-US" sz="2400" dirty="0" smtClean="0"/>
          </a:p>
          <a:p>
            <a:pPr>
              <a:buFont typeface="Arial" pitchFamily="34" charset="0"/>
              <a:buChar char="•"/>
            </a:pPr>
            <a:endParaRPr lang="en-US" sz="2400" dirty="0" smtClean="0"/>
          </a:p>
          <a:p>
            <a:endParaRPr lang="en-US" sz="24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3" y="163419"/>
            <a:ext cx="10515600" cy="1325563"/>
          </a:xfrm>
        </p:spPr>
        <p:txBody>
          <a:bodyPr/>
          <a:lstStyle/>
          <a:p>
            <a:r>
              <a:rPr lang="en-US" b="1" u="sng" dirty="0" smtClean="0"/>
              <a:t>Wrap up</a:t>
            </a:r>
            <a:endParaRPr lang="en-US" b="1" u="sng" dirty="0"/>
          </a:p>
        </p:txBody>
      </p:sp>
      <p:pic>
        <p:nvPicPr>
          <p:cNvPr id="4" name="Content Placeholder 3" descr="21.PNG"/>
          <p:cNvPicPr>
            <a:picLocks noGrp="1" noChangeAspect="1"/>
          </p:cNvPicPr>
          <p:nvPr>
            <p:ph idx="1"/>
          </p:nvPr>
        </p:nvPicPr>
        <p:blipFill>
          <a:blip r:embed="rId2" cstate="print"/>
          <a:stretch>
            <a:fillRect/>
          </a:stretch>
        </p:blipFill>
        <p:spPr>
          <a:xfrm>
            <a:off x="3774812" y="1497000"/>
            <a:ext cx="4436740" cy="1595823"/>
          </a:xfrm>
        </p:spPr>
      </p:pic>
      <p:sp>
        <p:nvSpPr>
          <p:cNvPr id="5" name="TextBox 4"/>
          <p:cNvSpPr txBox="1"/>
          <p:nvPr/>
        </p:nvSpPr>
        <p:spPr>
          <a:xfrm>
            <a:off x="981635" y="3630706"/>
            <a:ext cx="10394577" cy="2677656"/>
          </a:xfrm>
          <a:prstGeom prst="rect">
            <a:avLst/>
          </a:prstGeom>
          <a:noFill/>
        </p:spPr>
        <p:txBody>
          <a:bodyPr wrap="square" rtlCol="0">
            <a:spAutoFit/>
          </a:bodyPr>
          <a:lstStyle/>
          <a:p>
            <a:pPr>
              <a:buFont typeface="Arial" pitchFamily="34" charset="0"/>
              <a:buChar char="•"/>
            </a:pPr>
            <a:r>
              <a:rPr lang="en-US" sz="2400" dirty="0" smtClean="0"/>
              <a:t>Those are our two formulas to describe perceptrons and our learning rule.</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We ended up finding different weights (</a:t>
            </a:r>
            <a:r>
              <a:rPr lang="en-US" sz="2400" i="1" dirty="0" smtClean="0"/>
              <a:t>and pseudo-bias) </a:t>
            </a:r>
            <a:r>
              <a:rPr lang="en-US" sz="2400" dirty="0" smtClean="0"/>
              <a:t>than last time, when we simply </a:t>
            </a:r>
            <a:r>
              <a:rPr lang="en-US" sz="2400" i="1" dirty="0" smtClean="0"/>
              <a:t>reasoned</a:t>
            </a:r>
            <a:r>
              <a:rPr lang="en-US" sz="2400" dirty="0" smtClean="0"/>
              <a:t> about a solution. This was solved </a:t>
            </a:r>
            <a:r>
              <a:rPr lang="en-US" sz="2400" i="1" dirty="0" smtClean="0"/>
              <a:t>algorithmically,</a:t>
            </a:r>
            <a:r>
              <a:rPr lang="en-US" sz="2400" dirty="0" smtClean="0"/>
              <a:t> and is something a computer could do!</a:t>
            </a:r>
          </a:p>
          <a:p>
            <a:endParaRPr lang="en-US" sz="24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565" y="201706"/>
            <a:ext cx="11376212" cy="6051176"/>
          </a:xfrm>
        </p:spPr>
        <p:txBody>
          <a:bodyPr>
            <a:normAutofit/>
          </a:bodyPr>
          <a:lstStyle/>
          <a:p>
            <a:pPr>
              <a:buNone/>
            </a:pPr>
            <a:r>
              <a:rPr lang="en-US" sz="3200" b="1" dirty="0" smtClean="0"/>
              <a:t>There Are a Few Concepts Missing</a:t>
            </a:r>
          </a:p>
          <a:p>
            <a:pPr>
              <a:buNone/>
            </a:pPr>
            <a:endParaRPr lang="en-US" sz="3200" b="1" dirty="0" smtClean="0"/>
          </a:p>
          <a:p>
            <a:pPr>
              <a:buNone/>
            </a:pPr>
            <a:r>
              <a:rPr lang="en-US" dirty="0" smtClean="0"/>
              <a:t>Three concepts in particular that are missing from our training algorithm are </a:t>
            </a:r>
            <a:r>
              <a:rPr lang="en-US" b="1" i="1" dirty="0" smtClean="0"/>
              <a:t>epoch</a:t>
            </a:r>
            <a:r>
              <a:rPr lang="en-US" dirty="0" smtClean="0"/>
              <a:t>,</a:t>
            </a:r>
            <a:r>
              <a:rPr lang="en-US" i="1" dirty="0" smtClean="0"/>
              <a:t> </a:t>
            </a:r>
            <a:r>
              <a:rPr lang="en-US" b="1" i="1" dirty="0" smtClean="0"/>
              <a:t>threshold</a:t>
            </a:r>
            <a:r>
              <a:rPr lang="en-US" dirty="0" smtClean="0"/>
              <a:t>, and </a:t>
            </a:r>
            <a:r>
              <a:rPr lang="en-US" b="1" i="1" dirty="0" smtClean="0"/>
              <a:t>learning rate</a:t>
            </a:r>
            <a:r>
              <a:rPr lang="en-US" i="1" dirty="0" smtClean="0"/>
              <a:t>.</a:t>
            </a:r>
          </a:p>
          <a:p>
            <a:pPr>
              <a:buNone/>
            </a:pPr>
            <a:endParaRPr lang="en-US" dirty="0" smtClean="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565" y="201706"/>
            <a:ext cx="11376212" cy="6051176"/>
          </a:xfrm>
        </p:spPr>
        <p:txBody>
          <a:bodyPr>
            <a:normAutofit/>
          </a:bodyPr>
          <a:lstStyle/>
          <a:p>
            <a:pPr>
              <a:buNone/>
            </a:pPr>
            <a:r>
              <a:rPr lang="en-US" sz="3200" b="1" dirty="0" smtClean="0"/>
              <a:t>There Are a Few Concepts Missing</a:t>
            </a:r>
          </a:p>
          <a:p>
            <a:pPr>
              <a:buNone/>
            </a:pPr>
            <a:endParaRPr lang="en-US" sz="3200" b="1" dirty="0" smtClean="0"/>
          </a:p>
          <a:p>
            <a:pPr>
              <a:buNone/>
            </a:pPr>
            <a:r>
              <a:rPr lang="en-US" dirty="0" smtClean="0"/>
              <a:t>Three concepts in particular that are missing from our training algorithm are </a:t>
            </a:r>
            <a:r>
              <a:rPr lang="en-US" b="1" i="1" dirty="0" smtClean="0"/>
              <a:t>epoch</a:t>
            </a:r>
            <a:r>
              <a:rPr lang="en-US" dirty="0" smtClean="0"/>
              <a:t>,</a:t>
            </a:r>
            <a:r>
              <a:rPr lang="en-US" i="1" dirty="0" smtClean="0"/>
              <a:t> </a:t>
            </a:r>
            <a:r>
              <a:rPr lang="en-US" b="1" i="1" dirty="0" smtClean="0"/>
              <a:t>threshold</a:t>
            </a:r>
            <a:r>
              <a:rPr lang="en-US" dirty="0" smtClean="0"/>
              <a:t>, and </a:t>
            </a:r>
            <a:r>
              <a:rPr lang="en-US" b="1" i="1" dirty="0" smtClean="0"/>
              <a:t>learning rate</a:t>
            </a:r>
            <a:r>
              <a:rPr lang="en-US" i="1" dirty="0" smtClean="0"/>
              <a:t>.</a:t>
            </a:r>
          </a:p>
          <a:p>
            <a:pPr>
              <a:buNone/>
            </a:pPr>
            <a:endParaRPr lang="en-US" dirty="0" smtClean="0"/>
          </a:p>
          <a:p>
            <a:r>
              <a:rPr lang="en-US" b="1" i="1" dirty="0" smtClean="0"/>
              <a:t>Epoch</a:t>
            </a:r>
            <a:r>
              <a:rPr lang="en-US" dirty="0" smtClean="0"/>
              <a:t> is the number of times we’ve iterated through the entire training set. So for the example above, during epoch = 5, we were able to establish weights to classify all of our inputs, but we continued iterating, to be sure that our weights were tried on all of our inputs.</a:t>
            </a:r>
          </a:p>
          <a:p>
            <a:endParaRPr lang="en-US" dirty="0" smtClean="0"/>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565" y="201706"/>
            <a:ext cx="11376212" cy="6051176"/>
          </a:xfrm>
        </p:spPr>
        <p:txBody>
          <a:bodyPr>
            <a:normAutofit fontScale="92500"/>
          </a:bodyPr>
          <a:lstStyle/>
          <a:p>
            <a:pPr>
              <a:buNone/>
            </a:pPr>
            <a:r>
              <a:rPr lang="en-US" sz="3200" b="1" dirty="0" smtClean="0"/>
              <a:t>There Are a Few Concepts Missing</a:t>
            </a:r>
          </a:p>
          <a:p>
            <a:pPr>
              <a:buNone/>
            </a:pPr>
            <a:endParaRPr lang="en-US" sz="3200" b="1" dirty="0" smtClean="0"/>
          </a:p>
          <a:p>
            <a:pPr>
              <a:buNone/>
            </a:pPr>
            <a:r>
              <a:rPr lang="en-US" dirty="0" smtClean="0"/>
              <a:t>Three concepts in particular that are missing from our training algorithm are </a:t>
            </a:r>
            <a:r>
              <a:rPr lang="en-US" b="1" i="1" dirty="0" smtClean="0"/>
              <a:t>epoch</a:t>
            </a:r>
            <a:r>
              <a:rPr lang="en-US" dirty="0" smtClean="0"/>
              <a:t>,</a:t>
            </a:r>
            <a:r>
              <a:rPr lang="en-US" i="1" dirty="0" smtClean="0"/>
              <a:t> </a:t>
            </a:r>
            <a:r>
              <a:rPr lang="en-US" b="1" i="1" dirty="0" smtClean="0"/>
              <a:t>threshold</a:t>
            </a:r>
            <a:r>
              <a:rPr lang="en-US" dirty="0" smtClean="0"/>
              <a:t>, and </a:t>
            </a:r>
            <a:r>
              <a:rPr lang="en-US" b="1" i="1" dirty="0" smtClean="0"/>
              <a:t>learning rate</a:t>
            </a:r>
            <a:r>
              <a:rPr lang="en-US" i="1" dirty="0" smtClean="0"/>
              <a:t>.</a:t>
            </a:r>
          </a:p>
          <a:p>
            <a:pPr>
              <a:buNone/>
            </a:pPr>
            <a:endParaRPr lang="en-US" dirty="0" smtClean="0"/>
          </a:p>
          <a:p>
            <a:r>
              <a:rPr lang="en-US" b="1" i="1" dirty="0" smtClean="0"/>
              <a:t>Epoch</a:t>
            </a:r>
            <a:r>
              <a:rPr lang="en-US" dirty="0" smtClean="0"/>
              <a:t> is the number of times we’ve iterated through the entire training set. So for the example above, during epoch = 5, we were able to establish weights to classify all of our inputs, but we continued iterating, to be sure that our weights were tried on all of our inputs.</a:t>
            </a:r>
          </a:p>
          <a:p>
            <a:endParaRPr lang="en-US" dirty="0" smtClean="0"/>
          </a:p>
          <a:p>
            <a:r>
              <a:rPr lang="en-US" b="1" i="1" dirty="0" smtClean="0"/>
              <a:t>Threshold</a:t>
            </a:r>
            <a:r>
              <a:rPr lang="en-US" dirty="0" smtClean="0"/>
              <a:t> is different than what we now call our bias. Threshold is the maximum number of epoch we will allow to pass while training. There is not built in stopping point of our algorithm. It will continue adding 0 to our weights, on and on, forever. Adding a threshold is one way of stopping our training loop.</a:t>
            </a:r>
          </a:p>
          <a:p>
            <a:endParaRPr lang="en-US" dirty="0" smtClean="0"/>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565" y="201706"/>
            <a:ext cx="11376212" cy="6051176"/>
          </a:xfrm>
        </p:spPr>
        <p:txBody>
          <a:bodyPr>
            <a:normAutofit fontScale="92500" lnSpcReduction="20000"/>
          </a:bodyPr>
          <a:lstStyle/>
          <a:p>
            <a:pPr>
              <a:buNone/>
            </a:pPr>
            <a:r>
              <a:rPr lang="en-US" sz="3200" b="1" dirty="0" smtClean="0"/>
              <a:t>There Are a Few Concepts Missing</a:t>
            </a:r>
          </a:p>
          <a:p>
            <a:pPr>
              <a:buNone/>
            </a:pPr>
            <a:endParaRPr lang="en-US" sz="3200" b="1" dirty="0" smtClean="0"/>
          </a:p>
          <a:p>
            <a:pPr>
              <a:buNone/>
            </a:pPr>
            <a:r>
              <a:rPr lang="en-US" dirty="0" smtClean="0"/>
              <a:t>Three concepts in particular that are missing from our training algorithm are </a:t>
            </a:r>
            <a:r>
              <a:rPr lang="en-US" b="1" i="1" dirty="0" smtClean="0"/>
              <a:t>epoch</a:t>
            </a:r>
            <a:r>
              <a:rPr lang="en-US" dirty="0" smtClean="0"/>
              <a:t>,</a:t>
            </a:r>
            <a:r>
              <a:rPr lang="en-US" i="1" dirty="0" smtClean="0"/>
              <a:t> </a:t>
            </a:r>
            <a:r>
              <a:rPr lang="en-US" b="1" i="1" dirty="0" smtClean="0"/>
              <a:t>threshold</a:t>
            </a:r>
            <a:r>
              <a:rPr lang="en-US" dirty="0" smtClean="0"/>
              <a:t>, and </a:t>
            </a:r>
            <a:r>
              <a:rPr lang="en-US" b="1" i="1" dirty="0" smtClean="0"/>
              <a:t>learning rate</a:t>
            </a:r>
            <a:r>
              <a:rPr lang="en-US" i="1" dirty="0" smtClean="0"/>
              <a:t>.</a:t>
            </a:r>
          </a:p>
          <a:p>
            <a:pPr>
              <a:buNone/>
            </a:pPr>
            <a:endParaRPr lang="en-US" dirty="0" smtClean="0"/>
          </a:p>
          <a:p>
            <a:r>
              <a:rPr lang="en-US" b="1" i="1" dirty="0" smtClean="0"/>
              <a:t>Epoch</a:t>
            </a:r>
            <a:r>
              <a:rPr lang="en-US" dirty="0" smtClean="0"/>
              <a:t> is the number of times we’ve iterated through the entire training set. So for the example above, during epoch = 5, we were able to establish weights to classify all of our inputs, but we continued iterating, to be sure that our weights were tried on all of our inputs.</a:t>
            </a:r>
          </a:p>
          <a:p>
            <a:endParaRPr lang="en-US" dirty="0" smtClean="0"/>
          </a:p>
          <a:p>
            <a:r>
              <a:rPr lang="en-US" b="1" i="1" dirty="0" smtClean="0"/>
              <a:t>Threshold</a:t>
            </a:r>
            <a:r>
              <a:rPr lang="en-US" dirty="0" smtClean="0"/>
              <a:t> is different than what we now call our bias. Threshold is the maximum number of epoch we will allow to pass while training. There is not built in stopping point of our algorithm. It will continue adding 0 to our weights, on and on, forever. Adding a threshold is one way of stopping our training loop.</a:t>
            </a:r>
          </a:p>
          <a:p>
            <a:endParaRPr lang="en-US" dirty="0" smtClean="0"/>
          </a:p>
          <a:p>
            <a:r>
              <a:rPr lang="en-US" b="1" i="1" dirty="0" smtClean="0"/>
              <a:t>Learning rate</a:t>
            </a:r>
            <a:r>
              <a:rPr lang="en-US" dirty="0" smtClean="0"/>
              <a:t>, symbolize by α, is the magnitude at which we increase or decrease our weights during each iteration of training:</a:t>
            </a:r>
          </a:p>
          <a:p>
            <a:endParaRPr lang="en-US" dirty="0"/>
          </a:p>
        </p:txBody>
      </p:sp>
      <p:pic>
        <p:nvPicPr>
          <p:cNvPr id="4" name="Picture 3" descr="22.PNG"/>
          <p:cNvPicPr>
            <a:picLocks noChangeAspect="1"/>
          </p:cNvPicPr>
          <p:nvPr/>
        </p:nvPicPr>
        <p:blipFill>
          <a:blip r:embed="rId2" cstate="print"/>
          <a:stretch>
            <a:fillRect/>
          </a:stretch>
        </p:blipFill>
        <p:spPr>
          <a:xfrm>
            <a:off x="4103731" y="6163263"/>
            <a:ext cx="3655222" cy="493031"/>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a:bodyPr>
          <a:lstStyle/>
          <a:p>
            <a:r>
              <a:rPr lang="en-US" b="1" dirty="0" smtClean="0"/>
              <a:t>In Summary</a:t>
            </a:r>
            <a:r>
              <a:rPr lang="en-US" dirty="0" smtClean="0"/>
              <a:t>, we now have in our arsenal a </a:t>
            </a:r>
            <a:r>
              <a:rPr lang="en-US" b="1" dirty="0" smtClean="0"/>
              <a:t>classification algorithm</a:t>
            </a:r>
            <a:r>
              <a:rPr lang="en-US" dirty="0" smtClean="0"/>
              <a:t>.</a:t>
            </a:r>
          </a:p>
          <a:p>
            <a:endParaRPr lang="en-US" dirty="0" smtClean="0"/>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a:bodyPr>
          <a:lstStyle/>
          <a:p>
            <a:r>
              <a:rPr lang="en-US" b="1" dirty="0" smtClean="0"/>
              <a:t>In Summary</a:t>
            </a:r>
            <a:r>
              <a:rPr lang="en-US" dirty="0" smtClean="0"/>
              <a:t>, we now have in our arsenal a </a:t>
            </a:r>
            <a:r>
              <a:rPr lang="en-US" b="1" dirty="0" smtClean="0"/>
              <a:t>classification algorithm</a:t>
            </a:r>
            <a:r>
              <a:rPr lang="en-US" dirty="0" smtClean="0"/>
              <a:t>.</a:t>
            </a:r>
          </a:p>
          <a:p>
            <a:endParaRPr lang="en-US" dirty="0" smtClean="0"/>
          </a:p>
          <a:p>
            <a:r>
              <a:rPr lang="en-US" i="1" dirty="0" smtClean="0"/>
              <a:t>Classification is a subcategory of supervised learning where the goal is to predict the categorical class labels of new instances, based on past observations.</a:t>
            </a:r>
          </a:p>
          <a:p>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0E387-B338-45DC-8903-5914CEA2D4A2}"/>
              </a:ext>
            </a:extLst>
          </p:cNvPr>
          <p:cNvSpPr>
            <a:spLocks noGrp="1"/>
          </p:cNvSpPr>
          <p:nvPr>
            <p:ph type="title"/>
          </p:nvPr>
        </p:nvSpPr>
        <p:spPr>
          <a:xfrm>
            <a:off x="235771" y="171487"/>
            <a:ext cx="10515600" cy="1325563"/>
          </a:xfrm>
        </p:spPr>
        <p:txBody>
          <a:bodyPr/>
          <a:lstStyle/>
          <a:p>
            <a:r>
              <a:rPr lang="en-US" b="1" dirty="0"/>
              <a:t>M-P neuron concise representation</a:t>
            </a:r>
          </a:p>
        </p:txBody>
      </p:sp>
      <p:pic>
        <p:nvPicPr>
          <p:cNvPr id="5" name="Content Placeholder 4">
            <a:extLst>
              <a:ext uri="{FF2B5EF4-FFF2-40B4-BE49-F238E27FC236}">
                <a16:creationId xmlns:a16="http://schemas.microsoft.com/office/drawing/2014/main" xmlns="" id="{3C1B466B-F34B-467E-BC61-7CD838E5C6E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235980" y="1722576"/>
            <a:ext cx="5720040" cy="3139879"/>
          </a:xfrm>
        </p:spPr>
      </p:pic>
      <p:sp>
        <p:nvSpPr>
          <p:cNvPr id="6" name="TextBox 5">
            <a:extLst>
              <a:ext uri="{FF2B5EF4-FFF2-40B4-BE49-F238E27FC236}">
                <a16:creationId xmlns:a16="http://schemas.microsoft.com/office/drawing/2014/main" xmlns="" id="{3C16E4BE-DB2F-4514-86E5-D67D4D94D7F9}"/>
              </a:ext>
            </a:extLst>
          </p:cNvPr>
          <p:cNvSpPr txBox="1"/>
          <p:nvPr/>
        </p:nvSpPr>
        <p:spPr>
          <a:xfrm>
            <a:off x="235771" y="5411096"/>
            <a:ext cx="11395934" cy="646331"/>
          </a:xfrm>
          <a:prstGeom prst="rect">
            <a:avLst/>
          </a:prstGeom>
          <a:noFill/>
        </p:spPr>
        <p:txBody>
          <a:bodyPr wrap="square" rtlCol="0">
            <a:spAutoFit/>
          </a:bodyPr>
          <a:lstStyle/>
          <a:p>
            <a:r>
              <a:rPr lang="en-US" dirty="0"/>
              <a:t>This representation denotes that, for the Boolean inputs </a:t>
            </a:r>
            <a:r>
              <a:rPr lang="en-US" b="1" i="1" dirty="0"/>
              <a:t>x</a:t>
            </a:r>
            <a:r>
              <a:rPr lang="en-US" b="1" i="1" baseline="-25000" dirty="0"/>
              <a:t>1</a:t>
            </a:r>
            <a:r>
              <a:rPr lang="en-US" dirty="0"/>
              <a:t>, </a:t>
            </a:r>
            <a:r>
              <a:rPr lang="en-US" b="1" i="1" dirty="0"/>
              <a:t>x</a:t>
            </a:r>
            <a:r>
              <a:rPr lang="en-US" b="1" i="1" baseline="-25000" dirty="0"/>
              <a:t>2</a:t>
            </a:r>
            <a:r>
              <a:rPr lang="en-US" baseline="-25000" dirty="0"/>
              <a:t> </a:t>
            </a:r>
            <a:r>
              <a:rPr lang="en-US" dirty="0"/>
              <a:t>and </a:t>
            </a:r>
            <a:r>
              <a:rPr lang="en-US" b="1" i="1" dirty="0"/>
              <a:t>x</a:t>
            </a:r>
            <a:r>
              <a:rPr lang="en-US" b="1" i="1" baseline="-25000" dirty="0"/>
              <a:t>3</a:t>
            </a:r>
            <a:r>
              <a:rPr lang="en-US" b="1" i="1" dirty="0"/>
              <a:t> </a:t>
            </a:r>
            <a:r>
              <a:rPr lang="en-US" dirty="0"/>
              <a:t>if the </a:t>
            </a:r>
            <a:r>
              <a:rPr lang="en-US" b="1" i="1" dirty="0"/>
              <a:t>g</a:t>
            </a:r>
            <a:r>
              <a:rPr lang="en-US" b="1" dirty="0"/>
              <a:t>(x)</a:t>
            </a:r>
            <a:r>
              <a:rPr lang="en-US" dirty="0"/>
              <a:t> i.e., </a:t>
            </a:r>
            <a:r>
              <a:rPr lang="en-US" b="1" dirty="0"/>
              <a:t>sum</a:t>
            </a:r>
            <a:r>
              <a:rPr lang="en-US" dirty="0"/>
              <a:t> </a:t>
            </a:r>
            <a:r>
              <a:rPr lang="en-US" b="1" dirty="0"/>
              <a:t>≥</a:t>
            </a:r>
            <a:r>
              <a:rPr lang="en-US" dirty="0"/>
              <a:t> </a:t>
            </a:r>
            <a:r>
              <a:rPr lang="en-US" b="1" dirty="0"/>
              <a:t>theta</a:t>
            </a:r>
            <a:r>
              <a:rPr lang="en-US" dirty="0"/>
              <a:t>, the neuron will fire otherwise, it won’t.</a:t>
            </a:r>
          </a:p>
        </p:txBody>
      </p:sp>
    </p:spTree>
    <p:extLst>
      <p:ext uri="{BB962C8B-B14F-4D97-AF65-F5344CB8AC3E}">
        <p14:creationId xmlns:p14="http://schemas.microsoft.com/office/powerpoint/2010/main" xmlns="" val="5206905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a:bodyPr>
          <a:lstStyle/>
          <a:p>
            <a:r>
              <a:rPr lang="en-US" b="1" dirty="0" smtClean="0"/>
              <a:t>In Summary</a:t>
            </a:r>
            <a:r>
              <a:rPr lang="en-US" dirty="0" smtClean="0"/>
              <a:t>, we now have in our arsenal a </a:t>
            </a:r>
            <a:r>
              <a:rPr lang="en-US" b="1" dirty="0" smtClean="0"/>
              <a:t>classification algorithm</a:t>
            </a:r>
            <a:r>
              <a:rPr lang="en-US" dirty="0" smtClean="0"/>
              <a:t>.</a:t>
            </a:r>
          </a:p>
          <a:p>
            <a:endParaRPr lang="en-US" dirty="0" smtClean="0"/>
          </a:p>
          <a:p>
            <a:r>
              <a:rPr lang="en-US" i="1" dirty="0" smtClean="0"/>
              <a:t>Classification is a subcategory of supervised learning where the goal is to predict the categorical class labels of new instances, based on past observations.</a:t>
            </a:r>
          </a:p>
          <a:p>
            <a:endParaRPr lang="en-US" b="1" dirty="0" smtClean="0"/>
          </a:p>
          <a:p>
            <a:r>
              <a:rPr lang="en-US" b="1" dirty="0" smtClean="0"/>
              <a:t>Supervised learning</a:t>
            </a:r>
            <a:r>
              <a:rPr lang="en-US" dirty="0" smtClean="0"/>
              <a:t>, is a subcategory of Machine Learning, where learning data is </a:t>
            </a:r>
            <a:r>
              <a:rPr lang="en-US" b="1" dirty="0" smtClean="0"/>
              <a:t>labeled</a:t>
            </a:r>
            <a:r>
              <a:rPr lang="en-US" dirty="0" smtClean="0"/>
              <a:t>, meaning that for each of the examples used to train the perceptron, the output in known in advanced.</a:t>
            </a:r>
          </a:p>
          <a:p>
            <a:pPr>
              <a:buNone/>
            </a:pPr>
            <a:endParaRPr lang="en-US" dirty="0" smtClean="0"/>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lnSpcReduction="10000"/>
          </a:bodyPr>
          <a:lstStyle/>
          <a:p>
            <a:r>
              <a:rPr lang="en-US" b="1" dirty="0" smtClean="0"/>
              <a:t>In Summary</a:t>
            </a:r>
            <a:r>
              <a:rPr lang="en-US" dirty="0" smtClean="0"/>
              <a:t>, we now have in our arsenal a </a:t>
            </a:r>
            <a:r>
              <a:rPr lang="en-US" b="1" dirty="0" smtClean="0"/>
              <a:t>classification algorithm</a:t>
            </a:r>
            <a:r>
              <a:rPr lang="en-US" dirty="0" smtClean="0"/>
              <a:t>.</a:t>
            </a:r>
          </a:p>
          <a:p>
            <a:endParaRPr lang="en-US" dirty="0" smtClean="0"/>
          </a:p>
          <a:p>
            <a:r>
              <a:rPr lang="en-US" i="1" dirty="0" smtClean="0"/>
              <a:t>Classification is a subcategory of supervised learning where the goal is to predict the categorical class labels of new instances, based on past observations.</a:t>
            </a:r>
          </a:p>
          <a:p>
            <a:endParaRPr lang="en-US" b="1" dirty="0" smtClean="0"/>
          </a:p>
          <a:p>
            <a:r>
              <a:rPr lang="en-US" b="1" dirty="0" smtClean="0"/>
              <a:t>Supervised learning</a:t>
            </a:r>
            <a:r>
              <a:rPr lang="en-US" dirty="0" smtClean="0"/>
              <a:t>, is a subcategory of Machine Learning, where learning data is </a:t>
            </a:r>
            <a:r>
              <a:rPr lang="en-US" b="1" dirty="0" smtClean="0"/>
              <a:t>labeled</a:t>
            </a:r>
            <a:r>
              <a:rPr lang="en-US" dirty="0" smtClean="0"/>
              <a:t>, meaning that for each of the examples used to train the perceptron, the output in known in advanced.</a:t>
            </a:r>
          </a:p>
          <a:p>
            <a:pPr>
              <a:buNone/>
            </a:pPr>
            <a:endParaRPr lang="en-US" dirty="0" smtClean="0"/>
          </a:p>
          <a:p>
            <a:r>
              <a:rPr lang="en-US" dirty="0" smtClean="0"/>
              <a:t>When considering what kinds of problems a perceptron is useful for, we can determine that it’s good for tasks where we want to predict if an input belongs in one of two categories, based on it’s features and the features of inputs that are known to belong to one of those two categories.</a:t>
            </a:r>
          </a:p>
          <a:p>
            <a:endParaRPr lang="en-US" dirty="0" smtClean="0"/>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fontScale="92500" lnSpcReduction="20000"/>
          </a:bodyPr>
          <a:lstStyle/>
          <a:p>
            <a:r>
              <a:rPr lang="en-US" b="1" dirty="0" smtClean="0"/>
              <a:t>In Summary</a:t>
            </a:r>
            <a:r>
              <a:rPr lang="en-US" dirty="0" smtClean="0"/>
              <a:t>, we now have in our arsenal a </a:t>
            </a:r>
            <a:r>
              <a:rPr lang="en-US" b="1" dirty="0" smtClean="0"/>
              <a:t>classification algorithm</a:t>
            </a:r>
            <a:r>
              <a:rPr lang="en-US" dirty="0" smtClean="0"/>
              <a:t>.</a:t>
            </a:r>
          </a:p>
          <a:p>
            <a:endParaRPr lang="en-US" dirty="0" smtClean="0"/>
          </a:p>
          <a:p>
            <a:r>
              <a:rPr lang="en-US" i="1" dirty="0" smtClean="0"/>
              <a:t>Classification is a subcategory of supervised learning where the goal is to predict the categorical class labels of new instances, based on past observations.</a:t>
            </a:r>
          </a:p>
          <a:p>
            <a:endParaRPr lang="en-US" b="1" dirty="0" smtClean="0"/>
          </a:p>
          <a:p>
            <a:r>
              <a:rPr lang="en-US" b="1" dirty="0" smtClean="0"/>
              <a:t>Supervised learning</a:t>
            </a:r>
            <a:r>
              <a:rPr lang="en-US" dirty="0" smtClean="0"/>
              <a:t>, is a subcategory of Machine Learning, where learning data is </a:t>
            </a:r>
            <a:r>
              <a:rPr lang="en-US" b="1" dirty="0" smtClean="0"/>
              <a:t>labeled</a:t>
            </a:r>
            <a:r>
              <a:rPr lang="en-US" dirty="0" smtClean="0"/>
              <a:t>, meaning that for each of the examples used to train the perceptron, the output in known in advanced.</a:t>
            </a:r>
          </a:p>
          <a:p>
            <a:pPr>
              <a:buNone/>
            </a:pPr>
            <a:endParaRPr lang="en-US" dirty="0" smtClean="0"/>
          </a:p>
          <a:p>
            <a:r>
              <a:rPr lang="en-US" dirty="0" smtClean="0"/>
              <a:t>When considering what kinds of problems a perceptron is useful for, we can determine that it’s good for tasks where we want to predict if an input belongs in one of two categories, based on it’s features and the features of inputs that are known to belong to one of those two categories.</a:t>
            </a:r>
          </a:p>
          <a:p>
            <a:endParaRPr lang="en-US" dirty="0" smtClean="0"/>
          </a:p>
          <a:p>
            <a:r>
              <a:rPr lang="en-US" dirty="0" smtClean="0"/>
              <a:t>These tasks are called </a:t>
            </a:r>
            <a:r>
              <a:rPr lang="en-US" b="1" dirty="0" smtClean="0"/>
              <a:t>binary classification tasks</a:t>
            </a:r>
            <a:r>
              <a:rPr lang="en-US" dirty="0" smtClean="0"/>
              <a:t>. Real-world examples include email spam filtering, search result indexing, medical evaluations, financial predictions, and, well, almost anything that is “binarily classifiable.”</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706" y="161364"/>
            <a:ext cx="11138647" cy="6360459"/>
          </a:xfrm>
        </p:spPr>
        <p:txBody>
          <a:bodyPr/>
          <a:lstStyle/>
          <a:p>
            <a:pPr>
              <a:buNone/>
            </a:pPr>
            <a:r>
              <a:rPr lang="en-US" b="1" dirty="0" smtClean="0"/>
              <a:t>The code</a:t>
            </a:r>
            <a:endParaRPr lang="en-US" b="1" dirty="0"/>
          </a:p>
        </p:txBody>
      </p:sp>
      <p:pic>
        <p:nvPicPr>
          <p:cNvPr id="4" name="Picture 3" descr="23.PNG"/>
          <p:cNvPicPr>
            <a:picLocks noChangeAspect="1"/>
          </p:cNvPicPr>
          <p:nvPr/>
        </p:nvPicPr>
        <p:blipFill>
          <a:blip r:embed="rId2" cstate="print"/>
          <a:srcRect b="953"/>
          <a:stretch>
            <a:fillRect/>
          </a:stretch>
        </p:blipFill>
        <p:spPr>
          <a:xfrm>
            <a:off x="2675965" y="239478"/>
            <a:ext cx="7476564" cy="6376475"/>
          </a:xfrm>
          <a:prstGeom prst="rect">
            <a:avLst/>
          </a:prstGeom>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a:bodyPr>
          <a:lstStyle/>
          <a:p>
            <a:pPr>
              <a:buNone/>
            </a:pPr>
            <a:r>
              <a:rPr lang="en-US" b="1" dirty="0" smtClean="0"/>
              <a:t>Line-by-Line</a:t>
            </a:r>
          </a:p>
          <a:p>
            <a:pPr>
              <a:buNone/>
            </a:pPr>
            <a:endParaRPr lang="en-US" b="1" dirty="0" smtClean="0"/>
          </a:p>
          <a:p>
            <a:pPr>
              <a:buNone/>
            </a:pPr>
            <a:r>
              <a:rPr lang="en-US" dirty="0" smtClean="0"/>
              <a:t>1. </a:t>
            </a:r>
          </a:p>
          <a:p>
            <a:pPr>
              <a:buNone/>
            </a:pPr>
            <a:endParaRPr lang="en-US" dirty="0" smtClean="0"/>
          </a:p>
          <a:p>
            <a:pPr>
              <a:buNone/>
            </a:pPr>
            <a:r>
              <a:rPr lang="en-US" dirty="0" smtClean="0"/>
              <a:t>   We’re using </a:t>
            </a:r>
            <a:r>
              <a:rPr lang="en-US" b="1" dirty="0" smtClean="0"/>
              <a:t>numpy</a:t>
            </a:r>
            <a:r>
              <a:rPr lang="en-US" dirty="0" smtClean="0"/>
              <a:t> module to evaluate our dot product w · x during our summation. </a:t>
            </a:r>
            <a:r>
              <a:rPr lang="en-US" b="1" dirty="0" smtClean="0"/>
              <a:t>numpy</a:t>
            </a:r>
            <a:r>
              <a:rPr lang="en-US" dirty="0" smtClean="0"/>
              <a:t> lets us create vectors, and gives us both linear algebra functions and python list-like methods to use with it. We access its functions by calling them on </a:t>
            </a:r>
            <a:r>
              <a:rPr lang="en-US" b="1" dirty="0" smtClean="0"/>
              <a:t>np</a:t>
            </a:r>
            <a:r>
              <a:rPr lang="en-US" dirty="0" smtClean="0"/>
              <a:t>.</a:t>
            </a:r>
          </a:p>
          <a:p>
            <a:pPr>
              <a:buNone/>
            </a:pPr>
            <a:endParaRPr lang="en-US" dirty="0" smtClean="0"/>
          </a:p>
          <a:p>
            <a:pPr>
              <a:buNone/>
            </a:pPr>
            <a:endParaRPr lang="en-US" dirty="0"/>
          </a:p>
        </p:txBody>
      </p:sp>
      <p:pic>
        <p:nvPicPr>
          <p:cNvPr id="4" name="Picture 3" descr="24.PNG"/>
          <p:cNvPicPr>
            <a:picLocks noChangeAspect="1"/>
          </p:cNvPicPr>
          <p:nvPr/>
        </p:nvPicPr>
        <p:blipFill>
          <a:blip r:embed="rId2" cstate="print"/>
          <a:stretch>
            <a:fillRect/>
          </a:stretch>
        </p:blipFill>
        <p:spPr>
          <a:xfrm>
            <a:off x="1419665" y="1133733"/>
            <a:ext cx="2911100" cy="533702"/>
          </a:xfrm>
          <a:prstGeom prst="rect">
            <a:avLst/>
          </a:prstGeom>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441141"/>
          </a:xfrm>
        </p:spPr>
        <p:txBody>
          <a:bodyPr>
            <a:normAutofit lnSpcReduction="10000"/>
          </a:bodyPr>
          <a:lstStyle/>
          <a:p>
            <a:pPr>
              <a:buNone/>
            </a:pPr>
            <a:r>
              <a:rPr lang="en-US" b="1" dirty="0" smtClean="0"/>
              <a:t>Line-by-Line</a:t>
            </a:r>
          </a:p>
          <a:p>
            <a:pPr>
              <a:buNone/>
            </a:pPr>
            <a:endParaRPr lang="en-US" b="1" dirty="0" smtClean="0"/>
          </a:p>
          <a:p>
            <a:pPr>
              <a:buNone/>
            </a:pPr>
            <a:r>
              <a:rPr lang="en-US" dirty="0" smtClean="0"/>
              <a:t>1. </a:t>
            </a:r>
          </a:p>
          <a:p>
            <a:pPr>
              <a:buNone/>
            </a:pPr>
            <a:endParaRPr lang="en-US" dirty="0" smtClean="0"/>
          </a:p>
          <a:p>
            <a:pPr>
              <a:buNone/>
            </a:pPr>
            <a:r>
              <a:rPr lang="en-US" dirty="0" smtClean="0"/>
              <a:t>   We’re using </a:t>
            </a:r>
            <a:r>
              <a:rPr lang="en-US" b="1" dirty="0" smtClean="0"/>
              <a:t>numpy</a:t>
            </a:r>
            <a:r>
              <a:rPr lang="en-US" dirty="0" smtClean="0"/>
              <a:t> module to evaluate our dot product w · x during our summation. </a:t>
            </a:r>
            <a:r>
              <a:rPr lang="en-US" b="1" dirty="0" smtClean="0"/>
              <a:t>numpy</a:t>
            </a:r>
            <a:r>
              <a:rPr lang="en-US" dirty="0" smtClean="0"/>
              <a:t> lets us create vectors, and gives us both linear algebra functions and python list-like methods to use with it. We access its functions by calling them on </a:t>
            </a:r>
            <a:r>
              <a:rPr lang="en-US" b="1" dirty="0" smtClean="0"/>
              <a:t>np</a:t>
            </a:r>
            <a:r>
              <a:rPr lang="en-US" dirty="0" smtClean="0"/>
              <a:t>.</a:t>
            </a:r>
          </a:p>
          <a:p>
            <a:pPr>
              <a:buNone/>
            </a:pPr>
            <a:endParaRPr lang="en-US" dirty="0" smtClean="0"/>
          </a:p>
          <a:p>
            <a:pPr>
              <a:buNone/>
            </a:pPr>
            <a:r>
              <a:rPr lang="en-US" dirty="0" smtClean="0"/>
              <a:t>2. </a:t>
            </a:r>
          </a:p>
          <a:p>
            <a:pPr>
              <a:buNone/>
            </a:pPr>
            <a:endParaRPr lang="en-US" dirty="0" smtClean="0"/>
          </a:p>
          <a:p>
            <a:pPr>
              <a:buNone/>
            </a:pPr>
            <a:r>
              <a:rPr lang="en-US" dirty="0" smtClean="0"/>
              <a:t>   Here, we’re creating a new class Perceptron. This will, among other things, allow us to maintain state in order to use our perceptron after it has learned and assigned values to its weights.</a:t>
            </a:r>
            <a:endParaRPr lang="en-US" dirty="0"/>
          </a:p>
        </p:txBody>
      </p:sp>
      <p:pic>
        <p:nvPicPr>
          <p:cNvPr id="4" name="Picture 3" descr="24.PNG"/>
          <p:cNvPicPr>
            <a:picLocks noChangeAspect="1"/>
          </p:cNvPicPr>
          <p:nvPr/>
        </p:nvPicPr>
        <p:blipFill>
          <a:blip r:embed="rId2" cstate="print"/>
          <a:stretch>
            <a:fillRect/>
          </a:stretch>
        </p:blipFill>
        <p:spPr>
          <a:xfrm>
            <a:off x="1419665" y="1133733"/>
            <a:ext cx="2911100" cy="533702"/>
          </a:xfrm>
          <a:prstGeom prst="rect">
            <a:avLst/>
          </a:prstGeom>
        </p:spPr>
      </p:pic>
      <p:pic>
        <p:nvPicPr>
          <p:cNvPr id="5" name="Picture 4" descr="25.PNG"/>
          <p:cNvPicPr>
            <a:picLocks noChangeAspect="1"/>
          </p:cNvPicPr>
          <p:nvPr/>
        </p:nvPicPr>
        <p:blipFill>
          <a:blip r:embed="rId3" cstate="print"/>
          <a:stretch>
            <a:fillRect/>
          </a:stretch>
        </p:blipFill>
        <p:spPr>
          <a:xfrm>
            <a:off x="1359107" y="4046139"/>
            <a:ext cx="3764705" cy="552754"/>
          </a:xfrm>
          <a:prstGeom prst="rect">
            <a:avLst/>
          </a:prstGeom>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6347011"/>
          </a:xfrm>
        </p:spPr>
        <p:txBody>
          <a:bodyPr>
            <a:normAutofit/>
          </a:bodyPr>
          <a:lstStyle/>
          <a:p>
            <a:pPr>
              <a:buNone/>
            </a:pPr>
            <a:r>
              <a:rPr lang="en-US" dirty="0" smtClean="0"/>
              <a:t>3.</a:t>
            </a:r>
          </a:p>
          <a:p>
            <a:endParaRPr lang="en-US" dirty="0" smtClean="0"/>
          </a:p>
          <a:p>
            <a:endParaRPr lang="en-US" dirty="0" smtClean="0"/>
          </a:p>
          <a:p>
            <a:r>
              <a:rPr lang="en-US" dirty="0" smtClean="0"/>
              <a:t>In our constructor, we accept a few parameters that represent concepts that we have looked.</a:t>
            </a:r>
          </a:p>
          <a:p>
            <a:pPr>
              <a:buNone/>
            </a:pPr>
            <a:endParaRPr lang="en-US" dirty="0" smtClean="0"/>
          </a:p>
        </p:txBody>
      </p:sp>
      <p:pic>
        <p:nvPicPr>
          <p:cNvPr id="6" name="Picture 5" descr="26.PNG"/>
          <p:cNvPicPr>
            <a:picLocks noChangeAspect="1"/>
          </p:cNvPicPr>
          <p:nvPr/>
        </p:nvPicPr>
        <p:blipFill>
          <a:blip r:embed="rId2" cstate="print"/>
          <a:stretch>
            <a:fillRect/>
          </a:stretch>
        </p:blipFill>
        <p:spPr>
          <a:xfrm>
            <a:off x="1289930" y="218490"/>
            <a:ext cx="9532716" cy="534545"/>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6347011"/>
          </a:xfrm>
        </p:spPr>
        <p:txBody>
          <a:bodyPr>
            <a:normAutofit/>
          </a:bodyPr>
          <a:lstStyle/>
          <a:p>
            <a:pPr>
              <a:buNone/>
            </a:pPr>
            <a:r>
              <a:rPr lang="en-US" dirty="0" smtClean="0"/>
              <a:t>3.</a:t>
            </a:r>
          </a:p>
          <a:p>
            <a:endParaRPr lang="en-US" dirty="0" smtClean="0"/>
          </a:p>
          <a:p>
            <a:endParaRPr lang="en-US" dirty="0" smtClean="0"/>
          </a:p>
          <a:p>
            <a:r>
              <a:rPr lang="en-US" dirty="0" smtClean="0"/>
              <a:t>In our constructor, we accept a few parameters that represent concepts that we have looked.</a:t>
            </a:r>
          </a:p>
          <a:p>
            <a:endParaRPr lang="en-US" dirty="0" smtClean="0"/>
          </a:p>
          <a:p>
            <a:r>
              <a:rPr lang="en-US" dirty="0" smtClean="0"/>
              <a:t>The </a:t>
            </a:r>
            <a:r>
              <a:rPr lang="en-US" b="1" dirty="0" smtClean="0"/>
              <a:t>no_of_inputs</a:t>
            </a:r>
            <a:r>
              <a:rPr lang="en-US" dirty="0" smtClean="0"/>
              <a:t> is used to determine how many weights we need to learn.</a:t>
            </a:r>
          </a:p>
          <a:p>
            <a:endParaRPr lang="en-US" dirty="0" smtClean="0"/>
          </a:p>
        </p:txBody>
      </p:sp>
      <p:pic>
        <p:nvPicPr>
          <p:cNvPr id="6" name="Picture 5" descr="26.PNG"/>
          <p:cNvPicPr>
            <a:picLocks noChangeAspect="1"/>
          </p:cNvPicPr>
          <p:nvPr/>
        </p:nvPicPr>
        <p:blipFill>
          <a:blip r:embed="rId2" cstate="print"/>
          <a:stretch>
            <a:fillRect/>
          </a:stretch>
        </p:blipFill>
        <p:spPr>
          <a:xfrm>
            <a:off x="1289930" y="218490"/>
            <a:ext cx="9532716" cy="534545"/>
          </a:xfrm>
          <a:prstGeom prst="rect">
            <a:avLst/>
          </a:prstGeom>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6347011"/>
          </a:xfrm>
        </p:spPr>
        <p:txBody>
          <a:bodyPr>
            <a:normAutofit/>
          </a:bodyPr>
          <a:lstStyle/>
          <a:p>
            <a:pPr>
              <a:buNone/>
            </a:pPr>
            <a:r>
              <a:rPr lang="en-US" dirty="0" smtClean="0"/>
              <a:t>3.</a:t>
            </a:r>
          </a:p>
          <a:p>
            <a:endParaRPr lang="en-US" dirty="0" smtClean="0"/>
          </a:p>
          <a:p>
            <a:endParaRPr lang="en-US" dirty="0" smtClean="0"/>
          </a:p>
          <a:p>
            <a:r>
              <a:rPr lang="en-US" dirty="0" smtClean="0"/>
              <a:t>In our constructor, we accept a few parameters that represent concepts that we have looked.</a:t>
            </a:r>
          </a:p>
          <a:p>
            <a:endParaRPr lang="en-US" dirty="0" smtClean="0"/>
          </a:p>
          <a:p>
            <a:r>
              <a:rPr lang="en-US" dirty="0" smtClean="0"/>
              <a:t>The </a:t>
            </a:r>
            <a:r>
              <a:rPr lang="en-US" b="1" dirty="0" smtClean="0"/>
              <a:t>no_of_inputs</a:t>
            </a:r>
            <a:r>
              <a:rPr lang="en-US" dirty="0" smtClean="0"/>
              <a:t> is used to determine how many weights we need to learn.</a:t>
            </a:r>
          </a:p>
          <a:p>
            <a:endParaRPr lang="en-US" dirty="0" smtClean="0"/>
          </a:p>
          <a:p>
            <a:r>
              <a:rPr lang="en-US" dirty="0" smtClean="0"/>
              <a:t>The</a:t>
            </a:r>
            <a:r>
              <a:rPr lang="en-US" b="1" dirty="0" smtClean="0"/>
              <a:t> threshold</a:t>
            </a:r>
            <a:r>
              <a:rPr lang="en-US" dirty="0" smtClean="0"/>
              <a:t>, is the number of </a:t>
            </a:r>
            <a:r>
              <a:rPr lang="en-US" b="1" dirty="0" smtClean="0"/>
              <a:t>epochs</a:t>
            </a:r>
            <a:r>
              <a:rPr lang="en-US" dirty="0" smtClean="0"/>
              <a:t> we’ll allow our learning algorithm to iterate through before ending, and it’s defaulted to 100.</a:t>
            </a:r>
          </a:p>
          <a:p>
            <a:endParaRPr lang="en-US" dirty="0" smtClean="0"/>
          </a:p>
        </p:txBody>
      </p:sp>
      <p:pic>
        <p:nvPicPr>
          <p:cNvPr id="6" name="Picture 5" descr="26.PNG"/>
          <p:cNvPicPr>
            <a:picLocks noChangeAspect="1"/>
          </p:cNvPicPr>
          <p:nvPr/>
        </p:nvPicPr>
        <p:blipFill>
          <a:blip r:embed="rId2" cstate="print"/>
          <a:stretch>
            <a:fillRect/>
          </a:stretch>
        </p:blipFill>
        <p:spPr>
          <a:xfrm>
            <a:off x="1289930" y="218490"/>
            <a:ext cx="9532716" cy="534545"/>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6347011"/>
          </a:xfrm>
        </p:spPr>
        <p:txBody>
          <a:bodyPr>
            <a:normAutofit fontScale="92500" lnSpcReduction="10000"/>
          </a:bodyPr>
          <a:lstStyle/>
          <a:p>
            <a:pPr>
              <a:buNone/>
            </a:pPr>
            <a:r>
              <a:rPr lang="en-US" dirty="0" smtClean="0"/>
              <a:t>3.</a:t>
            </a:r>
          </a:p>
          <a:p>
            <a:endParaRPr lang="en-US" dirty="0" smtClean="0"/>
          </a:p>
          <a:p>
            <a:endParaRPr lang="en-US" dirty="0" smtClean="0"/>
          </a:p>
          <a:p>
            <a:r>
              <a:rPr lang="en-US" dirty="0" smtClean="0"/>
              <a:t>In our constructor, we accept a few parameters that represent concepts that we have looked.</a:t>
            </a:r>
          </a:p>
          <a:p>
            <a:endParaRPr lang="en-US" dirty="0" smtClean="0"/>
          </a:p>
          <a:p>
            <a:r>
              <a:rPr lang="en-US" dirty="0" smtClean="0"/>
              <a:t>The </a:t>
            </a:r>
            <a:r>
              <a:rPr lang="en-US" b="1" dirty="0" smtClean="0"/>
              <a:t>no_of_inputs</a:t>
            </a:r>
            <a:r>
              <a:rPr lang="en-US" dirty="0" smtClean="0"/>
              <a:t> is used to determine how many weights we need to learn.</a:t>
            </a:r>
          </a:p>
          <a:p>
            <a:endParaRPr lang="en-US" dirty="0" smtClean="0"/>
          </a:p>
          <a:p>
            <a:r>
              <a:rPr lang="en-US" dirty="0" smtClean="0"/>
              <a:t>The</a:t>
            </a:r>
            <a:r>
              <a:rPr lang="en-US" b="1" dirty="0" smtClean="0"/>
              <a:t> threshold</a:t>
            </a:r>
            <a:r>
              <a:rPr lang="en-US" dirty="0" smtClean="0"/>
              <a:t>, is the number of </a:t>
            </a:r>
            <a:r>
              <a:rPr lang="en-US" b="1" dirty="0" smtClean="0"/>
              <a:t>epochs</a:t>
            </a:r>
            <a:r>
              <a:rPr lang="en-US" dirty="0" smtClean="0"/>
              <a:t> we’ll allow our learning algorithm to iterate through before ending, and it’s defaulted to 100.</a:t>
            </a:r>
          </a:p>
          <a:p>
            <a:endParaRPr lang="en-US" dirty="0" smtClean="0"/>
          </a:p>
          <a:p>
            <a:r>
              <a:rPr lang="en-US" dirty="0" smtClean="0"/>
              <a:t>The </a:t>
            </a:r>
            <a:r>
              <a:rPr lang="en-US" b="1" dirty="0" smtClean="0"/>
              <a:t>learning_rate</a:t>
            </a:r>
            <a:r>
              <a:rPr lang="en-US" dirty="0" smtClean="0"/>
              <a:t> is used to determine the magnitude of change for our weights during each step through our training data, and is defaulted to 0.01.</a:t>
            </a:r>
          </a:p>
          <a:p>
            <a:endParaRPr lang="en-US" dirty="0" smtClean="0"/>
          </a:p>
        </p:txBody>
      </p:sp>
      <p:pic>
        <p:nvPicPr>
          <p:cNvPr id="6" name="Picture 5" descr="26.PNG"/>
          <p:cNvPicPr>
            <a:picLocks noChangeAspect="1"/>
          </p:cNvPicPr>
          <p:nvPr/>
        </p:nvPicPr>
        <p:blipFill>
          <a:blip r:embed="rId2" cstate="print"/>
          <a:stretch>
            <a:fillRect/>
          </a:stretch>
        </p:blipFill>
        <p:spPr>
          <a:xfrm>
            <a:off x="1289930" y="218490"/>
            <a:ext cx="9532716" cy="534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6E2C2-7B5E-4B1A-9272-9D5395B034E0}"/>
              </a:ext>
            </a:extLst>
          </p:cNvPr>
          <p:cNvSpPr>
            <a:spLocks noGrp="1"/>
          </p:cNvSpPr>
          <p:nvPr>
            <p:ph type="title"/>
          </p:nvPr>
        </p:nvSpPr>
        <p:spPr>
          <a:xfrm>
            <a:off x="0" y="0"/>
            <a:ext cx="10515600" cy="1325563"/>
          </a:xfrm>
        </p:spPr>
        <p:txBody>
          <a:bodyPr/>
          <a:lstStyle/>
          <a:p>
            <a:r>
              <a:rPr lang="en-US" b="1" dirty="0"/>
              <a:t>Geometric Interpretation Of M-P Neuron</a:t>
            </a:r>
            <a:endParaRPr lang="en-US" dirty="0"/>
          </a:p>
        </p:txBody>
      </p:sp>
      <p:sp>
        <p:nvSpPr>
          <p:cNvPr id="3" name="Content Placeholder 2">
            <a:extLst>
              <a:ext uri="{FF2B5EF4-FFF2-40B4-BE49-F238E27FC236}">
                <a16:creationId xmlns:a16="http://schemas.microsoft.com/office/drawing/2014/main" xmlns="" id="{34EEF262-62B0-4345-BE6B-E31034765A0A}"/>
              </a:ext>
            </a:extLst>
          </p:cNvPr>
          <p:cNvSpPr>
            <a:spLocks noGrp="1"/>
          </p:cNvSpPr>
          <p:nvPr>
            <p:ph idx="1"/>
          </p:nvPr>
        </p:nvSpPr>
        <p:spPr>
          <a:xfrm>
            <a:off x="257287" y="1761080"/>
            <a:ext cx="5152913" cy="4715024"/>
          </a:xfrm>
        </p:spPr>
        <p:txBody>
          <a:bodyPr>
            <a:normAutofit/>
          </a:bodyPr>
          <a:lstStyle/>
          <a:p>
            <a:pPr marL="0" indent="0">
              <a:buNone/>
            </a:pPr>
            <a:r>
              <a:rPr lang="en-US" sz="2000" b="1" u="sng" dirty="0"/>
              <a:t>OR Function</a:t>
            </a:r>
          </a:p>
          <a:p>
            <a:pPr marL="0" indent="0">
              <a:buNone/>
            </a:pPr>
            <a:endParaRPr lang="en-US" sz="2000" b="1" dirty="0"/>
          </a:p>
          <a:p>
            <a:r>
              <a:rPr lang="en-US" sz="2000" dirty="0"/>
              <a:t>We already discussed that the OR function’s thresholding parameter </a:t>
            </a:r>
            <a:r>
              <a:rPr lang="en-US" sz="2000" b="1" i="1" dirty="0"/>
              <a:t>theta</a:t>
            </a:r>
            <a:r>
              <a:rPr lang="en-US" sz="2000" i="1" dirty="0"/>
              <a:t> </a:t>
            </a:r>
            <a:r>
              <a:rPr lang="en-US" sz="2000" dirty="0"/>
              <a:t>is 1.</a:t>
            </a:r>
          </a:p>
          <a:p>
            <a:pPr marL="0" indent="0">
              <a:buNone/>
            </a:pPr>
            <a:endParaRPr lang="en-US" sz="2000" dirty="0"/>
          </a:p>
          <a:p>
            <a:pPr>
              <a:buNone/>
            </a:pPr>
            <a:endParaRPr lang="en-US" sz="2000" dirty="0"/>
          </a:p>
        </p:txBody>
      </p:sp>
    </p:spTree>
    <p:extLst>
      <p:ext uri="{BB962C8B-B14F-4D97-AF65-F5344CB8AC3E}">
        <p14:creationId xmlns:p14="http://schemas.microsoft.com/office/powerpoint/2010/main" xmlns="" val="11249503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6347011"/>
          </a:xfrm>
        </p:spPr>
        <p:txBody>
          <a:bodyPr>
            <a:normAutofit fontScale="85000" lnSpcReduction="20000"/>
          </a:bodyPr>
          <a:lstStyle/>
          <a:p>
            <a:pPr>
              <a:buNone/>
            </a:pPr>
            <a:r>
              <a:rPr lang="en-US" dirty="0" smtClean="0"/>
              <a:t>3.</a:t>
            </a:r>
          </a:p>
          <a:p>
            <a:endParaRPr lang="en-US" dirty="0" smtClean="0"/>
          </a:p>
          <a:p>
            <a:endParaRPr lang="en-US" dirty="0" smtClean="0"/>
          </a:p>
          <a:p>
            <a:r>
              <a:rPr lang="en-US" dirty="0" smtClean="0"/>
              <a:t>In our constructor, we accept a few parameters that represent concepts that we have looked.</a:t>
            </a:r>
          </a:p>
          <a:p>
            <a:endParaRPr lang="en-US" dirty="0" smtClean="0"/>
          </a:p>
          <a:p>
            <a:r>
              <a:rPr lang="en-US" dirty="0" smtClean="0"/>
              <a:t>The </a:t>
            </a:r>
            <a:r>
              <a:rPr lang="en-US" b="1" dirty="0" smtClean="0"/>
              <a:t>no_of_inputs</a:t>
            </a:r>
            <a:r>
              <a:rPr lang="en-US" dirty="0" smtClean="0"/>
              <a:t> is used to determine how many weights we need to learn.</a:t>
            </a:r>
          </a:p>
          <a:p>
            <a:endParaRPr lang="en-US" dirty="0" smtClean="0"/>
          </a:p>
          <a:p>
            <a:r>
              <a:rPr lang="en-US" dirty="0" smtClean="0"/>
              <a:t>The</a:t>
            </a:r>
            <a:r>
              <a:rPr lang="en-US" b="1" dirty="0" smtClean="0"/>
              <a:t> threshold</a:t>
            </a:r>
            <a:r>
              <a:rPr lang="en-US" dirty="0" smtClean="0"/>
              <a:t>, is the number of </a:t>
            </a:r>
            <a:r>
              <a:rPr lang="en-US" b="1" dirty="0" smtClean="0"/>
              <a:t>epochs</a:t>
            </a:r>
            <a:r>
              <a:rPr lang="en-US" dirty="0" smtClean="0"/>
              <a:t> we’ll allow our learning algorithm to iterate through before ending, and it’s defaulted to 100.</a:t>
            </a:r>
          </a:p>
          <a:p>
            <a:endParaRPr lang="en-US" dirty="0" smtClean="0"/>
          </a:p>
          <a:p>
            <a:r>
              <a:rPr lang="en-US" dirty="0" smtClean="0"/>
              <a:t>The </a:t>
            </a:r>
            <a:r>
              <a:rPr lang="en-US" b="1" dirty="0" smtClean="0"/>
              <a:t>learning_rate</a:t>
            </a:r>
            <a:r>
              <a:rPr lang="en-US" dirty="0" smtClean="0"/>
              <a:t> is used to determine the magnitude of change for our weights during each step through our training data, and is defaulted to 0.01.</a:t>
            </a:r>
          </a:p>
          <a:p>
            <a:endParaRPr lang="en-US" dirty="0" smtClean="0"/>
          </a:p>
          <a:p>
            <a:r>
              <a:rPr lang="en-US" dirty="0" smtClean="0"/>
              <a:t>The</a:t>
            </a:r>
            <a:r>
              <a:rPr lang="en-US" b="1" dirty="0" smtClean="0"/>
              <a:t> threshold</a:t>
            </a:r>
            <a:r>
              <a:rPr lang="en-US" dirty="0" smtClean="0"/>
              <a:t> and</a:t>
            </a:r>
            <a:r>
              <a:rPr lang="en-US" b="1" dirty="0" smtClean="0"/>
              <a:t> learning_rate</a:t>
            </a:r>
            <a:r>
              <a:rPr lang="en-US" dirty="0" smtClean="0"/>
              <a:t> variables can be played with to alter the efficiency of our perceptron learning rule, because of that, I’ve decided to make them optional parameters, so that they can be experimented with at runtime.</a:t>
            </a:r>
          </a:p>
          <a:p>
            <a:pPr>
              <a:buNone/>
            </a:pPr>
            <a:r>
              <a:rPr lang="en-US" dirty="0" smtClean="0"/>
              <a:t> </a:t>
            </a:r>
          </a:p>
        </p:txBody>
      </p:sp>
      <p:pic>
        <p:nvPicPr>
          <p:cNvPr id="6" name="Picture 5" descr="26.PNG"/>
          <p:cNvPicPr>
            <a:picLocks noChangeAspect="1"/>
          </p:cNvPicPr>
          <p:nvPr/>
        </p:nvPicPr>
        <p:blipFill>
          <a:blip r:embed="rId2" cstate="print"/>
          <a:stretch>
            <a:fillRect/>
          </a:stretch>
        </p:blipFill>
        <p:spPr>
          <a:xfrm>
            <a:off x="1289930" y="218490"/>
            <a:ext cx="9532716" cy="534545"/>
          </a:xfrm>
          <a:prstGeom prst="rect">
            <a:avLst/>
          </a:prstGeo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Grp="1" noChangeAspect="1" noChangeArrowheads="1"/>
          </p:cNvPicPr>
          <p:nvPr>
            <p:ph idx="1"/>
          </p:nvPr>
        </p:nvPicPr>
        <p:blipFill>
          <a:blip r:embed="rId2" cstate="print"/>
          <a:srcRect/>
          <a:stretch>
            <a:fillRect/>
          </a:stretch>
        </p:blipFill>
        <p:spPr bwMode="auto">
          <a:xfrm>
            <a:off x="2046941" y="512903"/>
            <a:ext cx="4736790" cy="670438"/>
          </a:xfrm>
          <a:prstGeom prst="rect">
            <a:avLst/>
          </a:prstGeom>
          <a:noFill/>
          <a:ln w="9525">
            <a:noFill/>
            <a:miter lim="800000"/>
            <a:headEnd/>
            <a:tailEnd/>
          </a:ln>
        </p:spPr>
      </p:pic>
      <p:sp>
        <p:nvSpPr>
          <p:cNvPr id="5" name="TextBox 4"/>
          <p:cNvSpPr txBox="1"/>
          <p:nvPr/>
        </p:nvSpPr>
        <p:spPr>
          <a:xfrm>
            <a:off x="564777" y="403412"/>
            <a:ext cx="11093823" cy="6463308"/>
          </a:xfrm>
          <a:prstGeom prst="rect">
            <a:avLst/>
          </a:prstGeom>
          <a:noFill/>
        </p:spPr>
        <p:txBody>
          <a:bodyPr wrap="square" rtlCol="0">
            <a:spAutoFit/>
          </a:bodyPr>
          <a:lstStyle/>
          <a:p>
            <a:r>
              <a:rPr lang="en-US" dirty="0" smtClean="0"/>
              <a:t>4. </a:t>
            </a:r>
          </a:p>
          <a:p>
            <a:endParaRPr lang="en-US" dirty="0" smtClean="0"/>
          </a:p>
          <a:p>
            <a:endParaRPr lang="en-US" dirty="0" smtClean="0"/>
          </a:p>
          <a:p>
            <a:endParaRPr lang="en-US" dirty="0" smtClean="0"/>
          </a:p>
          <a:p>
            <a:pPr>
              <a:buFont typeface="Arial" pitchFamily="34" charset="0"/>
              <a:buChar char="•"/>
            </a:pPr>
            <a:r>
              <a:rPr lang="en-US" dirty="0" smtClean="0"/>
              <a:t> These two lines set the threshold and learning_rate arguments to instance variables.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Grp="1" noChangeAspect="1" noChangeArrowheads="1"/>
          </p:cNvPicPr>
          <p:nvPr>
            <p:ph idx="1"/>
          </p:nvPr>
        </p:nvPicPr>
        <p:blipFill>
          <a:blip r:embed="rId2" cstate="print"/>
          <a:srcRect/>
          <a:stretch>
            <a:fillRect/>
          </a:stretch>
        </p:blipFill>
        <p:spPr bwMode="auto">
          <a:xfrm>
            <a:off x="2046941" y="512903"/>
            <a:ext cx="4736790" cy="670438"/>
          </a:xfrm>
          <a:prstGeom prst="rect">
            <a:avLst/>
          </a:prstGeom>
          <a:noFill/>
          <a:ln w="9525">
            <a:noFill/>
            <a:miter lim="800000"/>
            <a:headEnd/>
            <a:tailEnd/>
          </a:ln>
        </p:spPr>
      </p:pic>
      <p:sp>
        <p:nvSpPr>
          <p:cNvPr id="5" name="TextBox 4"/>
          <p:cNvSpPr txBox="1"/>
          <p:nvPr/>
        </p:nvSpPr>
        <p:spPr>
          <a:xfrm>
            <a:off x="564777" y="403412"/>
            <a:ext cx="11093823" cy="7571303"/>
          </a:xfrm>
          <a:prstGeom prst="rect">
            <a:avLst/>
          </a:prstGeom>
          <a:noFill/>
        </p:spPr>
        <p:txBody>
          <a:bodyPr wrap="square" rtlCol="0">
            <a:spAutoFit/>
          </a:bodyPr>
          <a:lstStyle/>
          <a:p>
            <a:r>
              <a:rPr lang="en-US" dirty="0" smtClean="0"/>
              <a:t>4. </a:t>
            </a:r>
          </a:p>
          <a:p>
            <a:endParaRPr lang="en-US" dirty="0" smtClean="0"/>
          </a:p>
          <a:p>
            <a:endParaRPr lang="en-US" dirty="0" smtClean="0"/>
          </a:p>
          <a:p>
            <a:endParaRPr lang="en-US" dirty="0" smtClean="0"/>
          </a:p>
          <a:p>
            <a:pPr>
              <a:buFont typeface="Arial" pitchFamily="34" charset="0"/>
              <a:buChar char="•"/>
            </a:pPr>
            <a:r>
              <a:rPr lang="en-US" dirty="0" smtClean="0"/>
              <a:t> These two lines set the threshold and learning_rate arguments to instance variables.</a:t>
            </a:r>
          </a:p>
          <a:p>
            <a:endParaRPr lang="en-US" dirty="0" smtClean="0"/>
          </a:p>
          <a:p>
            <a:endParaRPr lang="en-US" dirty="0" smtClean="0"/>
          </a:p>
          <a:p>
            <a:r>
              <a:rPr lang="en-US" dirty="0" smtClean="0"/>
              <a:t>5. </a:t>
            </a:r>
          </a:p>
          <a:p>
            <a:endParaRPr lang="en-US" dirty="0" smtClean="0"/>
          </a:p>
          <a:p>
            <a:pPr>
              <a:buFont typeface="Arial" pitchFamily="34" charset="0"/>
              <a:buChar char="•"/>
            </a:pPr>
            <a:r>
              <a:rPr lang="en-US" dirty="0" smtClean="0"/>
              <a:t> Here, we initialize our weight vector.</a:t>
            </a:r>
            <a:r>
              <a:rPr lang="en-US" b="1" dirty="0" smtClean="0"/>
              <a:t> np.zeros(n), </a:t>
            </a:r>
            <a:r>
              <a:rPr lang="en-US" dirty="0" smtClean="0"/>
              <a:t>will create a vector with an n-number of 0’s. Here, we use the </a:t>
            </a:r>
            <a:r>
              <a:rPr lang="en-US" b="1" dirty="0" smtClean="0"/>
              <a:t>no_of_inputs</a:t>
            </a:r>
            <a:r>
              <a:rPr lang="en-US" dirty="0" smtClean="0"/>
              <a:t>, (which again, is number of inputs in our input vector, x), plus 1.</a:t>
            </a:r>
          </a:p>
          <a:p>
            <a:pPr>
              <a:buFont typeface="Arial" pitchFamily="34" charset="0"/>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28.PNG"/>
          <p:cNvPicPr>
            <a:picLocks noChangeAspect="1"/>
          </p:cNvPicPr>
          <p:nvPr/>
        </p:nvPicPr>
        <p:blipFill>
          <a:blip r:embed="rId3" cstate="print"/>
          <a:stretch>
            <a:fillRect/>
          </a:stretch>
        </p:blipFill>
        <p:spPr>
          <a:xfrm>
            <a:off x="1588453" y="2236393"/>
            <a:ext cx="6600807" cy="554267"/>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Grp="1" noChangeAspect="1" noChangeArrowheads="1"/>
          </p:cNvPicPr>
          <p:nvPr>
            <p:ph idx="1"/>
          </p:nvPr>
        </p:nvPicPr>
        <p:blipFill>
          <a:blip r:embed="rId2" cstate="print"/>
          <a:srcRect/>
          <a:stretch>
            <a:fillRect/>
          </a:stretch>
        </p:blipFill>
        <p:spPr bwMode="auto">
          <a:xfrm>
            <a:off x="2046941" y="512903"/>
            <a:ext cx="4736790" cy="670438"/>
          </a:xfrm>
          <a:prstGeom prst="rect">
            <a:avLst/>
          </a:prstGeom>
          <a:noFill/>
          <a:ln w="9525">
            <a:noFill/>
            <a:miter lim="800000"/>
            <a:headEnd/>
            <a:tailEnd/>
          </a:ln>
        </p:spPr>
      </p:pic>
      <p:sp>
        <p:nvSpPr>
          <p:cNvPr id="5" name="TextBox 4"/>
          <p:cNvSpPr txBox="1"/>
          <p:nvPr/>
        </p:nvSpPr>
        <p:spPr>
          <a:xfrm>
            <a:off x="564777" y="403412"/>
            <a:ext cx="11093823" cy="8679299"/>
          </a:xfrm>
          <a:prstGeom prst="rect">
            <a:avLst/>
          </a:prstGeom>
          <a:noFill/>
        </p:spPr>
        <p:txBody>
          <a:bodyPr wrap="square" rtlCol="0">
            <a:spAutoFit/>
          </a:bodyPr>
          <a:lstStyle/>
          <a:p>
            <a:r>
              <a:rPr lang="en-US" dirty="0" smtClean="0"/>
              <a:t>4. </a:t>
            </a:r>
          </a:p>
          <a:p>
            <a:endParaRPr lang="en-US" dirty="0" smtClean="0"/>
          </a:p>
          <a:p>
            <a:endParaRPr lang="en-US" dirty="0" smtClean="0"/>
          </a:p>
          <a:p>
            <a:endParaRPr lang="en-US" dirty="0" smtClean="0"/>
          </a:p>
          <a:p>
            <a:pPr>
              <a:buFont typeface="Arial" pitchFamily="34" charset="0"/>
              <a:buChar char="•"/>
            </a:pPr>
            <a:r>
              <a:rPr lang="en-US" dirty="0" smtClean="0"/>
              <a:t> These two lines set the threshold and learning_rate arguments to instance variables.</a:t>
            </a:r>
          </a:p>
          <a:p>
            <a:endParaRPr lang="en-US" dirty="0" smtClean="0"/>
          </a:p>
          <a:p>
            <a:endParaRPr lang="en-US" dirty="0" smtClean="0"/>
          </a:p>
          <a:p>
            <a:r>
              <a:rPr lang="en-US" dirty="0" smtClean="0"/>
              <a:t>5. </a:t>
            </a:r>
          </a:p>
          <a:p>
            <a:endParaRPr lang="en-US" dirty="0" smtClean="0"/>
          </a:p>
          <a:p>
            <a:pPr>
              <a:buFont typeface="Arial" pitchFamily="34" charset="0"/>
              <a:buChar char="•"/>
            </a:pPr>
            <a:r>
              <a:rPr lang="en-US" dirty="0" smtClean="0"/>
              <a:t> Here, we initialize our weight vector.</a:t>
            </a:r>
            <a:r>
              <a:rPr lang="en-US" b="1" dirty="0" smtClean="0"/>
              <a:t> np.zeros(n), </a:t>
            </a:r>
            <a:r>
              <a:rPr lang="en-US" dirty="0" smtClean="0"/>
              <a:t>will create a vector with an n-number of 0’s. Here, we use the </a:t>
            </a:r>
            <a:r>
              <a:rPr lang="en-US" b="1" dirty="0" smtClean="0"/>
              <a:t>no_of_inputs</a:t>
            </a:r>
            <a:r>
              <a:rPr lang="en-US" dirty="0" smtClean="0"/>
              <a:t>, (which again, is number of inputs in our input vector, x), plus 1.</a:t>
            </a:r>
          </a:p>
          <a:p>
            <a:pPr>
              <a:buFont typeface="Arial" pitchFamily="34" charset="0"/>
              <a:buChar char="•"/>
            </a:pPr>
            <a:endParaRPr lang="en-US" dirty="0" smtClean="0"/>
          </a:p>
          <a:p>
            <a:pPr>
              <a:buFont typeface="Arial" pitchFamily="34" charset="0"/>
              <a:buChar char="•"/>
            </a:pPr>
            <a:r>
              <a:rPr lang="en-US" dirty="0" smtClean="0"/>
              <a:t> Remember, we moved our bias into the weight vector, so that we didn’t have to deal with it independently of our other weights? This bias is the +1 to our weight vector, and is referred to as the </a:t>
            </a:r>
            <a:r>
              <a:rPr lang="en-US" b="1" dirty="0" smtClean="0"/>
              <a:t>bias weight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28.PNG"/>
          <p:cNvPicPr>
            <a:picLocks noChangeAspect="1"/>
          </p:cNvPicPr>
          <p:nvPr/>
        </p:nvPicPr>
        <p:blipFill>
          <a:blip r:embed="rId3" cstate="print"/>
          <a:stretch>
            <a:fillRect/>
          </a:stretch>
        </p:blipFill>
        <p:spPr>
          <a:xfrm>
            <a:off x="1588453" y="2236393"/>
            <a:ext cx="6600807" cy="554267"/>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Grp="1" noChangeAspect="1" noChangeArrowheads="1"/>
          </p:cNvPicPr>
          <p:nvPr>
            <p:ph idx="1"/>
          </p:nvPr>
        </p:nvPicPr>
        <p:blipFill>
          <a:blip r:embed="rId2" cstate="print"/>
          <a:srcRect/>
          <a:stretch>
            <a:fillRect/>
          </a:stretch>
        </p:blipFill>
        <p:spPr bwMode="auto">
          <a:xfrm>
            <a:off x="2046941" y="512903"/>
            <a:ext cx="4736790" cy="670438"/>
          </a:xfrm>
          <a:prstGeom prst="rect">
            <a:avLst/>
          </a:prstGeom>
          <a:noFill/>
          <a:ln w="9525">
            <a:noFill/>
            <a:miter lim="800000"/>
            <a:headEnd/>
            <a:tailEnd/>
          </a:ln>
        </p:spPr>
      </p:pic>
      <p:sp>
        <p:nvSpPr>
          <p:cNvPr id="5" name="TextBox 4"/>
          <p:cNvSpPr txBox="1"/>
          <p:nvPr/>
        </p:nvSpPr>
        <p:spPr>
          <a:xfrm>
            <a:off x="564777" y="403412"/>
            <a:ext cx="11093823" cy="10618291"/>
          </a:xfrm>
          <a:prstGeom prst="rect">
            <a:avLst/>
          </a:prstGeom>
          <a:noFill/>
        </p:spPr>
        <p:txBody>
          <a:bodyPr wrap="square" rtlCol="0">
            <a:spAutoFit/>
          </a:bodyPr>
          <a:lstStyle/>
          <a:p>
            <a:r>
              <a:rPr lang="en-US" dirty="0" smtClean="0"/>
              <a:t>4. </a:t>
            </a:r>
          </a:p>
          <a:p>
            <a:endParaRPr lang="en-US" dirty="0" smtClean="0"/>
          </a:p>
          <a:p>
            <a:endParaRPr lang="en-US" dirty="0" smtClean="0"/>
          </a:p>
          <a:p>
            <a:endParaRPr lang="en-US" dirty="0" smtClean="0"/>
          </a:p>
          <a:p>
            <a:pPr>
              <a:buFont typeface="Arial" pitchFamily="34" charset="0"/>
              <a:buChar char="•"/>
            </a:pPr>
            <a:r>
              <a:rPr lang="en-US" dirty="0" smtClean="0"/>
              <a:t> These two lines set the threshold and learning_rate arguments to instance variables.</a:t>
            </a:r>
          </a:p>
          <a:p>
            <a:endParaRPr lang="en-US" dirty="0" smtClean="0"/>
          </a:p>
          <a:p>
            <a:endParaRPr lang="en-US" dirty="0" smtClean="0"/>
          </a:p>
          <a:p>
            <a:r>
              <a:rPr lang="en-US" dirty="0" smtClean="0"/>
              <a:t>5. </a:t>
            </a:r>
          </a:p>
          <a:p>
            <a:endParaRPr lang="en-US" dirty="0" smtClean="0"/>
          </a:p>
          <a:p>
            <a:pPr>
              <a:buFont typeface="Arial" pitchFamily="34" charset="0"/>
              <a:buChar char="•"/>
            </a:pPr>
            <a:r>
              <a:rPr lang="en-US" dirty="0" smtClean="0"/>
              <a:t> Here, we initialize our weight vector.</a:t>
            </a:r>
            <a:r>
              <a:rPr lang="en-US" b="1" dirty="0" smtClean="0"/>
              <a:t> np.zeros(n), </a:t>
            </a:r>
            <a:r>
              <a:rPr lang="en-US" dirty="0" smtClean="0"/>
              <a:t>will create a vector with an n-number of 0’s. Here, we use the </a:t>
            </a:r>
            <a:r>
              <a:rPr lang="en-US" b="1" dirty="0" smtClean="0"/>
              <a:t>no_of_inputs</a:t>
            </a:r>
            <a:r>
              <a:rPr lang="en-US" dirty="0" smtClean="0"/>
              <a:t>, (which again, is number of inputs in our input vector, x), plus 1.</a:t>
            </a:r>
          </a:p>
          <a:p>
            <a:pPr>
              <a:buFont typeface="Arial" pitchFamily="34" charset="0"/>
              <a:buChar char="•"/>
            </a:pPr>
            <a:endParaRPr lang="en-US" dirty="0" smtClean="0"/>
          </a:p>
          <a:p>
            <a:pPr>
              <a:buFont typeface="Arial" pitchFamily="34" charset="0"/>
              <a:buChar char="•"/>
            </a:pPr>
            <a:r>
              <a:rPr lang="en-US" dirty="0" smtClean="0"/>
              <a:t> Remember, we moved our bias into the weight vector, so that we didn’t have to deal with it independently of our other weights? This bias is the +1 to our weight vector, and is referred to as the </a:t>
            </a:r>
            <a:r>
              <a:rPr lang="en-US" b="1" dirty="0" smtClean="0"/>
              <a:t>bias weight</a:t>
            </a:r>
            <a:r>
              <a:rPr lang="en-US" dirty="0" smtClean="0"/>
              <a:t>.</a:t>
            </a:r>
          </a:p>
          <a:p>
            <a:endParaRPr lang="en-US" dirty="0" smtClean="0"/>
          </a:p>
          <a:p>
            <a:r>
              <a:rPr lang="en-US" dirty="0" smtClean="0"/>
              <a:t>6. </a:t>
            </a:r>
          </a:p>
          <a:p>
            <a:endParaRPr lang="en-US" dirty="0" smtClean="0"/>
          </a:p>
          <a:p>
            <a:pPr>
              <a:buFont typeface="Arial" pitchFamily="34" charset="0"/>
              <a:buChar char="•"/>
            </a:pPr>
            <a:r>
              <a:rPr lang="en-US" dirty="0" smtClean="0"/>
              <a:t> Now, we define our predict method. This method will house the</a:t>
            </a:r>
            <a:r>
              <a:rPr lang="en-US" b="1" dirty="0" smtClean="0"/>
              <a:t> f(x) = 1 if w · x + b &gt; 0 : 0 </a:t>
            </a:r>
            <a:r>
              <a:rPr lang="en-US" dirty="0" smtClean="0"/>
              <a:t>otherwise algorithm.</a:t>
            </a:r>
          </a:p>
          <a:p>
            <a:pPr>
              <a:buFont typeface="Arial" pitchFamily="34" charset="0"/>
              <a:buChar char="•"/>
            </a:pPr>
            <a:endParaRPr lang="en-US" dirty="0" smtClean="0"/>
          </a:p>
          <a:p>
            <a:pPr>
              <a:buFont typeface="Arial" pitchFamily="34" charset="0"/>
              <a:buChar char="•"/>
            </a:pPr>
            <a:r>
              <a:rPr lang="en-US" dirty="0" smtClean="0"/>
              <a:t> The predict method takes one argument, inputs, which it expects to be an numpy array/vector of a dimension equal to the no_of_inputs parameter that the perceptron was initialized with on line 5.</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28.PNG"/>
          <p:cNvPicPr>
            <a:picLocks noChangeAspect="1"/>
          </p:cNvPicPr>
          <p:nvPr/>
        </p:nvPicPr>
        <p:blipFill>
          <a:blip r:embed="rId3" cstate="print"/>
          <a:stretch>
            <a:fillRect/>
          </a:stretch>
        </p:blipFill>
        <p:spPr>
          <a:xfrm>
            <a:off x="1588453" y="2236393"/>
            <a:ext cx="6600807" cy="554267"/>
          </a:xfrm>
          <a:prstGeom prst="rect">
            <a:avLst/>
          </a:prstGeom>
        </p:spPr>
      </p:pic>
      <p:pic>
        <p:nvPicPr>
          <p:cNvPr id="7" name="Picture 6" descr="29.PNG"/>
          <p:cNvPicPr>
            <a:picLocks noChangeAspect="1"/>
          </p:cNvPicPr>
          <p:nvPr/>
        </p:nvPicPr>
        <p:blipFill>
          <a:blip r:embed="rId4" cstate="print"/>
          <a:stretch>
            <a:fillRect/>
          </a:stretch>
        </p:blipFill>
        <p:spPr>
          <a:xfrm>
            <a:off x="1582944" y="4437788"/>
            <a:ext cx="4118610" cy="504651"/>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79212"/>
            <a:ext cx="10515600" cy="6094694"/>
          </a:xfrm>
        </p:spPr>
        <p:txBody>
          <a:bodyPr>
            <a:normAutofit/>
          </a:bodyPr>
          <a:lstStyle/>
          <a:p>
            <a:pPr>
              <a:buNone/>
            </a:pPr>
            <a:r>
              <a:rPr lang="en-US" dirty="0" smtClean="0"/>
              <a:t>7.</a:t>
            </a:r>
          </a:p>
          <a:p>
            <a:pPr>
              <a:buNone/>
            </a:pPr>
            <a:endParaRPr lang="en-US" dirty="0" smtClean="0"/>
          </a:p>
          <a:p>
            <a:pPr>
              <a:buNone/>
            </a:pPr>
            <a:endParaRPr lang="en-US" dirty="0"/>
          </a:p>
        </p:txBody>
      </p:sp>
      <p:pic>
        <p:nvPicPr>
          <p:cNvPr id="4" name="Picture 3" descr="30.PNG"/>
          <p:cNvPicPr>
            <a:picLocks noChangeAspect="1"/>
          </p:cNvPicPr>
          <p:nvPr/>
        </p:nvPicPr>
        <p:blipFill>
          <a:blip r:embed="rId2" cstate="print"/>
          <a:stretch>
            <a:fillRect/>
          </a:stretch>
        </p:blipFill>
        <p:spPr>
          <a:xfrm>
            <a:off x="1290804" y="191596"/>
            <a:ext cx="9658463" cy="588333"/>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79212"/>
            <a:ext cx="10515600" cy="6094694"/>
          </a:xfrm>
        </p:spPr>
        <p:txBody>
          <a:bodyPr>
            <a:normAutofit/>
          </a:bodyPr>
          <a:lstStyle/>
          <a:p>
            <a:pPr>
              <a:buNone/>
            </a:pPr>
            <a:r>
              <a:rPr lang="en-US" dirty="0" smtClean="0"/>
              <a:t>7.</a:t>
            </a:r>
          </a:p>
          <a:p>
            <a:pPr>
              <a:buNone/>
            </a:pPr>
            <a:endParaRPr lang="en-US" dirty="0" smtClean="0"/>
          </a:p>
          <a:p>
            <a:r>
              <a:rPr lang="en-US" dirty="0" smtClean="0"/>
              <a:t>This is where the numpy dot product function comes in, and it works exactly how you might expect. </a:t>
            </a:r>
            <a:r>
              <a:rPr lang="en-US" b="1" dirty="0" smtClean="0"/>
              <a:t>np.dot(a, b) == a · b</a:t>
            </a:r>
            <a:r>
              <a:rPr lang="en-US" dirty="0" smtClean="0"/>
              <a:t>. It’s important to remember that dot products only work if both vectors are of equal dimension. [1, 2, 3] · [1, 2, 3, 4] is invalid. Things get a bit tricky here because we’ve added an extra dimension to our </a:t>
            </a:r>
            <a:r>
              <a:rPr lang="en-US" b="1" dirty="0" smtClean="0"/>
              <a:t>self.weights</a:t>
            </a:r>
            <a:r>
              <a:rPr lang="en-US" dirty="0" smtClean="0"/>
              <a:t> vector to act as the bias.</a:t>
            </a:r>
          </a:p>
          <a:p>
            <a:endParaRPr lang="en-US" dirty="0" smtClean="0"/>
          </a:p>
          <a:p>
            <a:pPr>
              <a:buNone/>
            </a:pPr>
            <a:endParaRPr lang="en-US" dirty="0"/>
          </a:p>
        </p:txBody>
      </p:sp>
      <p:pic>
        <p:nvPicPr>
          <p:cNvPr id="4" name="Picture 3" descr="30.PNG"/>
          <p:cNvPicPr>
            <a:picLocks noChangeAspect="1"/>
          </p:cNvPicPr>
          <p:nvPr/>
        </p:nvPicPr>
        <p:blipFill>
          <a:blip r:embed="rId2" cstate="print"/>
          <a:stretch>
            <a:fillRect/>
          </a:stretch>
        </p:blipFill>
        <p:spPr>
          <a:xfrm>
            <a:off x="1290804" y="191596"/>
            <a:ext cx="9658463" cy="588333"/>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79212"/>
            <a:ext cx="10515600" cy="6094694"/>
          </a:xfrm>
        </p:spPr>
        <p:txBody>
          <a:bodyPr>
            <a:normAutofit/>
          </a:bodyPr>
          <a:lstStyle/>
          <a:p>
            <a:pPr>
              <a:buNone/>
            </a:pPr>
            <a:r>
              <a:rPr lang="en-US" dirty="0" smtClean="0"/>
              <a:t>7.</a:t>
            </a:r>
          </a:p>
          <a:p>
            <a:pPr>
              <a:buNone/>
            </a:pPr>
            <a:endParaRPr lang="en-US" dirty="0" smtClean="0"/>
          </a:p>
          <a:p>
            <a:r>
              <a:rPr lang="en-US" dirty="0" smtClean="0"/>
              <a:t>This is where the numpy dot product function comes in, and it works exactly how you might expect. </a:t>
            </a:r>
            <a:r>
              <a:rPr lang="en-US" b="1" dirty="0" smtClean="0"/>
              <a:t>np.dot(a, b) == a · b</a:t>
            </a:r>
            <a:r>
              <a:rPr lang="en-US" dirty="0" smtClean="0"/>
              <a:t>. It’s important to remember that dot products only work if both vectors are of equal dimension. [1, 2, 3] · [1, 2, 3, 4] is invalid. Things get a bit tricky here because we’ve added an extra dimension to our </a:t>
            </a:r>
            <a:r>
              <a:rPr lang="en-US" b="1" dirty="0" smtClean="0"/>
              <a:t>self.weights</a:t>
            </a:r>
            <a:r>
              <a:rPr lang="en-US" dirty="0" smtClean="0"/>
              <a:t> vector to act as the bias.</a:t>
            </a:r>
          </a:p>
          <a:p>
            <a:endParaRPr lang="en-US" dirty="0" smtClean="0"/>
          </a:p>
          <a:p>
            <a:r>
              <a:rPr lang="en-US" dirty="0" smtClean="0"/>
              <a:t>There are two options here, either we can add a 1 to the beginning of our inputs vector or, we can take the dot product of the inputs and the </a:t>
            </a:r>
            <a:r>
              <a:rPr lang="en-US" b="1" dirty="0" smtClean="0"/>
              <a:t>self.weights</a:t>
            </a:r>
            <a:r>
              <a:rPr lang="en-US" dirty="0" smtClean="0"/>
              <a:t> vector with the the first value “removed”, </a:t>
            </a:r>
            <a:r>
              <a:rPr lang="en-US" i="1" dirty="0" smtClean="0"/>
              <a:t>and then</a:t>
            </a:r>
            <a:r>
              <a:rPr lang="en-US" dirty="0" smtClean="0"/>
              <a:t> add the first value of the </a:t>
            </a:r>
            <a:r>
              <a:rPr lang="en-US" b="1" dirty="0" smtClean="0"/>
              <a:t>self.weights</a:t>
            </a:r>
            <a:r>
              <a:rPr lang="en-US" dirty="0" smtClean="0"/>
              <a:t> vector to the dot product. Either way works, I just happened to think that this way was cleaner.</a:t>
            </a:r>
          </a:p>
          <a:p>
            <a:pPr>
              <a:buNone/>
            </a:pPr>
            <a:endParaRPr lang="en-US" dirty="0" smtClean="0"/>
          </a:p>
        </p:txBody>
      </p:sp>
      <p:pic>
        <p:nvPicPr>
          <p:cNvPr id="4" name="Picture 3" descr="30.PNG"/>
          <p:cNvPicPr>
            <a:picLocks noChangeAspect="1"/>
          </p:cNvPicPr>
          <p:nvPr/>
        </p:nvPicPr>
        <p:blipFill>
          <a:blip r:embed="rId2" cstate="print"/>
          <a:stretch>
            <a:fillRect/>
          </a:stretch>
        </p:blipFill>
        <p:spPr>
          <a:xfrm>
            <a:off x="1290804" y="191596"/>
            <a:ext cx="9658463" cy="588333"/>
          </a:xfrm>
          <a:prstGeom prst="rect">
            <a:avLst/>
          </a:prstGeom>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79212"/>
            <a:ext cx="10515600" cy="6094694"/>
          </a:xfrm>
        </p:spPr>
        <p:txBody>
          <a:bodyPr>
            <a:normAutofit fontScale="92500" lnSpcReduction="10000"/>
          </a:bodyPr>
          <a:lstStyle/>
          <a:p>
            <a:pPr>
              <a:buNone/>
            </a:pPr>
            <a:r>
              <a:rPr lang="en-US" dirty="0" smtClean="0"/>
              <a:t>7.</a:t>
            </a:r>
          </a:p>
          <a:p>
            <a:pPr>
              <a:buNone/>
            </a:pPr>
            <a:endParaRPr lang="en-US" dirty="0" smtClean="0"/>
          </a:p>
          <a:p>
            <a:r>
              <a:rPr lang="en-US" dirty="0" smtClean="0"/>
              <a:t>This is where the numpy dot product function comes in, and it works exactly how you might expect. </a:t>
            </a:r>
            <a:r>
              <a:rPr lang="en-US" b="1" dirty="0" smtClean="0"/>
              <a:t>np.dot(a, b) == a · b</a:t>
            </a:r>
            <a:r>
              <a:rPr lang="en-US" dirty="0" smtClean="0"/>
              <a:t>. It’s important to remember that dot products only work if both vectors are of equal dimension. [1, 2, 3] · [1, 2, 3, 4] is invalid. Things get a bit tricky here because we’ve added an extra dimension to our </a:t>
            </a:r>
            <a:r>
              <a:rPr lang="en-US" b="1" dirty="0" smtClean="0"/>
              <a:t>self.weights</a:t>
            </a:r>
            <a:r>
              <a:rPr lang="en-US" dirty="0" smtClean="0"/>
              <a:t> vector to act as the bias.</a:t>
            </a:r>
          </a:p>
          <a:p>
            <a:endParaRPr lang="en-US" dirty="0" smtClean="0"/>
          </a:p>
          <a:p>
            <a:r>
              <a:rPr lang="en-US" dirty="0" smtClean="0"/>
              <a:t>There are two options here, either we can add a 1 to the beginning of our inputs vector or, we can take the dot product of the inputs and the </a:t>
            </a:r>
            <a:r>
              <a:rPr lang="en-US" b="1" dirty="0" smtClean="0"/>
              <a:t>self.weights</a:t>
            </a:r>
            <a:r>
              <a:rPr lang="en-US" dirty="0" smtClean="0"/>
              <a:t> vector with the the first value “removed”, </a:t>
            </a:r>
            <a:r>
              <a:rPr lang="en-US" i="1" dirty="0" smtClean="0"/>
              <a:t>and then</a:t>
            </a:r>
            <a:r>
              <a:rPr lang="en-US" dirty="0" smtClean="0"/>
              <a:t> add the first value of the </a:t>
            </a:r>
            <a:r>
              <a:rPr lang="en-US" b="1" dirty="0" smtClean="0"/>
              <a:t>self.weights</a:t>
            </a:r>
            <a:r>
              <a:rPr lang="en-US" dirty="0" smtClean="0"/>
              <a:t> vector to the dot product. Either way works, I just happened to think that this way was cleaner.</a:t>
            </a:r>
          </a:p>
          <a:p>
            <a:pPr>
              <a:buNone/>
            </a:pPr>
            <a:r>
              <a:rPr lang="en-US" dirty="0" smtClean="0"/>
              <a:t>.</a:t>
            </a:r>
          </a:p>
          <a:p>
            <a:r>
              <a:rPr lang="en-US" dirty="0" smtClean="0"/>
              <a:t>We then store the result in the variable, summation.</a:t>
            </a:r>
          </a:p>
          <a:p>
            <a:pPr>
              <a:buNone/>
            </a:pPr>
            <a:endParaRPr lang="en-US" dirty="0"/>
          </a:p>
        </p:txBody>
      </p:sp>
      <p:pic>
        <p:nvPicPr>
          <p:cNvPr id="4" name="Picture 3" descr="30.PNG"/>
          <p:cNvPicPr>
            <a:picLocks noChangeAspect="1"/>
          </p:cNvPicPr>
          <p:nvPr/>
        </p:nvPicPr>
        <p:blipFill>
          <a:blip r:embed="rId2" cstate="print"/>
          <a:stretch>
            <a:fillRect/>
          </a:stretch>
        </p:blipFill>
        <p:spPr>
          <a:xfrm>
            <a:off x="1290804" y="191596"/>
            <a:ext cx="9658463" cy="588333"/>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r>
              <a:rPr lang="en-US" dirty="0" smtClean="0"/>
              <a:t>8.</a:t>
            </a:r>
          </a:p>
          <a:p>
            <a:pPr>
              <a:buNone/>
            </a:pPr>
            <a:endParaRPr lang="en-US" dirty="0" smtClean="0"/>
          </a:p>
          <a:p>
            <a:pPr>
              <a:buNone/>
            </a:pPr>
            <a:endParaRPr lang="en-US" dirty="0" smtClean="0"/>
          </a:p>
          <a:p>
            <a:pPr>
              <a:buNone/>
            </a:pPr>
            <a:endParaRPr lang="en-US" dirty="0" smtClean="0"/>
          </a:p>
          <a:p>
            <a:endParaRPr lang="en-US" dirty="0" smtClean="0"/>
          </a:p>
          <a:p>
            <a:endParaRPr lang="en-US" dirty="0" smtClean="0"/>
          </a:p>
        </p:txBody>
      </p:sp>
      <p:pic>
        <p:nvPicPr>
          <p:cNvPr id="4" name="Picture 3" descr="31.PNG"/>
          <p:cNvPicPr>
            <a:picLocks noChangeAspect="1"/>
          </p:cNvPicPr>
          <p:nvPr/>
        </p:nvPicPr>
        <p:blipFill>
          <a:blip r:embed="rId2" cstate="print"/>
          <a:stretch>
            <a:fillRect/>
          </a:stretch>
        </p:blipFill>
        <p:spPr>
          <a:xfrm>
            <a:off x="1433111" y="203878"/>
            <a:ext cx="2641348" cy="15261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6E2C2-7B5E-4B1A-9272-9D5395B034E0}"/>
              </a:ext>
            </a:extLst>
          </p:cNvPr>
          <p:cNvSpPr>
            <a:spLocks noGrp="1"/>
          </p:cNvSpPr>
          <p:nvPr>
            <p:ph type="title"/>
          </p:nvPr>
        </p:nvSpPr>
        <p:spPr>
          <a:xfrm>
            <a:off x="0" y="0"/>
            <a:ext cx="10515600" cy="1325563"/>
          </a:xfrm>
        </p:spPr>
        <p:txBody>
          <a:bodyPr/>
          <a:lstStyle/>
          <a:p>
            <a:r>
              <a:rPr lang="en-US" b="1" dirty="0"/>
              <a:t>Geometric Interpretation Of M-P Neuron</a:t>
            </a:r>
            <a:endParaRPr lang="en-US" dirty="0"/>
          </a:p>
        </p:txBody>
      </p:sp>
      <p:sp>
        <p:nvSpPr>
          <p:cNvPr id="3" name="Content Placeholder 2">
            <a:extLst>
              <a:ext uri="{FF2B5EF4-FFF2-40B4-BE49-F238E27FC236}">
                <a16:creationId xmlns:a16="http://schemas.microsoft.com/office/drawing/2014/main" xmlns="" id="{34EEF262-62B0-4345-BE6B-E31034765A0A}"/>
              </a:ext>
            </a:extLst>
          </p:cNvPr>
          <p:cNvSpPr>
            <a:spLocks noGrp="1"/>
          </p:cNvSpPr>
          <p:nvPr>
            <p:ph idx="1"/>
          </p:nvPr>
        </p:nvSpPr>
        <p:spPr>
          <a:xfrm>
            <a:off x="257287" y="1761080"/>
            <a:ext cx="5152913" cy="4715024"/>
          </a:xfrm>
        </p:spPr>
        <p:txBody>
          <a:bodyPr>
            <a:normAutofit/>
          </a:bodyPr>
          <a:lstStyle/>
          <a:p>
            <a:pPr marL="0" indent="0">
              <a:buNone/>
            </a:pPr>
            <a:r>
              <a:rPr lang="en-US" sz="2000" b="1" u="sng" dirty="0"/>
              <a:t>OR Function</a:t>
            </a:r>
          </a:p>
          <a:p>
            <a:pPr marL="0" indent="0">
              <a:buNone/>
            </a:pPr>
            <a:endParaRPr lang="en-US" sz="2000" b="1" dirty="0"/>
          </a:p>
          <a:p>
            <a:r>
              <a:rPr lang="en-US" sz="2000" dirty="0"/>
              <a:t>We already discussed that the OR function’s thresholding parameter </a:t>
            </a:r>
            <a:r>
              <a:rPr lang="en-US" sz="2000" b="1" i="1" dirty="0"/>
              <a:t>theta</a:t>
            </a:r>
            <a:r>
              <a:rPr lang="en-US" sz="2000" i="1" dirty="0"/>
              <a:t> </a:t>
            </a:r>
            <a:r>
              <a:rPr lang="en-US" sz="2000" dirty="0"/>
              <a:t>is 1.</a:t>
            </a:r>
          </a:p>
          <a:p>
            <a:pPr marL="0" indent="0">
              <a:buNone/>
            </a:pPr>
            <a:endParaRPr lang="en-US" sz="2000" dirty="0"/>
          </a:p>
          <a:p>
            <a:r>
              <a:rPr lang="en-US" sz="2000" dirty="0"/>
              <a:t> The inputs are Boolean, so only 4 combinations are possible — (0,0), (0,1), (1,0) and (1,1).</a:t>
            </a:r>
          </a:p>
          <a:p>
            <a:pPr marL="0" indent="0">
              <a:buNone/>
            </a:pPr>
            <a:endParaRPr lang="en-US" sz="2000" dirty="0"/>
          </a:p>
        </p:txBody>
      </p:sp>
    </p:spTree>
    <p:extLst>
      <p:ext uri="{BB962C8B-B14F-4D97-AF65-F5344CB8AC3E}">
        <p14:creationId xmlns:p14="http://schemas.microsoft.com/office/powerpoint/2010/main" xmlns="" val="112495031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r>
              <a:rPr lang="en-US" dirty="0" smtClean="0"/>
              <a:t>8.</a:t>
            </a:r>
          </a:p>
          <a:p>
            <a:pPr>
              <a:buNone/>
            </a:pPr>
            <a:endParaRPr lang="en-US" dirty="0" smtClean="0"/>
          </a:p>
          <a:p>
            <a:pPr>
              <a:buNone/>
            </a:pPr>
            <a:endParaRPr lang="en-US" dirty="0" smtClean="0"/>
          </a:p>
          <a:p>
            <a:pPr>
              <a:buNone/>
            </a:pPr>
            <a:endParaRPr lang="en-US" dirty="0" smtClean="0"/>
          </a:p>
          <a:p>
            <a:r>
              <a:rPr lang="en-US" dirty="0" smtClean="0"/>
              <a:t>This is our step function. It kind of reads like pseudo code: if the summation from above is greater than 0, we store 1 in the variable activation, otherwise, activation = 0, then we return that value.</a:t>
            </a:r>
          </a:p>
          <a:p>
            <a:endParaRPr lang="en-US" dirty="0" smtClean="0"/>
          </a:p>
          <a:p>
            <a:r>
              <a:rPr lang="en-US" dirty="0" smtClean="0"/>
              <a:t>We don’t </a:t>
            </a:r>
            <a:r>
              <a:rPr lang="en-US" i="1" dirty="0" smtClean="0"/>
              <a:t>need</a:t>
            </a:r>
            <a:r>
              <a:rPr lang="en-US" dirty="0" smtClean="0"/>
              <a:t> the temporary variable activation, but for now, the goal is to be explicit.</a:t>
            </a:r>
          </a:p>
          <a:p>
            <a:pPr>
              <a:buNone/>
            </a:pPr>
            <a:endParaRPr lang="en-US" dirty="0" smtClean="0"/>
          </a:p>
        </p:txBody>
      </p:sp>
      <p:pic>
        <p:nvPicPr>
          <p:cNvPr id="4" name="Picture 3" descr="31.PNG"/>
          <p:cNvPicPr>
            <a:picLocks noChangeAspect="1"/>
          </p:cNvPicPr>
          <p:nvPr/>
        </p:nvPicPr>
        <p:blipFill>
          <a:blip r:embed="rId2" cstate="print"/>
          <a:stretch>
            <a:fillRect/>
          </a:stretch>
        </p:blipFill>
        <p:spPr>
          <a:xfrm>
            <a:off x="1433111" y="203878"/>
            <a:ext cx="2641348" cy="1526112"/>
          </a:xfrm>
          <a:prstGeom prst="rect">
            <a:avLst/>
          </a:prstGeom>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endParaRPr lang="en-US" dirty="0" smtClean="0"/>
          </a:p>
          <a:p>
            <a:pPr>
              <a:buNone/>
            </a:pPr>
            <a:r>
              <a:rPr lang="en-US" dirty="0" smtClean="0"/>
              <a:t>9. </a:t>
            </a:r>
          </a:p>
          <a:p>
            <a:pPr>
              <a:buNone/>
            </a:pPr>
            <a:endParaRPr lang="en-US" dirty="0" smtClean="0"/>
          </a:p>
        </p:txBody>
      </p:sp>
      <p:pic>
        <p:nvPicPr>
          <p:cNvPr id="5" name="Picture 4" descr="32.PNG"/>
          <p:cNvPicPr>
            <a:picLocks noChangeAspect="1"/>
          </p:cNvPicPr>
          <p:nvPr/>
        </p:nvPicPr>
        <p:blipFill>
          <a:blip r:embed="rId2" cstate="print"/>
          <a:stretch>
            <a:fillRect/>
          </a:stretch>
        </p:blipFill>
        <p:spPr>
          <a:xfrm>
            <a:off x="1366007" y="594166"/>
            <a:ext cx="5949187" cy="575728"/>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endParaRPr lang="en-US" dirty="0" smtClean="0"/>
          </a:p>
          <a:p>
            <a:pPr>
              <a:buNone/>
            </a:pPr>
            <a:r>
              <a:rPr lang="en-US" dirty="0" smtClean="0"/>
              <a:t>9. </a:t>
            </a:r>
          </a:p>
          <a:p>
            <a:pPr>
              <a:buNone/>
            </a:pPr>
            <a:endParaRPr lang="en-US" dirty="0" smtClean="0"/>
          </a:p>
          <a:p>
            <a:r>
              <a:rPr lang="en-US" dirty="0" smtClean="0"/>
              <a:t>Next, we define the train method, which takes two arguments: training_inputs and labels.</a:t>
            </a:r>
          </a:p>
          <a:p>
            <a:endParaRPr lang="en-US" dirty="0" smtClean="0"/>
          </a:p>
        </p:txBody>
      </p:sp>
      <p:pic>
        <p:nvPicPr>
          <p:cNvPr id="5" name="Picture 4" descr="32.PNG"/>
          <p:cNvPicPr>
            <a:picLocks noChangeAspect="1"/>
          </p:cNvPicPr>
          <p:nvPr/>
        </p:nvPicPr>
        <p:blipFill>
          <a:blip r:embed="rId2" cstate="print"/>
          <a:stretch>
            <a:fillRect/>
          </a:stretch>
        </p:blipFill>
        <p:spPr>
          <a:xfrm>
            <a:off x="1366007" y="594166"/>
            <a:ext cx="5949187" cy="575728"/>
          </a:xfrm>
          <a:prstGeom prst="rect">
            <a:avLst/>
          </a:prstGeo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endParaRPr lang="en-US" dirty="0" smtClean="0"/>
          </a:p>
          <a:p>
            <a:pPr>
              <a:buNone/>
            </a:pPr>
            <a:r>
              <a:rPr lang="en-US" dirty="0" smtClean="0"/>
              <a:t>9. </a:t>
            </a:r>
          </a:p>
          <a:p>
            <a:pPr>
              <a:buNone/>
            </a:pPr>
            <a:endParaRPr lang="en-US" dirty="0" smtClean="0"/>
          </a:p>
          <a:p>
            <a:r>
              <a:rPr lang="en-US" dirty="0" smtClean="0"/>
              <a:t>Next, we define the train method, which takes two arguments: training_inputs and labels.</a:t>
            </a:r>
          </a:p>
          <a:p>
            <a:endParaRPr lang="en-US" dirty="0" smtClean="0"/>
          </a:p>
          <a:p>
            <a:r>
              <a:rPr lang="en-US" dirty="0" smtClean="0"/>
              <a:t>training_inputs is expected to be a list made up of numpy vectors to be used as inputs by the predict method.</a:t>
            </a:r>
          </a:p>
          <a:p>
            <a:endParaRPr lang="en-US" dirty="0" smtClean="0"/>
          </a:p>
        </p:txBody>
      </p:sp>
      <p:pic>
        <p:nvPicPr>
          <p:cNvPr id="5" name="Picture 4" descr="32.PNG"/>
          <p:cNvPicPr>
            <a:picLocks noChangeAspect="1"/>
          </p:cNvPicPr>
          <p:nvPr/>
        </p:nvPicPr>
        <p:blipFill>
          <a:blip r:embed="rId2" cstate="print"/>
          <a:stretch>
            <a:fillRect/>
          </a:stretch>
        </p:blipFill>
        <p:spPr>
          <a:xfrm>
            <a:off x="1366007" y="594166"/>
            <a:ext cx="5949187" cy="575728"/>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endParaRPr lang="en-US" dirty="0" smtClean="0"/>
          </a:p>
          <a:p>
            <a:pPr>
              <a:buNone/>
            </a:pPr>
            <a:r>
              <a:rPr lang="en-US" dirty="0" smtClean="0"/>
              <a:t>9. </a:t>
            </a:r>
          </a:p>
          <a:p>
            <a:pPr>
              <a:buNone/>
            </a:pPr>
            <a:endParaRPr lang="en-US" dirty="0" smtClean="0"/>
          </a:p>
          <a:p>
            <a:r>
              <a:rPr lang="en-US" dirty="0" smtClean="0"/>
              <a:t>Next, we define the train method, which takes two arguments: training_inputs and labels.</a:t>
            </a:r>
          </a:p>
          <a:p>
            <a:endParaRPr lang="en-US" dirty="0" smtClean="0"/>
          </a:p>
          <a:p>
            <a:r>
              <a:rPr lang="en-US" dirty="0" smtClean="0"/>
              <a:t>training_inputs is expected to be a list made up of numpy vectors to be used as inputs by the predict method.</a:t>
            </a:r>
          </a:p>
          <a:p>
            <a:endParaRPr lang="en-US" dirty="0" smtClean="0"/>
          </a:p>
          <a:p>
            <a:r>
              <a:rPr lang="en-US" dirty="0" smtClean="0"/>
              <a:t>labels is expected to be a numpy array of expected output values for each of the corresponding inputs in the training_inputs list.</a:t>
            </a:r>
          </a:p>
          <a:p>
            <a:pPr>
              <a:buNone/>
            </a:pPr>
            <a:endParaRPr lang="en-US" dirty="0" smtClean="0"/>
          </a:p>
        </p:txBody>
      </p:sp>
      <p:pic>
        <p:nvPicPr>
          <p:cNvPr id="5" name="Picture 4" descr="32.PNG"/>
          <p:cNvPicPr>
            <a:picLocks noChangeAspect="1"/>
          </p:cNvPicPr>
          <p:nvPr/>
        </p:nvPicPr>
        <p:blipFill>
          <a:blip r:embed="rId2" cstate="print"/>
          <a:stretch>
            <a:fillRect/>
          </a:stretch>
        </p:blipFill>
        <p:spPr>
          <a:xfrm>
            <a:off x="1366007" y="594166"/>
            <a:ext cx="5949187" cy="575728"/>
          </a:xfrm>
          <a:prstGeom prst="rect">
            <a:avLst/>
          </a:prstGeom>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61365"/>
            <a:ext cx="10968318" cy="6696635"/>
          </a:xfrm>
        </p:spPr>
        <p:txBody>
          <a:bodyPr>
            <a:normAutofit/>
          </a:bodyPr>
          <a:lstStyle/>
          <a:p>
            <a:pPr>
              <a:buNone/>
            </a:pPr>
            <a:endParaRPr lang="en-US" dirty="0" smtClean="0"/>
          </a:p>
          <a:p>
            <a:pPr>
              <a:buNone/>
            </a:pPr>
            <a:r>
              <a:rPr lang="en-US" dirty="0" smtClean="0"/>
              <a:t>9. </a:t>
            </a:r>
          </a:p>
          <a:p>
            <a:pPr>
              <a:buNone/>
            </a:pPr>
            <a:endParaRPr lang="en-US" dirty="0" smtClean="0"/>
          </a:p>
          <a:p>
            <a:r>
              <a:rPr lang="en-US" dirty="0" smtClean="0"/>
              <a:t>Next, we define the train method, which takes two arguments: training_inputs and labels.</a:t>
            </a:r>
          </a:p>
          <a:p>
            <a:endParaRPr lang="en-US" dirty="0" smtClean="0"/>
          </a:p>
          <a:p>
            <a:r>
              <a:rPr lang="en-US" dirty="0" smtClean="0"/>
              <a:t>training_inputs is expected to be a list made up of numpy vectors to be used as inputs by the predict method.</a:t>
            </a:r>
          </a:p>
          <a:p>
            <a:endParaRPr lang="en-US" dirty="0" smtClean="0"/>
          </a:p>
          <a:p>
            <a:r>
              <a:rPr lang="en-US" dirty="0" smtClean="0"/>
              <a:t>labels is expected to be a numpy array of expected output values for each of the corresponding inputs in the training_inputs list.</a:t>
            </a:r>
          </a:p>
          <a:p>
            <a:endParaRPr lang="en-US" dirty="0" smtClean="0"/>
          </a:p>
          <a:p>
            <a:r>
              <a:rPr lang="en-US" dirty="0" smtClean="0"/>
              <a:t>In essence, the input vector at training_inputs[n] has the expected output at labels[n], therefore </a:t>
            </a:r>
            <a:r>
              <a:rPr lang="en-US" b="1" dirty="0" smtClean="0"/>
              <a:t>len(training_inputs) == len(labels</a:t>
            </a:r>
            <a:r>
              <a:rPr lang="en-US" dirty="0" smtClean="0"/>
              <a:t>).</a:t>
            </a:r>
          </a:p>
        </p:txBody>
      </p:sp>
      <p:pic>
        <p:nvPicPr>
          <p:cNvPr id="5" name="Picture 4" descr="32.PNG"/>
          <p:cNvPicPr>
            <a:picLocks noChangeAspect="1"/>
          </p:cNvPicPr>
          <p:nvPr/>
        </p:nvPicPr>
        <p:blipFill>
          <a:blip r:embed="rId2" cstate="print"/>
          <a:stretch>
            <a:fillRect/>
          </a:stretch>
        </p:blipFill>
        <p:spPr>
          <a:xfrm>
            <a:off x="1366007" y="594166"/>
            <a:ext cx="5949187" cy="575728"/>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001"/>
            <a:ext cx="10515600" cy="3257364"/>
          </a:xfrm>
        </p:spPr>
        <p:txBody>
          <a:bodyPr/>
          <a:lstStyle/>
          <a:p>
            <a:pPr>
              <a:buNone/>
            </a:pPr>
            <a:r>
              <a:rPr lang="en-US" dirty="0" smtClean="0"/>
              <a:t>10.</a:t>
            </a:r>
          </a:p>
          <a:p>
            <a:pPr>
              <a:buNone/>
            </a:pPr>
            <a:endParaRPr lang="en-US" dirty="0" smtClean="0"/>
          </a:p>
          <a:p>
            <a:r>
              <a:rPr lang="en-US" dirty="0" smtClean="0"/>
              <a:t>This creates a loop wherein the following code block will be run a number of times equal to the </a:t>
            </a:r>
            <a:r>
              <a:rPr lang="en-US" b="1" dirty="0" smtClean="0"/>
              <a:t>threshold</a:t>
            </a:r>
            <a:r>
              <a:rPr lang="en-US" dirty="0" smtClean="0"/>
              <a:t> argument we passed into the Perceptron constructor. If one hasn’t been passed in, it’s defaulted to 100 epochs. Because we don’t care to use an </a:t>
            </a:r>
            <a:r>
              <a:rPr lang="en-US" b="1" dirty="0" smtClean="0"/>
              <a:t>iterator</a:t>
            </a:r>
            <a:r>
              <a:rPr lang="en-US" dirty="0" smtClean="0"/>
              <a:t> variable, convention has us set it to _. </a:t>
            </a:r>
          </a:p>
        </p:txBody>
      </p:sp>
      <p:pic>
        <p:nvPicPr>
          <p:cNvPr id="4" name="Picture 3" descr="33.PNG"/>
          <p:cNvPicPr>
            <a:picLocks noChangeAspect="1"/>
          </p:cNvPicPr>
          <p:nvPr/>
        </p:nvPicPr>
        <p:blipFill>
          <a:blip r:embed="rId2" cstate="print"/>
          <a:stretch>
            <a:fillRect/>
          </a:stretch>
        </p:blipFill>
        <p:spPr>
          <a:xfrm>
            <a:off x="1556017" y="312620"/>
            <a:ext cx="4581820" cy="547992"/>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52319"/>
            <a:ext cx="10515600" cy="6135034"/>
          </a:xfrm>
        </p:spPr>
        <p:txBody>
          <a:bodyPr>
            <a:normAutofit/>
          </a:bodyPr>
          <a:lstStyle/>
          <a:p>
            <a:pPr>
              <a:buNone/>
            </a:pPr>
            <a:r>
              <a:rPr lang="en-US" dirty="0" smtClean="0"/>
              <a:t>11.</a:t>
            </a:r>
          </a:p>
          <a:p>
            <a:pPr>
              <a:buNone/>
            </a:pPr>
            <a:endParaRPr lang="en-US" dirty="0" smtClean="0"/>
          </a:p>
          <a:p>
            <a:pPr>
              <a:buNone/>
            </a:pPr>
            <a:r>
              <a:rPr lang="en-US" dirty="0" smtClean="0"/>
              <a:t>There are three important steps happening in this line:</a:t>
            </a:r>
          </a:p>
        </p:txBody>
      </p:sp>
      <p:pic>
        <p:nvPicPr>
          <p:cNvPr id="4" name="Picture 3" descr="35.PNG"/>
          <p:cNvPicPr>
            <a:picLocks noChangeAspect="1"/>
          </p:cNvPicPr>
          <p:nvPr/>
        </p:nvPicPr>
        <p:blipFill>
          <a:blip r:embed="rId2" cstate="print"/>
          <a:stretch>
            <a:fillRect/>
          </a:stretch>
        </p:blipFill>
        <p:spPr>
          <a:xfrm>
            <a:off x="1512760" y="236701"/>
            <a:ext cx="6948372" cy="516334"/>
          </a:xfrm>
          <a:prstGeom prst="rect">
            <a:avLst/>
          </a:prstGeom>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52319"/>
            <a:ext cx="10515600" cy="6135034"/>
          </a:xfrm>
        </p:spPr>
        <p:txBody>
          <a:bodyPr>
            <a:normAutofit/>
          </a:bodyPr>
          <a:lstStyle/>
          <a:p>
            <a:pPr>
              <a:buNone/>
            </a:pPr>
            <a:r>
              <a:rPr lang="en-US" dirty="0" smtClean="0"/>
              <a:t>11.</a:t>
            </a:r>
          </a:p>
          <a:p>
            <a:pPr>
              <a:buNone/>
            </a:pPr>
            <a:endParaRPr lang="en-US" dirty="0" smtClean="0"/>
          </a:p>
          <a:p>
            <a:pPr>
              <a:buNone/>
            </a:pPr>
            <a:r>
              <a:rPr lang="en-US" dirty="0" smtClean="0"/>
              <a:t>There are three important steps happening in this line:</a:t>
            </a:r>
          </a:p>
          <a:p>
            <a:pPr>
              <a:buNone/>
            </a:pPr>
            <a:endParaRPr lang="en-US" dirty="0" smtClean="0"/>
          </a:p>
          <a:p>
            <a:pPr marL="514350" indent="-514350">
              <a:buFont typeface="+mj-lt"/>
              <a:buAutoNum type="arabicPeriod"/>
            </a:pPr>
            <a:r>
              <a:rPr lang="en-US" dirty="0" smtClean="0"/>
              <a:t>We</a:t>
            </a:r>
            <a:r>
              <a:rPr lang="en-US" b="1" dirty="0" smtClean="0"/>
              <a:t> zip training_inputs and labels</a:t>
            </a:r>
            <a:r>
              <a:rPr lang="en-US" dirty="0" smtClean="0"/>
              <a:t> together to create a new iterable object</a:t>
            </a:r>
          </a:p>
        </p:txBody>
      </p:sp>
      <p:pic>
        <p:nvPicPr>
          <p:cNvPr id="4" name="Picture 3" descr="35.PNG"/>
          <p:cNvPicPr>
            <a:picLocks noChangeAspect="1"/>
          </p:cNvPicPr>
          <p:nvPr/>
        </p:nvPicPr>
        <p:blipFill>
          <a:blip r:embed="rId2" cstate="print"/>
          <a:stretch>
            <a:fillRect/>
          </a:stretch>
        </p:blipFill>
        <p:spPr>
          <a:xfrm>
            <a:off x="1512760" y="236701"/>
            <a:ext cx="6948372" cy="516334"/>
          </a:xfrm>
          <a:prstGeom prst="rect">
            <a:avLst/>
          </a:prstGeom>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52319"/>
            <a:ext cx="10515600" cy="6135034"/>
          </a:xfrm>
        </p:spPr>
        <p:txBody>
          <a:bodyPr>
            <a:normAutofit/>
          </a:bodyPr>
          <a:lstStyle/>
          <a:p>
            <a:pPr>
              <a:buNone/>
            </a:pPr>
            <a:r>
              <a:rPr lang="en-US" dirty="0" smtClean="0"/>
              <a:t>11.</a:t>
            </a:r>
          </a:p>
          <a:p>
            <a:pPr>
              <a:buNone/>
            </a:pPr>
            <a:endParaRPr lang="en-US" dirty="0" smtClean="0"/>
          </a:p>
          <a:p>
            <a:pPr>
              <a:buNone/>
            </a:pPr>
            <a:r>
              <a:rPr lang="en-US" dirty="0" smtClean="0"/>
              <a:t>There are three important steps happening in this line:</a:t>
            </a:r>
          </a:p>
          <a:p>
            <a:pPr>
              <a:buNone/>
            </a:pPr>
            <a:endParaRPr lang="en-US" dirty="0" smtClean="0"/>
          </a:p>
          <a:p>
            <a:pPr marL="514350" indent="-514350">
              <a:buFont typeface="+mj-lt"/>
              <a:buAutoNum type="arabicPeriod"/>
            </a:pPr>
            <a:r>
              <a:rPr lang="en-US" dirty="0" smtClean="0"/>
              <a:t>We </a:t>
            </a:r>
            <a:r>
              <a:rPr lang="en-US" b="1" dirty="0" smtClean="0"/>
              <a:t>zip training_inputs and labels</a:t>
            </a:r>
            <a:r>
              <a:rPr lang="en-US" dirty="0" smtClean="0"/>
              <a:t> together to create a new iterable object</a:t>
            </a:r>
          </a:p>
          <a:p>
            <a:pPr marL="514350" indent="-514350">
              <a:buFont typeface="+mj-lt"/>
              <a:buAutoNum type="arabicPeriod"/>
            </a:pPr>
            <a:r>
              <a:rPr lang="en-US" dirty="0" smtClean="0"/>
              <a:t>We loop through the new object</a:t>
            </a:r>
          </a:p>
        </p:txBody>
      </p:sp>
      <p:pic>
        <p:nvPicPr>
          <p:cNvPr id="4" name="Picture 3" descr="35.PNG"/>
          <p:cNvPicPr>
            <a:picLocks noChangeAspect="1"/>
          </p:cNvPicPr>
          <p:nvPr/>
        </p:nvPicPr>
        <p:blipFill>
          <a:blip r:embed="rId2" cstate="print"/>
          <a:stretch>
            <a:fillRect/>
          </a:stretch>
        </p:blipFill>
        <p:spPr>
          <a:xfrm>
            <a:off x="1512760" y="236701"/>
            <a:ext cx="6948372" cy="516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B93BA-482A-467D-B643-2D0720A15F5E}"/>
              </a:ext>
            </a:extLst>
          </p:cNvPr>
          <p:cNvSpPr>
            <a:spLocks noGrp="1"/>
          </p:cNvSpPr>
          <p:nvPr>
            <p:ph type="title"/>
          </p:nvPr>
        </p:nvSpPr>
        <p:spPr>
          <a:xfrm>
            <a:off x="483198" y="418914"/>
            <a:ext cx="2389094" cy="882762"/>
          </a:xfrm>
        </p:spPr>
        <p:txBody>
          <a:bodyPr/>
          <a:lstStyle/>
          <a:p>
            <a:r>
              <a:rPr lang="en-US" b="1" dirty="0"/>
              <a:t>Review</a:t>
            </a:r>
          </a:p>
        </p:txBody>
      </p:sp>
      <p:pic>
        <p:nvPicPr>
          <p:cNvPr id="5" name="Content Placeholder 4">
            <a:extLst>
              <a:ext uri="{FF2B5EF4-FFF2-40B4-BE49-F238E27FC236}">
                <a16:creationId xmlns:a16="http://schemas.microsoft.com/office/drawing/2014/main" xmlns="" id="{A6C7BE9A-BC82-4F80-8D42-F3CCCA4CDED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1382"/>
          <a:stretch/>
        </p:blipFill>
        <p:spPr>
          <a:xfrm>
            <a:off x="6011374" y="1398494"/>
            <a:ext cx="5904524" cy="4679576"/>
          </a:xfrm>
        </p:spPr>
      </p:pic>
      <p:sp>
        <p:nvSpPr>
          <p:cNvPr id="6" name="TextBox 5">
            <a:extLst>
              <a:ext uri="{FF2B5EF4-FFF2-40B4-BE49-F238E27FC236}">
                <a16:creationId xmlns:a16="http://schemas.microsoft.com/office/drawing/2014/main" xmlns="" id="{E0E315B6-8365-4B9F-9CED-3030698D5830}"/>
              </a:ext>
            </a:extLst>
          </p:cNvPr>
          <p:cNvSpPr txBox="1"/>
          <p:nvPr/>
        </p:nvSpPr>
        <p:spPr>
          <a:xfrm>
            <a:off x="645458" y="2722619"/>
            <a:ext cx="505609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Dendrite</a:t>
            </a:r>
            <a:r>
              <a:rPr lang="en-US" dirty="0"/>
              <a:t>: Receives signals from other neurons.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Synapse</a:t>
            </a:r>
            <a:r>
              <a:rPr lang="en-US" dirty="0"/>
              <a:t>: Point of connection to other neurons.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Soma</a:t>
            </a:r>
            <a:r>
              <a:rPr lang="en-US" dirty="0"/>
              <a:t>: Processes the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Axon</a:t>
            </a:r>
            <a:r>
              <a:rPr lang="en-US" dirty="0"/>
              <a:t>: Transmits the output of this neuron.</a:t>
            </a:r>
          </a:p>
        </p:txBody>
      </p:sp>
    </p:spTree>
    <p:extLst>
      <p:ext uri="{BB962C8B-B14F-4D97-AF65-F5344CB8AC3E}">
        <p14:creationId xmlns:p14="http://schemas.microsoft.com/office/powerpoint/2010/main" xmlns="" val="185387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6E2C2-7B5E-4B1A-9272-9D5395B034E0}"/>
              </a:ext>
            </a:extLst>
          </p:cNvPr>
          <p:cNvSpPr>
            <a:spLocks noGrp="1"/>
          </p:cNvSpPr>
          <p:nvPr>
            <p:ph type="title"/>
          </p:nvPr>
        </p:nvSpPr>
        <p:spPr>
          <a:xfrm>
            <a:off x="0" y="0"/>
            <a:ext cx="10515600" cy="1325563"/>
          </a:xfrm>
        </p:spPr>
        <p:txBody>
          <a:bodyPr/>
          <a:lstStyle/>
          <a:p>
            <a:r>
              <a:rPr lang="en-US" b="1" dirty="0"/>
              <a:t>Geometric Interpretation Of M-P Neuron</a:t>
            </a:r>
            <a:endParaRPr lang="en-US" dirty="0"/>
          </a:p>
        </p:txBody>
      </p:sp>
      <p:sp>
        <p:nvSpPr>
          <p:cNvPr id="3" name="Content Placeholder 2">
            <a:extLst>
              <a:ext uri="{FF2B5EF4-FFF2-40B4-BE49-F238E27FC236}">
                <a16:creationId xmlns:a16="http://schemas.microsoft.com/office/drawing/2014/main" xmlns="" id="{34EEF262-62B0-4345-BE6B-E31034765A0A}"/>
              </a:ext>
            </a:extLst>
          </p:cNvPr>
          <p:cNvSpPr>
            <a:spLocks noGrp="1"/>
          </p:cNvSpPr>
          <p:nvPr>
            <p:ph idx="1"/>
          </p:nvPr>
        </p:nvSpPr>
        <p:spPr>
          <a:xfrm>
            <a:off x="257287" y="1761080"/>
            <a:ext cx="5152913" cy="4715024"/>
          </a:xfrm>
        </p:spPr>
        <p:txBody>
          <a:bodyPr>
            <a:normAutofit/>
          </a:bodyPr>
          <a:lstStyle/>
          <a:p>
            <a:pPr marL="0" indent="0">
              <a:buNone/>
            </a:pPr>
            <a:r>
              <a:rPr lang="en-US" sz="2000" b="1" u="sng" dirty="0"/>
              <a:t>OR Function</a:t>
            </a:r>
          </a:p>
          <a:p>
            <a:pPr marL="0" indent="0">
              <a:buNone/>
            </a:pPr>
            <a:endParaRPr lang="en-US" sz="2000" b="1" dirty="0"/>
          </a:p>
          <a:p>
            <a:r>
              <a:rPr lang="en-US" sz="2000" dirty="0"/>
              <a:t>We already discussed that the OR function’s thresholding parameter </a:t>
            </a:r>
            <a:r>
              <a:rPr lang="en-US" sz="2000" b="1" i="1" dirty="0"/>
              <a:t>theta</a:t>
            </a:r>
            <a:r>
              <a:rPr lang="en-US" sz="2000" i="1" dirty="0"/>
              <a:t> </a:t>
            </a:r>
            <a:r>
              <a:rPr lang="en-US" sz="2000" dirty="0"/>
              <a:t>is 1.</a:t>
            </a:r>
          </a:p>
          <a:p>
            <a:pPr marL="0" indent="0">
              <a:buNone/>
            </a:pPr>
            <a:endParaRPr lang="en-US" sz="2000" dirty="0"/>
          </a:p>
          <a:p>
            <a:r>
              <a:rPr lang="en-US" sz="2000" dirty="0"/>
              <a:t> The inputs are Boolean, so only 4 combinations are possible — (0,0), (0,1), (1,0) and (1,1).</a:t>
            </a:r>
          </a:p>
          <a:p>
            <a:pPr marL="0" indent="0">
              <a:buNone/>
            </a:pPr>
            <a:endParaRPr lang="en-US" sz="2000" dirty="0"/>
          </a:p>
        </p:txBody>
      </p:sp>
      <p:pic>
        <p:nvPicPr>
          <p:cNvPr id="5" name="Picture 4">
            <a:extLst>
              <a:ext uri="{FF2B5EF4-FFF2-40B4-BE49-F238E27FC236}">
                <a16:creationId xmlns:a16="http://schemas.microsoft.com/office/drawing/2014/main" xmlns="" id="{09A2EDAF-8A3B-4298-80E1-4E01B52147C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0200" y="2425636"/>
            <a:ext cx="6781800" cy="2914650"/>
          </a:xfrm>
          <a:prstGeom prst="rect">
            <a:avLst/>
          </a:prstGeom>
        </p:spPr>
      </p:pic>
    </p:spTree>
    <p:extLst>
      <p:ext uri="{BB962C8B-B14F-4D97-AF65-F5344CB8AC3E}">
        <p14:creationId xmlns:p14="http://schemas.microsoft.com/office/powerpoint/2010/main" xmlns="" val="112495031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52319"/>
            <a:ext cx="10515600" cy="6135034"/>
          </a:xfrm>
        </p:spPr>
        <p:txBody>
          <a:bodyPr>
            <a:normAutofit/>
          </a:bodyPr>
          <a:lstStyle/>
          <a:p>
            <a:pPr>
              <a:buNone/>
            </a:pPr>
            <a:r>
              <a:rPr lang="en-US" dirty="0" smtClean="0"/>
              <a:t>11.</a:t>
            </a:r>
          </a:p>
          <a:p>
            <a:pPr>
              <a:buNone/>
            </a:pPr>
            <a:endParaRPr lang="en-US" dirty="0" smtClean="0"/>
          </a:p>
          <a:p>
            <a:pPr>
              <a:buNone/>
            </a:pPr>
            <a:r>
              <a:rPr lang="en-US" dirty="0" smtClean="0"/>
              <a:t>There are three important steps happening in this line:</a:t>
            </a:r>
          </a:p>
          <a:p>
            <a:pPr>
              <a:buNone/>
            </a:pPr>
            <a:endParaRPr lang="en-US" dirty="0" smtClean="0"/>
          </a:p>
          <a:p>
            <a:pPr marL="514350" indent="-514350">
              <a:buFont typeface="+mj-lt"/>
              <a:buAutoNum type="arabicPeriod"/>
            </a:pPr>
            <a:r>
              <a:rPr lang="en-US" dirty="0" smtClean="0"/>
              <a:t>We </a:t>
            </a:r>
            <a:r>
              <a:rPr lang="en-US" b="1" dirty="0" smtClean="0"/>
              <a:t>zip training_inputs and labels</a:t>
            </a:r>
            <a:r>
              <a:rPr lang="en-US" dirty="0" smtClean="0"/>
              <a:t> together to create a new iterable object</a:t>
            </a:r>
          </a:p>
          <a:p>
            <a:pPr marL="514350" indent="-514350">
              <a:buFont typeface="+mj-lt"/>
              <a:buAutoNum type="arabicPeriod"/>
            </a:pPr>
            <a:r>
              <a:rPr lang="en-US" dirty="0" smtClean="0"/>
              <a:t>We loop through the new object</a:t>
            </a:r>
          </a:p>
          <a:p>
            <a:pPr marL="514350" indent="-514350">
              <a:buFont typeface="+mj-lt"/>
              <a:buAutoNum type="arabicPeriod"/>
            </a:pPr>
            <a:r>
              <a:rPr lang="en-US" dirty="0" smtClean="0"/>
              <a:t>While we iterate through, we store each elements in the training_inputs list into the inputs variable, and each of the elements in labels, in the variable label.</a:t>
            </a:r>
          </a:p>
          <a:p>
            <a:pPr marL="514350" indent="-514350">
              <a:buFont typeface="+mj-lt"/>
              <a:buAutoNum type="arabicPeriod"/>
            </a:pPr>
            <a:endParaRPr lang="en-US" dirty="0" smtClean="0"/>
          </a:p>
        </p:txBody>
      </p:sp>
      <p:pic>
        <p:nvPicPr>
          <p:cNvPr id="4" name="Picture 3" descr="35.PNG"/>
          <p:cNvPicPr>
            <a:picLocks noChangeAspect="1"/>
          </p:cNvPicPr>
          <p:nvPr/>
        </p:nvPicPr>
        <p:blipFill>
          <a:blip r:embed="rId2" cstate="print"/>
          <a:stretch>
            <a:fillRect/>
          </a:stretch>
        </p:blipFill>
        <p:spPr>
          <a:xfrm>
            <a:off x="1512760" y="236701"/>
            <a:ext cx="6948372" cy="516334"/>
          </a:xfrm>
          <a:prstGeom prst="rect">
            <a:avLst/>
          </a:prstGeom>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52319"/>
            <a:ext cx="10515600" cy="6135034"/>
          </a:xfrm>
        </p:spPr>
        <p:txBody>
          <a:bodyPr>
            <a:normAutofit fontScale="92500" lnSpcReduction="10000"/>
          </a:bodyPr>
          <a:lstStyle/>
          <a:p>
            <a:pPr>
              <a:buNone/>
            </a:pPr>
            <a:r>
              <a:rPr lang="en-US" dirty="0" smtClean="0"/>
              <a:t>11.</a:t>
            </a:r>
          </a:p>
          <a:p>
            <a:pPr>
              <a:buNone/>
            </a:pPr>
            <a:endParaRPr lang="en-US" dirty="0" smtClean="0"/>
          </a:p>
          <a:p>
            <a:pPr>
              <a:buNone/>
            </a:pPr>
            <a:r>
              <a:rPr lang="en-US" dirty="0" smtClean="0"/>
              <a:t>There are three important steps happening in this line:</a:t>
            </a:r>
          </a:p>
          <a:p>
            <a:pPr>
              <a:buNone/>
            </a:pPr>
            <a:endParaRPr lang="en-US" dirty="0" smtClean="0"/>
          </a:p>
          <a:p>
            <a:pPr marL="514350" indent="-514350">
              <a:buFont typeface="+mj-lt"/>
              <a:buAutoNum type="arabicPeriod"/>
            </a:pPr>
            <a:r>
              <a:rPr lang="en-US" dirty="0" smtClean="0"/>
              <a:t>We </a:t>
            </a:r>
            <a:r>
              <a:rPr lang="en-US" b="1" dirty="0" smtClean="0"/>
              <a:t>zip training_inputs and labels</a:t>
            </a:r>
            <a:r>
              <a:rPr lang="en-US" dirty="0" smtClean="0"/>
              <a:t> together to create a new iterable object</a:t>
            </a:r>
          </a:p>
          <a:p>
            <a:pPr marL="514350" indent="-514350">
              <a:buFont typeface="+mj-lt"/>
              <a:buAutoNum type="arabicPeriod"/>
            </a:pPr>
            <a:r>
              <a:rPr lang="en-US" dirty="0" smtClean="0"/>
              <a:t>We loop through the new object</a:t>
            </a:r>
          </a:p>
          <a:p>
            <a:pPr marL="514350" indent="-514350">
              <a:buFont typeface="+mj-lt"/>
              <a:buAutoNum type="arabicPeriod"/>
            </a:pPr>
            <a:r>
              <a:rPr lang="en-US" dirty="0" smtClean="0"/>
              <a:t>While we iterate through, we store each elements in the training_inputs list into the inputs variable, and each of the elements in labels, in the variable label.</a:t>
            </a:r>
          </a:p>
          <a:p>
            <a:pPr marL="514350" indent="-514350">
              <a:buFont typeface="+mj-lt"/>
              <a:buAutoNum type="arabicPeriod"/>
            </a:pPr>
            <a:endParaRPr lang="en-US" dirty="0" smtClean="0"/>
          </a:p>
          <a:p>
            <a:r>
              <a:rPr lang="en-US" dirty="0" smtClean="0"/>
              <a:t>In the code block after this line, when we reference label, we get the </a:t>
            </a:r>
            <a:r>
              <a:rPr lang="en-US" i="1" dirty="0" smtClean="0"/>
              <a:t>expected output </a:t>
            </a:r>
            <a:r>
              <a:rPr lang="en-US" dirty="0" smtClean="0"/>
              <a:t>of the input vector stored in the inputs variable, and we do this once for every inputs/label pair.</a:t>
            </a:r>
          </a:p>
          <a:p>
            <a:pPr>
              <a:buNone/>
            </a:pPr>
            <a:r>
              <a:rPr lang="en-US" dirty="0" smtClean="0"/>
              <a:t> </a:t>
            </a:r>
            <a:endParaRPr lang="en-US" dirty="0"/>
          </a:p>
        </p:txBody>
      </p:sp>
      <p:pic>
        <p:nvPicPr>
          <p:cNvPr id="4" name="Picture 3" descr="35.PNG"/>
          <p:cNvPicPr>
            <a:picLocks noChangeAspect="1"/>
          </p:cNvPicPr>
          <p:nvPr/>
        </p:nvPicPr>
        <p:blipFill>
          <a:blip r:embed="rId2" cstate="print"/>
          <a:stretch>
            <a:fillRect/>
          </a:stretch>
        </p:blipFill>
        <p:spPr>
          <a:xfrm>
            <a:off x="1512760" y="236701"/>
            <a:ext cx="6948372" cy="516334"/>
          </a:xfrm>
          <a:prstGeom prst="rect">
            <a:avLst/>
          </a:prstGeo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5"/>
            <a:ext cx="10901082" cy="6471210"/>
          </a:xfrm>
        </p:spPr>
        <p:txBody>
          <a:bodyPr>
            <a:normAutofit/>
          </a:bodyPr>
          <a:lstStyle/>
          <a:p>
            <a:pPr>
              <a:buNone/>
            </a:pPr>
            <a:r>
              <a:rPr lang="en-US" dirty="0" smtClean="0"/>
              <a:t>12.</a:t>
            </a:r>
          </a:p>
          <a:p>
            <a:pPr>
              <a:buNone/>
            </a:pPr>
            <a:endParaRPr lang="en-US" dirty="0" smtClean="0"/>
          </a:p>
          <a:p>
            <a:r>
              <a:rPr lang="en-US" dirty="0" smtClean="0"/>
              <a:t>Here, we pass the inputs vector into our previously defined predict method, and we store the result in the prediction variable. </a:t>
            </a:r>
          </a:p>
          <a:p>
            <a:endParaRPr lang="en-US" dirty="0" smtClean="0"/>
          </a:p>
          <a:p>
            <a:endParaRPr lang="en-US" dirty="0"/>
          </a:p>
        </p:txBody>
      </p:sp>
      <p:pic>
        <p:nvPicPr>
          <p:cNvPr id="4" name="Picture 3" descr="36.PNG"/>
          <p:cNvPicPr>
            <a:picLocks noChangeAspect="1"/>
          </p:cNvPicPr>
          <p:nvPr/>
        </p:nvPicPr>
        <p:blipFill>
          <a:blip r:embed="rId2" cstate="print"/>
          <a:stretch>
            <a:fillRect/>
          </a:stretch>
        </p:blipFill>
        <p:spPr>
          <a:xfrm>
            <a:off x="1518461" y="259673"/>
            <a:ext cx="4828966" cy="493362"/>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5"/>
            <a:ext cx="10901082" cy="6471210"/>
          </a:xfrm>
        </p:spPr>
        <p:txBody>
          <a:bodyPr>
            <a:normAutofit/>
          </a:bodyPr>
          <a:lstStyle/>
          <a:p>
            <a:pPr>
              <a:buNone/>
            </a:pPr>
            <a:r>
              <a:rPr lang="en-US" dirty="0" smtClean="0"/>
              <a:t>12.</a:t>
            </a:r>
          </a:p>
          <a:p>
            <a:pPr>
              <a:buNone/>
            </a:pPr>
            <a:endParaRPr lang="en-US" dirty="0" smtClean="0"/>
          </a:p>
          <a:p>
            <a:r>
              <a:rPr lang="en-US" dirty="0" smtClean="0"/>
              <a:t>Here, we pass the inputs vector into our previously defined predict method, and we store the result in the prediction variable. </a:t>
            </a:r>
          </a:p>
          <a:p>
            <a:endParaRPr lang="en-US" dirty="0" smtClean="0"/>
          </a:p>
          <a:p>
            <a:pPr>
              <a:buNone/>
            </a:pPr>
            <a:r>
              <a:rPr lang="en-US" dirty="0" smtClean="0"/>
              <a:t>13. </a:t>
            </a:r>
          </a:p>
          <a:p>
            <a:pPr>
              <a:buNone/>
            </a:pPr>
            <a:endParaRPr lang="en-US" dirty="0" smtClean="0"/>
          </a:p>
          <a:p>
            <a:endParaRPr lang="en-US" dirty="0"/>
          </a:p>
        </p:txBody>
      </p:sp>
      <p:pic>
        <p:nvPicPr>
          <p:cNvPr id="4" name="Picture 3" descr="36.PNG"/>
          <p:cNvPicPr>
            <a:picLocks noChangeAspect="1"/>
          </p:cNvPicPr>
          <p:nvPr/>
        </p:nvPicPr>
        <p:blipFill>
          <a:blip r:embed="rId2" cstate="print"/>
          <a:stretch>
            <a:fillRect/>
          </a:stretch>
        </p:blipFill>
        <p:spPr>
          <a:xfrm>
            <a:off x="1518461" y="259673"/>
            <a:ext cx="4828966" cy="493362"/>
          </a:xfrm>
          <a:prstGeom prst="rect">
            <a:avLst/>
          </a:prstGeom>
        </p:spPr>
      </p:pic>
      <p:pic>
        <p:nvPicPr>
          <p:cNvPr id="5" name="Picture 4" descr="37.PNG"/>
          <p:cNvPicPr>
            <a:picLocks noChangeAspect="1"/>
          </p:cNvPicPr>
          <p:nvPr/>
        </p:nvPicPr>
        <p:blipFill>
          <a:blip r:embed="rId3" cstate="print"/>
          <a:stretch>
            <a:fillRect/>
          </a:stretch>
        </p:blipFill>
        <p:spPr>
          <a:xfrm>
            <a:off x="1514794" y="2862966"/>
            <a:ext cx="9206580" cy="687058"/>
          </a:xfrm>
          <a:prstGeom prst="rect">
            <a:avLst/>
          </a:prstGeom>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5"/>
            <a:ext cx="10901082" cy="6471210"/>
          </a:xfrm>
        </p:spPr>
        <p:txBody>
          <a:bodyPr>
            <a:normAutofit/>
          </a:bodyPr>
          <a:lstStyle/>
          <a:p>
            <a:pPr>
              <a:buNone/>
            </a:pPr>
            <a:r>
              <a:rPr lang="en-US" dirty="0" smtClean="0"/>
              <a:t>12.</a:t>
            </a:r>
          </a:p>
          <a:p>
            <a:pPr>
              <a:buNone/>
            </a:pPr>
            <a:endParaRPr lang="en-US" dirty="0" smtClean="0"/>
          </a:p>
          <a:p>
            <a:r>
              <a:rPr lang="en-US" dirty="0" smtClean="0"/>
              <a:t>Here, we pass the inputs vector into our previously defined predict method, and we store the result in the prediction variable. </a:t>
            </a:r>
          </a:p>
          <a:p>
            <a:endParaRPr lang="en-US" dirty="0" smtClean="0"/>
          </a:p>
          <a:p>
            <a:pPr>
              <a:buNone/>
            </a:pPr>
            <a:r>
              <a:rPr lang="en-US" dirty="0" smtClean="0"/>
              <a:t>13. </a:t>
            </a:r>
          </a:p>
          <a:p>
            <a:pPr>
              <a:buNone/>
            </a:pPr>
            <a:endParaRPr lang="en-US" dirty="0" smtClean="0"/>
          </a:p>
          <a:p>
            <a:r>
              <a:rPr lang="en-US" dirty="0" smtClean="0"/>
              <a:t>This is almost all of the learning rule implementation:</a:t>
            </a:r>
          </a:p>
          <a:p>
            <a:endParaRPr lang="en-US" dirty="0" smtClean="0"/>
          </a:p>
          <a:p>
            <a:pPr>
              <a:buNone/>
            </a:pPr>
            <a:endParaRPr lang="en-US" dirty="0" smtClean="0"/>
          </a:p>
        </p:txBody>
      </p:sp>
      <p:pic>
        <p:nvPicPr>
          <p:cNvPr id="4" name="Picture 3" descr="36.PNG"/>
          <p:cNvPicPr>
            <a:picLocks noChangeAspect="1"/>
          </p:cNvPicPr>
          <p:nvPr/>
        </p:nvPicPr>
        <p:blipFill>
          <a:blip r:embed="rId2" cstate="print"/>
          <a:stretch>
            <a:fillRect/>
          </a:stretch>
        </p:blipFill>
        <p:spPr>
          <a:xfrm>
            <a:off x="1518461" y="259673"/>
            <a:ext cx="4828966" cy="493362"/>
          </a:xfrm>
          <a:prstGeom prst="rect">
            <a:avLst/>
          </a:prstGeom>
        </p:spPr>
      </p:pic>
      <p:pic>
        <p:nvPicPr>
          <p:cNvPr id="5" name="Picture 4" descr="37.PNG"/>
          <p:cNvPicPr>
            <a:picLocks noChangeAspect="1"/>
          </p:cNvPicPr>
          <p:nvPr/>
        </p:nvPicPr>
        <p:blipFill>
          <a:blip r:embed="rId3" cstate="print"/>
          <a:stretch>
            <a:fillRect/>
          </a:stretch>
        </p:blipFill>
        <p:spPr>
          <a:xfrm>
            <a:off x="1514794" y="2862966"/>
            <a:ext cx="9206580" cy="687058"/>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5"/>
            <a:ext cx="10901082" cy="6471210"/>
          </a:xfrm>
        </p:spPr>
        <p:txBody>
          <a:bodyPr>
            <a:normAutofit/>
          </a:bodyPr>
          <a:lstStyle/>
          <a:p>
            <a:pPr>
              <a:buNone/>
            </a:pPr>
            <a:r>
              <a:rPr lang="en-US" dirty="0" smtClean="0"/>
              <a:t>12.</a:t>
            </a:r>
          </a:p>
          <a:p>
            <a:pPr>
              <a:buNone/>
            </a:pPr>
            <a:endParaRPr lang="en-US" dirty="0" smtClean="0"/>
          </a:p>
          <a:p>
            <a:r>
              <a:rPr lang="en-US" dirty="0" smtClean="0"/>
              <a:t>Here, we pass the inputs vector into our previously defined predict method, and we store the result in the prediction variable. </a:t>
            </a:r>
          </a:p>
          <a:p>
            <a:endParaRPr lang="en-US" dirty="0" smtClean="0"/>
          </a:p>
          <a:p>
            <a:pPr>
              <a:buNone/>
            </a:pPr>
            <a:r>
              <a:rPr lang="en-US" dirty="0" smtClean="0"/>
              <a:t>13. </a:t>
            </a:r>
          </a:p>
          <a:p>
            <a:pPr>
              <a:buNone/>
            </a:pPr>
            <a:endParaRPr lang="en-US" dirty="0" smtClean="0"/>
          </a:p>
          <a:p>
            <a:r>
              <a:rPr lang="en-US" dirty="0" smtClean="0"/>
              <a:t>This is almost all of the learning rule implementation:</a:t>
            </a:r>
          </a:p>
          <a:p>
            <a:endParaRPr lang="en-US" dirty="0" smtClean="0"/>
          </a:p>
          <a:p>
            <a:endParaRPr lang="en-US" dirty="0" smtClean="0"/>
          </a:p>
        </p:txBody>
      </p:sp>
      <p:pic>
        <p:nvPicPr>
          <p:cNvPr id="4" name="Picture 3" descr="36.PNG"/>
          <p:cNvPicPr>
            <a:picLocks noChangeAspect="1"/>
          </p:cNvPicPr>
          <p:nvPr/>
        </p:nvPicPr>
        <p:blipFill>
          <a:blip r:embed="rId2" cstate="print"/>
          <a:stretch>
            <a:fillRect/>
          </a:stretch>
        </p:blipFill>
        <p:spPr>
          <a:xfrm>
            <a:off x="1518461" y="259673"/>
            <a:ext cx="4828966" cy="493362"/>
          </a:xfrm>
          <a:prstGeom prst="rect">
            <a:avLst/>
          </a:prstGeom>
        </p:spPr>
      </p:pic>
      <p:pic>
        <p:nvPicPr>
          <p:cNvPr id="5" name="Picture 4" descr="37.PNG"/>
          <p:cNvPicPr>
            <a:picLocks noChangeAspect="1"/>
          </p:cNvPicPr>
          <p:nvPr/>
        </p:nvPicPr>
        <p:blipFill>
          <a:blip r:embed="rId3" cstate="print"/>
          <a:stretch>
            <a:fillRect/>
          </a:stretch>
        </p:blipFill>
        <p:spPr>
          <a:xfrm>
            <a:off x="1514794" y="2862966"/>
            <a:ext cx="9206580" cy="687058"/>
          </a:xfrm>
          <a:prstGeom prst="rect">
            <a:avLst/>
          </a:prstGeom>
        </p:spPr>
      </p:pic>
      <p:pic>
        <p:nvPicPr>
          <p:cNvPr id="7" name="Picture 6" descr="22.PNG"/>
          <p:cNvPicPr>
            <a:picLocks noChangeAspect="1"/>
          </p:cNvPicPr>
          <p:nvPr/>
        </p:nvPicPr>
        <p:blipFill>
          <a:blip r:embed="rId4" cstate="print"/>
          <a:stretch>
            <a:fillRect/>
          </a:stretch>
        </p:blipFill>
        <p:spPr>
          <a:xfrm>
            <a:off x="1656366" y="4684087"/>
            <a:ext cx="3655222" cy="493031"/>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225425"/>
            <a:ext cx="10901082" cy="6471210"/>
          </a:xfrm>
        </p:spPr>
        <p:txBody>
          <a:bodyPr>
            <a:normAutofit lnSpcReduction="10000"/>
          </a:bodyPr>
          <a:lstStyle/>
          <a:p>
            <a:pPr>
              <a:buNone/>
            </a:pPr>
            <a:r>
              <a:rPr lang="en-US" dirty="0" smtClean="0"/>
              <a:t>12.</a:t>
            </a:r>
          </a:p>
          <a:p>
            <a:pPr>
              <a:buNone/>
            </a:pPr>
            <a:endParaRPr lang="en-US" dirty="0" smtClean="0"/>
          </a:p>
          <a:p>
            <a:r>
              <a:rPr lang="en-US" dirty="0" smtClean="0"/>
              <a:t>Here, we pass the inputs vector into our previously defined predict method, and we store the result in the prediction variable. </a:t>
            </a:r>
          </a:p>
          <a:p>
            <a:endParaRPr lang="en-US" dirty="0" smtClean="0"/>
          </a:p>
          <a:p>
            <a:pPr>
              <a:buNone/>
            </a:pPr>
            <a:r>
              <a:rPr lang="en-US" dirty="0" smtClean="0"/>
              <a:t>13. </a:t>
            </a:r>
          </a:p>
          <a:p>
            <a:pPr>
              <a:buNone/>
            </a:pPr>
            <a:endParaRPr lang="en-US" dirty="0" smtClean="0"/>
          </a:p>
          <a:p>
            <a:r>
              <a:rPr lang="en-US" dirty="0" smtClean="0"/>
              <a:t>This is almost all of the learning rule implementation:</a:t>
            </a:r>
          </a:p>
          <a:p>
            <a:endParaRPr lang="en-US" dirty="0" smtClean="0"/>
          </a:p>
          <a:p>
            <a:endParaRPr lang="en-US" dirty="0" smtClean="0"/>
          </a:p>
          <a:p>
            <a:r>
              <a:rPr lang="en-US" dirty="0" smtClean="0"/>
              <a:t>We find the error,</a:t>
            </a:r>
            <a:r>
              <a:rPr lang="en-US" b="1" dirty="0" smtClean="0"/>
              <a:t> label — prediction</a:t>
            </a:r>
            <a:r>
              <a:rPr lang="en-US" dirty="0" smtClean="0"/>
              <a:t>, then we multiply it by our </a:t>
            </a:r>
            <a:r>
              <a:rPr lang="en-US" b="1" dirty="0" smtClean="0"/>
              <a:t>self.learning_rate</a:t>
            </a:r>
            <a:r>
              <a:rPr lang="en-US" dirty="0" smtClean="0"/>
              <a:t>, and by our inputs vector, we then add that result to the weight vector (with the bias weight removed), and store it back into</a:t>
            </a:r>
            <a:r>
              <a:rPr lang="en-US" b="1" dirty="0" smtClean="0"/>
              <a:t> self.weights[1:]</a:t>
            </a:r>
            <a:r>
              <a:rPr lang="en-US" dirty="0" smtClean="0"/>
              <a:t>.</a:t>
            </a:r>
          </a:p>
          <a:p>
            <a:endParaRPr lang="en-US" dirty="0"/>
          </a:p>
        </p:txBody>
      </p:sp>
      <p:pic>
        <p:nvPicPr>
          <p:cNvPr id="4" name="Picture 3" descr="36.PNG"/>
          <p:cNvPicPr>
            <a:picLocks noChangeAspect="1"/>
          </p:cNvPicPr>
          <p:nvPr/>
        </p:nvPicPr>
        <p:blipFill>
          <a:blip r:embed="rId2" cstate="print"/>
          <a:stretch>
            <a:fillRect/>
          </a:stretch>
        </p:blipFill>
        <p:spPr>
          <a:xfrm>
            <a:off x="1518461" y="259673"/>
            <a:ext cx="4828966" cy="493362"/>
          </a:xfrm>
          <a:prstGeom prst="rect">
            <a:avLst/>
          </a:prstGeom>
        </p:spPr>
      </p:pic>
      <p:pic>
        <p:nvPicPr>
          <p:cNvPr id="5" name="Picture 4" descr="37.PNG"/>
          <p:cNvPicPr>
            <a:picLocks noChangeAspect="1"/>
          </p:cNvPicPr>
          <p:nvPr/>
        </p:nvPicPr>
        <p:blipFill>
          <a:blip r:embed="rId3" cstate="print"/>
          <a:stretch>
            <a:fillRect/>
          </a:stretch>
        </p:blipFill>
        <p:spPr>
          <a:xfrm>
            <a:off x="1514794" y="2862966"/>
            <a:ext cx="9206580" cy="687058"/>
          </a:xfrm>
          <a:prstGeom prst="rect">
            <a:avLst/>
          </a:prstGeom>
        </p:spPr>
      </p:pic>
      <p:pic>
        <p:nvPicPr>
          <p:cNvPr id="7" name="Picture 6" descr="22.PNG"/>
          <p:cNvPicPr>
            <a:picLocks noChangeAspect="1"/>
          </p:cNvPicPr>
          <p:nvPr/>
        </p:nvPicPr>
        <p:blipFill>
          <a:blip r:embed="rId4" cstate="print"/>
          <a:stretch>
            <a:fillRect/>
          </a:stretch>
        </p:blipFill>
        <p:spPr>
          <a:xfrm>
            <a:off x="1696707" y="4347910"/>
            <a:ext cx="3655222" cy="493031"/>
          </a:xfrm>
          <a:prstGeom prst="rect">
            <a:avLst/>
          </a:prstGeo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636"/>
            <a:ext cx="10515600" cy="6282951"/>
          </a:xfrm>
        </p:spPr>
        <p:txBody>
          <a:bodyPr>
            <a:normAutofit/>
          </a:bodyPr>
          <a:lstStyle/>
          <a:p>
            <a:r>
              <a:rPr lang="en-US" dirty="0" smtClean="0"/>
              <a:t>Remember that </a:t>
            </a:r>
            <a:r>
              <a:rPr lang="en-US" b="1" dirty="0" smtClean="0"/>
              <a:t>self.weights[0]</a:t>
            </a:r>
            <a:r>
              <a:rPr lang="en-US" dirty="0" smtClean="0"/>
              <a:t> is our bias weight, so we can’t add self.weights and inputs vectors directly, as they’re of different dimensions.</a:t>
            </a:r>
          </a:p>
          <a:p>
            <a:endParaRPr lang="en-US" dirty="0" smtClean="0"/>
          </a:p>
          <a:p>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636"/>
            <a:ext cx="10515600" cy="6282951"/>
          </a:xfrm>
        </p:spPr>
        <p:txBody>
          <a:bodyPr>
            <a:normAutofit/>
          </a:bodyPr>
          <a:lstStyle/>
          <a:p>
            <a:r>
              <a:rPr lang="en-US" dirty="0" smtClean="0"/>
              <a:t>Remember that </a:t>
            </a:r>
            <a:r>
              <a:rPr lang="en-US" b="1" dirty="0" smtClean="0"/>
              <a:t>self.weights[0]</a:t>
            </a:r>
            <a:r>
              <a:rPr lang="en-US" dirty="0" smtClean="0"/>
              <a:t> is our bias weight, so we can’t add self.weights and inputs vectors directly, as they’re of different dimensions.</a:t>
            </a:r>
          </a:p>
          <a:p>
            <a:endParaRPr lang="en-US" dirty="0" smtClean="0"/>
          </a:p>
          <a:p>
            <a:r>
              <a:rPr lang="en-US" dirty="0" smtClean="0"/>
              <a:t>There were several options to take care of this, but I think the most explicit was is to mimic what we have done early, by only considering the vector created by “removing” the bias weight at self.weights[0].</a:t>
            </a:r>
          </a:p>
          <a:p>
            <a:endParaRPr lang="en-US" dirty="0" smtClean="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636"/>
            <a:ext cx="10515600" cy="6282951"/>
          </a:xfrm>
        </p:spPr>
        <p:txBody>
          <a:bodyPr>
            <a:normAutofit/>
          </a:bodyPr>
          <a:lstStyle/>
          <a:p>
            <a:r>
              <a:rPr lang="en-US" dirty="0" smtClean="0"/>
              <a:t>Remember that </a:t>
            </a:r>
            <a:r>
              <a:rPr lang="en-US" b="1" dirty="0" smtClean="0"/>
              <a:t>self.weights[0]</a:t>
            </a:r>
            <a:r>
              <a:rPr lang="en-US" dirty="0" smtClean="0"/>
              <a:t> is our bias weight, so we can’t add self.weights and inputs vectors directly, as they’re of different dimensions.</a:t>
            </a:r>
          </a:p>
          <a:p>
            <a:endParaRPr lang="en-US" dirty="0" smtClean="0"/>
          </a:p>
          <a:p>
            <a:r>
              <a:rPr lang="en-US" dirty="0" smtClean="0"/>
              <a:t>There were several options to take care of this, but I think the most explicit was is to mimic what we have done early, by only considering the vector created by “removing” the bias weight at self.weights[0].</a:t>
            </a:r>
          </a:p>
          <a:p>
            <a:endParaRPr lang="en-US" dirty="0" smtClean="0"/>
          </a:p>
          <a:p>
            <a:r>
              <a:rPr lang="en-US" dirty="0" smtClean="0"/>
              <a:t>We can’t just ignore the bias, so we deal with it next:</a:t>
            </a:r>
          </a:p>
          <a:p>
            <a:endParaRPr lang="en-US" dirty="0" smtClean="0"/>
          </a:p>
          <a:p>
            <a:endParaRPr lang="en-US" dirty="0" smtClean="0"/>
          </a:p>
          <a:p>
            <a:endParaRPr lang="en-US" dirty="0" smtClean="0"/>
          </a:p>
          <a:p>
            <a:endParaRPr lang="en-US" dirty="0"/>
          </a:p>
        </p:txBody>
      </p:sp>
      <p:pic>
        <p:nvPicPr>
          <p:cNvPr id="4" name="Picture 3" descr="38.PNG"/>
          <p:cNvPicPr>
            <a:picLocks noChangeAspect="1"/>
          </p:cNvPicPr>
          <p:nvPr/>
        </p:nvPicPr>
        <p:blipFill>
          <a:blip r:embed="rId2" cstate="print"/>
          <a:stretch>
            <a:fillRect/>
          </a:stretch>
        </p:blipFill>
        <p:spPr>
          <a:xfrm>
            <a:off x="1833189" y="4302476"/>
            <a:ext cx="8853005" cy="538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6E2C2-7B5E-4B1A-9272-9D5395B034E0}"/>
              </a:ext>
            </a:extLst>
          </p:cNvPr>
          <p:cNvSpPr>
            <a:spLocks noGrp="1"/>
          </p:cNvSpPr>
          <p:nvPr>
            <p:ph type="title"/>
          </p:nvPr>
        </p:nvSpPr>
        <p:spPr>
          <a:xfrm>
            <a:off x="0" y="0"/>
            <a:ext cx="10515600" cy="1325563"/>
          </a:xfrm>
        </p:spPr>
        <p:txBody>
          <a:bodyPr/>
          <a:lstStyle/>
          <a:p>
            <a:r>
              <a:rPr lang="en-US" b="1" dirty="0"/>
              <a:t>Geometric Interpretation Of M-P Neuron</a:t>
            </a:r>
            <a:endParaRPr lang="en-US" dirty="0"/>
          </a:p>
        </p:txBody>
      </p:sp>
      <p:sp>
        <p:nvSpPr>
          <p:cNvPr id="3" name="Content Placeholder 2">
            <a:extLst>
              <a:ext uri="{FF2B5EF4-FFF2-40B4-BE49-F238E27FC236}">
                <a16:creationId xmlns:a16="http://schemas.microsoft.com/office/drawing/2014/main" xmlns="" id="{34EEF262-62B0-4345-BE6B-E31034765A0A}"/>
              </a:ext>
            </a:extLst>
          </p:cNvPr>
          <p:cNvSpPr>
            <a:spLocks noGrp="1"/>
          </p:cNvSpPr>
          <p:nvPr>
            <p:ph idx="1"/>
          </p:nvPr>
        </p:nvSpPr>
        <p:spPr>
          <a:xfrm>
            <a:off x="257287" y="1761080"/>
            <a:ext cx="5152913" cy="4715024"/>
          </a:xfrm>
        </p:spPr>
        <p:txBody>
          <a:bodyPr>
            <a:normAutofit/>
          </a:bodyPr>
          <a:lstStyle/>
          <a:p>
            <a:pPr marL="0" indent="0">
              <a:buNone/>
            </a:pPr>
            <a:r>
              <a:rPr lang="en-US" sz="2000" b="1" u="sng" dirty="0"/>
              <a:t>OR Function</a:t>
            </a:r>
          </a:p>
          <a:p>
            <a:pPr marL="0" indent="0">
              <a:buNone/>
            </a:pPr>
            <a:endParaRPr lang="en-US" sz="2000" b="1" dirty="0"/>
          </a:p>
          <a:p>
            <a:r>
              <a:rPr lang="en-US" sz="2000" dirty="0"/>
              <a:t>We already discussed that the OR function’s thresholding parameter </a:t>
            </a:r>
            <a:r>
              <a:rPr lang="en-US" sz="2000" b="1" i="1" dirty="0"/>
              <a:t>theta</a:t>
            </a:r>
            <a:r>
              <a:rPr lang="en-US" sz="2000" i="1" dirty="0"/>
              <a:t> </a:t>
            </a:r>
            <a:r>
              <a:rPr lang="en-US" sz="2000" dirty="0"/>
              <a:t>is 1.</a:t>
            </a:r>
          </a:p>
          <a:p>
            <a:pPr marL="0" indent="0">
              <a:buNone/>
            </a:pPr>
            <a:endParaRPr lang="en-US" sz="2000" dirty="0"/>
          </a:p>
          <a:p>
            <a:r>
              <a:rPr lang="en-US" sz="2000" dirty="0"/>
              <a:t> The inputs are Boolean, so only 4 combinations are possible — (0,0), (0,1), (1,0) and (1,1).</a:t>
            </a:r>
          </a:p>
          <a:p>
            <a:pPr marL="0" indent="0">
              <a:buNone/>
            </a:pPr>
            <a:endParaRPr lang="en-US" sz="2000" dirty="0"/>
          </a:p>
          <a:p>
            <a:r>
              <a:rPr lang="en-US" sz="2000" dirty="0"/>
              <a:t> Now plotting them on a 2D graph and making use of the OR function’s aggregation equation i.e., </a:t>
            </a:r>
            <a:r>
              <a:rPr lang="en-US" sz="2000" b="1" i="1" dirty="0"/>
              <a:t>x</a:t>
            </a:r>
            <a:r>
              <a:rPr lang="en-US" sz="2000" b="1" i="1" baseline="-25000" dirty="0"/>
              <a:t>1</a:t>
            </a:r>
            <a:r>
              <a:rPr lang="en-US" sz="2000" b="1" i="1" dirty="0"/>
              <a:t> + x</a:t>
            </a:r>
            <a:r>
              <a:rPr lang="en-US" sz="2000" b="1" i="1" baseline="-25000" dirty="0"/>
              <a:t>2</a:t>
            </a:r>
            <a:r>
              <a:rPr lang="en-US" sz="2000" b="1" i="1" dirty="0"/>
              <a:t> </a:t>
            </a:r>
            <a:r>
              <a:rPr lang="en-US" sz="2000" b="1" dirty="0"/>
              <a:t>≥</a:t>
            </a:r>
            <a:r>
              <a:rPr lang="en-US" sz="2000" b="1" i="1" dirty="0"/>
              <a:t> </a:t>
            </a:r>
            <a:r>
              <a:rPr lang="en-US" sz="2000" b="1" dirty="0"/>
              <a:t>1 </a:t>
            </a:r>
            <a:r>
              <a:rPr lang="en-US" sz="2000" dirty="0"/>
              <a:t>using which we can draw the decision boundary as shown in the graph below.</a:t>
            </a:r>
          </a:p>
          <a:p>
            <a:pPr>
              <a:buNone/>
            </a:pPr>
            <a:endParaRPr lang="en-US" sz="2000" dirty="0"/>
          </a:p>
          <a:p>
            <a:endParaRPr lang="en-US" sz="2000" dirty="0"/>
          </a:p>
        </p:txBody>
      </p:sp>
      <p:pic>
        <p:nvPicPr>
          <p:cNvPr id="5" name="Picture 4">
            <a:extLst>
              <a:ext uri="{FF2B5EF4-FFF2-40B4-BE49-F238E27FC236}">
                <a16:creationId xmlns:a16="http://schemas.microsoft.com/office/drawing/2014/main" xmlns="" id="{09A2EDAF-8A3B-4298-80E1-4E01B52147C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0200" y="2425636"/>
            <a:ext cx="6781800" cy="2914650"/>
          </a:xfrm>
          <a:prstGeom prst="rect">
            <a:avLst/>
          </a:prstGeom>
        </p:spPr>
      </p:pic>
    </p:spTree>
    <p:extLst>
      <p:ext uri="{BB962C8B-B14F-4D97-AF65-F5344CB8AC3E}">
        <p14:creationId xmlns:p14="http://schemas.microsoft.com/office/powerpoint/2010/main" xmlns="" val="112495031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1636"/>
            <a:ext cx="10515600" cy="6282951"/>
          </a:xfrm>
        </p:spPr>
        <p:txBody>
          <a:bodyPr>
            <a:normAutofit/>
          </a:bodyPr>
          <a:lstStyle/>
          <a:p>
            <a:r>
              <a:rPr lang="en-US" dirty="0" smtClean="0"/>
              <a:t>Remember that </a:t>
            </a:r>
            <a:r>
              <a:rPr lang="en-US" b="1" dirty="0" smtClean="0"/>
              <a:t>self.weights[0]</a:t>
            </a:r>
            <a:r>
              <a:rPr lang="en-US" dirty="0" smtClean="0"/>
              <a:t> is our bias weight, so we can’t add self.weights and inputs vectors directly, as they’re of different dimensions.</a:t>
            </a:r>
          </a:p>
          <a:p>
            <a:endParaRPr lang="en-US" dirty="0" smtClean="0"/>
          </a:p>
          <a:p>
            <a:r>
              <a:rPr lang="en-US" dirty="0" smtClean="0"/>
              <a:t>There were several options to take care of this, but I think the most explicit was is to mimic what we have done early, by only considering the vector created by “removing” the bias weight at self.weights[0].</a:t>
            </a:r>
          </a:p>
          <a:p>
            <a:endParaRPr lang="en-US" dirty="0" smtClean="0"/>
          </a:p>
          <a:p>
            <a:r>
              <a:rPr lang="en-US" dirty="0" smtClean="0"/>
              <a:t>We can’t just ignore the bias, so we deal with it next:</a:t>
            </a:r>
          </a:p>
          <a:p>
            <a:endParaRPr lang="en-US" dirty="0" smtClean="0"/>
          </a:p>
          <a:p>
            <a:pPr>
              <a:buNone/>
            </a:pPr>
            <a:endParaRPr lang="en-US" dirty="0" smtClean="0"/>
          </a:p>
          <a:p>
            <a:r>
              <a:rPr lang="en-US" dirty="0" smtClean="0"/>
              <a:t>We update the bias in the same way as the other weights, except, we don’t multiply it by the inputs vector.</a:t>
            </a:r>
          </a:p>
          <a:p>
            <a:endParaRPr lang="en-US" dirty="0"/>
          </a:p>
        </p:txBody>
      </p:sp>
      <p:pic>
        <p:nvPicPr>
          <p:cNvPr id="5" name="Picture 4" descr="38.PNG"/>
          <p:cNvPicPr>
            <a:picLocks noChangeAspect="1"/>
          </p:cNvPicPr>
          <p:nvPr/>
        </p:nvPicPr>
        <p:blipFill>
          <a:blip r:embed="rId2" cstate="print"/>
          <a:stretch>
            <a:fillRect/>
          </a:stretch>
        </p:blipFill>
        <p:spPr>
          <a:xfrm>
            <a:off x="1833189" y="4302476"/>
            <a:ext cx="8853005" cy="538465"/>
          </a:xfrm>
          <a:prstGeom prst="rect">
            <a:avLst/>
          </a:prstGeom>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0"/>
            <a:ext cx="10515600" cy="6229163"/>
          </a:xfrm>
        </p:spPr>
        <p:txBody>
          <a:bodyPr/>
          <a:lstStyle/>
          <a:p>
            <a:pPr>
              <a:buNone/>
            </a:pPr>
            <a:r>
              <a:rPr lang="en-US" b="1" dirty="0" smtClean="0"/>
              <a:t>Usage</a:t>
            </a:r>
          </a:p>
          <a:p>
            <a:r>
              <a:rPr lang="en-US" dirty="0" smtClean="0"/>
              <a:t>Let’s put it to work and finally wrap up implementing AND</a:t>
            </a:r>
          </a:p>
          <a:p>
            <a:endParaRPr lang="en-US" dirty="0"/>
          </a:p>
        </p:txBody>
      </p:sp>
      <p:pic>
        <p:nvPicPr>
          <p:cNvPr id="4" name="Picture 3" descr="39.PNG"/>
          <p:cNvPicPr>
            <a:picLocks noChangeAspect="1"/>
          </p:cNvPicPr>
          <p:nvPr/>
        </p:nvPicPr>
        <p:blipFill>
          <a:blip r:embed="rId2" cstate="print"/>
          <a:srcRect b="18847"/>
          <a:stretch>
            <a:fillRect/>
          </a:stretch>
        </p:blipFill>
        <p:spPr>
          <a:xfrm>
            <a:off x="4161668" y="1044661"/>
            <a:ext cx="4242744" cy="5001833"/>
          </a:xfrm>
          <a:prstGeom prst="rect">
            <a:avLst/>
          </a:prstGeom>
        </p:spPr>
      </p:pic>
      <p:pic>
        <p:nvPicPr>
          <p:cNvPr id="5" name="Picture 4" descr="39.PNG"/>
          <p:cNvPicPr>
            <a:picLocks noChangeAspect="1"/>
          </p:cNvPicPr>
          <p:nvPr/>
        </p:nvPicPr>
        <p:blipFill>
          <a:blip r:embed="rId2" cstate="print"/>
          <a:srcRect t="88080"/>
          <a:stretch>
            <a:fillRect/>
          </a:stretch>
        </p:blipFill>
        <p:spPr>
          <a:xfrm>
            <a:off x="4148220" y="5943599"/>
            <a:ext cx="4193241" cy="726141"/>
          </a:xfrm>
          <a:prstGeom prst="rect">
            <a:avLst/>
          </a:prstGeom>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a:p>
            <a:pPr>
              <a:buNone/>
            </a:pPr>
            <a:r>
              <a:rPr lang="en-US" dirty="0" smtClean="0"/>
              <a:t>In order to the determine the </a:t>
            </a:r>
            <a:r>
              <a:rPr lang="en-US" b="1" dirty="0" smtClean="0"/>
              <a:t>weights</a:t>
            </a:r>
            <a:r>
              <a:rPr lang="en-US" dirty="0" smtClean="0"/>
              <a:t>, the </a:t>
            </a:r>
            <a:r>
              <a:rPr lang="en-US" b="1" dirty="0" smtClean="0"/>
              <a:t>Perceptron Learning Rule</a:t>
            </a:r>
            <a:r>
              <a:rPr lang="en-US" dirty="0" smtClean="0"/>
              <a:t>:</a:t>
            </a:r>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a:p>
            <a:pPr>
              <a:buNone/>
            </a:pPr>
            <a:r>
              <a:rPr lang="en-US" dirty="0" smtClean="0"/>
              <a:t>In order to the determine the </a:t>
            </a:r>
            <a:r>
              <a:rPr lang="en-US" b="1" dirty="0" smtClean="0"/>
              <a:t>weights</a:t>
            </a:r>
            <a:r>
              <a:rPr lang="en-US" dirty="0" smtClean="0"/>
              <a:t>, the </a:t>
            </a:r>
            <a:r>
              <a:rPr lang="en-US" b="1" dirty="0" smtClean="0"/>
              <a:t>Perceptron Learning Rule</a:t>
            </a:r>
            <a:r>
              <a:rPr lang="en-US" dirty="0" smtClean="0"/>
              <a:t>:</a:t>
            </a:r>
          </a:p>
          <a:p>
            <a:pPr marL="514350" indent="-514350">
              <a:buFont typeface="+mj-lt"/>
              <a:buAutoNum type="arabicPeriod"/>
            </a:pPr>
            <a:r>
              <a:rPr lang="en-US" dirty="0" smtClean="0"/>
              <a:t>Predicts an output based on the current weights and inputs</a:t>
            </a:r>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a:p>
            <a:pPr>
              <a:buNone/>
            </a:pPr>
            <a:r>
              <a:rPr lang="en-US" dirty="0" smtClean="0"/>
              <a:t>In order to the determine the </a:t>
            </a:r>
            <a:r>
              <a:rPr lang="en-US" b="1" dirty="0" smtClean="0"/>
              <a:t>weights</a:t>
            </a:r>
            <a:r>
              <a:rPr lang="en-US" dirty="0" smtClean="0"/>
              <a:t>, the </a:t>
            </a:r>
            <a:r>
              <a:rPr lang="en-US" b="1" dirty="0" smtClean="0"/>
              <a:t>Perceptron Learning Rule</a:t>
            </a:r>
            <a:r>
              <a:rPr lang="en-US" dirty="0" smtClean="0"/>
              <a:t>:</a:t>
            </a:r>
          </a:p>
          <a:p>
            <a:pPr marL="514350" indent="-514350">
              <a:buFont typeface="+mj-lt"/>
              <a:buAutoNum type="arabicPeriod"/>
            </a:pPr>
            <a:r>
              <a:rPr lang="en-US" dirty="0" smtClean="0"/>
              <a:t>Predicts an output based on the current weights and inputs</a:t>
            </a:r>
          </a:p>
          <a:p>
            <a:pPr marL="514350" indent="-514350">
              <a:buFont typeface="+mj-lt"/>
              <a:buAutoNum type="arabicPeriod"/>
            </a:pPr>
            <a:r>
              <a:rPr lang="en-US" dirty="0" smtClean="0"/>
              <a:t>Compares it to the expected output, or </a:t>
            </a:r>
            <a:r>
              <a:rPr lang="en-US" b="1" dirty="0" smtClean="0"/>
              <a:t>label</a:t>
            </a:r>
            <a:endParaRPr lang="en-US" dirty="0" smtClean="0"/>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a:p>
            <a:pPr>
              <a:buNone/>
            </a:pPr>
            <a:r>
              <a:rPr lang="en-US" dirty="0" smtClean="0"/>
              <a:t>In order to the determine the </a:t>
            </a:r>
            <a:r>
              <a:rPr lang="en-US" b="1" dirty="0" smtClean="0"/>
              <a:t>weights</a:t>
            </a:r>
            <a:r>
              <a:rPr lang="en-US" dirty="0" smtClean="0"/>
              <a:t>, the </a:t>
            </a:r>
            <a:r>
              <a:rPr lang="en-US" b="1" dirty="0" smtClean="0"/>
              <a:t>Perceptron Learning Rule</a:t>
            </a:r>
            <a:r>
              <a:rPr lang="en-US" dirty="0" smtClean="0"/>
              <a:t>:</a:t>
            </a:r>
          </a:p>
          <a:p>
            <a:pPr marL="514350" indent="-514350">
              <a:buFont typeface="+mj-lt"/>
              <a:buAutoNum type="arabicPeriod"/>
            </a:pPr>
            <a:r>
              <a:rPr lang="en-US" dirty="0" smtClean="0"/>
              <a:t>Predicts an output based on the current weights and inputs</a:t>
            </a:r>
          </a:p>
          <a:p>
            <a:pPr marL="514350" indent="-514350">
              <a:buFont typeface="+mj-lt"/>
              <a:buAutoNum type="arabicPeriod"/>
            </a:pPr>
            <a:r>
              <a:rPr lang="en-US" dirty="0" smtClean="0"/>
              <a:t>Compares it to the expected output, or </a:t>
            </a:r>
            <a:r>
              <a:rPr lang="en-US" b="1" dirty="0" smtClean="0"/>
              <a:t>label</a:t>
            </a:r>
            <a:endParaRPr lang="en-US" dirty="0" smtClean="0"/>
          </a:p>
          <a:p>
            <a:pPr marL="514350" indent="-514350">
              <a:buFont typeface="+mj-lt"/>
              <a:buAutoNum type="arabicPeriod"/>
            </a:pPr>
            <a:r>
              <a:rPr lang="en-US" dirty="0" smtClean="0"/>
              <a:t>Update its weights, if the </a:t>
            </a:r>
            <a:r>
              <a:rPr lang="en-US" b="1" dirty="0" smtClean="0"/>
              <a:t>prediction </a:t>
            </a:r>
            <a:r>
              <a:rPr lang="en-US" dirty="0" smtClean="0"/>
              <a:t>!= the </a:t>
            </a:r>
            <a:r>
              <a:rPr lang="en-US" b="1" dirty="0" smtClean="0"/>
              <a:t>label</a:t>
            </a:r>
            <a:endParaRPr lang="en-US" dirty="0" smtClean="0"/>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161365"/>
            <a:ext cx="10515600" cy="551330"/>
          </a:xfrm>
        </p:spPr>
        <p:txBody>
          <a:bodyPr>
            <a:normAutofit fontScale="90000"/>
          </a:bodyPr>
          <a:lstStyle/>
          <a:p>
            <a:r>
              <a:rPr lang="en-US" b="1" u="sng" dirty="0" smtClean="0"/>
              <a:t>Summary</a:t>
            </a:r>
            <a:endParaRPr lang="en-US" b="1" u="sng" dirty="0"/>
          </a:p>
        </p:txBody>
      </p:sp>
      <p:sp>
        <p:nvSpPr>
          <p:cNvPr id="3" name="Content Placeholder 2"/>
          <p:cNvSpPr>
            <a:spLocks noGrp="1"/>
          </p:cNvSpPr>
          <p:nvPr>
            <p:ph idx="1"/>
          </p:nvPr>
        </p:nvSpPr>
        <p:spPr>
          <a:xfrm>
            <a:off x="797857" y="927846"/>
            <a:ext cx="11075895" cy="5567083"/>
          </a:xfrm>
        </p:spPr>
        <p:txBody>
          <a:bodyPr>
            <a:normAutofit/>
          </a:bodyPr>
          <a:lstStyle/>
          <a:p>
            <a:pPr>
              <a:buNone/>
            </a:pPr>
            <a:r>
              <a:rPr lang="en-US" dirty="0" smtClean="0"/>
              <a:t>The perceptron classifies inputs by finding the </a:t>
            </a:r>
            <a:r>
              <a:rPr lang="en-US" b="1" dirty="0" smtClean="0"/>
              <a:t>dot product</a:t>
            </a:r>
            <a:r>
              <a:rPr lang="en-US" dirty="0" smtClean="0"/>
              <a:t> of an </a:t>
            </a:r>
            <a:r>
              <a:rPr lang="en-US" b="1" dirty="0" smtClean="0"/>
              <a:t>input feature vector</a:t>
            </a:r>
            <a:r>
              <a:rPr lang="en-US" dirty="0" smtClean="0"/>
              <a:t> and </a:t>
            </a:r>
            <a:r>
              <a:rPr lang="en-US" b="1" dirty="0" smtClean="0"/>
              <a:t>weight vector</a:t>
            </a:r>
            <a:r>
              <a:rPr lang="en-US" dirty="0" smtClean="0"/>
              <a:t> and passing that number into a </a:t>
            </a:r>
            <a:r>
              <a:rPr lang="en-US" b="1" dirty="0" smtClean="0"/>
              <a:t>step function</a:t>
            </a:r>
            <a:r>
              <a:rPr lang="en-US" dirty="0" smtClean="0"/>
              <a:t>, which will return 1 for numbers greater than 0, or 0 otherwise.</a:t>
            </a:r>
          </a:p>
          <a:p>
            <a:pPr>
              <a:buNone/>
            </a:pPr>
            <a:endParaRPr lang="en-US" dirty="0" smtClean="0"/>
          </a:p>
          <a:p>
            <a:pPr>
              <a:buNone/>
            </a:pPr>
            <a:endParaRPr lang="en-US" dirty="0" smtClean="0"/>
          </a:p>
          <a:p>
            <a:pPr>
              <a:buNone/>
            </a:pPr>
            <a:endParaRPr lang="en-US" dirty="0" smtClean="0"/>
          </a:p>
          <a:p>
            <a:pPr>
              <a:buNone/>
            </a:pPr>
            <a:r>
              <a:rPr lang="en-US" dirty="0" smtClean="0"/>
              <a:t>In order to the determine the </a:t>
            </a:r>
            <a:r>
              <a:rPr lang="en-US" b="1" dirty="0" smtClean="0"/>
              <a:t>weights</a:t>
            </a:r>
            <a:r>
              <a:rPr lang="en-US" dirty="0" smtClean="0"/>
              <a:t>, the </a:t>
            </a:r>
            <a:r>
              <a:rPr lang="en-US" b="1" dirty="0" smtClean="0"/>
              <a:t>Perceptron Learning Rule</a:t>
            </a:r>
            <a:r>
              <a:rPr lang="en-US" dirty="0" smtClean="0"/>
              <a:t>:</a:t>
            </a:r>
          </a:p>
          <a:p>
            <a:pPr marL="514350" indent="-514350">
              <a:buFont typeface="+mj-lt"/>
              <a:buAutoNum type="arabicPeriod"/>
            </a:pPr>
            <a:r>
              <a:rPr lang="en-US" dirty="0" smtClean="0"/>
              <a:t>Predicts an output based on the current weights and inputs</a:t>
            </a:r>
          </a:p>
          <a:p>
            <a:pPr marL="514350" indent="-514350">
              <a:buFont typeface="+mj-lt"/>
              <a:buAutoNum type="arabicPeriod"/>
            </a:pPr>
            <a:r>
              <a:rPr lang="en-US" dirty="0" smtClean="0"/>
              <a:t>Compares it to the expected output, or </a:t>
            </a:r>
            <a:r>
              <a:rPr lang="en-US" b="1" dirty="0" smtClean="0"/>
              <a:t>label</a:t>
            </a:r>
            <a:endParaRPr lang="en-US" dirty="0" smtClean="0"/>
          </a:p>
          <a:p>
            <a:pPr marL="514350" indent="-514350">
              <a:buFont typeface="+mj-lt"/>
              <a:buAutoNum type="arabicPeriod"/>
            </a:pPr>
            <a:r>
              <a:rPr lang="en-US" dirty="0" smtClean="0"/>
              <a:t>Update its weights, if the </a:t>
            </a:r>
            <a:r>
              <a:rPr lang="en-US" b="1" dirty="0" smtClean="0"/>
              <a:t>prediction </a:t>
            </a:r>
            <a:r>
              <a:rPr lang="en-US" dirty="0" smtClean="0"/>
              <a:t>!= the </a:t>
            </a:r>
            <a:r>
              <a:rPr lang="en-US" b="1" dirty="0" smtClean="0"/>
              <a:t>label</a:t>
            </a:r>
            <a:endParaRPr lang="en-US" dirty="0" smtClean="0"/>
          </a:p>
          <a:p>
            <a:pPr marL="514350" indent="-514350">
              <a:buFont typeface="+mj-lt"/>
              <a:buAutoNum type="arabicPeriod"/>
            </a:pPr>
            <a:r>
              <a:rPr lang="en-US" dirty="0" smtClean="0"/>
              <a:t>Iterate until the </a:t>
            </a:r>
            <a:r>
              <a:rPr lang="en-US" b="1" dirty="0" smtClean="0"/>
              <a:t>epoch threshold</a:t>
            </a:r>
            <a:r>
              <a:rPr lang="en-US" dirty="0" smtClean="0"/>
              <a:t> has been reached</a:t>
            </a:r>
          </a:p>
        </p:txBody>
      </p:sp>
      <p:pic>
        <p:nvPicPr>
          <p:cNvPr id="4" name="Content Placeholder 3" descr="21.PNG"/>
          <p:cNvPicPr>
            <a:picLocks noChangeAspect="1"/>
          </p:cNvPicPr>
          <p:nvPr/>
        </p:nvPicPr>
        <p:blipFill>
          <a:blip r:embed="rId2" cstate="print"/>
          <a:srcRect b="57299"/>
          <a:stretch>
            <a:fillRect/>
          </a:stretch>
        </p:blipFill>
        <p:spPr>
          <a:xfrm>
            <a:off x="3463932" y="2528046"/>
            <a:ext cx="4465232" cy="685800"/>
          </a:xfrm>
          <a:prstGeom prst="rect">
            <a:avLst/>
          </a:prstGeom>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To update the weights during each iteration, it:</a:t>
            </a:r>
          </a:p>
          <a:p>
            <a:pPr marL="514350" indent="-514350">
              <a:buFont typeface="+mj-lt"/>
              <a:buAutoNum type="arabicPeriod"/>
            </a:pPr>
            <a:r>
              <a:rPr lang="en-US" dirty="0" smtClean="0"/>
              <a:t>Finds the </a:t>
            </a:r>
            <a:r>
              <a:rPr lang="en-US" b="1" dirty="0" smtClean="0"/>
              <a:t>error</a:t>
            </a:r>
            <a:r>
              <a:rPr lang="en-US" dirty="0" smtClean="0"/>
              <a:t> by subtracting the </a:t>
            </a:r>
            <a:r>
              <a:rPr lang="en-US" b="1" dirty="0" smtClean="0"/>
              <a:t>prediction</a:t>
            </a:r>
            <a:r>
              <a:rPr lang="en-US" dirty="0" smtClean="0"/>
              <a:t> from the </a:t>
            </a:r>
            <a:r>
              <a:rPr lang="en-US" b="1" dirty="0" smtClean="0"/>
              <a:t>label</a:t>
            </a:r>
            <a:endParaRPr lang="en-US" dirty="0" smtClean="0"/>
          </a:p>
          <a:p>
            <a:pPr marL="514350" indent="-514350">
              <a:buFont typeface="+mj-lt"/>
              <a:buAutoNum type="arabicPeriod"/>
            </a:pPr>
            <a:r>
              <a:rPr lang="en-US" dirty="0" smtClean="0"/>
              <a:t>Multiplies the </a:t>
            </a:r>
            <a:r>
              <a:rPr lang="en-US" b="1" dirty="0" smtClean="0"/>
              <a:t>error</a:t>
            </a:r>
            <a:r>
              <a:rPr lang="en-US" dirty="0" smtClean="0"/>
              <a:t> and the </a:t>
            </a:r>
            <a:r>
              <a:rPr lang="en-US" b="1" dirty="0" smtClean="0"/>
              <a:t>learning rate</a:t>
            </a:r>
            <a:endParaRPr lang="en-US" dirty="0" smtClean="0"/>
          </a:p>
          <a:p>
            <a:pPr marL="514350" indent="-514350">
              <a:buFont typeface="+mj-lt"/>
              <a:buAutoNum type="arabicPeriod"/>
            </a:pPr>
            <a:r>
              <a:rPr lang="en-US" dirty="0" smtClean="0"/>
              <a:t>Multiplies the result to the </a:t>
            </a:r>
            <a:r>
              <a:rPr lang="en-US" b="1" dirty="0" smtClean="0"/>
              <a:t>inputs</a:t>
            </a:r>
            <a:endParaRPr lang="en-US" dirty="0" smtClean="0"/>
          </a:p>
          <a:p>
            <a:pPr marL="514350" indent="-514350">
              <a:buFont typeface="+mj-lt"/>
              <a:buAutoNum type="arabicPeriod"/>
            </a:pPr>
            <a:r>
              <a:rPr lang="en-US" dirty="0" smtClean="0"/>
              <a:t>Adds the resulting vector to the </a:t>
            </a:r>
            <a:r>
              <a:rPr lang="en-US" b="1" dirty="0" smtClean="0"/>
              <a:t>weight </a:t>
            </a:r>
            <a:r>
              <a:rPr lang="en-US" dirty="0" smtClean="0"/>
              <a:t>vector</a:t>
            </a:r>
          </a:p>
          <a:p>
            <a:endParaRPr lang="en-US" dirty="0"/>
          </a:p>
        </p:txBody>
      </p:sp>
      <p:pic>
        <p:nvPicPr>
          <p:cNvPr id="4" name="Picture 3" descr="22.PNG"/>
          <p:cNvPicPr>
            <a:picLocks noChangeAspect="1"/>
          </p:cNvPicPr>
          <p:nvPr/>
        </p:nvPicPr>
        <p:blipFill>
          <a:blip r:embed="rId2" cstate="print"/>
          <a:stretch>
            <a:fillRect/>
          </a:stretch>
        </p:blipFill>
        <p:spPr>
          <a:xfrm>
            <a:off x="3054861" y="4778217"/>
            <a:ext cx="5228528" cy="705244"/>
          </a:xfrm>
          <a:prstGeom prst="rect">
            <a:avLst/>
          </a:prstGeom>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37292-9373-4DCB-A6E5-46C4716423A7}"/>
              </a:ext>
            </a:extLst>
          </p:cNvPr>
          <p:cNvSpPr>
            <a:spLocks noGrp="1"/>
          </p:cNvSpPr>
          <p:nvPr>
            <p:ph type="title"/>
          </p:nvPr>
        </p:nvSpPr>
        <p:spPr>
          <a:xfrm>
            <a:off x="214256" y="214518"/>
            <a:ext cx="10515600" cy="807459"/>
          </a:xfrm>
        </p:spPr>
        <p:txBody>
          <a:bodyPr/>
          <a:lstStyle/>
          <a:p>
            <a:r>
              <a:rPr lang="en-US" b="1" dirty="0"/>
              <a:t>XOR Function using a Perceptron</a:t>
            </a:r>
          </a:p>
        </p:txBody>
      </p:sp>
      <p:pic>
        <p:nvPicPr>
          <p:cNvPr id="5" name="Content Placeholder 4">
            <a:extLst>
              <a:ext uri="{FF2B5EF4-FFF2-40B4-BE49-F238E27FC236}">
                <a16:creationId xmlns:a16="http://schemas.microsoft.com/office/drawing/2014/main" xmlns="" id="{33BFB231-0FD8-4920-97A5-1A4673A8A52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77987" y="1288349"/>
            <a:ext cx="7636026" cy="3122286"/>
          </a:xfrm>
        </p:spPr>
      </p:pic>
      <p:sp>
        <p:nvSpPr>
          <p:cNvPr id="6" name="TextBox 5">
            <a:extLst>
              <a:ext uri="{FF2B5EF4-FFF2-40B4-BE49-F238E27FC236}">
                <a16:creationId xmlns:a16="http://schemas.microsoft.com/office/drawing/2014/main" xmlns="" id="{9EE84057-24DC-4193-BADE-38088B7469A8}"/>
              </a:ext>
            </a:extLst>
          </p:cNvPr>
          <p:cNvSpPr txBox="1"/>
          <p:nvPr/>
        </p:nvSpPr>
        <p:spPr>
          <a:xfrm>
            <a:off x="60959" y="4889156"/>
            <a:ext cx="120700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is non-linear Boolean function i.e., you cannot draw a line to separate positive inputs from the negative ones.</a:t>
            </a:r>
          </a:p>
          <a:p>
            <a:pPr marL="285750" indent="-285750">
              <a:buFont typeface="Arial" panose="020B0604020202020204" pitchFamily="34" charset="0"/>
              <a:buChar char="•"/>
            </a:pPr>
            <a:r>
              <a:rPr lang="en-US" dirty="0"/>
              <a:t/>
            </a:r>
            <a:br>
              <a:rPr lang="en-US" dirty="0"/>
            </a:br>
            <a:r>
              <a:rPr lang="en-US" dirty="0"/>
              <a:t>Notice that the fourth equation contradicts the second and the third equation. Point is, there are no </a:t>
            </a:r>
            <a:r>
              <a:rPr lang="en-US" i="1" dirty="0"/>
              <a:t>perceptron </a:t>
            </a:r>
            <a:r>
              <a:rPr lang="en-US" dirty="0"/>
              <a:t>solutions for non-linearly separated data. So the key take away is that a </a:t>
            </a:r>
            <a:r>
              <a:rPr lang="en-US" b="1" dirty="0"/>
              <a:t>single</a:t>
            </a:r>
            <a:r>
              <a:rPr lang="en-US" dirty="0"/>
              <a:t> </a:t>
            </a:r>
            <a:r>
              <a:rPr lang="en-US" i="1" dirty="0"/>
              <a:t>perceptron</a:t>
            </a:r>
            <a:r>
              <a:rPr lang="en-US" dirty="0"/>
              <a:t> cannot learn to separate the data that are non-linear in nature.</a:t>
            </a:r>
          </a:p>
          <a:p>
            <a:endParaRPr lang="en-US" dirty="0"/>
          </a:p>
        </p:txBody>
      </p:sp>
    </p:spTree>
    <p:extLst>
      <p:ext uri="{BB962C8B-B14F-4D97-AF65-F5344CB8AC3E}">
        <p14:creationId xmlns:p14="http://schemas.microsoft.com/office/powerpoint/2010/main" xmlns="" val="938747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6E2C2-7B5E-4B1A-9272-9D5395B034E0}"/>
              </a:ext>
            </a:extLst>
          </p:cNvPr>
          <p:cNvSpPr>
            <a:spLocks noGrp="1"/>
          </p:cNvSpPr>
          <p:nvPr>
            <p:ph type="title"/>
          </p:nvPr>
        </p:nvSpPr>
        <p:spPr>
          <a:xfrm>
            <a:off x="0" y="0"/>
            <a:ext cx="10515600" cy="1325563"/>
          </a:xfrm>
        </p:spPr>
        <p:txBody>
          <a:bodyPr/>
          <a:lstStyle/>
          <a:p>
            <a:r>
              <a:rPr lang="en-US" b="1" dirty="0"/>
              <a:t>Geometric Interpretation Of M-P Neuron</a:t>
            </a:r>
            <a:endParaRPr lang="en-US" dirty="0"/>
          </a:p>
        </p:txBody>
      </p:sp>
      <p:sp>
        <p:nvSpPr>
          <p:cNvPr id="3" name="Content Placeholder 2">
            <a:extLst>
              <a:ext uri="{FF2B5EF4-FFF2-40B4-BE49-F238E27FC236}">
                <a16:creationId xmlns:a16="http://schemas.microsoft.com/office/drawing/2014/main" xmlns="" id="{34EEF262-62B0-4345-BE6B-E31034765A0A}"/>
              </a:ext>
            </a:extLst>
          </p:cNvPr>
          <p:cNvSpPr>
            <a:spLocks noGrp="1"/>
          </p:cNvSpPr>
          <p:nvPr>
            <p:ph idx="1"/>
          </p:nvPr>
        </p:nvSpPr>
        <p:spPr>
          <a:xfrm>
            <a:off x="257287" y="1761080"/>
            <a:ext cx="5152913" cy="4715024"/>
          </a:xfrm>
        </p:spPr>
        <p:txBody>
          <a:bodyPr>
            <a:normAutofit fontScale="70000" lnSpcReduction="20000"/>
          </a:bodyPr>
          <a:lstStyle/>
          <a:p>
            <a:pPr marL="0" indent="0">
              <a:buNone/>
            </a:pPr>
            <a:r>
              <a:rPr lang="en-US" b="1" u="sng" dirty="0"/>
              <a:t>OR Function</a:t>
            </a:r>
          </a:p>
          <a:p>
            <a:pPr marL="0" indent="0">
              <a:buNone/>
            </a:pPr>
            <a:endParaRPr lang="en-US" b="1" dirty="0"/>
          </a:p>
          <a:p>
            <a:r>
              <a:rPr lang="en-US" dirty="0"/>
              <a:t>We already discussed that the OR function’s thresholding parameter </a:t>
            </a:r>
            <a:r>
              <a:rPr lang="en-US" b="1" i="1" dirty="0"/>
              <a:t>theta</a:t>
            </a:r>
            <a:r>
              <a:rPr lang="en-US" i="1" dirty="0"/>
              <a:t> </a:t>
            </a:r>
            <a:r>
              <a:rPr lang="en-US" dirty="0"/>
              <a:t>is 1.</a:t>
            </a:r>
          </a:p>
          <a:p>
            <a:pPr marL="0" indent="0">
              <a:buNone/>
            </a:pPr>
            <a:endParaRPr lang="en-US" dirty="0"/>
          </a:p>
          <a:p>
            <a:r>
              <a:rPr lang="en-US" dirty="0"/>
              <a:t> The inputs are Boolean, so only 4 combinations are possible — (0,0), (0,1), (1,0) and (1,1).</a:t>
            </a:r>
          </a:p>
          <a:p>
            <a:pPr marL="0" indent="0">
              <a:buNone/>
            </a:pPr>
            <a:endParaRPr lang="en-US" dirty="0"/>
          </a:p>
          <a:p>
            <a:r>
              <a:rPr lang="en-US" dirty="0"/>
              <a:t> Now plotting them on a 2D graph and making use of the OR function’s aggregation equation i.e., </a:t>
            </a:r>
            <a:r>
              <a:rPr lang="en-US" b="1" i="1" dirty="0"/>
              <a:t>x</a:t>
            </a:r>
            <a:r>
              <a:rPr lang="en-US" b="1" i="1" baseline="-25000" dirty="0"/>
              <a:t>1</a:t>
            </a:r>
            <a:r>
              <a:rPr lang="en-US" b="1" i="1" dirty="0"/>
              <a:t> + x</a:t>
            </a:r>
            <a:r>
              <a:rPr lang="en-US" b="1" i="1" baseline="-25000" dirty="0"/>
              <a:t>2</a:t>
            </a:r>
            <a:r>
              <a:rPr lang="en-US" b="1" i="1" dirty="0"/>
              <a:t> </a:t>
            </a:r>
            <a:r>
              <a:rPr lang="en-US" b="1" dirty="0"/>
              <a:t>≥</a:t>
            </a:r>
            <a:r>
              <a:rPr lang="en-US" b="1" i="1" dirty="0"/>
              <a:t> </a:t>
            </a:r>
            <a:r>
              <a:rPr lang="en-US" b="1" dirty="0"/>
              <a:t>1 </a:t>
            </a:r>
            <a:r>
              <a:rPr lang="en-US" dirty="0"/>
              <a:t>using which we can draw the decision boundary as shown in the graph below.</a:t>
            </a:r>
          </a:p>
          <a:p>
            <a:pPr marL="0" indent="0">
              <a:buNone/>
            </a:pPr>
            <a:endParaRPr lang="en-US" dirty="0"/>
          </a:p>
          <a:p>
            <a:r>
              <a:rPr lang="en-US" dirty="0"/>
              <a:t> Note that this is not a real number graph.</a:t>
            </a:r>
          </a:p>
          <a:p>
            <a:endParaRPr lang="en-US" dirty="0"/>
          </a:p>
        </p:txBody>
      </p:sp>
      <p:pic>
        <p:nvPicPr>
          <p:cNvPr id="5" name="Picture 4">
            <a:extLst>
              <a:ext uri="{FF2B5EF4-FFF2-40B4-BE49-F238E27FC236}">
                <a16:creationId xmlns:a16="http://schemas.microsoft.com/office/drawing/2014/main" xmlns="" id="{09A2EDAF-8A3B-4298-80E1-4E01B52147C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0200" y="2425636"/>
            <a:ext cx="6781800" cy="2914650"/>
          </a:xfrm>
          <a:prstGeom prst="rect">
            <a:avLst/>
          </a:prstGeom>
        </p:spPr>
      </p:pic>
    </p:spTree>
    <p:extLst>
      <p:ext uri="{BB962C8B-B14F-4D97-AF65-F5344CB8AC3E}">
        <p14:creationId xmlns:p14="http://schemas.microsoft.com/office/powerpoint/2010/main" xmlns="" val="112495031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4057D-2DAF-41C1-B071-DDED15147F17}"/>
              </a:ext>
            </a:extLst>
          </p:cNvPr>
          <p:cNvSpPr>
            <a:spLocks noGrp="1"/>
          </p:cNvSpPr>
          <p:nvPr>
            <p:ph type="title"/>
          </p:nvPr>
        </p:nvSpPr>
        <p:spPr>
          <a:xfrm>
            <a:off x="268045" y="263243"/>
            <a:ext cx="10515600" cy="904277"/>
          </a:xfrm>
        </p:spPr>
        <p:txBody>
          <a:bodyPr/>
          <a:lstStyle/>
          <a:p>
            <a:r>
              <a:rPr lang="en-US" b="1" dirty="0"/>
              <a:t>Some non-linear data</a:t>
            </a:r>
          </a:p>
        </p:txBody>
      </p:sp>
      <p:sp>
        <p:nvSpPr>
          <p:cNvPr id="6" name="TextBox 5">
            <a:extLst>
              <a:ext uri="{FF2B5EF4-FFF2-40B4-BE49-F238E27FC236}">
                <a16:creationId xmlns:a16="http://schemas.microsoft.com/office/drawing/2014/main" xmlns="" id="{76344F4F-7DAE-49DE-BF96-D728E0FBFDCF}"/>
              </a:ext>
            </a:extLst>
          </p:cNvPr>
          <p:cNvSpPr txBox="1"/>
          <p:nvPr/>
        </p:nvSpPr>
        <p:spPr>
          <a:xfrm>
            <a:off x="537882" y="1366221"/>
            <a:ext cx="665898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Most real world data is not linearly separable and will always contain some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fact, sometimes there may not be any outliers but still the data may not be linearly separable.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a single perceptron cannot deal with such data, we will show that a network of Perceptrons can indeed deal with such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book published by Minsky and Papert in 1969, the authors implied that, since a single artificial neuron is incapable of implementing some functions such as the XOR logical function, larger networks also have similar limitations, and therefore should be dropped. Later research on three-layered Perceptrons showed how to implement such functions, therefore saving the technique from obliteration.</a:t>
            </a:r>
          </a:p>
          <a:p>
            <a:endParaRPr lang="en-US" dirty="0"/>
          </a:p>
        </p:txBody>
      </p:sp>
      <p:pic>
        <p:nvPicPr>
          <p:cNvPr id="8" name="Content Placeholder 7" descr="Capture.PNG"/>
          <p:cNvPicPr>
            <a:picLocks noGrp="1" noChangeAspect="1"/>
          </p:cNvPicPr>
          <p:nvPr>
            <p:ph idx="1"/>
          </p:nvPr>
        </p:nvPicPr>
        <p:blipFill>
          <a:blip r:embed="rId2" cstate="print"/>
          <a:stretch>
            <a:fillRect/>
          </a:stretch>
        </p:blipFill>
        <p:spPr>
          <a:xfrm>
            <a:off x="8390965" y="790202"/>
            <a:ext cx="2994431" cy="5546502"/>
          </a:xfrm>
        </p:spPr>
      </p:pic>
    </p:spTree>
    <p:extLst>
      <p:ext uri="{BB962C8B-B14F-4D97-AF65-F5344CB8AC3E}">
        <p14:creationId xmlns:p14="http://schemas.microsoft.com/office/powerpoint/2010/main" xmlns="" val="428064071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5B6F1-790F-42BA-86F5-FF31BF4AA442}"/>
              </a:ext>
            </a:extLst>
          </p:cNvPr>
          <p:cNvSpPr>
            <a:spLocks noGrp="1"/>
          </p:cNvSpPr>
          <p:nvPr>
            <p:ph type="title"/>
          </p:nvPr>
        </p:nvSpPr>
        <p:spPr>
          <a:xfrm>
            <a:off x="171226" y="323952"/>
            <a:ext cx="10515600" cy="807459"/>
          </a:xfrm>
        </p:spPr>
        <p:txBody>
          <a:bodyPr/>
          <a:lstStyle/>
          <a:p>
            <a:r>
              <a:rPr lang="en-US" b="1" dirty="0"/>
              <a:t>Network of Perceptrons</a:t>
            </a:r>
          </a:p>
        </p:txBody>
      </p:sp>
      <p:pic>
        <p:nvPicPr>
          <p:cNvPr id="5" name="Content Placeholder 4">
            <a:extLst>
              <a:ext uri="{FF2B5EF4-FFF2-40B4-BE49-F238E27FC236}">
                <a16:creationId xmlns:a16="http://schemas.microsoft.com/office/drawing/2014/main" xmlns="" id="{E4484C1A-B017-4A51-8D10-08019B7B8B27}"/>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789" r="53012" b="17287"/>
          <a:stretch/>
        </p:blipFill>
        <p:spPr>
          <a:xfrm>
            <a:off x="7508836" y="1131412"/>
            <a:ext cx="3894270" cy="3537408"/>
          </a:xfrm>
        </p:spPr>
      </p:pic>
      <p:sp>
        <p:nvSpPr>
          <p:cNvPr id="6" name="TextBox 5">
            <a:extLst>
              <a:ext uri="{FF2B5EF4-FFF2-40B4-BE49-F238E27FC236}">
                <a16:creationId xmlns:a16="http://schemas.microsoft.com/office/drawing/2014/main" xmlns="" id="{F65906FE-6CF7-46B7-A8E0-F2B371456252}"/>
              </a:ext>
            </a:extLst>
          </p:cNvPr>
          <p:cNvSpPr txBox="1"/>
          <p:nvPr/>
        </p:nvSpPr>
        <p:spPr>
          <a:xfrm>
            <a:off x="171225" y="1775012"/>
            <a:ext cx="627260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For this example assume True = +1 and False =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consider 2 inputs and 4 perceptrons.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input is connected to all the 4 perceptrons with specific 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bias (w</a:t>
            </a:r>
            <a:r>
              <a:rPr lang="en-US" baseline="-25000" dirty="0"/>
              <a:t>0</a:t>
            </a:r>
            <a:r>
              <a:rPr lang="en-US" dirty="0"/>
              <a:t>) of each perceptron is -2 (i.e. each perceptron will fire only if the weighted sum of its inputs is &gt;=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of these perceptrons is connected to an output perceptron by weights (which need to be learned)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output of this perceptron (y) is the output of this network.</a:t>
            </a:r>
          </a:p>
        </p:txBody>
      </p:sp>
      <p:sp>
        <p:nvSpPr>
          <p:cNvPr id="7" name="TextBox 6">
            <a:extLst>
              <a:ext uri="{FF2B5EF4-FFF2-40B4-BE49-F238E27FC236}">
                <a16:creationId xmlns:a16="http://schemas.microsoft.com/office/drawing/2014/main" xmlns="" id="{ACFFEC9F-AAFE-4BDF-A633-3ECDFAB3838E}"/>
              </a:ext>
            </a:extLst>
          </p:cNvPr>
          <p:cNvSpPr txBox="1"/>
          <p:nvPr/>
        </p:nvSpPr>
        <p:spPr>
          <a:xfrm>
            <a:off x="8261873" y="5080257"/>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126856412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262D8-A7FE-48A7-8BF3-EF9B6F83E8AD}"/>
              </a:ext>
            </a:extLst>
          </p:cNvPr>
          <p:cNvSpPr>
            <a:spLocks noGrp="1"/>
          </p:cNvSpPr>
          <p:nvPr>
            <p:ph type="title"/>
          </p:nvPr>
        </p:nvSpPr>
        <p:spPr>
          <a:xfrm>
            <a:off x="300318" y="212762"/>
            <a:ext cx="10515600" cy="936550"/>
          </a:xfrm>
        </p:spPr>
        <p:txBody>
          <a:bodyPr/>
          <a:lstStyle/>
          <a:p>
            <a:r>
              <a:rPr lang="en-US" b="1" dirty="0"/>
              <a:t>Terminology</a:t>
            </a:r>
          </a:p>
        </p:txBody>
      </p:sp>
      <p:pic>
        <p:nvPicPr>
          <p:cNvPr id="5" name="Content Placeholder 4">
            <a:extLst>
              <a:ext uri="{FF2B5EF4-FFF2-40B4-BE49-F238E27FC236}">
                <a16:creationId xmlns:a16="http://schemas.microsoft.com/office/drawing/2014/main" xmlns="" id="{5A13EB39-05ED-41C0-BEC8-4F9E99399280}"/>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2178" b="19501"/>
          <a:stretch/>
        </p:blipFill>
        <p:spPr>
          <a:xfrm>
            <a:off x="7499648" y="1473518"/>
            <a:ext cx="4172399" cy="3442728"/>
          </a:xfrm>
        </p:spPr>
      </p:pic>
      <p:sp>
        <p:nvSpPr>
          <p:cNvPr id="6" name="TextBox 5">
            <a:extLst>
              <a:ext uri="{FF2B5EF4-FFF2-40B4-BE49-F238E27FC236}">
                <a16:creationId xmlns:a16="http://schemas.microsoft.com/office/drawing/2014/main" xmlns="" id="{436244BF-4974-4DC2-BBC5-414C962D4FF6}"/>
              </a:ext>
            </a:extLst>
          </p:cNvPr>
          <p:cNvSpPr txBox="1"/>
          <p:nvPr/>
        </p:nvSpPr>
        <p:spPr>
          <a:xfrm>
            <a:off x="387274" y="1645640"/>
            <a:ext cx="607807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network contains 3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layer containing inputs (x</a:t>
            </a:r>
            <a:r>
              <a:rPr lang="en-US" baseline="-25000" dirty="0"/>
              <a:t>1</a:t>
            </a:r>
            <a:r>
              <a:rPr lang="en-US" dirty="0"/>
              <a:t>, x</a:t>
            </a:r>
            <a:r>
              <a:rPr lang="en-US" baseline="-25000" dirty="0"/>
              <a:t>2</a:t>
            </a:r>
            <a:r>
              <a:rPr lang="en-US" dirty="0"/>
              <a:t>) is called the </a:t>
            </a:r>
            <a:r>
              <a:rPr lang="en-US" b="1" dirty="0"/>
              <a:t>input layer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middle layer containing the 4 perceptrons is called the </a:t>
            </a:r>
            <a:r>
              <a:rPr lang="en-US" b="1" dirty="0"/>
              <a:t>hidden layer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final layer containing one output neuron is called the </a:t>
            </a:r>
            <a:r>
              <a:rPr lang="en-US" b="1" dirty="0"/>
              <a:t>output layer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outputs of the 4 perceptrons in the hidden layer are denoted by </a:t>
            </a:r>
            <a:r>
              <a:rPr lang="en-US" b="1" dirty="0"/>
              <a:t>h</a:t>
            </a:r>
            <a:r>
              <a:rPr lang="en-US" b="1" baseline="-25000" dirty="0"/>
              <a:t>1</a:t>
            </a:r>
            <a:r>
              <a:rPr lang="en-US" b="1" dirty="0"/>
              <a:t>, h</a:t>
            </a:r>
            <a:r>
              <a:rPr lang="en-US" b="1" baseline="-25000" dirty="0"/>
              <a:t>2</a:t>
            </a:r>
            <a:r>
              <a:rPr lang="en-US" b="1" dirty="0"/>
              <a:t>, h</a:t>
            </a:r>
            <a:r>
              <a:rPr lang="en-US" b="1" baseline="-25000" dirty="0"/>
              <a:t>3</a:t>
            </a:r>
            <a:r>
              <a:rPr lang="en-US" b="1" dirty="0"/>
              <a:t>, h</a:t>
            </a:r>
            <a:r>
              <a:rPr lang="en-US" b="1" baseline="-25000" dirty="0"/>
              <a:t>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red and blue edges are called </a:t>
            </a:r>
            <a:r>
              <a:rPr lang="en-US" b="1" dirty="0"/>
              <a:t>layer 1 weights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t>
            </a:r>
            <a:r>
              <a:rPr lang="en-US" baseline="-25000" dirty="0"/>
              <a:t>1</a:t>
            </a:r>
            <a:r>
              <a:rPr lang="en-US" dirty="0"/>
              <a:t>, w</a:t>
            </a:r>
            <a:r>
              <a:rPr lang="en-US" baseline="-25000" dirty="0"/>
              <a:t>2</a:t>
            </a:r>
            <a:r>
              <a:rPr lang="en-US" dirty="0"/>
              <a:t>, w</a:t>
            </a:r>
            <a:r>
              <a:rPr lang="en-US" baseline="-25000" dirty="0"/>
              <a:t>3</a:t>
            </a:r>
            <a:r>
              <a:rPr lang="en-US" dirty="0"/>
              <a:t>, w</a:t>
            </a:r>
            <a:r>
              <a:rPr lang="en-US" baseline="-25000" dirty="0"/>
              <a:t>4</a:t>
            </a:r>
            <a:r>
              <a:rPr lang="en-US" dirty="0"/>
              <a:t> are called </a:t>
            </a:r>
            <a:r>
              <a:rPr lang="en-US" b="1" dirty="0"/>
              <a:t>layer 2 weights</a:t>
            </a:r>
            <a:r>
              <a:rPr lang="en-US" dirty="0"/>
              <a:t>.</a:t>
            </a:r>
          </a:p>
        </p:txBody>
      </p:sp>
      <p:sp>
        <p:nvSpPr>
          <p:cNvPr id="7" name="TextBox 6">
            <a:extLst>
              <a:ext uri="{FF2B5EF4-FFF2-40B4-BE49-F238E27FC236}">
                <a16:creationId xmlns:a16="http://schemas.microsoft.com/office/drawing/2014/main" xmlns="" id="{8F6050CA-31D8-437D-8638-A2BF83A9584C}"/>
              </a:ext>
            </a:extLst>
          </p:cNvPr>
          <p:cNvSpPr txBox="1"/>
          <p:nvPr/>
        </p:nvSpPr>
        <p:spPr>
          <a:xfrm>
            <a:off x="8261873" y="5080257"/>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426606084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A50F19-94BB-428A-BEC1-E2067669018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2863" b="18769"/>
          <a:stretch/>
        </p:blipFill>
        <p:spPr>
          <a:xfrm>
            <a:off x="7443731" y="1131412"/>
            <a:ext cx="4099224" cy="3443054"/>
          </a:xfrm>
        </p:spPr>
      </p:pic>
      <p:sp>
        <p:nvSpPr>
          <p:cNvPr id="6" name="TextBox 5">
            <a:extLst>
              <a:ext uri="{FF2B5EF4-FFF2-40B4-BE49-F238E27FC236}">
                <a16:creationId xmlns:a16="http://schemas.microsoft.com/office/drawing/2014/main" xmlns="" id="{AE6E509B-6103-4FB7-A255-7FA8DE17D837}"/>
              </a:ext>
            </a:extLst>
          </p:cNvPr>
          <p:cNvSpPr txBox="1"/>
          <p:nvPr/>
        </p:nvSpPr>
        <p:spPr>
          <a:xfrm>
            <a:off x="534296" y="1882854"/>
            <a:ext cx="5561704"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claim that this network can be used to implement any Boolean function (linearly separable or not)</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xmlns="" id="{A2887908-3AC0-4BD5-81F8-6218C11E6CBB}"/>
              </a:ext>
            </a:extLst>
          </p:cNvPr>
          <p:cNvSpPr txBox="1"/>
          <p:nvPr/>
        </p:nvSpPr>
        <p:spPr>
          <a:xfrm>
            <a:off x="8261873" y="4929842"/>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170407650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A50F19-94BB-428A-BEC1-E2067669018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2863" b="18769"/>
          <a:stretch/>
        </p:blipFill>
        <p:spPr>
          <a:xfrm>
            <a:off x="7443731" y="1131412"/>
            <a:ext cx="4099224" cy="3443054"/>
          </a:xfrm>
        </p:spPr>
      </p:pic>
      <p:sp>
        <p:nvSpPr>
          <p:cNvPr id="6" name="TextBox 5">
            <a:extLst>
              <a:ext uri="{FF2B5EF4-FFF2-40B4-BE49-F238E27FC236}">
                <a16:creationId xmlns:a16="http://schemas.microsoft.com/office/drawing/2014/main" xmlns="" id="{AE6E509B-6103-4FB7-A255-7FA8DE17D837}"/>
              </a:ext>
            </a:extLst>
          </p:cNvPr>
          <p:cNvSpPr txBox="1"/>
          <p:nvPr/>
        </p:nvSpPr>
        <p:spPr>
          <a:xfrm>
            <a:off x="534296" y="1882854"/>
            <a:ext cx="556170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claim that this network can be used to implement any Boolean function (linearly separable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we can find w1, w2, w3, w4 such that the truth table of any Boolean function can be represented by this network.</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xmlns="" id="{A2887908-3AC0-4BD5-81F8-6218C11E6CBB}"/>
              </a:ext>
            </a:extLst>
          </p:cNvPr>
          <p:cNvSpPr txBox="1"/>
          <p:nvPr/>
        </p:nvSpPr>
        <p:spPr>
          <a:xfrm>
            <a:off x="8261873" y="4929842"/>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170407650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A50F19-94BB-428A-BEC1-E2067669018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2863" b="18769"/>
          <a:stretch/>
        </p:blipFill>
        <p:spPr>
          <a:xfrm>
            <a:off x="7443731" y="1131412"/>
            <a:ext cx="4099224" cy="3443054"/>
          </a:xfrm>
        </p:spPr>
      </p:pic>
      <p:sp>
        <p:nvSpPr>
          <p:cNvPr id="6" name="TextBox 5">
            <a:extLst>
              <a:ext uri="{FF2B5EF4-FFF2-40B4-BE49-F238E27FC236}">
                <a16:creationId xmlns:a16="http://schemas.microsoft.com/office/drawing/2014/main" xmlns="" id="{AE6E509B-6103-4FB7-A255-7FA8DE17D837}"/>
              </a:ext>
            </a:extLst>
          </p:cNvPr>
          <p:cNvSpPr txBox="1"/>
          <p:nvPr/>
        </p:nvSpPr>
        <p:spPr>
          <a:xfrm>
            <a:off x="534296" y="1882854"/>
            <a:ext cx="556170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claim that this network can be used to implement any Boolean function (linearly separable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we can find w1, w2, w3, w4 such that the truth table of any Boolean function can be represented by this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perceptron in the middle layers fires only for a specific input (and no two perceptrons fire for the same input)</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xmlns="" id="{A2887908-3AC0-4BD5-81F8-6218C11E6CBB}"/>
              </a:ext>
            </a:extLst>
          </p:cNvPr>
          <p:cNvSpPr txBox="1"/>
          <p:nvPr/>
        </p:nvSpPr>
        <p:spPr>
          <a:xfrm>
            <a:off x="8261873" y="4929842"/>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170407650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A50F19-94BB-428A-BEC1-E2067669018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2863" b="18769"/>
          <a:stretch/>
        </p:blipFill>
        <p:spPr>
          <a:xfrm>
            <a:off x="7443731" y="1131412"/>
            <a:ext cx="4099224" cy="3443054"/>
          </a:xfrm>
        </p:spPr>
      </p:pic>
      <p:sp>
        <p:nvSpPr>
          <p:cNvPr id="6" name="TextBox 5">
            <a:extLst>
              <a:ext uri="{FF2B5EF4-FFF2-40B4-BE49-F238E27FC236}">
                <a16:creationId xmlns:a16="http://schemas.microsoft.com/office/drawing/2014/main" xmlns="" id="{AE6E509B-6103-4FB7-A255-7FA8DE17D837}"/>
              </a:ext>
            </a:extLst>
          </p:cNvPr>
          <p:cNvSpPr txBox="1"/>
          <p:nvPr/>
        </p:nvSpPr>
        <p:spPr>
          <a:xfrm>
            <a:off x="534296" y="1882854"/>
            <a:ext cx="556170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claim that this network can be used to implement any Boolean function (linearly separable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we can find w1, w2, w3, w4 such that the truth table of any Boolean function can be represented by this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perceptron in the middle layers fires only for a specific input (and no two perceptrons fire for the same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us see why this network works by taking an example of the XOR function.</a:t>
            </a:r>
          </a:p>
        </p:txBody>
      </p:sp>
      <p:sp>
        <p:nvSpPr>
          <p:cNvPr id="7" name="TextBox 6">
            <a:extLst>
              <a:ext uri="{FF2B5EF4-FFF2-40B4-BE49-F238E27FC236}">
                <a16:creationId xmlns:a16="http://schemas.microsoft.com/office/drawing/2014/main" xmlns="" id="{A2887908-3AC0-4BD5-81F8-6218C11E6CBB}"/>
              </a:ext>
            </a:extLst>
          </p:cNvPr>
          <p:cNvSpPr txBox="1"/>
          <p:nvPr/>
        </p:nvSpPr>
        <p:spPr>
          <a:xfrm>
            <a:off x="8261873" y="4929842"/>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170407650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D6608-1E2B-4F14-BC54-06C5EE703ABC}"/>
              </a:ext>
            </a:extLst>
          </p:cNvPr>
          <p:cNvSpPr>
            <a:spLocks noGrp="1"/>
          </p:cNvSpPr>
          <p:nvPr>
            <p:ph type="title"/>
          </p:nvPr>
        </p:nvSpPr>
        <p:spPr>
          <a:xfrm>
            <a:off x="321833" y="203761"/>
            <a:ext cx="10515600" cy="764428"/>
          </a:xfrm>
        </p:spPr>
        <p:txBody>
          <a:bodyPr/>
          <a:lstStyle/>
          <a:p>
            <a:r>
              <a:rPr lang="en-US" b="1" dirty="0"/>
              <a:t>XOR using Network of Perceptrons</a:t>
            </a:r>
          </a:p>
        </p:txBody>
      </p:sp>
      <p:pic>
        <p:nvPicPr>
          <p:cNvPr id="7" name="Content Placeholder 6">
            <a:extLst>
              <a:ext uri="{FF2B5EF4-FFF2-40B4-BE49-F238E27FC236}">
                <a16:creationId xmlns:a16="http://schemas.microsoft.com/office/drawing/2014/main" xmlns="" id="{F24DC59D-424C-4E70-AD56-C9C8B429B23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6974" t="20593" b="47020"/>
          <a:stretch/>
        </p:blipFill>
        <p:spPr>
          <a:xfrm>
            <a:off x="828338" y="2108499"/>
            <a:ext cx="4273519" cy="1409252"/>
          </a:xfrm>
        </p:spPr>
      </p:pic>
      <p:sp>
        <p:nvSpPr>
          <p:cNvPr id="8" name="TextBox 7">
            <a:extLst>
              <a:ext uri="{FF2B5EF4-FFF2-40B4-BE49-F238E27FC236}">
                <a16:creationId xmlns:a16="http://schemas.microsoft.com/office/drawing/2014/main" xmlns="" id="{1B009DA8-E768-4FA4-9068-25D5373442A7}"/>
              </a:ext>
            </a:extLst>
          </p:cNvPr>
          <p:cNvSpPr txBox="1"/>
          <p:nvPr/>
        </p:nvSpPr>
        <p:spPr>
          <a:xfrm>
            <a:off x="321833" y="1396890"/>
            <a:ext cx="705701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Let w</a:t>
            </a:r>
            <a:r>
              <a:rPr lang="en-US" baseline="-25000" dirty="0"/>
              <a:t>0</a:t>
            </a:r>
            <a:r>
              <a:rPr lang="en-US" dirty="0"/>
              <a:t> be the bias output of the neuron. (i.e. it will fire if </a:t>
            </a:r>
            <a:r>
              <a:rPr lang="en-US" b="1" dirty="0"/>
              <a:t>∑ w</a:t>
            </a:r>
            <a:r>
              <a:rPr lang="en-US" b="1" baseline="-25000" dirty="0"/>
              <a:t>i</a:t>
            </a:r>
            <a:r>
              <a:rPr lang="en-US" b="1" dirty="0"/>
              <a:t>h</a:t>
            </a:r>
            <a:r>
              <a:rPr lang="en-US" b="1" baseline="-25000" dirty="0"/>
              <a:t>i</a:t>
            </a:r>
            <a:r>
              <a:rPr lang="en-US" b="1" dirty="0"/>
              <a:t> &gt;=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xmlns="" id="{8ACBB336-4661-4287-9EBF-EFF917545311}"/>
              </a:ext>
            </a:extLst>
          </p:cNvPr>
          <p:cNvPicPr>
            <a:picLocks noChangeAspect="1"/>
          </p:cNvPicPr>
          <p:nvPr/>
        </p:nvPicPr>
        <p:blipFill>
          <a:blip r:embed="rId3" cstate="print"/>
          <a:stretch>
            <a:fillRect/>
          </a:stretch>
        </p:blipFill>
        <p:spPr>
          <a:xfrm>
            <a:off x="7885355" y="1601286"/>
            <a:ext cx="4102964" cy="3438442"/>
          </a:xfrm>
          <a:prstGeom prst="rect">
            <a:avLst/>
          </a:prstGeom>
        </p:spPr>
      </p:pic>
      <p:sp>
        <p:nvSpPr>
          <p:cNvPr id="10" name="TextBox 9">
            <a:extLst>
              <a:ext uri="{FF2B5EF4-FFF2-40B4-BE49-F238E27FC236}">
                <a16:creationId xmlns:a16="http://schemas.microsoft.com/office/drawing/2014/main" xmlns="" id="{B890D2F3-2B6A-4BC3-8C43-15BDCA8444D3}"/>
              </a:ext>
            </a:extLst>
          </p:cNvPr>
          <p:cNvSpPr txBox="1"/>
          <p:nvPr/>
        </p:nvSpPr>
        <p:spPr>
          <a:xfrm>
            <a:off x="8910918" y="5256714"/>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422860333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D6608-1E2B-4F14-BC54-06C5EE703ABC}"/>
              </a:ext>
            </a:extLst>
          </p:cNvPr>
          <p:cNvSpPr>
            <a:spLocks noGrp="1"/>
          </p:cNvSpPr>
          <p:nvPr>
            <p:ph type="title"/>
          </p:nvPr>
        </p:nvSpPr>
        <p:spPr>
          <a:xfrm>
            <a:off x="321833" y="203761"/>
            <a:ext cx="10515600" cy="764428"/>
          </a:xfrm>
        </p:spPr>
        <p:txBody>
          <a:bodyPr/>
          <a:lstStyle/>
          <a:p>
            <a:r>
              <a:rPr lang="en-US" b="1" dirty="0"/>
              <a:t>XOR using Network of Perceptrons</a:t>
            </a:r>
          </a:p>
        </p:txBody>
      </p:sp>
      <p:pic>
        <p:nvPicPr>
          <p:cNvPr id="7" name="Content Placeholder 6">
            <a:extLst>
              <a:ext uri="{FF2B5EF4-FFF2-40B4-BE49-F238E27FC236}">
                <a16:creationId xmlns:a16="http://schemas.microsoft.com/office/drawing/2014/main" xmlns="" id="{F24DC59D-424C-4E70-AD56-C9C8B429B23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6974" t="20593" b="47020"/>
          <a:stretch/>
        </p:blipFill>
        <p:spPr>
          <a:xfrm>
            <a:off x="828338" y="2108499"/>
            <a:ext cx="4273519" cy="1409252"/>
          </a:xfrm>
        </p:spPr>
      </p:pic>
      <p:sp>
        <p:nvSpPr>
          <p:cNvPr id="8" name="TextBox 7">
            <a:extLst>
              <a:ext uri="{FF2B5EF4-FFF2-40B4-BE49-F238E27FC236}">
                <a16:creationId xmlns:a16="http://schemas.microsoft.com/office/drawing/2014/main" xmlns="" id="{1B009DA8-E768-4FA4-9068-25D5373442A7}"/>
              </a:ext>
            </a:extLst>
          </p:cNvPr>
          <p:cNvSpPr txBox="1"/>
          <p:nvPr/>
        </p:nvSpPr>
        <p:spPr>
          <a:xfrm>
            <a:off x="321833" y="1396890"/>
            <a:ext cx="705701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Let w</a:t>
            </a:r>
            <a:r>
              <a:rPr lang="en-US" baseline="-25000" dirty="0"/>
              <a:t>0</a:t>
            </a:r>
            <a:r>
              <a:rPr lang="en-US" dirty="0"/>
              <a:t> be the bias output of the neuron. (i.e. it will fire if </a:t>
            </a:r>
            <a:r>
              <a:rPr lang="en-US" b="1" dirty="0"/>
              <a:t>∑ w</a:t>
            </a:r>
            <a:r>
              <a:rPr lang="en-US" b="1" baseline="-25000" dirty="0"/>
              <a:t>i</a:t>
            </a:r>
            <a:r>
              <a:rPr lang="en-US" b="1" dirty="0"/>
              <a:t>h</a:t>
            </a:r>
            <a:r>
              <a:rPr lang="en-US" b="1" baseline="-25000" dirty="0"/>
              <a:t>i</a:t>
            </a:r>
            <a:r>
              <a:rPr lang="en-US" b="1" dirty="0"/>
              <a:t> &gt;=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results in the following 4 conditions to implement XOR : </a:t>
            </a:r>
            <a:r>
              <a:rPr lang="en-US" b="1" dirty="0"/>
              <a:t>w</a:t>
            </a:r>
            <a:r>
              <a:rPr lang="en-US" b="1" baseline="-25000" dirty="0"/>
              <a:t>1</a:t>
            </a:r>
            <a:r>
              <a:rPr lang="en-US" b="1" dirty="0"/>
              <a:t> &lt; w</a:t>
            </a:r>
            <a:r>
              <a:rPr lang="en-US" b="1" baseline="-25000" dirty="0"/>
              <a:t>0</a:t>
            </a:r>
            <a:r>
              <a:rPr lang="en-US" dirty="0"/>
              <a:t>,     </a:t>
            </a:r>
            <a:r>
              <a:rPr lang="en-US" b="1" dirty="0"/>
              <a:t>w</a:t>
            </a:r>
            <a:r>
              <a:rPr lang="en-US" b="1" baseline="-25000" dirty="0"/>
              <a:t>2</a:t>
            </a:r>
            <a:r>
              <a:rPr lang="en-US" b="1" dirty="0"/>
              <a:t> ≥ w</a:t>
            </a:r>
            <a:r>
              <a:rPr lang="en-US" b="1" baseline="-25000" dirty="0"/>
              <a:t>0</a:t>
            </a:r>
            <a:r>
              <a:rPr lang="en-US" b="1" dirty="0"/>
              <a:t>, w</a:t>
            </a:r>
            <a:r>
              <a:rPr lang="en-US" b="1" baseline="-25000" dirty="0"/>
              <a:t>3</a:t>
            </a:r>
            <a:r>
              <a:rPr lang="en-US" b="1" dirty="0"/>
              <a:t> ≥ w</a:t>
            </a:r>
            <a:r>
              <a:rPr lang="en-US" b="1" baseline="-25000" dirty="0"/>
              <a:t>0</a:t>
            </a:r>
            <a:r>
              <a:rPr lang="en-US" b="1" dirty="0"/>
              <a:t>, w</a:t>
            </a:r>
            <a:r>
              <a:rPr lang="en-US" b="1" baseline="-25000" dirty="0"/>
              <a:t>4 </a:t>
            </a:r>
            <a:r>
              <a:rPr lang="en-US" b="1" dirty="0"/>
              <a:t>&lt; w</a:t>
            </a:r>
            <a:r>
              <a:rPr lang="en-US" b="1" baseline="-25000" dirty="0"/>
              <a:t>0</a:t>
            </a:r>
            <a:r>
              <a:rPr lang="en-US" dirty="0"/>
              <a:t>.</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xmlns="" id="{8ACBB336-4661-4287-9EBF-EFF917545311}"/>
              </a:ext>
            </a:extLst>
          </p:cNvPr>
          <p:cNvPicPr>
            <a:picLocks noChangeAspect="1"/>
          </p:cNvPicPr>
          <p:nvPr/>
        </p:nvPicPr>
        <p:blipFill>
          <a:blip r:embed="rId3" cstate="print"/>
          <a:stretch>
            <a:fillRect/>
          </a:stretch>
        </p:blipFill>
        <p:spPr>
          <a:xfrm>
            <a:off x="7885355" y="1601286"/>
            <a:ext cx="4102964" cy="3438442"/>
          </a:xfrm>
          <a:prstGeom prst="rect">
            <a:avLst/>
          </a:prstGeom>
        </p:spPr>
      </p:pic>
      <p:sp>
        <p:nvSpPr>
          <p:cNvPr id="10" name="TextBox 9">
            <a:extLst>
              <a:ext uri="{FF2B5EF4-FFF2-40B4-BE49-F238E27FC236}">
                <a16:creationId xmlns:a16="http://schemas.microsoft.com/office/drawing/2014/main" xmlns="" id="{B890D2F3-2B6A-4BC3-8C43-15BDCA8444D3}"/>
              </a:ext>
            </a:extLst>
          </p:cNvPr>
          <p:cNvSpPr txBox="1"/>
          <p:nvPr/>
        </p:nvSpPr>
        <p:spPr>
          <a:xfrm>
            <a:off x="8910918" y="5256714"/>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42286033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D6608-1E2B-4F14-BC54-06C5EE703ABC}"/>
              </a:ext>
            </a:extLst>
          </p:cNvPr>
          <p:cNvSpPr>
            <a:spLocks noGrp="1"/>
          </p:cNvSpPr>
          <p:nvPr>
            <p:ph type="title"/>
          </p:nvPr>
        </p:nvSpPr>
        <p:spPr>
          <a:xfrm>
            <a:off x="321833" y="203761"/>
            <a:ext cx="10515600" cy="764428"/>
          </a:xfrm>
        </p:spPr>
        <p:txBody>
          <a:bodyPr/>
          <a:lstStyle/>
          <a:p>
            <a:r>
              <a:rPr lang="en-US" b="1" dirty="0"/>
              <a:t>XOR using Network of Perceptrons</a:t>
            </a:r>
          </a:p>
        </p:txBody>
      </p:sp>
      <p:pic>
        <p:nvPicPr>
          <p:cNvPr id="7" name="Content Placeholder 6">
            <a:extLst>
              <a:ext uri="{FF2B5EF4-FFF2-40B4-BE49-F238E27FC236}">
                <a16:creationId xmlns:a16="http://schemas.microsoft.com/office/drawing/2014/main" xmlns="" id="{F24DC59D-424C-4E70-AD56-C9C8B429B23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6974" t="20593" b="47020"/>
          <a:stretch/>
        </p:blipFill>
        <p:spPr>
          <a:xfrm>
            <a:off x="828338" y="2108499"/>
            <a:ext cx="4273519" cy="1409252"/>
          </a:xfrm>
        </p:spPr>
      </p:pic>
      <p:sp>
        <p:nvSpPr>
          <p:cNvPr id="8" name="TextBox 7">
            <a:extLst>
              <a:ext uri="{FF2B5EF4-FFF2-40B4-BE49-F238E27FC236}">
                <a16:creationId xmlns:a16="http://schemas.microsoft.com/office/drawing/2014/main" xmlns="" id="{1B009DA8-E768-4FA4-9068-25D5373442A7}"/>
              </a:ext>
            </a:extLst>
          </p:cNvPr>
          <p:cNvSpPr txBox="1"/>
          <p:nvPr/>
        </p:nvSpPr>
        <p:spPr>
          <a:xfrm>
            <a:off x="321833" y="1396890"/>
            <a:ext cx="705701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Let w</a:t>
            </a:r>
            <a:r>
              <a:rPr lang="en-US" baseline="-25000" dirty="0"/>
              <a:t>0</a:t>
            </a:r>
            <a:r>
              <a:rPr lang="en-US" dirty="0"/>
              <a:t> be the bias output of the neuron. (i.e. it will fire if </a:t>
            </a:r>
            <a:r>
              <a:rPr lang="en-US" b="1" dirty="0"/>
              <a:t>∑ w</a:t>
            </a:r>
            <a:r>
              <a:rPr lang="en-US" b="1" baseline="-25000" dirty="0"/>
              <a:t>i</a:t>
            </a:r>
            <a:r>
              <a:rPr lang="en-US" b="1" dirty="0"/>
              <a:t>h</a:t>
            </a:r>
            <a:r>
              <a:rPr lang="en-US" b="1" baseline="-25000" dirty="0"/>
              <a:t>i</a:t>
            </a:r>
            <a:r>
              <a:rPr lang="en-US" b="1" dirty="0"/>
              <a:t> &gt;=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results in the following 4 conditions to implement XOR : </a:t>
            </a:r>
            <a:r>
              <a:rPr lang="en-US" b="1" dirty="0"/>
              <a:t>w</a:t>
            </a:r>
            <a:r>
              <a:rPr lang="en-US" b="1" baseline="-25000" dirty="0"/>
              <a:t>1</a:t>
            </a:r>
            <a:r>
              <a:rPr lang="en-US" b="1" dirty="0"/>
              <a:t> &lt; w</a:t>
            </a:r>
            <a:r>
              <a:rPr lang="en-US" b="1" baseline="-25000" dirty="0"/>
              <a:t>0</a:t>
            </a:r>
            <a:r>
              <a:rPr lang="en-US" dirty="0"/>
              <a:t>,     </a:t>
            </a:r>
            <a:r>
              <a:rPr lang="en-US" b="1" dirty="0"/>
              <a:t>w</a:t>
            </a:r>
            <a:r>
              <a:rPr lang="en-US" b="1" baseline="-25000" dirty="0"/>
              <a:t>2</a:t>
            </a:r>
            <a:r>
              <a:rPr lang="en-US" b="1" dirty="0"/>
              <a:t> ≥ w</a:t>
            </a:r>
            <a:r>
              <a:rPr lang="en-US" b="1" baseline="-25000" dirty="0"/>
              <a:t>0</a:t>
            </a:r>
            <a:r>
              <a:rPr lang="en-US" b="1" dirty="0"/>
              <a:t>, w</a:t>
            </a:r>
            <a:r>
              <a:rPr lang="en-US" b="1" baseline="-25000" dirty="0"/>
              <a:t>3</a:t>
            </a:r>
            <a:r>
              <a:rPr lang="en-US" b="1" dirty="0"/>
              <a:t> ≥ w</a:t>
            </a:r>
            <a:r>
              <a:rPr lang="en-US" b="1" baseline="-25000" dirty="0"/>
              <a:t>0</a:t>
            </a:r>
            <a:r>
              <a:rPr lang="en-US" b="1" dirty="0"/>
              <a:t>, w</a:t>
            </a:r>
            <a:r>
              <a:rPr lang="en-US" b="1" baseline="-25000" dirty="0"/>
              <a:t>4 </a:t>
            </a:r>
            <a:r>
              <a:rPr lang="en-US" b="1" dirty="0"/>
              <a:t>&lt;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Unlike before, there are no contradictions now and the system of inequalities can be satisfied.</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xmlns="" id="{8ACBB336-4661-4287-9EBF-EFF917545311}"/>
              </a:ext>
            </a:extLst>
          </p:cNvPr>
          <p:cNvPicPr>
            <a:picLocks noChangeAspect="1"/>
          </p:cNvPicPr>
          <p:nvPr/>
        </p:nvPicPr>
        <p:blipFill>
          <a:blip r:embed="rId3" cstate="print"/>
          <a:stretch>
            <a:fillRect/>
          </a:stretch>
        </p:blipFill>
        <p:spPr>
          <a:xfrm>
            <a:off x="7885355" y="1601286"/>
            <a:ext cx="4102964" cy="3438442"/>
          </a:xfrm>
          <a:prstGeom prst="rect">
            <a:avLst/>
          </a:prstGeom>
        </p:spPr>
      </p:pic>
      <p:sp>
        <p:nvSpPr>
          <p:cNvPr id="10" name="TextBox 9">
            <a:extLst>
              <a:ext uri="{FF2B5EF4-FFF2-40B4-BE49-F238E27FC236}">
                <a16:creationId xmlns:a16="http://schemas.microsoft.com/office/drawing/2014/main" xmlns="" id="{B890D2F3-2B6A-4BC3-8C43-15BDCA8444D3}"/>
              </a:ext>
            </a:extLst>
          </p:cNvPr>
          <p:cNvSpPr txBox="1"/>
          <p:nvPr/>
        </p:nvSpPr>
        <p:spPr>
          <a:xfrm>
            <a:off x="8910918" y="5256714"/>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4228603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A99F04-4BEF-4B37-BCAE-144D3A5E711C}"/>
              </a:ext>
            </a:extLst>
          </p:cNvPr>
          <p:cNvSpPr>
            <a:spLocks noGrp="1"/>
          </p:cNvSpPr>
          <p:nvPr>
            <p:ph idx="1"/>
          </p:nvPr>
        </p:nvSpPr>
        <p:spPr>
          <a:xfrm>
            <a:off x="838200" y="1253331"/>
            <a:ext cx="10515600" cy="4351338"/>
          </a:xfrm>
        </p:spPr>
        <p:txBody>
          <a:bodyPr>
            <a:normAutofit/>
          </a:bodyPr>
          <a:lstStyle/>
          <a:p>
            <a:r>
              <a:rPr lang="en-US" sz="2400" dirty="0"/>
              <a:t>We just used the aggregation equation i.e., </a:t>
            </a:r>
            <a:r>
              <a:rPr lang="en-US" sz="2400" b="1" i="1" dirty="0"/>
              <a:t>x</a:t>
            </a:r>
            <a:r>
              <a:rPr lang="en-US" sz="2400" b="1" i="1" baseline="-25000" dirty="0"/>
              <a:t>1</a:t>
            </a:r>
            <a:r>
              <a:rPr lang="en-US" sz="2400" b="1" i="1" dirty="0"/>
              <a:t> + x</a:t>
            </a:r>
            <a:r>
              <a:rPr lang="en-US" sz="2400" b="1" i="1" baseline="-25000" dirty="0"/>
              <a:t>2</a:t>
            </a:r>
            <a:r>
              <a:rPr lang="en-US" sz="2400" b="1" i="1" dirty="0"/>
              <a:t> =</a:t>
            </a:r>
            <a:r>
              <a:rPr lang="en-US" sz="2400" b="1" dirty="0"/>
              <a:t>1 </a:t>
            </a:r>
            <a:r>
              <a:rPr lang="en-US" sz="2400" dirty="0"/>
              <a:t>to graphically show that all those inputs whose output when passed through the OR function M-P neuron lie ON or ABOVE that line and all the input points that lie BELOW that line are going to output 0.</a:t>
            </a:r>
          </a:p>
          <a:p>
            <a:pPr marL="0" indent="0">
              <a:buNone/>
            </a:pPr>
            <a:endParaRPr lang="en-US" sz="2400" dirty="0"/>
          </a:p>
          <a:p>
            <a:endParaRPr lang="en-US" sz="2400" dirty="0"/>
          </a:p>
        </p:txBody>
      </p:sp>
    </p:spTree>
    <p:extLst>
      <p:ext uri="{BB962C8B-B14F-4D97-AF65-F5344CB8AC3E}">
        <p14:creationId xmlns:p14="http://schemas.microsoft.com/office/powerpoint/2010/main" xmlns="" val="379126067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D6608-1E2B-4F14-BC54-06C5EE703ABC}"/>
              </a:ext>
            </a:extLst>
          </p:cNvPr>
          <p:cNvSpPr>
            <a:spLocks noGrp="1"/>
          </p:cNvSpPr>
          <p:nvPr>
            <p:ph type="title"/>
          </p:nvPr>
        </p:nvSpPr>
        <p:spPr>
          <a:xfrm>
            <a:off x="321833" y="203761"/>
            <a:ext cx="10515600" cy="764428"/>
          </a:xfrm>
        </p:spPr>
        <p:txBody>
          <a:bodyPr/>
          <a:lstStyle/>
          <a:p>
            <a:r>
              <a:rPr lang="en-US" b="1" dirty="0"/>
              <a:t>XOR using Network of Perceptrons</a:t>
            </a:r>
          </a:p>
        </p:txBody>
      </p:sp>
      <p:pic>
        <p:nvPicPr>
          <p:cNvPr id="7" name="Content Placeholder 6">
            <a:extLst>
              <a:ext uri="{FF2B5EF4-FFF2-40B4-BE49-F238E27FC236}">
                <a16:creationId xmlns:a16="http://schemas.microsoft.com/office/drawing/2014/main" xmlns="" id="{F24DC59D-424C-4E70-AD56-C9C8B429B23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6974" t="20593" b="47020"/>
          <a:stretch/>
        </p:blipFill>
        <p:spPr>
          <a:xfrm>
            <a:off x="828338" y="2108499"/>
            <a:ext cx="4273519" cy="1409252"/>
          </a:xfrm>
        </p:spPr>
      </p:pic>
      <p:sp>
        <p:nvSpPr>
          <p:cNvPr id="8" name="TextBox 7">
            <a:extLst>
              <a:ext uri="{FF2B5EF4-FFF2-40B4-BE49-F238E27FC236}">
                <a16:creationId xmlns:a16="http://schemas.microsoft.com/office/drawing/2014/main" xmlns="" id="{1B009DA8-E768-4FA4-9068-25D5373442A7}"/>
              </a:ext>
            </a:extLst>
          </p:cNvPr>
          <p:cNvSpPr txBox="1"/>
          <p:nvPr/>
        </p:nvSpPr>
        <p:spPr>
          <a:xfrm>
            <a:off x="321833" y="1396890"/>
            <a:ext cx="705701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Let w</a:t>
            </a:r>
            <a:r>
              <a:rPr lang="en-US" baseline="-25000" dirty="0"/>
              <a:t>0</a:t>
            </a:r>
            <a:r>
              <a:rPr lang="en-US" dirty="0"/>
              <a:t> be the bias output of the neuron. (i.e. it will fire if </a:t>
            </a:r>
            <a:r>
              <a:rPr lang="en-US" b="1" dirty="0"/>
              <a:t>∑ w</a:t>
            </a:r>
            <a:r>
              <a:rPr lang="en-US" b="1" baseline="-25000" dirty="0"/>
              <a:t>i</a:t>
            </a:r>
            <a:r>
              <a:rPr lang="en-US" b="1" dirty="0"/>
              <a:t>h</a:t>
            </a:r>
            <a:r>
              <a:rPr lang="en-US" b="1" baseline="-25000" dirty="0"/>
              <a:t>i</a:t>
            </a:r>
            <a:r>
              <a:rPr lang="en-US" b="1" dirty="0"/>
              <a:t> &gt;=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results in the following 4 conditions to implement XOR : </a:t>
            </a:r>
            <a:r>
              <a:rPr lang="en-US" b="1" dirty="0"/>
              <a:t>w</a:t>
            </a:r>
            <a:r>
              <a:rPr lang="en-US" b="1" baseline="-25000" dirty="0"/>
              <a:t>1</a:t>
            </a:r>
            <a:r>
              <a:rPr lang="en-US" b="1" dirty="0"/>
              <a:t> &lt; w</a:t>
            </a:r>
            <a:r>
              <a:rPr lang="en-US" b="1" baseline="-25000" dirty="0"/>
              <a:t>0</a:t>
            </a:r>
            <a:r>
              <a:rPr lang="en-US" dirty="0"/>
              <a:t>,     </a:t>
            </a:r>
            <a:r>
              <a:rPr lang="en-US" b="1" dirty="0"/>
              <a:t>w</a:t>
            </a:r>
            <a:r>
              <a:rPr lang="en-US" b="1" baseline="-25000" dirty="0"/>
              <a:t>2</a:t>
            </a:r>
            <a:r>
              <a:rPr lang="en-US" b="1" dirty="0"/>
              <a:t> ≥ w</a:t>
            </a:r>
            <a:r>
              <a:rPr lang="en-US" b="1" baseline="-25000" dirty="0"/>
              <a:t>0</a:t>
            </a:r>
            <a:r>
              <a:rPr lang="en-US" b="1" dirty="0"/>
              <a:t>, w</a:t>
            </a:r>
            <a:r>
              <a:rPr lang="en-US" b="1" baseline="-25000" dirty="0"/>
              <a:t>3</a:t>
            </a:r>
            <a:r>
              <a:rPr lang="en-US" b="1" dirty="0"/>
              <a:t> ≥ w</a:t>
            </a:r>
            <a:r>
              <a:rPr lang="en-US" b="1" baseline="-25000" dirty="0"/>
              <a:t>0</a:t>
            </a:r>
            <a:r>
              <a:rPr lang="en-US" b="1" dirty="0"/>
              <a:t>, w</a:t>
            </a:r>
            <a:r>
              <a:rPr lang="en-US" b="1" baseline="-25000" dirty="0"/>
              <a:t>4 </a:t>
            </a:r>
            <a:r>
              <a:rPr lang="en-US" b="1" dirty="0"/>
              <a:t>&lt; w</a:t>
            </a:r>
            <a:r>
              <a:rPr lang="en-US" b="1" baseline="-25000" dirty="0"/>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Unlike before, there are no contradictions now and the system of inequalities can be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Essentially each w</a:t>
            </a:r>
            <a:r>
              <a:rPr lang="en-US" baseline="-25000" dirty="0"/>
              <a:t>i</a:t>
            </a:r>
            <a:r>
              <a:rPr lang="en-US" dirty="0"/>
              <a:t> is now responsible for one of the 4 possible inputs and can be adjusted to get the desired output for that input.</a:t>
            </a:r>
          </a:p>
        </p:txBody>
      </p:sp>
      <p:pic>
        <p:nvPicPr>
          <p:cNvPr id="9" name="Picture 8">
            <a:extLst>
              <a:ext uri="{FF2B5EF4-FFF2-40B4-BE49-F238E27FC236}">
                <a16:creationId xmlns:a16="http://schemas.microsoft.com/office/drawing/2014/main" xmlns="" id="{8ACBB336-4661-4287-9EBF-EFF917545311}"/>
              </a:ext>
            </a:extLst>
          </p:cNvPr>
          <p:cNvPicPr>
            <a:picLocks noChangeAspect="1"/>
          </p:cNvPicPr>
          <p:nvPr/>
        </p:nvPicPr>
        <p:blipFill>
          <a:blip r:embed="rId3" cstate="print"/>
          <a:stretch>
            <a:fillRect/>
          </a:stretch>
        </p:blipFill>
        <p:spPr>
          <a:xfrm>
            <a:off x="7885355" y="1601286"/>
            <a:ext cx="4102964" cy="3438442"/>
          </a:xfrm>
          <a:prstGeom prst="rect">
            <a:avLst/>
          </a:prstGeom>
        </p:spPr>
      </p:pic>
      <p:sp>
        <p:nvSpPr>
          <p:cNvPr id="10" name="TextBox 9">
            <a:extLst>
              <a:ext uri="{FF2B5EF4-FFF2-40B4-BE49-F238E27FC236}">
                <a16:creationId xmlns:a16="http://schemas.microsoft.com/office/drawing/2014/main" xmlns="" id="{B890D2F3-2B6A-4BC3-8C43-15BDCA8444D3}"/>
              </a:ext>
            </a:extLst>
          </p:cNvPr>
          <p:cNvSpPr txBox="1"/>
          <p:nvPr/>
        </p:nvSpPr>
        <p:spPr>
          <a:xfrm>
            <a:off x="8910918" y="5256714"/>
            <a:ext cx="3281082" cy="646331"/>
          </a:xfrm>
          <a:prstGeom prst="rect">
            <a:avLst/>
          </a:prstGeom>
          <a:noFill/>
        </p:spPr>
        <p:txBody>
          <a:bodyPr wrap="square" rtlCol="0">
            <a:spAutoFit/>
          </a:bodyPr>
          <a:lstStyle/>
          <a:p>
            <a:r>
              <a:rPr lang="en-US" dirty="0"/>
              <a:t>Red edges indicate w = -1</a:t>
            </a:r>
          </a:p>
          <a:p>
            <a:r>
              <a:rPr lang="en-US" dirty="0"/>
              <a:t>Blue edges indicate w = +1</a:t>
            </a:r>
          </a:p>
        </p:txBody>
      </p:sp>
    </p:spTree>
    <p:extLst>
      <p:ext uri="{BB962C8B-B14F-4D97-AF65-F5344CB8AC3E}">
        <p14:creationId xmlns:p14="http://schemas.microsoft.com/office/powerpoint/2010/main" xmlns="" val="42286033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CA566A-6728-4A0E-B632-21DFC3C7E84C}"/>
              </a:ext>
            </a:extLst>
          </p:cNvPr>
          <p:cNvSpPr>
            <a:spLocks noGrp="1"/>
          </p:cNvSpPr>
          <p:nvPr>
            <p:ph idx="1"/>
          </p:nvPr>
        </p:nvSpPr>
        <p:spPr>
          <a:xfrm>
            <a:off x="1968649" y="2982557"/>
            <a:ext cx="9014909" cy="720763"/>
          </a:xfrm>
        </p:spPr>
        <p:txBody>
          <a:bodyPr>
            <a:noAutofit/>
          </a:bodyPr>
          <a:lstStyle/>
          <a:p>
            <a:pPr marL="0" indent="0">
              <a:buNone/>
            </a:pPr>
            <a:r>
              <a:rPr lang="en-US" sz="4000" dirty="0"/>
              <a:t>What if we have more than 3 inputs?</a:t>
            </a:r>
          </a:p>
        </p:txBody>
      </p:sp>
    </p:spTree>
    <p:extLst>
      <p:ext uri="{BB962C8B-B14F-4D97-AF65-F5344CB8AC3E}">
        <p14:creationId xmlns:p14="http://schemas.microsoft.com/office/powerpoint/2010/main" xmlns="" val="5003021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EFE6E4-AF08-4989-9846-D1C2A4B60210}"/>
              </a:ext>
            </a:extLst>
          </p:cNvPr>
          <p:cNvSpPr txBox="1"/>
          <p:nvPr/>
        </p:nvSpPr>
        <p:spPr>
          <a:xfrm>
            <a:off x="419548" y="731520"/>
            <a:ext cx="112202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Again each of the 8 perceptrons will fire only for one of the 8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of the 8 weights in the second layer is responsible for one of the 8 inputs and can be adjusted to produce the desired output for that input.</a:t>
            </a:r>
          </a:p>
        </p:txBody>
      </p:sp>
      <p:pic>
        <p:nvPicPr>
          <p:cNvPr id="7" name="Content Placeholder 6" descr="Capture1.PNG"/>
          <p:cNvPicPr>
            <a:picLocks noGrp="1" noChangeAspect="1"/>
          </p:cNvPicPr>
          <p:nvPr>
            <p:ph idx="1"/>
          </p:nvPr>
        </p:nvPicPr>
        <p:blipFill>
          <a:blip r:embed="rId2" cstate="print"/>
          <a:stretch>
            <a:fillRect/>
          </a:stretch>
        </p:blipFill>
        <p:spPr>
          <a:xfrm>
            <a:off x="1990166" y="2568391"/>
            <a:ext cx="8465688" cy="4018008"/>
          </a:xfrm>
        </p:spPr>
      </p:pic>
    </p:spTree>
    <p:extLst>
      <p:ext uri="{BB962C8B-B14F-4D97-AF65-F5344CB8AC3E}">
        <p14:creationId xmlns:p14="http://schemas.microsoft.com/office/powerpoint/2010/main" xmlns="" val="22746940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621CB-1526-4D9D-8F93-31D619BC1B08}"/>
              </a:ext>
            </a:extLst>
          </p:cNvPr>
          <p:cNvSpPr>
            <a:spLocks noGrp="1"/>
          </p:cNvSpPr>
          <p:nvPr>
            <p:ph type="title"/>
          </p:nvPr>
        </p:nvSpPr>
        <p:spPr>
          <a:xfrm>
            <a:off x="838200" y="1311798"/>
            <a:ext cx="10515600" cy="1325563"/>
          </a:xfrm>
        </p:spPr>
        <p:txBody>
          <a:bodyPr/>
          <a:lstStyle/>
          <a:p>
            <a:r>
              <a:rPr lang="en-US" b="1" dirty="0"/>
              <a:t>Theorem:</a:t>
            </a:r>
          </a:p>
        </p:txBody>
      </p:sp>
      <p:sp>
        <p:nvSpPr>
          <p:cNvPr id="3" name="Content Placeholder 2">
            <a:extLst>
              <a:ext uri="{FF2B5EF4-FFF2-40B4-BE49-F238E27FC236}">
                <a16:creationId xmlns:a16="http://schemas.microsoft.com/office/drawing/2014/main" xmlns="" id="{F7A9E837-CEC3-491C-BDFC-E75C0CC4B319}"/>
              </a:ext>
            </a:extLst>
          </p:cNvPr>
          <p:cNvSpPr>
            <a:spLocks noGrp="1"/>
          </p:cNvSpPr>
          <p:nvPr>
            <p:ph idx="1"/>
          </p:nvPr>
        </p:nvSpPr>
        <p:spPr>
          <a:xfrm>
            <a:off x="838200" y="2980634"/>
            <a:ext cx="10515600" cy="1430002"/>
          </a:xfrm>
        </p:spPr>
        <p:txBody>
          <a:bodyPr/>
          <a:lstStyle/>
          <a:p>
            <a:r>
              <a:rPr lang="en-US" dirty="0"/>
              <a:t>Any Boolean function of </a:t>
            </a:r>
            <a:r>
              <a:rPr lang="en-US" i="1" dirty="0"/>
              <a:t>n</a:t>
            </a:r>
            <a:r>
              <a:rPr lang="en-US" dirty="0"/>
              <a:t> inputs can be represented by a network of perceptrons containing 1 hidden layer with</a:t>
            </a:r>
            <a:r>
              <a:rPr lang="en-US" b="1" dirty="0"/>
              <a:t> 2</a:t>
            </a:r>
            <a:r>
              <a:rPr lang="en-US" b="1" baseline="30000" dirty="0"/>
              <a:t>n</a:t>
            </a:r>
            <a:r>
              <a:rPr lang="en-US" b="1" dirty="0"/>
              <a:t> </a:t>
            </a:r>
            <a:r>
              <a:rPr lang="en-US" dirty="0"/>
              <a:t>perceptrons and one output layer containing 1 perceptron.</a:t>
            </a:r>
          </a:p>
        </p:txBody>
      </p:sp>
    </p:spTree>
    <p:extLst>
      <p:ext uri="{BB962C8B-B14F-4D97-AF65-F5344CB8AC3E}">
        <p14:creationId xmlns:p14="http://schemas.microsoft.com/office/powerpoint/2010/main" xmlns="" val="37772159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3B83F-164E-4D6E-B66A-7541C9B2EE43}"/>
              </a:ext>
            </a:extLst>
          </p:cNvPr>
          <p:cNvSpPr>
            <a:spLocks noGrp="1"/>
          </p:cNvSpPr>
          <p:nvPr>
            <p:ph type="title"/>
          </p:nvPr>
        </p:nvSpPr>
        <p:spPr>
          <a:xfrm>
            <a:off x="516366" y="257549"/>
            <a:ext cx="11259671" cy="1325563"/>
          </a:xfrm>
        </p:spPr>
        <p:txBody>
          <a:bodyPr/>
          <a:lstStyle/>
          <a:p>
            <a:r>
              <a:rPr lang="en-US" b="1" dirty="0"/>
              <a:t>How does this relate to our original problem of movie classification?</a:t>
            </a:r>
          </a:p>
        </p:txBody>
      </p:sp>
      <p:pic>
        <p:nvPicPr>
          <p:cNvPr id="5" name="Content Placeholder 4">
            <a:extLst>
              <a:ext uri="{FF2B5EF4-FFF2-40B4-BE49-F238E27FC236}">
                <a16:creationId xmlns:a16="http://schemas.microsoft.com/office/drawing/2014/main" xmlns="" id="{B70F6092-C0A7-4D59-870A-4C2787FF495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1377" y="2441986"/>
            <a:ext cx="4596173" cy="2856445"/>
          </a:xfrm>
        </p:spPr>
      </p:pic>
      <p:sp>
        <p:nvSpPr>
          <p:cNvPr id="6" name="TextBox 5">
            <a:extLst>
              <a:ext uri="{FF2B5EF4-FFF2-40B4-BE49-F238E27FC236}">
                <a16:creationId xmlns:a16="http://schemas.microsoft.com/office/drawing/2014/main" xmlns="" id="{B224C3F3-99A2-48EC-ACF5-1197598AC672}"/>
              </a:ext>
            </a:extLst>
          </p:cNvPr>
          <p:cNvSpPr txBox="1"/>
          <p:nvPr/>
        </p:nvSpPr>
        <p:spPr>
          <a:xfrm>
            <a:off x="516366" y="1938987"/>
            <a:ext cx="641155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Now what the previous theorem told us is that irrespective of whether our data is linearly separable or not, we can make a network which will be able to solve this problem and that it might be very expensive in the number of neurons in the middle.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xmlns="" val="540876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3B83F-164E-4D6E-B66A-7541C9B2EE43}"/>
              </a:ext>
            </a:extLst>
          </p:cNvPr>
          <p:cNvSpPr>
            <a:spLocks noGrp="1"/>
          </p:cNvSpPr>
          <p:nvPr>
            <p:ph type="title"/>
          </p:nvPr>
        </p:nvSpPr>
        <p:spPr>
          <a:xfrm>
            <a:off x="516366" y="257549"/>
            <a:ext cx="11259671" cy="1325563"/>
          </a:xfrm>
        </p:spPr>
        <p:txBody>
          <a:bodyPr/>
          <a:lstStyle/>
          <a:p>
            <a:r>
              <a:rPr lang="en-US" b="1" dirty="0"/>
              <a:t>How does this relate to our original problem of movie classification?</a:t>
            </a:r>
          </a:p>
        </p:txBody>
      </p:sp>
      <p:pic>
        <p:nvPicPr>
          <p:cNvPr id="5" name="Content Placeholder 4">
            <a:extLst>
              <a:ext uri="{FF2B5EF4-FFF2-40B4-BE49-F238E27FC236}">
                <a16:creationId xmlns:a16="http://schemas.microsoft.com/office/drawing/2014/main" xmlns="" id="{B70F6092-C0A7-4D59-870A-4C2787FF495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1377" y="2441986"/>
            <a:ext cx="4596173" cy="2856445"/>
          </a:xfrm>
        </p:spPr>
      </p:pic>
      <p:sp>
        <p:nvSpPr>
          <p:cNvPr id="6" name="TextBox 5">
            <a:extLst>
              <a:ext uri="{FF2B5EF4-FFF2-40B4-BE49-F238E27FC236}">
                <a16:creationId xmlns:a16="http://schemas.microsoft.com/office/drawing/2014/main" xmlns="" id="{B224C3F3-99A2-48EC-ACF5-1197598AC672}"/>
              </a:ext>
            </a:extLst>
          </p:cNvPr>
          <p:cNvSpPr txBox="1"/>
          <p:nvPr/>
        </p:nvSpPr>
        <p:spPr>
          <a:xfrm>
            <a:off x="516366" y="1938987"/>
            <a:ext cx="641155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Now what the previous theorem told us is that irrespective of whether our data is linearly separable or not, we can make a network which will be able to solve this problem and that it might be very expensive in the number of neurons in the middle.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if you keep that aside, we have a solution for this. And that is why we care about Boolean functions, because we could actually cast many problems in a simplistic way, if we ignore the real inputs.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xmlns="" val="5408768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3B83F-164E-4D6E-B66A-7541C9B2EE43}"/>
              </a:ext>
            </a:extLst>
          </p:cNvPr>
          <p:cNvSpPr>
            <a:spLocks noGrp="1"/>
          </p:cNvSpPr>
          <p:nvPr>
            <p:ph type="title"/>
          </p:nvPr>
        </p:nvSpPr>
        <p:spPr>
          <a:xfrm>
            <a:off x="516366" y="257549"/>
            <a:ext cx="11259671" cy="1325563"/>
          </a:xfrm>
        </p:spPr>
        <p:txBody>
          <a:bodyPr/>
          <a:lstStyle/>
          <a:p>
            <a:r>
              <a:rPr lang="en-US" b="1" dirty="0"/>
              <a:t>How does this relate to our original problem of movie classification?</a:t>
            </a:r>
          </a:p>
        </p:txBody>
      </p:sp>
      <p:pic>
        <p:nvPicPr>
          <p:cNvPr id="5" name="Content Placeholder 4">
            <a:extLst>
              <a:ext uri="{FF2B5EF4-FFF2-40B4-BE49-F238E27FC236}">
                <a16:creationId xmlns:a16="http://schemas.microsoft.com/office/drawing/2014/main" xmlns="" id="{B70F6092-C0A7-4D59-870A-4C2787FF495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1377" y="2441986"/>
            <a:ext cx="4596173" cy="2856445"/>
          </a:xfrm>
        </p:spPr>
      </p:pic>
      <p:sp>
        <p:nvSpPr>
          <p:cNvPr id="6" name="TextBox 5">
            <a:extLst>
              <a:ext uri="{FF2B5EF4-FFF2-40B4-BE49-F238E27FC236}">
                <a16:creationId xmlns:a16="http://schemas.microsoft.com/office/drawing/2014/main" xmlns="" id="{B224C3F3-99A2-48EC-ACF5-1197598AC672}"/>
              </a:ext>
            </a:extLst>
          </p:cNvPr>
          <p:cNvSpPr txBox="1"/>
          <p:nvPr/>
        </p:nvSpPr>
        <p:spPr>
          <a:xfrm>
            <a:off x="516366" y="1938987"/>
            <a:ext cx="6411559" cy="4801314"/>
          </a:xfrm>
          <a:prstGeom prst="rect">
            <a:avLst/>
          </a:prstGeom>
          <a:noFill/>
        </p:spPr>
        <p:txBody>
          <a:bodyPr wrap="square" rtlCol="0">
            <a:spAutoFit/>
          </a:bodyPr>
          <a:lstStyle/>
          <a:p>
            <a:pPr marL="285750" indent="-285750">
              <a:buFont typeface="Arial" panose="020B0604020202020204" pitchFamily="34" charset="0"/>
              <a:buChar char="•"/>
            </a:pPr>
            <a:r>
              <a:rPr lang="en-US" dirty="0"/>
              <a:t>Now what the previous theorem told us is that irrespective of whether our data is linearly separable or not, we can make a network which will be able to solve this problem and that it might be very expensive in the number of neurons in the middle.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if you keep that aside, we have a solution for this. And that is why we care about Boolean functions, because we could actually cast many problems in a simplistic way, if we ignore the real inputs.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if you even think of the real inputs, Suppose it could take all values between 0 to 1, you can always make it binary, you could say that is the value between 0 and 0.1 and the value between 0.1 and 0.2. And you could make the scale as small as possible right. So, that is why we care about this.</a:t>
            </a:r>
          </a:p>
          <a:p>
            <a:endParaRPr lang="en-US" dirty="0"/>
          </a:p>
        </p:txBody>
      </p:sp>
    </p:spTree>
    <p:extLst>
      <p:ext uri="{BB962C8B-B14F-4D97-AF65-F5344CB8AC3E}">
        <p14:creationId xmlns:p14="http://schemas.microsoft.com/office/powerpoint/2010/main" xmlns="" val="54087683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E1D93-99E2-4F96-A057-4F2B9AD01463}"/>
              </a:ext>
            </a:extLst>
          </p:cNvPr>
          <p:cNvSpPr>
            <a:spLocks noGrp="1"/>
          </p:cNvSpPr>
          <p:nvPr>
            <p:ph type="title"/>
          </p:nvPr>
        </p:nvSpPr>
        <p:spPr>
          <a:xfrm>
            <a:off x="559398" y="558763"/>
            <a:ext cx="10515600" cy="1325563"/>
          </a:xfrm>
        </p:spPr>
        <p:txBody>
          <a:bodyPr/>
          <a:lstStyle/>
          <a:p>
            <a:r>
              <a:rPr lang="en-US" b="1" dirty="0"/>
              <a:t>Summary so far</a:t>
            </a:r>
          </a:p>
        </p:txBody>
      </p:sp>
      <p:sp>
        <p:nvSpPr>
          <p:cNvPr id="6" name="TextBox 5">
            <a:extLst>
              <a:ext uri="{FF2B5EF4-FFF2-40B4-BE49-F238E27FC236}">
                <a16:creationId xmlns:a16="http://schemas.microsoft.com/office/drawing/2014/main" xmlns="" id="{4276BFE7-C67D-415D-AD7F-0AEA22AEA9C7}"/>
              </a:ext>
            </a:extLst>
          </p:cNvPr>
          <p:cNvSpPr txBox="1"/>
          <p:nvPr/>
        </p:nvSpPr>
        <p:spPr>
          <a:xfrm>
            <a:off x="559398" y="2274838"/>
            <a:ext cx="102914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Networks of the form that we just saw ( containing an input, output and one or more hidden layers) are called </a:t>
            </a:r>
            <a:r>
              <a:rPr lang="en-US" b="1" dirty="0"/>
              <a:t>Multilayer Perceptrons (MLP).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37705639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E1D93-99E2-4F96-A057-4F2B9AD01463}"/>
              </a:ext>
            </a:extLst>
          </p:cNvPr>
          <p:cNvSpPr>
            <a:spLocks noGrp="1"/>
          </p:cNvSpPr>
          <p:nvPr>
            <p:ph type="title"/>
          </p:nvPr>
        </p:nvSpPr>
        <p:spPr>
          <a:xfrm>
            <a:off x="559398" y="558763"/>
            <a:ext cx="10515600" cy="1325563"/>
          </a:xfrm>
        </p:spPr>
        <p:txBody>
          <a:bodyPr/>
          <a:lstStyle/>
          <a:p>
            <a:r>
              <a:rPr lang="en-US" b="1" dirty="0"/>
              <a:t>Summary so far</a:t>
            </a:r>
          </a:p>
        </p:txBody>
      </p:sp>
      <p:sp>
        <p:nvSpPr>
          <p:cNvPr id="6" name="TextBox 5">
            <a:extLst>
              <a:ext uri="{FF2B5EF4-FFF2-40B4-BE49-F238E27FC236}">
                <a16:creationId xmlns:a16="http://schemas.microsoft.com/office/drawing/2014/main" xmlns="" id="{4276BFE7-C67D-415D-AD7F-0AEA22AEA9C7}"/>
              </a:ext>
            </a:extLst>
          </p:cNvPr>
          <p:cNvSpPr txBox="1"/>
          <p:nvPr/>
        </p:nvSpPr>
        <p:spPr>
          <a:xfrm>
            <a:off x="559398" y="2274838"/>
            <a:ext cx="102914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Networks of the form that we just saw ( containing an input, output and one or more hidden layers) are called </a:t>
            </a:r>
            <a:r>
              <a:rPr lang="en-US" b="1" dirty="0"/>
              <a:t>Multilayer Perceptrons (MLP).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appropriate terminology would be </a:t>
            </a:r>
            <a:r>
              <a:rPr lang="en-US" b="1" dirty="0"/>
              <a:t>“ Multilayered network of perceptrons ”</a:t>
            </a:r>
            <a:r>
              <a:rPr lang="en-US" dirty="0"/>
              <a:t> but MLP is the more commonly used name.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37705639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E1D93-99E2-4F96-A057-4F2B9AD01463}"/>
              </a:ext>
            </a:extLst>
          </p:cNvPr>
          <p:cNvSpPr>
            <a:spLocks noGrp="1"/>
          </p:cNvSpPr>
          <p:nvPr>
            <p:ph type="title"/>
          </p:nvPr>
        </p:nvSpPr>
        <p:spPr>
          <a:xfrm>
            <a:off x="559398" y="558763"/>
            <a:ext cx="10515600" cy="1325563"/>
          </a:xfrm>
        </p:spPr>
        <p:txBody>
          <a:bodyPr/>
          <a:lstStyle/>
          <a:p>
            <a:r>
              <a:rPr lang="en-US" b="1" dirty="0"/>
              <a:t>Summary so far</a:t>
            </a:r>
          </a:p>
        </p:txBody>
      </p:sp>
      <p:sp>
        <p:nvSpPr>
          <p:cNvPr id="6" name="TextBox 5">
            <a:extLst>
              <a:ext uri="{FF2B5EF4-FFF2-40B4-BE49-F238E27FC236}">
                <a16:creationId xmlns:a16="http://schemas.microsoft.com/office/drawing/2014/main" xmlns="" id="{4276BFE7-C67D-415D-AD7F-0AEA22AEA9C7}"/>
              </a:ext>
            </a:extLst>
          </p:cNvPr>
          <p:cNvSpPr txBox="1"/>
          <p:nvPr/>
        </p:nvSpPr>
        <p:spPr>
          <a:xfrm>
            <a:off x="559398" y="2274838"/>
            <a:ext cx="1029148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Networks of the form that we just saw ( containing an input, output and one or more hidden layers) are called </a:t>
            </a:r>
            <a:r>
              <a:rPr lang="en-US" b="1" dirty="0"/>
              <a:t>Multilayer Perceptrons (MLP).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appropriate terminology would be </a:t>
            </a:r>
            <a:r>
              <a:rPr lang="en-US" b="1" dirty="0"/>
              <a:t>“ Multilayered network of perceptrons ”</a:t>
            </a:r>
            <a:r>
              <a:rPr lang="en-US" dirty="0"/>
              <a:t> but MLP is the more commonly used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theorem that we just saw gives us the representation power of a MLP with a single hidden layer.</a:t>
            </a:r>
          </a:p>
          <a:p>
            <a:pPr marL="285750" indent="-285750">
              <a:buFont typeface="Arial" panose="020B0604020202020204" pitchFamily="34" charset="0"/>
              <a:buChar char="•"/>
            </a:pPr>
            <a:endParaRPr lang="en-US" dirty="0"/>
          </a:p>
          <a:p>
            <a:pPr marL="285750" indent="-285750"/>
            <a:endParaRPr lang="en-US" dirty="0"/>
          </a:p>
        </p:txBody>
      </p:sp>
    </p:spTree>
    <p:extLst>
      <p:ext uri="{BB962C8B-B14F-4D97-AF65-F5344CB8AC3E}">
        <p14:creationId xmlns:p14="http://schemas.microsoft.com/office/powerpoint/2010/main" xmlns="" val="377056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A99F04-4BEF-4B37-BCAE-144D3A5E711C}"/>
              </a:ext>
            </a:extLst>
          </p:cNvPr>
          <p:cNvSpPr>
            <a:spLocks noGrp="1"/>
          </p:cNvSpPr>
          <p:nvPr>
            <p:ph idx="1"/>
          </p:nvPr>
        </p:nvSpPr>
        <p:spPr>
          <a:xfrm>
            <a:off x="838200" y="1253331"/>
            <a:ext cx="10515600" cy="4351338"/>
          </a:xfrm>
        </p:spPr>
        <p:txBody>
          <a:bodyPr>
            <a:normAutofit/>
          </a:bodyPr>
          <a:lstStyle/>
          <a:p>
            <a:r>
              <a:rPr lang="en-US" sz="2400" dirty="0"/>
              <a:t>We just used the aggregation equation i.e., </a:t>
            </a:r>
            <a:r>
              <a:rPr lang="en-US" sz="2400" b="1" i="1" dirty="0"/>
              <a:t>x</a:t>
            </a:r>
            <a:r>
              <a:rPr lang="en-US" sz="2400" b="1" i="1" baseline="-25000" dirty="0"/>
              <a:t>1</a:t>
            </a:r>
            <a:r>
              <a:rPr lang="en-US" sz="2400" b="1" i="1" dirty="0"/>
              <a:t> + x</a:t>
            </a:r>
            <a:r>
              <a:rPr lang="en-US" sz="2400" b="1" i="1" baseline="-25000" dirty="0"/>
              <a:t>2</a:t>
            </a:r>
            <a:r>
              <a:rPr lang="en-US" sz="2400" b="1" i="1" dirty="0"/>
              <a:t> =</a:t>
            </a:r>
            <a:r>
              <a:rPr lang="en-US" sz="2400" b="1" dirty="0"/>
              <a:t>1 </a:t>
            </a:r>
            <a:r>
              <a:rPr lang="en-US" sz="2400" dirty="0"/>
              <a:t>to graphically show that all those inputs whose output when passed through the OR function M-P neuron lie ON or ABOVE that line and all the input points that lie BELOW that line are going to output 0.</a:t>
            </a:r>
          </a:p>
          <a:p>
            <a:pPr marL="0" indent="0">
              <a:buNone/>
            </a:pPr>
            <a:endParaRPr lang="en-US" sz="2400" dirty="0"/>
          </a:p>
          <a:p>
            <a:r>
              <a:rPr lang="en-US" sz="2400" dirty="0"/>
              <a:t>Voila!! The M-P neuron just learnt a linear decision boundary! The M-P neuron is splitting the input sets into two classes — positive and negative. Positive ones (which output 1) are those that lie ON or ABOVE the decision boundary and negative ones (which output 0) are those that lie BELOW the decision boundary.</a:t>
            </a:r>
          </a:p>
          <a:p>
            <a:pPr marL="0" indent="0">
              <a:buNone/>
            </a:pPr>
            <a:endParaRPr lang="en-US" sz="2400" dirty="0"/>
          </a:p>
          <a:p>
            <a:endParaRPr lang="en-US" sz="2400" dirty="0"/>
          </a:p>
        </p:txBody>
      </p:sp>
    </p:spTree>
    <p:extLst>
      <p:ext uri="{BB962C8B-B14F-4D97-AF65-F5344CB8AC3E}">
        <p14:creationId xmlns:p14="http://schemas.microsoft.com/office/powerpoint/2010/main" xmlns="" val="379126067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E1D93-99E2-4F96-A057-4F2B9AD01463}"/>
              </a:ext>
            </a:extLst>
          </p:cNvPr>
          <p:cNvSpPr>
            <a:spLocks noGrp="1"/>
          </p:cNvSpPr>
          <p:nvPr>
            <p:ph type="title"/>
          </p:nvPr>
        </p:nvSpPr>
        <p:spPr>
          <a:xfrm>
            <a:off x="559398" y="558763"/>
            <a:ext cx="10515600" cy="1325563"/>
          </a:xfrm>
        </p:spPr>
        <p:txBody>
          <a:bodyPr/>
          <a:lstStyle/>
          <a:p>
            <a:r>
              <a:rPr lang="en-US" b="1" dirty="0"/>
              <a:t>Summary so far</a:t>
            </a:r>
          </a:p>
        </p:txBody>
      </p:sp>
      <p:sp>
        <p:nvSpPr>
          <p:cNvPr id="6" name="TextBox 5">
            <a:extLst>
              <a:ext uri="{FF2B5EF4-FFF2-40B4-BE49-F238E27FC236}">
                <a16:creationId xmlns:a16="http://schemas.microsoft.com/office/drawing/2014/main" xmlns="" id="{4276BFE7-C67D-415D-AD7F-0AEA22AEA9C7}"/>
              </a:ext>
            </a:extLst>
          </p:cNvPr>
          <p:cNvSpPr txBox="1"/>
          <p:nvPr/>
        </p:nvSpPr>
        <p:spPr>
          <a:xfrm>
            <a:off x="559398" y="2274838"/>
            <a:ext cx="1029148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Networks of the form that we just saw ( containing an input, output and one or more hidden layers) are called </a:t>
            </a:r>
            <a:r>
              <a:rPr lang="en-US" b="1" dirty="0"/>
              <a:t>Multilayer Perceptrons (MLP).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appropriate terminology would be </a:t>
            </a:r>
            <a:r>
              <a:rPr lang="en-US" b="1" dirty="0"/>
              <a:t>“ Multilayered network of perceptrons ”</a:t>
            </a:r>
            <a:r>
              <a:rPr lang="en-US" dirty="0"/>
              <a:t> but MLP is the more commonly used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theorem that we just saw gives us the representation power of a MLP with a single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it tells us that a MLP with a single hidden layer can represent any Boolean function.</a:t>
            </a:r>
          </a:p>
        </p:txBody>
      </p:sp>
    </p:spTree>
    <p:extLst>
      <p:ext uri="{BB962C8B-B14F-4D97-AF65-F5344CB8AC3E}">
        <p14:creationId xmlns:p14="http://schemas.microsoft.com/office/powerpoint/2010/main" xmlns="" val="37705639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CA6D-BDC6-4B74-81CC-3A1BB6CF7FF0}"/>
              </a:ext>
            </a:extLst>
          </p:cNvPr>
          <p:cNvSpPr>
            <a:spLocks noGrp="1"/>
          </p:cNvSpPr>
          <p:nvPr>
            <p:ph type="title"/>
          </p:nvPr>
        </p:nvSpPr>
        <p:spPr>
          <a:xfrm>
            <a:off x="278802" y="171488"/>
            <a:ext cx="10515600" cy="1325563"/>
          </a:xfrm>
        </p:spPr>
        <p:txBody>
          <a:bodyPr/>
          <a:lstStyle/>
          <a:p>
            <a:r>
              <a:rPr lang="en-US" b="1" dirty="0"/>
              <a:t>Sigmoid neurons</a:t>
            </a:r>
          </a:p>
        </p:txBody>
      </p:sp>
      <p:sp>
        <p:nvSpPr>
          <p:cNvPr id="3" name="Content Placeholder 2">
            <a:extLst>
              <a:ext uri="{FF2B5EF4-FFF2-40B4-BE49-F238E27FC236}">
                <a16:creationId xmlns:a16="http://schemas.microsoft.com/office/drawing/2014/main" xmlns="" id="{2A0F9759-E655-4CF2-9DD7-0263533E53D7}"/>
              </a:ext>
            </a:extLst>
          </p:cNvPr>
          <p:cNvSpPr>
            <a:spLocks noGrp="1"/>
          </p:cNvSpPr>
          <p:nvPr>
            <p:ph idx="1"/>
          </p:nvPr>
        </p:nvSpPr>
        <p:spPr>
          <a:xfrm>
            <a:off x="278802" y="1847140"/>
            <a:ext cx="7025640" cy="4351338"/>
          </a:xfrm>
        </p:spPr>
        <p:txBody>
          <a:bodyPr>
            <a:normAutofit/>
          </a:bodyPr>
          <a:lstStyle/>
          <a:p>
            <a:r>
              <a:rPr lang="en-US" sz="2600" dirty="0"/>
              <a:t>The artificial neurons we use today are slightly different from the </a:t>
            </a:r>
            <a:r>
              <a:rPr lang="en-US" sz="2600" i="1" dirty="0"/>
              <a:t>perceptron</a:t>
            </a:r>
            <a:r>
              <a:rPr lang="en-US" sz="2600" dirty="0"/>
              <a:t> we looked at, the difference is the </a:t>
            </a:r>
            <a:r>
              <a:rPr lang="en-US" sz="2600" b="1" dirty="0"/>
              <a:t>Activation function</a:t>
            </a:r>
            <a:r>
              <a:rPr lang="en-US" sz="2600" dirty="0"/>
              <a:t>. </a:t>
            </a:r>
          </a:p>
          <a:p>
            <a:pPr marL="0" indent="0">
              <a:buNone/>
            </a:pPr>
            <a:endParaRPr lang="en-US" dirty="0"/>
          </a:p>
          <a:p>
            <a:pPr>
              <a:buNone/>
            </a:pPr>
            <a:endParaRPr lang="en-US" dirty="0"/>
          </a:p>
        </p:txBody>
      </p:sp>
    </p:spTree>
    <p:extLst>
      <p:ext uri="{BB962C8B-B14F-4D97-AF65-F5344CB8AC3E}">
        <p14:creationId xmlns:p14="http://schemas.microsoft.com/office/powerpoint/2010/main" xmlns="" val="33212675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CA6D-BDC6-4B74-81CC-3A1BB6CF7FF0}"/>
              </a:ext>
            </a:extLst>
          </p:cNvPr>
          <p:cNvSpPr>
            <a:spLocks noGrp="1"/>
          </p:cNvSpPr>
          <p:nvPr>
            <p:ph type="title"/>
          </p:nvPr>
        </p:nvSpPr>
        <p:spPr>
          <a:xfrm>
            <a:off x="278802" y="171488"/>
            <a:ext cx="10515600" cy="1325563"/>
          </a:xfrm>
        </p:spPr>
        <p:txBody>
          <a:bodyPr/>
          <a:lstStyle/>
          <a:p>
            <a:r>
              <a:rPr lang="en-US" b="1" dirty="0"/>
              <a:t>Sigmoid neurons</a:t>
            </a:r>
          </a:p>
        </p:txBody>
      </p:sp>
      <p:sp>
        <p:nvSpPr>
          <p:cNvPr id="3" name="Content Placeholder 2">
            <a:extLst>
              <a:ext uri="{FF2B5EF4-FFF2-40B4-BE49-F238E27FC236}">
                <a16:creationId xmlns:a16="http://schemas.microsoft.com/office/drawing/2014/main" xmlns="" id="{2A0F9759-E655-4CF2-9DD7-0263533E53D7}"/>
              </a:ext>
            </a:extLst>
          </p:cNvPr>
          <p:cNvSpPr>
            <a:spLocks noGrp="1"/>
          </p:cNvSpPr>
          <p:nvPr>
            <p:ph idx="1"/>
          </p:nvPr>
        </p:nvSpPr>
        <p:spPr>
          <a:xfrm>
            <a:off x="278802" y="1847140"/>
            <a:ext cx="7025640" cy="4351338"/>
          </a:xfrm>
        </p:spPr>
        <p:txBody>
          <a:bodyPr>
            <a:normAutofit fontScale="92500"/>
          </a:bodyPr>
          <a:lstStyle/>
          <a:p>
            <a:r>
              <a:rPr lang="en-US" dirty="0"/>
              <a:t>The artificial neurons we use today are slightly different from the </a:t>
            </a:r>
            <a:r>
              <a:rPr lang="en-US" i="1" dirty="0"/>
              <a:t>perceptron</a:t>
            </a:r>
            <a:r>
              <a:rPr lang="en-US" dirty="0"/>
              <a:t> we looked at, the difference is the </a:t>
            </a:r>
            <a:r>
              <a:rPr lang="en-US" b="1" dirty="0"/>
              <a:t>Activation function</a:t>
            </a:r>
            <a:r>
              <a:rPr lang="en-US" dirty="0"/>
              <a:t>. </a:t>
            </a:r>
          </a:p>
          <a:p>
            <a:pPr marL="0" indent="0">
              <a:buNone/>
            </a:pPr>
            <a:endParaRPr lang="en-US" dirty="0"/>
          </a:p>
          <a:p>
            <a:r>
              <a:rPr lang="en-US" dirty="0"/>
              <a:t> Some might say that the thresholding logic used by a </a:t>
            </a:r>
            <a:r>
              <a:rPr lang="en-US" i="1" dirty="0"/>
              <a:t>perceptron</a:t>
            </a:r>
            <a:r>
              <a:rPr lang="en-US" dirty="0"/>
              <a:t> is very harsh. For example, if you look at a problem of deciding if I will be watching a movie or not, based only on one real-valued input (</a:t>
            </a:r>
            <a:r>
              <a:rPr lang="en-US" b="1" i="1" dirty="0"/>
              <a:t>x</a:t>
            </a:r>
            <a:r>
              <a:rPr lang="en-US" b="1" i="1" baseline="-25000" dirty="0"/>
              <a:t>1</a:t>
            </a:r>
            <a:r>
              <a:rPr lang="en-US" dirty="0"/>
              <a:t> = </a:t>
            </a:r>
            <a:r>
              <a:rPr lang="en-US" i="1" dirty="0"/>
              <a:t>criticsRating</a:t>
            </a:r>
            <a:r>
              <a:rPr lang="en-US" dirty="0"/>
              <a:t>) and if the threshold we set is 0.5 (</a:t>
            </a:r>
            <a:r>
              <a:rPr lang="en-US" b="1" i="1" dirty="0"/>
              <a:t>w</a:t>
            </a:r>
            <a:r>
              <a:rPr lang="en-US" b="1" i="1" baseline="-25000" dirty="0"/>
              <a:t>0</a:t>
            </a:r>
            <a:r>
              <a:rPr lang="en-US" dirty="0"/>
              <a:t> = -0.5) and </a:t>
            </a:r>
            <a:r>
              <a:rPr lang="en-US" b="1" i="1" dirty="0"/>
              <a:t>w</a:t>
            </a:r>
            <a:r>
              <a:rPr lang="en-US" b="1" i="1" baseline="-25000" dirty="0"/>
              <a:t>1</a:t>
            </a:r>
            <a:r>
              <a:rPr lang="en-US" dirty="0"/>
              <a:t>= 1 then our setup would look like this:</a:t>
            </a:r>
          </a:p>
        </p:txBody>
      </p:sp>
      <p:pic>
        <p:nvPicPr>
          <p:cNvPr id="5" name="Picture 4">
            <a:extLst>
              <a:ext uri="{FF2B5EF4-FFF2-40B4-BE49-F238E27FC236}">
                <a16:creationId xmlns:a16="http://schemas.microsoft.com/office/drawing/2014/main" xmlns="" id="{1A627C13-57B0-4422-850B-D34DF688DDB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48901" y="2090513"/>
            <a:ext cx="4943099" cy="3836951"/>
          </a:xfrm>
          <a:prstGeom prst="rect">
            <a:avLst/>
          </a:prstGeom>
        </p:spPr>
      </p:pic>
    </p:spTree>
    <p:extLst>
      <p:ext uri="{BB962C8B-B14F-4D97-AF65-F5344CB8AC3E}">
        <p14:creationId xmlns:p14="http://schemas.microsoft.com/office/powerpoint/2010/main" xmlns="" val="33212675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C70F93-6FEE-4A43-A797-54E4C5CF4D35}"/>
              </a:ext>
            </a:extLst>
          </p:cNvPr>
          <p:cNvSpPr>
            <a:spLocks noGrp="1"/>
          </p:cNvSpPr>
          <p:nvPr>
            <p:ph idx="1"/>
          </p:nvPr>
        </p:nvSpPr>
        <p:spPr>
          <a:xfrm>
            <a:off x="117439" y="513191"/>
            <a:ext cx="5530326" cy="6038215"/>
          </a:xfrm>
        </p:spPr>
        <p:txBody>
          <a:bodyPr>
            <a:normAutofit/>
          </a:bodyPr>
          <a:lstStyle/>
          <a:p>
            <a:r>
              <a:rPr lang="en-US" sz="2400" dirty="0"/>
              <a:t>What would be the decision for a movie with </a:t>
            </a:r>
            <a:r>
              <a:rPr lang="en-US" sz="2400" i="1" dirty="0"/>
              <a:t>criticsRating</a:t>
            </a:r>
            <a:r>
              <a:rPr lang="en-US" sz="2400" dirty="0"/>
              <a:t> = 0.51? </a:t>
            </a:r>
            <a:r>
              <a:rPr lang="en-US" sz="2400" i="1" dirty="0"/>
              <a:t>Yes!</a:t>
            </a:r>
          </a:p>
          <a:p>
            <a:pPr marL="0" indent="0">
              <a:buNone/>
            </a:pPr>
            <a:endParaRPr lang="en-US" sz="2400" i="1" dirty="0"/>
          </a:p>
          <a:p>
            <a:pPr>
              <a:buNone/>
            </a:pPr>
            <a:endParaRPr lang="en-US" sz="2400" dirty="0"/>
          </a:p>
        </p:txBody>
      </p:sp>
      <p:pic>
        <p:nvPicPr>
          <p:cNvPr id="5" name="Picture 4">
            <a:extLst>
              <a:ext uri="{FF2B5EF4-FFF2-40B4-BE49-F238E27FC236}">
                <a16:creationId xmlns:a16="http://schemas.microsoft.com/office/drawing/2014/main" xmlns="" id="{0F0B00E7-48B5-4515-86E8-5FC1867FC76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103" r="8003"/>
          <a:stretch/>
        </p:blipFill>
        <p:spPr>
          <a:xfrm>
            <a:off x="5749064" y="1776412"/>
            <a:ext cx="6164132" cy="3305175"/>
          </a:xfrm>
          <a:prstGeom prst="rect">
            <a:avLst/>
          </a:prstGeom>
        </p:spPr>
      </p:pic>
    </p:spTree>
    <p:extLst>
      <p:ext uri="{BB962C8B-B14F-4D97-AF65-F5344CB8AC3E}">
        <p14:creationId xmlns:p14="http://schemas.microsoft.com/office/powerpoint/2010/main" xmlns="" val="402350165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C70F93-6FEE-4A43-A797-54E4C5CF4D35}"/>
              </a:ext>
            </a:extLst>
          </p:cNvPr>
          <p:cNvSpPr>
            <a:spLocks noGrp="1"/>
          </p:cNvSpPr>
          <p:nvPr>
            <p:ph idx="1"/>
          </p:nvPr>
        </p:nvSpPr>
        <p:spPr>
          <a:xfrm>
            <a:off x="117439" y="513191"/>
            <a:ext cx="5530326" cy="6038215"/>
          </a:xfrm>
        </p:spPr>
        <p:txBody>
          <a:bodyPr>
            <a:normAutofit/>
          </a:bodyPr>
          <a:lstStyle/>
          <a:p>
            <a:r>
              <a:rPr lang="en-US" sz="2400" dirty="0"/>
              <a:t>What would be the decision for a movie with </a:t>
            </a:r>
            <a:r>
              <a:rPr lang="en-US" sz="2400" i="1" dirty="0"/>
              <a:t>criticsRating</a:t>
            </a:r>
            <a:r>
              <a:rPr lang="en-US" sz="2400" dirty="0"/>
              <a:t> = 0.51? </a:t>
            </a:r>
            <a:r>
              <a:rPr lang="en-US" sz="2400" i="1" dirty="0"/>
              <a:t>Yes!</a:t>
            </a:r>
          </a:p>
          <a:p>
            <a:pPr marL="0" indent="0">
              <a:buNone/>
            </a:pPr>
            <a:endParaRPr lang="en-US" sz="2400" i="1" dirty="0"/>
          </a:p>
          <a:p>
            <a:r>
              <a:rPr lang="en-US" sz="2400" dirty="0"/>
              <a:t>What would be the decision for a movie with </a:t>
            </a:r>
            <a:r>
              <a:rPr lang="en-US" sz="2400" i="1" dirty="0"/>
              <a:t>criticsRating</a:t>
            </a:r>
            <a:r>
              <a:rPr lang="en-US" sz="2400" dirty="0"/>
              <a:t> = 0.49? </a:t>
            </a:r>
            <a:r>
              <a:rPr lang="en-US" sz="2400" i="1" dirty="0"/>
              <a:t>No!</a:t>
            </a:r>
          </a:p>
          <a:p>
            <a:pPr>
              <a:buNone/>
            </a:pPr>
            <a:r>
              <a:rPr lang="en-US" sz="2400" dirty="0" smtClean="0"/>
              <a:t>.</a:t>
            </a:r>
            <a:endParaRPr lang="en-US" sz="2400" dirty="0"/>
          </a:p>
        </p:txBody>
      </p:sp>
      <p:pic>
        <p:nvPicPr>
          <p:cNvPr id="5" name="Picture 4">
            <a:extLst>
              <a:ext uri="{FF2B5EF4-FFF2-40B4-BE49-F238E27FC236}">
                <a16:creationId xmlns:a16="http://schemas.microsoft.com/office/drawing/2014/main" xmlns="" id="{0F0B00E7-48B5-4515-86E8-5FC1867FC76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103" r="8003"/>
          <a:stretch/>
        </p:blipFill>
        <p:spPr>
          <a:xfrm>
            <a:off x="5749064" y="1776412"/>
            <a:ext cx="6164132" cy="3305175"/>
          </a:xfrm>
          <a:prstGeom prst="rect">
            <a:avLst/>
          </a:prstGeom>
        </p:spPr>
      </p:pic>
    </p:spTree>
    <p:extLst>
      <p:ext uri="{BB962C8B-B14F-4D97-AF65-F5344CB8AC3E}">
        <p14:creationId xmlns:p14="http://schemas.microsoft.com/office/powerpoint/2010/main" xmlns="" val="402350165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C70F93-6FEE-4A43-A797-54E4C5CF4D35}"/>
              </a:ext>
            </a:extLst>
          </p:cNvPr>
          <p:cNvSpPr>
            <a:spLocks noGrp="1"/>
          </p:cNvSpPr>
          <p:nvPr>
            <p:ph idx="1"/>
          </p:nvPr>
        </p:nvSpPr>
        <p:spPr>
          <a:xfrm>
            <a:off x="117439" y="513191"/>
            <a:ext cx="5530326" cy="6038215"/>
          </a:xfrm>
        </p:spPr>
        <p:txBody>
          <a:bodyPr>
            <a:normAutofit/>
          </a:bodyPr>
          <a:lstStyle/>
          <a:p>
            <a:r>
              <a:rPr lang="en-US" sz="2400" dirty="0"/>
              <a:t>What would be the decision for a movie with </a:t>
            </a:r>
            <a:r>
              <a:rPr lang="en-US" sz="2400" i="1" dirty="0"/>
              <a:t>criticsRating</a:t>
            </a:r>
            <a:r>
              <a:rPr lang="en-US" sz="2400" dirty="0"/>
              <a:t> = 0.51? </a:t>
            </a:r>
            <a:r>
              <a:rPr lang="en-US" sz="2400" i="1" dirty="0"/>
              <a:t>Yes!</a:t>
            </a:r>
          </a:p>
          <a:p>
            <a:pPr marL="0" indent="0">
              <a:buNone/>
            </a:pPr>
            <a:endParaRPr lang="en-US" sz="2400" i="1" dirty="0"/>
          </a:p>
          <a:p>
            <a:r>
              <a:rPr lang="en-US" sz="2400" dirty="0"/>
              <a:t>What would be the decision for a movie with </a:t>
            </a:r>
            <a:r>
              <a:rPr lang="en-US" sz="2400" i="1" dirty="0"/>
              <a:t>criticsRating</a:t>
            </a:r>
            <a:r>
              <a:rPr lang="en-US" sz="2400" dirty="0"/>
              <a:t> = 0.49? </a:t>
            </a:r>
            <a:r>
              <a:rPr lang="en-US" sz="2400" i="1" dirty="0"/>
              <a:t>No!</a:t>
            </a:r>
          </a:p>
          <a:p>
            <a:r>
              <a:rPr lang="en-US" sz="2400" i="1" dirty="0"/>
              <a:t/>
            </a:r>
            <a:br>
              <a:rPr lang="en-US" sz="2400" i="1" dirty="0"/>
            </a:br>
            <a:r>
              <a:rPr lang="en-US" sz="2400" dirty="0"/>
              <a:t>Some might say that its harsh that we would watch a movie with a rating of 0.51 but not the one with a rating of 0.49 and this is where Sigmoid comes into the picture. </a:t>
            </a:r>
          </a:p>
          <a:p>
            <a:pPr marL="0" indent="0">
              <a:buNone/>
            </a:pPr>
            <a:endParaRPr lang="en-US" sz="2400" dirty="0"/>
          </a:p>
        </p:txBody>
      </p:sp>
      <p:pic>
        <p:nvPicPr>
          <p:cNvPr id="5" name="Picture 4">
            <a:extLst>
              <a:ext uri="{FF2B5EF4-FFF2-40B4-BE49-F238E27FC236}">
                <a16:creationId xmlns:a16="http://schemas.microsoft.com/office/drawing/2014/main" xmlns="" id="{0F0B00E7-48B5-4515-86E8-5FC1867FC76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103" r="8003"/>
          <a:stretch/>
        </p:blipFill>
        <p:spPr>
          <a:xfrm>
            <a:off x="5749064" y="1776412"/>
            <a:ext cx="6164132" cy="3305175"/>
          </a:xfrm>
          <a:prstGeom prst="rect">
            <a:avLst/>
          </a:prstGeom>
        </p:spPr>
      </p:pic>
    </p:spTree>
    <p:extLst>
      <p:ext uri="{BB962C8B-B14F-4D97-AF65-F5344CB8AC3E}">
        <p14:creationId xmlns:p14="http://schemas.microsoft.com/office/powerpoint/2010/main" xmlns="" val="40235016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C70F93-6FEE-4A43-A797-54E4C5CF4D35}"/>
              </a:ext>
            </a:extLst>
          </p:cNvPr>
          <p:cNvSpPr>
            <a:spLocks noGrp="1"/>
          </p:cNvSpPr>
          <p:nvPr>
            <p:ph idx="1"/>
          </p:nvPr>
        </p:nvSpPr>
        <p:spPr>
          <a:xfrm>
            <a:off x="117439" y="513191"/>
            <a:ext cx="5530326" cy="6038215"/>
          </a:xfrm>
        </p:spPr>
        <p:txBody>
          <a:bodyPr>
            <a:normAutofit fontScale="85000" lnSpcReduction="20000"/>
          </a:bodyPr>
          <a:lstStyle/>
          <a:p>
            <a:r>
              <a:rPr lang="en-US" dirty="0"/>
              <a:t>What would be the decision for a movie with </a:t>
            </a:r>
            <a:r>
              <a:rPr lang="en-US" i="1" dirty="0"/>
              <a:t>criticsRating</a:t>
            </a:r>
            <a:r>
              <a:rPr lang="en-US" dirty="0"/>
              <a:t> = 0.51? </a:t>
            </a:r>
            <a:r>
              <a:rPr lang="en-US" i="1" dirty="0"/>
              <a:t>Yes!</a:t>
            </a:r>
          </a:p>
          <a:p>
            <a:pPr marL="0" indent="0">
              <a:buNone/>
            </a:pPr>
            <a:endParaRPr lang="en-US" i="1" dirty="0"/>
          </a:p>
          <a:p>
            <a:r>
              <a:rPr lang="en-US" dirty="0"/>
              <a:t>What would be the decision for a movie with </a:t>
            </a:r>
            <a:r>
              <a:rPr lang="en-US" i="1" dirty="0"/>
              <a:t>criticsRating</a:t>
            </a:r>
            <a:r>
              <a:rPr lang="en-US" dirty="0"/>
              <a:t> = 0.49? </a:t>
            </a:r>
            <a:r>
              <a:rPr lang="en-US" i="1" dirty="0"/>
              <a:t>No!</a:t>
            </a:r>
          </a:p>
          <a:p>
            <a:r>
              <a:rPr lang="en-US" i="1" dirty="0"/>
              <a:t/>
            </a:r>
            <a:br>
              <a:rPr lang="en-US" i="1" dirty="0"/>
            </a:br>
            <a:r>
              <a:rPr lang="en-US" dirty="0"/>
              <a:t>Some might say that its harsh that we would watch a movie with a rating of 0.51 but not the one with a rating of 0.49 and this is where Sigmoid comes into the picture. </a:t>
            </a:r>
          </a:p>
          <a:p>
            <a:pPr marL="0" indent="0">
              <a:buNone/>
            </a:pPr>
            <a:endParaRPr lang="en-US" dirty="0"/>
          </a:p>
          <a:p>
            <a:r>
              <a:rPr lang="en-US" dirty="0"/>
              <a:t>Now convince yourself that this harsh thresholding is not attributed to just one specific problem we chose here, it could happen with any or every problem we deal with. It is a characteristic of the </a:t>
            </a:r>
            <a:r>
              <a:rPr lang="en-US" i="1" dirty="0"/>
              <a:t>perceptron </a:t>
            </a:r>
            <a:r>
              <a:rPr lang="en-US" dirty="0"/>
              <a:t>function itself which behaves like a step function.</a:t>
            </a:r>
          </a:p>
        </p:txBody>
      </p:sp>
      <p:pic>
        <p:nvPicPr>
          <p:cNvPr id="5" name="Picture 4">
            <a:extLst>
              <a:ext uri="{FF2B5EF4-FFF2-40B4-BE49-F238E27FC236}">
                <a16:creationId xmlns:a16="http://schemas.microsoft.com/office/drawing/2014/main" xmlns="" id="{0F0B00E7-48B5-4515-86E8-5FC1867FC76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103" r="8003"/>
          <a:stretch/>
        </p:blipFill>
        <p:spPr>
          <a:xfrm>
            <a:off x="5749064" y="1776412"/>
            <a:ext cx="6164132" cy="3305175"/>
          </a:xfrm>
          <a:prstGeom prst="rect">
            <a:avLst/>
          </a:prstGeom>
        </p:spPr>
      </p:pic>
    </p:spTree>
    <p:extLst>
      <p:ext uri="{BB962C8B-B14F-4D97-AF65-F5344CB8AC3E}">
        <p14:creationId xmlns:p14="http://schemas.microsoft.com/office/powerpoint/2010/main" xmlns="" val="40235016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4E52CC-2213-4B07-A2EC-6C832E0DA175}"/>
              </a:ext>
            </a:extLst>
          </p:cNvPr>
          <p:cNvSpPr>
            <a:spLocks noGrp="1"/>
          </p:cNvSpPr>
          <p:nvPr>
            <p:ph idx="1"/>
          </p:nvPr>
        </p:nvSpPr>
        <p:spPr>
          <a:xfrm>
            <a:off x="246528" y="190462"/>
            <a:ext cx="11468549" cy="3757594"/>
          </a:xfrm>
        </p:spPr>
        <p:txBody>
          <a:bodyPr>
            <a:normAutofit/>
          </a:bodyPr>
          <a:lstStyle/>
          <a:p>
            <a:r>
              <a:rPr lang="en-US" sz="2000" dirty="0"/>
              <a:t>There will be this sudden change in the decision (from 0 to 1) when z value crosses the threshold (-</a:t>
            </a:r>
            <a:r>
              <a:rPr lang="en-US" sz="2000" b="1" i="1" dirty="0"/>
              <a:t>w</a:t>
            </a:r>
            <a:r>
              <a:rPr lang="en-US" sz="2000" b="1" i="1" baseline="-25000" dirty="0"/>
              <a:t>0</a:t>
            </a:r>
            <a:r>
              <a:rPr lang="en-US" sz="2000" dirty="0"/>
              <a:t>). For most real-world applications we would expect a smoother decision function which gradually changes from 0 to 1</a:t>
            </a:r>
            <a:r>
              <a:rPr lang="en-US" sz="2000" dirty="0" smtClean="0"/>
              <a:t>.</a:t>
            </a:r>
            <a:endParaRPr lang="en-US" sz="2000" dirty="0"/>
          </a:p>
        </p:txBody>
      </p:sp>
    </p:spTree>
    <p:extLst>
      <p:ext uri="{BB962C8B-B14F-4D97-AF65-F5344CB8AC3E}">
        <p14:creationId xmlns:p14="http://schemas.microsoft.com/office/powerpoint/2010/main" xmlns="" val="309339485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4E52CC-2213-4B07-A2EC-6C832E0DA175}"/>
              </a:ext>
            </a:extLst>
          </p:cNvPr>
          <p:cNvSpPr>
            <a:spLocks noGrp="1"/>
          </p:cNvSpPr>
          <p:nvPr>
            <p:ph idx="1"/>
          </p:nvPr>
        </p:nvSpPr>
        <p:spPr>
          <a:xfrm>
            <a:off x="246528" y="190462"/>
            <a:ext cx="11468549" cy="3757594"/>
          </a:xfrm>
        </p:spPr>
        <p:txBody>
          <a:bodyPr>
            <a:normAutofit/>
          </a:bodyPr>
          <a:lstStyle/>
          <a:p>
            <a:r>
              <a:rPr lang="en-US" sz="2000" dirty="0"/>
              <a:t>There will be this sudden change in the decision (from 0 to 1) when z value crosses the threshold (-</a:t>
            </a:r>
            <a:r>
              <a:rPr lang="en-US" sz="2000" b="1" i="1" dirty="0"/>
              <a:t>w</a:t>
            </a:r>
            <a:r>
              <a:rPr lang="en-US" sz="2000" b="1" i="1" baseline="-25000" dirty="0"/>
              <a:t>0</a:t>
            </a:r>
            <a:r>
              <a:rPr lang="en-US" sz="2000" dirty="0"/>
              <a:t>). For most real-world applications we would expect a smoother decision function which gradually changes from 0 to 1.</a:t>
            </a:r>
          </a:p>
          <a:p>
            <a:r>
              <a:rPr lang="en-US" sz="2000" dirty="0"/>
              <a:t>Introducing sigmoid neurons where the output function is much smoother than the step function seems like a logical and obvious thing to do. </a:t>
            </a:r>
          </a:p>
        </p:txBody>
      </p:sp>
    </p:spTree>
    <p:extLst>
      <p:ext uri="{BB962C8B-B14F-4D97-AF65-F5344CB8AC3E}">
        <p14:creationId xmlns:p14="http://schemas.microsoft.com/office/powerpoint/2010/main" xmlns="" val="309339485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4E52CC-2213-4B07-A2EC-6C832E0DA175}"/>
              </a:ext>
            </a:extLst>
          </p:cNvPr>
          <p:cNvSpPr>
            <a:spLocks noGrp="1"/>
          </p:cNvSpPr>
          <p:nvPr>
            <p:ph idx="1"/>
          </p:nvPr>
        </p:nvSpPr>
        <p:spPr>
          <a:xfrm>
            <a:off x="246528" y="190462"/>
            <a:ext cx="11468549" cy="3757594"/>
          </a:xfrm>
        </p:spPr>
        <p:txBody>
          <a:bodyPr>
            <a:normAutofit/>
          </a:bodyPr>
          <a:lstStyle/>
          <a:p>
            <a:r>
              <a:rPr lang="en-US" sz="2000" dirty="0"/>
              <a:t>There will be this sudden change in the decision (from 0 to 1) when z value crosses the threshold (-</a:t>
            </a:r>
            <a:r>
              <a:rPr lang="en-US" sz="2000" b="1" i="1" dirty="0"/>
              <a:t>w</a:t>
            </a:r>
            <a:r>
              <a:rPr lang="en-US" sz="2000" b="1" i="1" baseline="-25000" dirty="0"/>
              <a:t>0</a:t>
            </a:r>
            <a:r>
              <a:rPr lang="en-US" sz="2000" dirty="0"/>
              <a:t>). For most real-world applications we would expect a smoother decision function which gradually changes from 0 to 1.</a:t>
            </a:r>
          </a:p>
          <a:p>
            <a:r>
              <a:rPr lang="en-US" sz="2000" dirty="0"/>
              <a:t>Introducing sigmoid neurons where the output function is much smoother than the step function seems like a logical and obvious thing to do. </a:t>
            </a:r>
          </a:p>
          <a:p>
            <a:r>
              <a:rPr lang="en-US" sz="2000" dirty="0"/>
              <a:t>A sigmoid function is a mathematical function with a characteristic “S”-shaped curve, also called the </a:t>
            </a:r>
            <a:r>
              <a:rPr lang="en-US" sz="2000" b="1" dirty="0"/>
              <a:t>sigmoid </a:t>
            </a:r>
            <a:r>
              <a:rPr lang="en-US" sz="2000" dirty="0"/>
              <a:t>curve. There are many functions that can do the job for you, some are shown below:</a:t>
            </a:r>
          </a:p>
          <a:p>
            <a:endParaRPr lang="en-US" sz="2000" dirty="0"/>
          </a:p>
        </p:txBody>
      </p:sp>
    </p:spTree>
    <p:extLst>
      <p:ext uri="{BB962C8B-B14F-4D97-AF65-F5344CB8AC3E}">
        <p14:creationId xmlns:p14="http://schemas.microsoft.com/office/powerpoint/2010/main" xmlns="" val="3093394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A99F04-4BEF-4B37-BCAE-144D3A5E711C}"/>
              </a:ext>
            </a:extLst>
          </p:cNvPr>
          <p:cNvSpPr>
            <a:spLocks noGrp="1"/>
          </p:cNvSpPr>
          <p:nvPr>
            <p:ph idx="1"/>
          </p:nvPr>
        </p:nvSpPr>
        <p:spPr>
          <a:xfrm>
            <a:off x="838200" y="1253331"/>
            <a:ext cx="10515600" cy="4351338"/>
          </a:xfrm>
        </p:spPr>
        <p:txBody>
          <a:bodyPr>
            <a:normAutofit fontScale="85000" lnSpcReduction="10000"/>
          </a:bodyPr>
          <a:lstStyle/>
          <a:p>
            <a:r>
              <a:rPr lang="en-US" dirty="0"/>
              <a:t>We just used the aggregation equation i.e., </a:t>
            </a:r>
            <a:r>
              <a:rPr lang="en-US" b="1" i="1" dirty="0"/>
              <a:t>x</a:t>
            </a:r>
            <a:r>
              <a:rPr lang="en-US" b="1" i="1" baseline="-25000" dirty="0"/>
              <a:t>1</a:t>
            </a:r>
            <a:r>
              <a:rPr lang="en-US" b="1" i="1" dirty="0"/>
              <a:t> + x</a:t>
            </a:r>
            <a:r>
              <a:rPr lang="en-US" b="1" i="1" baseline="-25000" dirty="0"/>
              <a:t>2</a:t>
            </a:r>
            <a:r>
              <a:rPr lang="en-US" b="1" i="1" dirty="0"/>
              <a:t> =</a:t>
            </a:r>
            <a:r>
              <a:rPr lang="en-US" b="1" dirty="0"/>
              <a:t>1 </a:t>
            </a:r>
            <a:r>
              <a:rPr lang="en-US" dirty="0"/>
              <a:t>to graphically show that all those inputs whose output when passed through the OR function M-P neuron lie ON or ABOVE that line and all the input points that lie BELOW that line are going to output 0.</a:t>
            </a:r>
          </a:p>
          <a:p>
            <a:pPr marL="0" indent="0">
              <a:buNone/>
            </a:pPr>
            <a:endParaRPr lang="en-US" dirty="0"/>
          </a:p>
          <a:p>
            <a:r>
              <a:rPr lang="en-US" dirty="0"/>
              <a:t>Voila!! The M-P neuron just learnt a linear decision boundary! The M-P neuron is splitting the input sets into two classes — positive and negative. Positive ones (which output 1) are those that lie ON or ABOVE the decision boundary and negative ones (which output 0) are those that lie BELOW the decision boundary.</a:t>
            </a:r>
          </a:p>
          <a:p>
            <a:pPr marL="0" indent="0">
              <a:buNone/>
            </a:pPr>
            <a:endParaRPr lang="en-US" dirty="0"/>
          </a:p>
          <a:p>
            <a:r>
              <a:rPr lang="en-US" dirty="0"/>
              <a:t>Lets convince ourselves that the M-P unit is doing the same for all the Boolean functions by looking at more examples (if it is not already clear from the math).</a:t>
            </a:r>
          </a:p>
          <a:p>
            <a:endParaRPr lang="en-US" dirty="0"/>
          </a:p>
        </p:txBody>
      </p:sp>
    </p:spTree>
    <p:extLst>
      <p:ext uri="{BB962C8B-B14F-4D97-AF65-F5344CB8AC3E}">
        <p14:creationId xmlns:p14="http://schemas.microsoft.com/office/powerpoint/2010/main" xmlns="" val="379126067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4E52CC-2213-4B07-A2EC-6C832E0DA175}"/>
              </a:ext>
            </a:extLst>
          </p:cNvPr>
          <p:cNvSpPr>
            <a:spLocks noGrp="1"/>
          </p:cNvSpPr>
          <p:nvPr>
            <p:ph idx="1"/>
          </p:nvPr>
        </p:nvSpPr>
        <p:spPr>
          <a:xfrm>
            <a:off x="246528" y="190462"/>
            <a:ext cx="11468549" cy="3757594"/>
          </a:xfrm>
        </p:spPr>
        <p:txBody>
          <a:bodyPr>
            <a:normAutofit/>
          </a:bodyPr>
          <a:lstStyle/>
          <a:p>
            <a:r>
              <a:rPr lang="en-US" sz="2000" dirty="0"/>
              <a:t>There will be this sudden change in the decision (from 0 to 1) when z value crosses the threshold (-</a:t>
            </a:r>
            <a:r>
              <a:rPr lang="en-US" sz="2000" b="1" i="1" dirty="0"/>
              <a:t>w</a:t>
            </a:r>
            <a:r>
              <a:rPr lang="en-US" sz="2000" b="1" i="1" baseline="-25000" dirty="0"/>
              <a:t>0</a:t>
            </a:r>
            <a:r>
              <a:rPr lang="en-US" sz="2000" dirty="0"/>
              <a:t>). For most real-world applications we would expect a smoother decision function which gradually changes from 0 to 1.</a:t>
            </a:r>
          </a:p>
          <a:p>
            <a:r>
              <a:rPr lang="en-US" sz="2000" dirty="0"/>
              <a:t>Introducing sigmoid neurons where the output function is much smoother than the step function seems like a logical and obvious thing to do. </a:t>
            </a:r>
          </a:p>
          <a:p>
            <a:r>
              <a:rPr lang="en-US" sz="2000" dirty="0"/>
              <a:t>A sigmoid function is a mathematical function with a characteristic “S”-shaped curve, also called the </a:t>
            </a:r>
            <a:r>
              <a:rPr lang="en-US" sz="2000" b="1" dirty="0"/>
              <a:t>sigmoid </a:t>
            </a:r>
            <a:r>
              <a:rPr lang="en-US" sz="2000" dirty="0"/>
              <a:t>curve. There are many functions that can do the job for you, some are shown below:</a:t>
            </a:r>
          </a:p>
          <a:p>
            <a:endParaRPr lang="en-US" sz="2000" dirty="0"/>
          </a:p>
        </p:txBody>
      </p:sp>
      <p:pic>
        <p:nvPicPr>
          <p:cNvPr id="5" name="Picture 4">
            <a:extLst>
              <a:ext uri="{FF2B5EF4-FFF2-40B4-BE49-F238E27FC236}">
                <a16:creationId xmlns:a16="http://schemas.microsoft.com/office/drawing/2014/main" xmlns="" id="{7847631D-62DF-4176-A756-04386F7EF43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09824" y="3003438"/>
            <a:ext cx="7664901" cy="3664100"/>
          </a:xfrm>
          <a:prstGeom prst="rect">
            <a:avLst/>
          </a:prstGeom>
        </p:spPr>
      </p:pic>
    </p:spTree>
    <p:extLst>
      <p:ext uri="{BB962C8B-B14F-4D97-AF65-F5344CB8AC3E}">
        <p14:creationId xmlns:p14="http://schemas.microsoft.com/office/powerpoint/2010/main" xmlns="" val="309339485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6E8BB-E07A-41A4-8C73-A3D60C3143E9}"/>
              </a:ext>
            </a:extLst>
          </p:cNvPr>
          <p:cNvSpPr>
            <a:spLocks noGrp="1"/>
          </p:cNvSpPr>
          <p:nvPr>
            <p:ph idx="1"/>
          </p:nvPr>
        </p:nvSpPr>
        <p:spPr>
          <a:xfrm>
            <a:off x="461682" y="233493"/>
            <a:ext cx="10515600" cy="6135033"/>
          </a:xfrm>
        </p:spPr>
        <p:txBody>
          <a:bodyPr>
            <a:normAutofit/>
          </a:bodyPr>
          <a:lstStyle/>
          <a:p>
            <a:r>
              <a:rPr lang="en-US" dirty="0"/>
              <a:t>One of the simplest one to work with is the logistic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xmlns="" val="380929478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6E8BB-E07A-41A4-8C73-A3D60C3143E9}"/>
              </a:ext>
            </a:extLst>
          </p:cNvPr>
          <p:cNvSpPr>
            <a:spLocks noGrp="1"/>
          </p:cNvSpPr>
          <p:nvPr>
            <p:ph idx="1"/>
          </p:nvPr>
        </p:nvSpPr>
        <p:spPr>
          <a:xfrm>
            <a:off x="461682" y="233493"/>
            <a:ext cx="10515600" cy="6135033"/>
          </a:xfrm>
        </p:spPr>
        <p:txBody>
          <a:bodyPr>
            <a:normAutofit/>
          </a:bodyPr>
          <a:lstStyle/>
          <a:p>
            <a:r>
              <a:rPr lang="en-US" sz="2400" dirty="0"/>
              <a:t>One of the simplest one to work with is the logistic function.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a:buNone/>
            </a:pPr>
            <a:endParaRPr lang="en-US" sz="2400" dirty="0"/>
          </a:p>
        </p:txBody>
      </p:sp>
      <p:pic>
        <p:nvPicPr>
          <p:cNvPr id="5" name="Picture 4">
            <a:extLst>
              <a:ext uri="{FF2B5EF4-FFF2-40B4-BE49-F238E27FC236}">
                <a16:creationId xmlns:a16="http://schemas.microsoft.com/office/drawing/2014/main" xmlns="" id="{A64F4BF9-DCDB-4DF2-9D69-1B5A0AC85FF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8913" y="914400"/>
            <a:ext cx="7954173" cy="3119717"/>
          </a:xfrm>
          <a:prstGeom prst="rect">
            <a:avLst/>
          </a:prstGeom>
        </p:spPr>
      </p:pic>
    </p:spTree>
    <p:extLst>
      <p:ext uri="{BB962C8B-B14F-4D97-AF65-F5344CB8AC3E}">
        <p14:creationId xmlns:p14="http://schemas.microsoft.com/office/powerpoint/2010/main" xmlns="" val="38092947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6E8BB-E07A-41A4-8C73-A3D60C3143E9}"/>
              </a:ext>
            </a:extLst>
          </p:cNvPr>
          <p:cNvSpPr>
            <a:spLocks noGrp="1"/>
          </p:cNvSpPr>
          <p:nvPr>
            <p:ph idx="1"/>
          </p:nvPr>
        </p:nvSpPr>
        <p:spPr>
          <a:xfrm>
            <a:off x="461682" y="233493"/>
            <a:ext cx="10515600" cy="6135033"/>
          </a:xfrm>
        </p:spPr>
        <p:txBody>
          <a:bodyPr>
            <a:normAutofit/>
          </a:bodyPr>
          <a:lstStyle/>
          <a:p>
            <a:r>
              <a:rPr lang="en-US" sz="2400" dirty="0"/>
              <a:t>One of the simplest one to work with is the logistic function.</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r>
              <a:rPr lang="en-US" sz="2400" dirty="0"/>
              <a:t>We no longer see a sharp transition around the </a:t>
            </a:r>
            <a:r>
              <a:rPr lang="en-US" sz="2400" b="1" i="1" dirty="0"/>
              <a:t>w</a:t>
            </a:r>
            <a:r>
              <a:rPr lang="en-US" sz="2400" b="1" i="1" baseline="-25000" dirty="0"/>
              <a:t>0</a:t>
            </a:r>
            <a:r>
              <a:rPr lang="en-US" sz="2400" dirty="0"/>
              <a:t>. Also, the output is no longer binary but a real value between 0 and 1 which can be interpreted as a probability. So instead of yes/no decision, we get the probability of yes. </a:t>
            </a:r>
          </a:p>
          <a:p>
            <a:endParaRPr lang="en-US" sz="2400" dirty="0"/>
          </a:p>
        </p:txBody>
      </p:sp>
      <p:pic>
        <p:nvPicPr>
          <p:cNvPr id="5" name="Picture 4">
            <a:extLst>
              <a:ext uri="{FF2B5EF4-FFF2-40B4-BE49-F238E27FC236}">
                <a16:creationId xmlns:a16="http://schemas.microsoft.com/office/drawing/2014/main" xmlns="" id="{A64F4BF9-DCDB-4DF2-9D69-1B5A0AC85FF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8913" y="914400"/>
            <a:ext cx="7954173" cy="3119717"/>
          </a:xfrm>
          <a:prstGeom prst="rect">
            <a:avLst/>
          </a:prstGeom>
        </p:spPr>
      </p:pic>
    </p:spTree>
    <p:extLst>
      <p:ext uri="{BB962C8B-B14F-4D97-AF65-F5344CB8AC3E}">
        <p14:creationId xmlns:p14="http://schemas.microsoft.com/office/powerpoint/2010/main" xmlns="" val="38092947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6E8BB-E07A-41A4-8C73-A3D60C3143E9}"/>
              </a:ext>
            </a:extLst>
          </p:cNvPr>
          <p:cNvSpPr>
            <a:spLocks noGrp="1"/>
          </p:cNvSpPr>
          <p:nvPr>
            <p:ph idx="1"/>
          </p:nvPr>
        </p:nvSpPr>
        <p:spPr>
          <a:xfrm>
            <a:off x="461682" y="233493"/>
            <a:ext cx="10515600" cy="6135033"/>
          </a:xfrm>
        </p:spPr>
        <p:txBody>
          <a:bodyPr>
            <a:normAutofit fontScale="85000" lnSpcReduction="20000"/>
          </a:bodyPr>
          <a:lstStyle/>
          <a:p>
            <a:r>
              <a:rPr lang="en-US" dirty="0"/>
              <a:t>One of the simplest one to work with is the logistic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We no longer see a sharp transition around the </a:t>
            </a:r>
            <a:r>
              <a:rPr lang="en-US" b="1" i="1" dirty="0"/>
              <a:t>w</a:t>
            </a:r>
            <a:r>
              <a:rPr lang="en-US" b="1" i="1" baseline="-25000" dirty="0"/>
              <a:t>0</a:t>
            </a:r>
            <a:r>
              <a:rPr lang="en-US" dirty="0"/>
              <a:t>. Also, the output is no longer binary but a real value between 0 and 1 which can be interpreted as a probability. So instead of yes/no decision, we get the probability of yes. </a:t>
            </a:r>
          </a:p>
          <a:p>
            <a:endParaRPr lang="en-US" dirty="0"/>
          </a:p>
          <a:p>
            <a:r>
              <a:rPr lang="en-US" dirty="0"/>
              <a:t>The output here is </a:t>
            </a:r>
            <a:r>
              <a:rPr lang="en-US" b="1" dirty="0"/>
              <a:t>smooth</a:t>
            </a:r>
            <a:r>
              <a:rPr lang="en-US" dirty="0"/>
              <a:t>, </a:t>
            </a:r>
            <a:r>
              <a:rPr lang="en-US" b="1" dirty="0"/>
              <a:t>continuous</a:t>
            </a:r>
            <a:r>
              <a:rPr lang="en-US" dirty="0"/>
              <a:t> and </a:t>
            </a:r>
            <a:r>
              <a:rPr lang="en-US" b="1" dirty="0"/>
              <a:t>differentiable </a:t>
            </a:r>
            <a:r>
              <a:rPr lang="en-US" dirty="0"/>
              <a:t>and just how any learning algorithm likes it. (Backprop)</a:t>
            </a:r>
          </a:p>
        </p:txBody>
      </p:sp>
      <p:pic>
        <p:nvPicPr>
          <p:cNvPr id="5" name="Picture 4">
            <a:extLst>
              <a:ext uri="{FF2B5EF4-FFF2-40B4-BE49-F238E27FC236}">
                <a16:creationId xmlns:a16="http://schemas.microsoft.com/office/drawing/2014/main" xmlns="" id="{A64F4BF9-DCDB-4DF2-9D69-1B5A0AC85FF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18913" y="914400"/>
            <a:ext cx="7954173" cy="3119717"/>
          </a:xfrm>
          <a:prstGeom prst="rect">
            <a:avLst/>
          </a:prstGeom>
        </p:spPr>
      </p:pic>
    </p:spTree>
    <p:extLst>
      <p:ext uri="{BB962C8B-B14F-4D97-AF65-F5344CB8AC3E}">
        <p14:creationId xmlns:p14="http://schemas.microsoft.com/office/powerpoint/2010/main" xmlns="" val="38092947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apture3.PNG"/>
          <p:cNvPicPr>
            <a:picLocks noGrp="1" noChangeAspect="1"/>
          </p:cNvPicPr>
          <p:nvPr>
            <p:ph idx="1"/>
          </p:nvPr>
        </p:nvPicPr>
        <p:blipFill>
          <a:blip r:embed="rId2" cstate="print"/>
          <a:stretch>
            <a:fillRect/>
          </a:stretch>
        </p:blipFill>
        <p:spPr>
          <a:xfrm>
            <a:off x="255495" y="190432"/>
            <a:ext cx="11724862" cy="6156579"/>
          </a:xfrm>
        </p:spPr>
      </p:pic>
    </p:spTree>
    <p:extLst>
      <p:ext uri="{BB962C8B-B14F-4D97-AF65-F5344CB8AC3E}">
        <p14:creationId xmlns:p14="http://schemas.microsoft.com/office/powerpoint/2010/main" xmlns="" val="1137597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6649AA9-6C4D-4001-B39E-27CCA50AEBE1}"/>
              </a:ext>
            </a:extLst>
          </p:cNvPr>
          <p:cNvSpPr>
            <a:spLocks noGrp="1"/>
          </p:cNvSpPr>
          <p:nvPr>
            <p:ph idx="1"/>
          </p:nvPr>
        </p:nvSpPr>
        <p:spPr>
          <a:xfrm>
            <a:off x="838200" y="2352750"/>
            <a:ext cx="10515600" cy="4351338"/>
          </a:xfrm>
        </p:spPr>
        <p:txBody>
          <a:bodyPr/>
          <a:lstStyle/>
          <a:p>
            <a:r>
              <a:rPr lang="en-US" dirty="0"/>
              <a:t>Watch Khan academy videos of multivariable calculus. (Gradient part)</a:t>
            </a:r>
          </a:p>
        </p:txBody>
      </p:sp>
    </p:spTree>
    <p:extLst>
      <p:ext uri="{BB962C8B-B14F-4D97-AF65-F5344CB8AC3E}">
        <p14:creationId xmlns:p14="http://schemas.microsoft.com/office/powerpoint/2010/main" xmlns="" val="122515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E4F5-E62E-493A-8478-DD953676EB2C}"/>
              </a:ext>
            </a:extLst>
          </p:cNvPr>
          <p:cNvSpPr>
            <a:spLocks noGrp="1"/>
          </p:cNvSpPr>
          <p:nvPr>
            <p:ph type="title"/>
          </p:nvPr>
        </p:nvSpPr>
        <p:spPr>
          <a:xfrm>
            <a:off x="257287" y="261171"/>
            <a:ext cx="10515600" cy="839731"/>
          </a:xfrm>
        </p:spPr>
        <p:txBody>
          <a:bodyPr/>
          <a:lstStyle/>
          <a:p>
            <a:r>
              <a:rPr lang="en-US" b="1" dirty="0"/>
              <a:t>AND Function</a:t>
            </a:r>
          </a:p>
        </p:txBody>
      </p:sp>
      <p:pic>
        <p:nvPicPr>
          <p:cNvPr id="5" name="Content Placeholder 4">
            <a:extLst>
              <a:ext uri="{FF2B5EF4-FFF2-40B4-BE49-F238E27FC236}">
                <a16:creationId xmlns:a16="http://schemas.microsoft.com/office/drawing/2014/main" xmlns="" id="{C208291D-9122-4701-BEA2-198C5E2F90A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33543" y="1527988"/>
            <a:ext cx="7294553" cy="3194619"/>
          </a:xfrm>
        </p:spPr>
      </p:pic>
      <p:sp>
        <p:nvSpPr>
          <p:cNvPr id="6" name="TextBox 5">
            <a:extLst>
              <a:ext uri="{FF2B5EF4-FFF2-40B4-BE49-F238E27FC236}">
                <a16:creationId xmlns:a16="http://schemas.microsoft.com/office/drawing/2014/main" xmlns="" id="{B9F2CFB1-70BF-4FC4-AC5F-6674CF49EBBE}"/>
              </a:ext>
            </a:extLst>
          </p:cNvPr>
          <p:cNvSpPr txBox="1"/>
          <p:nvPr/>
        </p:nvSpPr>
        <p:spPr>
          <a:xfrm>
            <a:off x="365760" y="5238974"/>
            <a:ext cx="11460480" cy="646331"/>
          </a:xfrm>
          <a:prstGeom prst="rect">
            <a:avLst/>
          </a:prstGeom>
          <a:noFill/>
        </p:spPr>
        <p:txBody>
          <a:bodyPr wrap="square" rtlCol="0">
            <a:spAutoFit/>
          </a:bodyPr>
          <a:lstStyle/>
          <a:p>
            <a:r>
              <a:rPr lang="en-US" dirty="0"/>
              <a:t>In this case, the decision boundary equation is </a:t>
            </a:r>
            <a:r>
              <a:rPr lang="en-US" b="1" i="1" dirty="0"/>
              <a:t>x</a:t>
            </a:r>
            <a:r>
              <a:rPr lang="en-US" b="1" i="1" baseline="-25000" dirty="0"/>
              <a:t>1</a:t>
            </a:r>
            <a:r>
              <a:rPr lang="en-US" b="1" i="1" dirty="0"/>
              <a:t> + x</a:t>
            </a:r>
            <a:r>
              <a:rPr lang="en-US" b="1" i="1" baseline="-25000" dirty="0"/>
              <a:t>2 </a:t>
            </a:r>
            <a:r>
              <a:rPr lang="en-US" b="1" i="1" dirty="0"/>
              <a:t>= </a:t>
            </a:r>
            <a:r>
              <a:rPr lang="en-US" b="1" dirty="0"/>
              <a:t>2</a:t>
            </a:r>
            <a:r>
              <a:rPr lang="en-US" dirty="0"/>
              <a:t>. Here, all the input points that lie ON or ABOVE, just (1,1), output 1 when passed through the AND function M-P neuron. It fits! The decision boundary works!</a:t>
            </a:r>
          </a:p>
        </p:txBody>
      </p:sp>
    </p:spTree>
    <p:extLst>
      <p:ext uri="{BB962C8B-B14F-4D97-AF65-F5344CB8AC3E}">
        <p14:creationId xmlns:p14="http://schemas.microsoft.com/office/powerpoint/2010/main" xmlns="" val="393925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331EA-A7EA-4D21-BABC-8EF451CF282D}"/>
              </a:ext>
            </a:extLst>
          </p:cNvPr>
          <p:cNvSpPr>
            <a:spLocks noGrp="1"/>
          </p:cNvSpPr>
          <p:nvPr>
            <p:ph type="title"/>
          </p:nvPr>
        </p:nvSpPr>
        <p:spPr>
          <a:xfrm>
            <a:off x="117437" y="196625"/>
            <a:ext cx="10515600" cy="968823"/>
          </a:xfrm>
        </p:spPr>
        <p:txBody>
          <a:bodyPr/>
          <a:lstStyle/>
          <a:p>
            <a:r>
              <a:rPr lang="en-US" b="1" dirty="0"/>
              <a:t>OR Function with 3 inputs</a:t>
            </a:r>
          </a:p>
        </p:txBody>
      </p:sp>
      <p:pic>
        <p:nvPicPr>
          <p:cNvPr id="5" name="Content Placeholder 4">
            <a:extLst>
              <a:ext uri="{FF2B5EF4-FFF2-40B4-BE49-F238E27FC236}">
                <a16:creationId xmlns:a16="http://schemas.microsoft.com/office/drawing/2014/main" xmlns="" id="{8A9EF541-B819-4872-9F6F-DFCCFA15749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74819" y="1483389"/>
            <a:ext cx="7242362" cy="3290102"/>
          </a:xfrm>
        </p:spPr>
      </p:pic>
      <p:sp>
        <p:nvSpPr>
          <p:cNvPr id="6" name="TextBox 5">
            <a:extLst>
              <a:ext uri="{FF2B5EF4-FFF2-40B4-BE49-F238E27FC236}">
                <a16:creationId xmlns:a16="http://schemas.microsoft.com/office/drawing/2014/main" xmlns="" id="{18A9B165-524C-4CF8-8679-5EA41B371CB6}"/>
              </a:ext>
            </a:extLst>
          </p:cNvPr>
          <p:cNvSpPr txBox="1"/>
          <p:nvPr/>
        </p:nvSpPr>
        <p:spPr>
          <a:xfrm>
            <a:off x="441064" y="5174428"/>
            <a:ext cx="111879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Lets just generalize this by looking at a 3 input OR function M-P unit. In this case, the possible inputs are 8 points — (0,0,0), (0,0,1), (0,1,0), (1,0,0), (1,0,1),… you got the point(s) :P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map these on a 3D graph and this time we draw a decision boundary in 3 dimensions.</a:t>
            </a:r>
          </a:p>
        </p:txBody>
      </p:sp>
    </p:spTree>
    <p:extLst>
      <p:ext uri="{BB962C8B-B14F-4D97-AF65-F5344CB8AC3E}">
        <p14:creationId xmlns:p14="http://schemas.microsoft.com/office/powerpoint/2010/main" xmlns="" val="753070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F566F5C-FD34-4D31-9429-19F959573B2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67269" y="1471612"/>
            <a:ext cx="5715000" cy="3914775"/>
          </a:xfrm>
        </p:spPr>
      </p:pic>
      <p:sp>
        <p:nvSpPr>
          <p:cNvPr id="6" name="TextBox 5">
            <a:extLst>
              <a:ext uri="{FF2B5EF4-FFF2-40B4-BE49-F238E27FC236}">
                <a16:creationId xmlns:a16="http://schemas.microsoft.com/office/drawing/2014/main" xmlns="" id="{BBACE1B3-91CF-4605-A135-BDF0DCE9E35F}"/>
              </a:ext>
            </a:extLst>
          </p:cNvPr>
          <p:cNvSpPr txBox="1"/>
          <p:nvPr/>
        </p:nvSpPr>
        <p:spPr>
          <a:xfrm>
            <a:off x="322728" y="774550"/>
            <a:ext cx="54218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plane that satisfies the decision boundary equation </a:t>
            </a:r>
            <a:r>
              <a:rPr lang="en-US" b="1" i="1" dirty="0"/>
              <a:t>x</a:t>
            </a:r>
            <a:r>
              <a:rPr lang="en-US" b="1" i="1" baseline="-25000" dirty="0"/>
              <a:t>1</a:t>
            </a:r>
            <a:r>
              <a:rPr lang="en-US" b="1" i="1" dirty="0"/>
              <a:t> + x</a:t>
            </a:r>
            <a:r>
              <a:rPr lang="en-US" b="1" i="1" baseline="-25000" dirty="0"/>
              <a:t>2 </a:t>
            </a:r>
            <a:r>
              <a:rPr lang="en-US" b="1" i="1" dirty="0"/>
              <a:t>+ x</a:t>
            </a:r>
            <a:r>
              <a:rPr lang="en-US" b="1" i="1" baseline="-25000" dirty="0"/>
              <a:t>3</a:t>
            </a:r>
            <a:r>
              <a:rPr lang="en-US" b="1" i="1" dirty="0"/>
              <a:t> = </a:t>
            </a:r>
            <a:r>
              <a:rPr lang="en-US" b="1" dirty="0"/>
              <a:t>1 </a:t>
            </a:r>
            <a:r>
              <a:rPr lang="en-US" dirty="0"/>
              <a:t>is shown:</a:t>
            </a:r>
          </a:p>
          <a:p>
            <a:pPr marL="285750" indent="-285750">
              <a:buFont typeface="Arial" panose="020B0604020202020204" pitchFamily="34" charset="0"/>
              <a:buChar char="•"/>
            </a:pPr>
            <a:endParaRPr lang="en-US" dirty="0">
              <a:effectLst/>
            </a:endParaRPr>
          </a:p>
          <a:p>
            <a:r>
              <a:rPr lang="en-US" dirty="0">
                <a:effectLst/>
              </a:rPr>
              <a:t/>
            </a:r>
            <a:br>
              <a:rPr lang="en-US" dirty="0">
                <a:effectLst/>
              </a:rPr>
            </a:br>
            <a:endParaRPr lang="en-US" dirty="0"/>
          </a:p>
        </p:txBody>
      </p:sp>
    </p:spTree>
    <p:extLst>
      <p:ext uri="{BB962C8B-B14F-4D97-AF65-F5344CB8AC3E}">
        <p14:creationId xmlns:p14="http://schemas.microsoft.com/office/powerpoint/2010/main" xmlns="" val="558830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F566F5C-FD34-4D31-9429-19F959573B2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67269" y="1471612"/>
            <a:ext cx="5715000" cy="3914775"/>
          </a:xfrm>
        </p:spPr>
      </p:pic>
      <p:sp>
        <p:nvSpPr>
          <p:cNvPr id="6" name="TextBox 5">
            <a:extLst>
              <a:ext uri="{FF2B5EF4-FFF2-40B4-BE49-F238E27FC236}">
                <a16:creationId xmlns:a16="http://schemas.microsoft.com/office/drawing/2014/main" xmlns="" id="{BBACE1B3-91CF-4605-A135-BDF0DCE9E35F}"/>
              </a:ext>
            </a:extLst>
          </p:cNvPr>
          <p:cNvSpPr txBox="1"/>
          <p:nvPr/>
        </p:nvSpPr>
        <p:spPr>
          <a:xfrm>
            <a:off x="322728" y="774550"/>
            <a:ext cx="54218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plane that satisfies the decision boundary equation </a:t>
            </a:r>
            <a:r>
              <a:rPr lang="en-US" b="1" i="1" dirty="0"/>
              <a:t>x</a:t>
            </a:r>
            <a:r>
              <a:rPr lang="en-US" b="1" i="1" baseline="-25000" dirty="0"/>
              <a:t>1</a:t>
            </a:r>
            <a:r>
              <a:rPr lang="en-US" b="1" i="1" dirty="0"/>
              <a:t> + x</a:t>
            </a:r>
            <a:r>
              <a:rPr lang="en-US" b="1" i="1" baseline="-25000" dirty="0"/>
              <a:t>2 </a:t>
            </a:r>
            <a:r>
              <a:rPr lang="en-US" b="1" i="1" dirty="0"/>
              <a:t>+ x</a:t>
            </a:r>
            <a:r>
              <a:rPr lang="en-US" b="1" i="1" baseline="-25000" dirty="0"/>
              <a:t>3</a:t>
            </a:r>
            <a:r>
              <a:rPr lang="en-US" b="1" i="1" dirty="0"/>
              <a:t> = </a:t>
            </a:r>
            <a:r>
              <a:rPr lang="en-US" b="1" dirty="0"/>
              <a:t>1 </a:t>
            </a:r>
            <a:r>
              <a:rPr lang="en-US" dirty="0"/>
              <a:t>is shown:</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r>
              <a:rPr lang="en-US" dirty="0"/>
              <a:t>Take your time and convince yourself by looking at the plot that all the points that lie ON or ABOVE that plane (positive half space) will result in output 1 when passed through the OR function M-P unit and all the points that lie BELOW that plane (negative half space) will result in output 0.</a:t>
            </a:r>
          </a:p>
          <a:p>
            <a:pPr marL="285750" indent="-285750">
              <a:buFont typeface="Arial" panose="020B0604020202020204" pitchFamily="34" charset="0"/>
              <a:buChar char="•"/>
            </a:pPr>
            <a:endParaRPr lang="en-US" dirty="0"/>
          </a:p>
          <a:p>
            <a:r>
              <a:rPr lang="en-US" dirty="0">
                <a:effectLst/>
              </a:rPr>
              <a:t/>
            </a:r>
            <a:br>
              <a:rPr lang="en-US" dirty="0">
                <a:effectLst/>
              </a:rPr>
            </a:br>
            <a:endParaRPr lang="en-US" dirty="0"/>
          </a:p>
        </p:txBody>
      </p:sp>
    </p:spTree>
    <p:extLst>
      <p:ext uri="{BB962C8B-B14F-4D97-AF65-F5344CB8AC3E}">
        <p14:creationId xmlns:p14="http://schemas.microsoft.com/office/powerpoint/2010/main" xmlns="" val="55883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6F6DBA3-6756-42D3-AC6D-BD0E6A2494C4}"/>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4897" b="19826"/>
          <a:stretch/>
        </p:blipFill>
        <p:spPr>
          <a:xfrm>
            <a:off x="6820809" y="414482"/>
            <a:ext cx="4732904" cy="4544793"/>
          </a:xfrm>
        </p:spPr>
      </p:pic>
      <p:sp>
        <p:nvSpPr>
          <p:cNvPr id="6" name="TextBox 5">
            <a:extLst>
              <a:ext uri="{FF2B5EF4-FFF2-40B4-BE49-F238E27FC236}">
                <a16:creationId xmlns:a16="http://schemas.microsoft.com/office/drawing/2014/main" xmlns="" id="{BF7E6CBB-8A22-45D1-873F-D85CD59955C0}"/>
              </a:ext>
            </a:extLst>
          </p:cNvPr>
          <p:cNvSpPr txBox="1"/>
          <p:nvPr/>
        </p:nvSpPr>
        <p:spPr>
          <a:xfrm>
            <a:off x="638287" y="1979407"/>
            <a:ext cx="541109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Let’s see an illustration of how a neuron 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sense organs interact with the outside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relay information to the neurons.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neurons (may) get activated and produces a response. (Laughter in this case)</a:t>
            </a:r>
          </a:p>
          <a:p>
            <a:endParaRPr lang="en-US" dirty="0"/>
          </a:p>
          <a:p>
            <a:pPr marL="285750" indent="-285750">
              <a:buFont typeface="Arial" panose="020B0604020202020204" pitchFamily="34" charset="0"/>
              <a:buChar char="•"/>
            </a:pPr>
            <a:r>
              <a:rPr lang="en-US" dirty="0"/>
              <a:t>In reality, it is not just a single neuron which does all this.</a:t>
            </a:r>
          </a:p>
          <a:p>
            <a:endParaRPr lang="en-US" dirty="0"/>
          </a:p>
        </p:txBody>
      </p:sp>
      <p:pic>
        <p:nvPicPr>
          <p:cNvPr id="11" name="Picture 10">
            <a:extLst>
              <a:ext uri="{FF2B5EF4-FFF2-40B4-BE49-F238E27FC236}">
                <a16:creationId xmlns:a16="http://schemas.microsoft.com/office/drawing/2014/main" xmlns="" id="{9E30C33F-F46B-4E5D-8218-B1213CD1616F}"/>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8471735" y="4959275"/>
            <a:ext cx="1704999" cy="1704999"/>
          </a:xfrm>
          <a:prstGeom prst="rect">
            <a:avLst/>
          </a:prstGeom>
        </p:spPr>
      </p:pic>
    </p:spTree>
    <p:extLst>
      <p:ext uri="{BB962C8B-B14F-4D97-AF65-F5344CB8AC3E}">
        <p14:creationId xmlns:p14="http://schemas.microsoft.com/office/powerpoint/2010/main" xmlns="" val="236652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F566F5C-FD34-4D31-9429-19F959573B2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67269" y="1471612"/>
            <a:ext cx="5715000" cy="3914775"/>
          </a:xfrm>
        </p:spPr>
      </p:pic>
      <p:sp>
        <p:nvSpPr>
          <p:cNvPr id="6" name="TextBox 5">
            <a:extLst>
              <a:ext uri="{FF2B5EF4-FFF2-40B4-BE49-F238E27FC236}">
                <a16:creationId xmlns:a16="http://schemas.microsoft.com/office/drawing/2014/main" xmlns="" id="{BBACE1B3-91CF-4605-A135-BDF0DCE9E35F}"/>
              </a:ext>
            </a:extLst>
          </p:cNvPr>
          <p:cNvSpPr txBox="1"/>
          <p:nvPr/>
        </p:nvSpPr>
        <p:spPr>
          <a:xfrm>
            <a:off x="322728" y="774550"/>
            <a:ext cx="542185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plane that satisfies the decision boundary equation </a:t>
            </a:r>
            <a:r>
              <a:rPr lang="en-US" b="1" i="1" dirty="0"/>
              <a:t>x</a:t>
            </a:r>
            <a:r>
              <a:rPr lang="en-US" b="1" i="1" baseline="-25000" dirty="0"/>
              <a:t>1</a:t>
            </a:r>
            <a:r>
              <a:rPr lang="en-US" b="1" i="1" dirty="0"/>
              <a:t> + x</a:t>
            </a:r>
            <a:r>
              <a:rPr lang="en-US" b="1" i="1" baseline="-25000" dirty="0"/>
              <a:t>2 </a:t>
            </a:r>
            <a:r>
              <a:rPr lang="en-US" b="1" i="1" dirty="0"/>
              <a:t>+ x</a:t>
            </a:r>
            <a:r>
              <a:rPr lang="en-US" b="1" i="1" baseline="-25000" dirty="0"/>
              <a:t>3</a:t>
            </a:r>
            <a:r>
              <a:rPr lang="en-US" b="1" i="1" dirty="0"/>
              <a:t> = </a:t>
            </a:r>
            <a:r>
              <a:rPr lang="en-US" b="1" dirty="0"/>
              <a:t>1 </a:t>
            </a:r>
            <a:r>
              <a:rPr lang="en-US" dirty="0"/>
              <a:t>is shown:</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r>
              <a:rPr lang="en-US" dirty="0"/>
              <a:t>Take your time and convince yourself by looking at the plot that all the points that lie ON or ABOVE that plane (positive half space) will result in output 1 when passed through the OR function M-P unit and all the points that lie BELOW that plane (negative half space) will result in output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Just by hand coding a thresholding parameter, M-P neuron is able to conveniently represent the Boolean functions which are linearly separable.</a:t>
            </a:r>
          </a:p>
          <a:p>
            <a:pPr marL="285750" indent="-285750">
              <a:buFont typeface="Arial" panose="020B0604020202020204" pitchFamily="34" charset="0"/>
              <a:buChar char="•"/>
            </a:pPr>
            <a:endParaRPr lang="en-US" dirty="0"/>
          </a:p>
          <a:p>
            <a:r>
              <a:rPr lang="en-US" dirty="0">
                <a:effectLst/>
              </a:rPr>
              <a:t/>
            </a:r>
            <a:br>
              <a:rPr lang="en-US" dirty="0">
                <a:effectLst/>
              </a:rPr>
            </a:br>
            <a:endParaRPr lang="en-US" dirty="0"/>
          </a:p>
        </p:txBody>
      </p:sp>
    </p:spTree>
    <p:extLst>
      <p:ext uri="{BB962C8B-B14F-4D97-AF65-F5344CB8AC3E}">
        <p14:creationId xmlns:p14="http://schemas.microsoft.com/office/powerpoint/2010/main" xmlns="" val="558830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F566F5C-FD34-4D31-9429-19F959573B2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67269" y="1471612"/>
            <a:ext cx="5715000" cy="3914775"/>
          </a:xfrm>
        </p:spPr>
      </p:pic>
      <p:sp>
        <p:nvSpPr>
          <p:cNvPr id="6" name="TextBox 5">
            <a:extLst>
              <a:ext uri="{FF2B5EF4-FFF2-40B4-BE49-F238E27FC236}">
                <a16:creationId xmlns:a16="http://schemas.microsoft.com/office/drawing/2014/main" xmlns="" id="{BBACE1B3-91CF-4605-A135-BDF0DCE9E35F}"/>
              </a:ext>
            </a:extLst>
          </p:cNvPr>
          <p:cNvSpPr txBox="1"/>
          <p:nvPr/>
        </p:nvSpPr>
        <p:spPr>
          <a:xfrm>
            <a:off x="322728" y="774550"/>
            <a:ext cx="5421855"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plane that satisfies the decision boundary equation </a:t>
            </a:r>
            <a:r>
              <a:rPr lang="en-US" b="1" i="1" dirty="0"/>
              <a:t>x</a:t>
            </a:r>
            <a:r>
              <a:rPr lang="en-US" b="1" i="1" baseline="-25000" dirty="0"/>
              <a:t>1</a:t>
            </a:r>
            <a:r>
              <a:rPr lang="en-US" b="1" i="1" dirty="0"/>
              <a:t> + x</a:t>
            </a:r>
            <a:r>
              <a:rPr lang="en-US" b="1" i="1" baseline="-25000" dirty="0"/>
              <a:t>2 </a:t>
            </a:r>
            <a:r>
              <a:rPr lang="en-US" b="1" i="1" dirty="0"/>
              <a:t>+ x</a:t>
            </a:r>
            <a:r>
              <a:rPr lang="en-US" b="1" i="1" baseline="-25000" dirty="0"/>
              <a:t>3</a:t>
            </a:r>
            <a:r>
              <a:rPr lang="en-US" b="1" i="1" dirty="0"/>
              <a:t> = </a:t>
            </a:r>
            <a:r>
              <a:rPr lang="en-US" b="1" dirty="0"/>
              <a:t>1 </a:t>
            </a:r>
            <a:r>
              <a:rPr lang="en-US" dirty="0"/>
              <a:t>is shown:</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r>
              <a:rPr lang="en-US" dirty="0"/>
              <a:t>Take your time and convince yourself by looking at the plot that all the points that lie ON or ABOVE that plane (positive half space) will result in output 1 when passed through the OR function M-P unit and all the points that lie BELOW that plane (negative half space) will result in output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Just by hand coding a thresholding parameter, M-P neuron is able to conveniently represent the Boolean functions which are linearly separable.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Linear separability (for Boolean functions): </a:t>
            </a:r>
            <a:r>
              <a:rPr lang="en-US" i="1" dirty="0"/>
              <a:t>There exists a line (plane) such that all inputs which produce a 1 lie on one side of the line (plane) and all inputs which produce a 0 lie on other side of the line (plane).</a:t>
            </a:r>
            <a:endParaRPr lang="en-US" dirty="0"/>
          </a:p>
          <a:p>
            <a:r>
              <a:rPr lang="en-US" dirty="0">
                <a:effectLst/>
              </a:rPr>
              <a:t/>
            </a:r>
            <a:br>
              <a:rPr lang="en-US" dirty="0">
                <a:effectLst/>
              </a:rPr>
            </a:br>
            <a:endParaRPr lang="en-US" dirty="0"/>
          </a:p>
        </p:txBody>
      </p:sp>
    </p:spTree>
    <p:extLst>
      <p:ext uri="{BB962C8B-B14F-4D97-AF65-F5344CB8AC3E}">
        <p14:creationId xmlns:p14="http://schemas.microsoft.com/office/powerpoint/2010/main" xmlns="" val="558830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A03C4-8F3B-4F94-B3C0-A7CD9D25A123}"/>
              </a:ext>
            </a:extLst>
          </p:cNvPr>
          <p:cNvSpPr>
            <a:spLocks noGrp="1"/>
          </p:cNvSpPr>
          <p:nvPr>
            <p:ph type="title"/>
          </p:nvPr>
        </p:nvSpPr>
        <p:spPr>
          <a:xfrm>
            <a:off x="192741" y="139215"/>
            <a:ext cx="10515600" cy="1194734"/>
          </a:xfrm>
        </p:spPr>
        <p:txBody>
          <a:bodyPr/>
          <a:lstStyle/>
          <a:p>
            <a:r>
              <a:rPr lang="en-US" b="1" dirty="0"/>
              <a:t>Limitations Of M-P Neuron</a:t>
            </a:r>
            <a:endParaRPr lang="en-US" dirty="0"/>
          </a:p>
        </p:txBody>
      </p:sp>
      <p:sp>
        <p:nvSpPr>
          <p:cNvPr id="3" name="Content Placeholder 2">
            <a:extLst>
              <a:ext uri="{FF2B5EF4-FFF2-40B4-BE49-F238E27FC236}">
                <a16:creationId xmlns:a16="http://schemas.microsoft.com/office/drawing/2014/main" xmlns="" id="{406EE1C3-4644-435A-A0B8-F403E2B2720A}"/>
              </a:ext>
            </a:extLst>
          </p:cNvPr>
          <p:cNvSpPr>
            <a:spLocks noGrp="1"/>
          </p:cNvSpPr>
          <p:nvPr>
            <p:ph idx="1"/>
          </p:nvPr>
        </p:nvSpPr>
        <p:spPr>
          <a:xfrm>
            <a:off x="192741" y="1868656"/>
            <a:ext cx="11113546" cy="4351338"/>
          </a:xfrm>
        </p:spPr>
        <p:txBody>
          <a:bodyPr>
            <a:normAutofit/>
          </a:bodyPr>
          <a:lstStyle/>
          <a:p>
            <a:r>
              <a:rPr lang="en-US" dirty="0"/>
              <a:t>What about non-Boolean (say, real) inputs?</a:t>
            </a:r>
          </a:p>
          <a:p>
            <a:r>
              <a:rPr lang="en-US" dirty="0"/>
              <a:t>Do we always need to hand code the threshold?</a:t>
            </a:r>
          </a:p>
          <a:p>
            <a:r>
              <a:rPr lang="en-US" dirty="0"/>
              <a:t>Are all inputs equal? What if we want to assign more importance to some inputs?</a:t>
            </a:r>
          </a:p>
          <a:p>
            <a:r>
              <a:rPr lang="en-US" dirty="0"/>
              <a:t>What about functions which are not linearly separable? Say XOR function.</a:t>
            </a:r>
          </a:p>
        </p:txBody>
      </p:sp>
    </p:spTree>
    <p:extLst>
      <p:ext uri="{BB962C8B-B14F-4D97-AF65-F5344CB8AC3E}">
        <p14:creationId xmlns:p14="http://schemas.microsoft.com/office/powerpoint/2010/main" xmlns="" val="174605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2F12-FE52-4F61-88EA-EF52E0F3D1AC}"/>
              </a:ext>
            </a:extLst>
          </p:cNvPr>
          <p:cNvSpPr>
            <a:spLocks noGrp="1"/>
          </p:cNvSpPr>
          <p:nvPr>
            <p:ph type="title"/>
          </p:nvPr>
        </p:nvSpPr>
        <p:spPr>
          <a:xfrm>
            <a:off x="279697" y="255793"/>
            <a:ext cx="10515600" cy="1001096"/>
          </a:xfrm>
        </p:spPr>
        <p:txBody>
          <a:bodyPr/>
          <a:lstStyle/>
          <a:p>
            <a:r>
              <a:rPr lang="en-US" b="1" dirty="0"/>
              <a:t>Perceptron</a:t>
            </a:r>
          </a:p>
        </p:txBody>
      </p:sp>
      <p:sp>
        <p:nvSpPr>
          <p:cNvPr id="6" name="TextBox 5">
            <a:extLst>
              <a:ext uri="{FF2B5EF4-FFF2-40B4-BE49-F238E27FC236}">
                <a16:creationId xmlns:a16="http://schemas.microsoft.com/office/drawing/2014/main" xmlns="" id="{09BBD1EC-2D9D-481C-A8A3-04A2AACA2323}"/>
              </a:ext>
            </a:extLst>
          </p:cNvPr>
          <p:cNvSpPr txBox="1"/>
          <p:nvPr/>
        </p:nvSpPr>
        <p:spPr>
          <a:xfrm>
            <a:off x="279697" y="1606159"/>
            <a:ext cx="521746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Overcoming the limitations of the M-P neuron, Frank Rosenblatt, an American psychologist, proposed the classical </a:t>
            </a:r>
            <a:r>
              <a:rPr lang="en-US" b="1" dirty="0"/>
              <a:t>Perceptron</a:t>
            </a:r>
            <a:r>
              <a:rPr lang="en-US" dirty="0"/>
              <a:t> model, the mighty </a:t>
            </a:r>
            <a:r>
              <a:rPr lang="en-US" i="1" dirty="0"/>
              <a:t>artificial neuron</a:t>
            </a:r>
            <a:r>
              <a:rPr lang="en-US" dirty="0"/>
              <a:t>, in 1958.</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3072545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2F12-FE52-4F61-88EA-EF52E0F3D1AC}"/>
              </a:ext>
            </a:extLst>
          </p:cNvPr>
          <p:cNvSpPr>
            <a:spLocks noGrp="1"/>
          </p:cNvSpPr>
          <p:nvPr>
            <p:ph type="title"/>
          </p:nvPr>
        </p:nvSpPr>
        <p:spPr>
          <a:xfrm>
            <a:off x="279697" y="255793"/>
            <a:ext cx="10515600" cy="1001096"/>
          </a:xfrm>
        </p:spPr>
        <p:txBody>
          <a:bodyPr/>
          <a:lstStyle/>
          <a:p>
            <a:r>
              <a:rPr lang="en-US" b="1" dirty="0"/>
              <a:t>Perceptron</a:t>
            </a:r>
          </a:p>
        </p:txBody>
      </p:sp>
      <p:sp>
        <p:nvSpPr>
          <p:cNvPr id="6" name="TextBox 5">
            <a:extLst>
              <a:ext uri="{FF2B5EF4-FFF2-40B4-BE49-F238E27FC236}">
                <a16:creationId xmlns:a16="http://schemas.microsoft.com/office/drawing/2014/main" xmlns="" id="{09BBD1EC-2D9D-481C-A8A3-04A2AACA2323}"/>
              </a:ext>
            </a:extLst>
          </p:cNvPr>
          <p:cNvSpPr txBox="1"/>
          <p:nvPr/>
        </p:nvSpPr>
        <p:spPr>
          <a:xfrm>
            <a:off x="279697" y="1606159"/>
            <a:ext cx="521746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Overcoming the limitations of the M-P neuron, Frank Rosenblatt, an American psychologist, proposed the classical </a:t>
            </a:r>
            <a:r>
              <a:rPr lang="en-US" b="1" dirty="0"/>
              <a:t>Perceptron</a:t>
            </a:r>
            <a:r>
              <a:rPr lang="en-US" dirty="0"/>
              <a:t> model, the mighty </a:t>
            </a:r>
            <a:r>
              <a:rPr lang="en-US" i="1" dirty="0"/>
              <a:t>artificial neuron</a:t>
            </a:r>
            <a:r>
              <a:rPr lang="en-US" dirty="0"/>
              <a:t>, in 1958.</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xmlns="" id="{55937F46-4DD2-4C27-8CDA-0ECC94298E2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276850" y="2050951"/>
            <a:ext cx="6915150" cy="3314700"/>
          </a:xfrm>
        </p:spPr>
      </p:pic>
    </p:spTree>
    <p:extLst>
      <p:ext uri="{BB962C8B-B14F-4D97-AF65-F5344CB8AC3E}">
        <p14:creationId xmlns:p14="http://schemas.microsoft.com/office/powerpoint/2010/main" xmlns="" val="3072545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2F12-FE52-4F61-88EA-EF52E0F3D1AC}"/>
              </a:ext>
            </a:extLst>
          </p:cNvPr>
          <p:cNvSpPr>
            <a:spLocks noGrp="1"/>
          </p:cNvSpPr>
          <p:nvPr>
            <p:ph type="title"/>
          </p:nvPr>
        </p:nvSpPr>
        <p:spPr>
          <a:xfrm>
            <a:off x="279697" y="255793"/>
            <a:ext cx="10515600" cy="1001096"/>
          </a:xfrm>
        </p:spPr>
        <p:txBody>
          <a:bodyPr/>
          <a:lstStyle/>
          <a:p>
            <a:r>
              <a:rPr lang="en-US" b="1" dirty="0"/>
              <a:t>Perceptron</a:t>
            </a:r>
          </a:p>
        </p:txBody>
      </p:sp>
      <p:sp>
        <p:nvSpPr>
          <p:cNvPr id="6" name="TextBox 5">
            <a:extLst>
              <a:ext uri="{FF2B5EF4-FFF2-40B4-BE49-F238E27FC236}">
                <a16:creationId xmlns:a16="http://schemas.microsoft.com/office/drawing/2014/main" xmlns="" id="{09BBD1EC-2D9D-481C-A8A3-04A2AACA2323}"/>
              </a:ext>
            </a:extLst>
          </p:cNvPr>
          <p:cNvSpPr txBox="1"/>
          <p:nvPr/>
        </p:nvSpPr>
        <p:spPr>
          <a:xfrm>
            <a:off x="279697" y="1606159"/>
            <a:ext cx="521746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Overcoming the limitations of the M-P neuron, Frank Rosenblatt, an American psychologist, proposed the classical </a:t>
            </a:r>
            <a:r>
              <a:rPr lang="en-US" b="1" dirty="0"/>
              <a:t>Perceptron</a:t>
            </a:r>
            <a:r>
              <a:rPr lang="en-US" dirty="0"/>
              <a:t> model, the mighty </a:t>
            </a:r>
            <a:r>
              <a:rPr lang="en-US" i="1" dirty="0"/>
              <a:t>artificial neuron</a:t>
            </a:r>
            <a:r>
              <a:rPr lang="en-US" dirty="0"/>
              <a:t>, in 1958.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more generalized computational model than the McCulloch-Pitts neuron where weights and thresholds can be learnt over time.</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xmlns="" id="{55937F46-4DD2-4C27-8CDA-0ECC94298E2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276850" y="2050951"/>
            <a:ext cx="6915150" cy="3314700"/>
          </a:xfrm>
        </p:spPr>
      </p:pic>
    </p:spTree>
    <p:extLst>
      <p:ext uri="{BB962C8B-B14F-4D97-AF65-F5344CB8AC3E}">
        <p14:creationId xmlns:p14="http://schemas.microsoft.com/office/powerpoint/2010/main" xmlns="" val="307254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2F12-FE52-4F61-88EA-EF52E0F3D1AC}"/>
              </a:ext>
            </a:extLst>
          </p:cNvPr>
          <p:cNvSpPr>
            <a:spLocks noGrp="1"/>
          </p:cNvSpPr>
          <p:nvPr>
            <p:ph type="title"/>
          </p:nvPr>
        </p:nvSpPr>
        <p:spPr>
          <a:xfrm>
            <a:off x="279697" y="255793"/>
            <a:ext cx="10515600" cy="1001096"/>
          </a:xfrm>
        </p:spPr>
        <p:txBody>
          <a:bodyPr/>
          <a:lstStyle/>
          <a:p>
            <a:r>
              <a:rPr lang="en-US" b="1" dirty="0"/>
              <a:t>Perceptron</a:t>
            </a:r>
          </a:p>
        </p:txBody>
      </p:sp>
      <p:sp>
        <p:nvSpPr>
          <p:cNvPr id="6" name="TextBox 5">
            <a:extLst>
              <a:ext uri="{FF2B5EF4-FFF2-40B4-BE49-F238E27FC236}">
                <a16:creationId xmlns:a16="http://schemas.microsoft.com/office/drawing/2014/main" xmlns="" id="{09BBD1EC-2D9D-481C-A8A3-04A2AACA2323}"/>
              </a:ext>
            </a:extLst>
          </p:cNvPr>
          <p:cNvSpPr txBox="1"/>
          <p:nvPr/>
        </p:nvSpPr>
        <p:spPr>
          <a:xfrm>
            <a:off x="279697" y="1606159"/>
            <a:ext cx="521746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Overcoming the limitations of the M-P neuron, Frank Rosenblatt, an American psychologist, proposed the classical </a:t>
            </a:r>
            <a:r>
              <a:rPr lang="en-US" b="1" dirty="0"/>
              <a:t>Perceptron</a:t>
            </a:r>
            <a:r>
              <a:rPr lang="en-US" dirty="0"/>
              <a:t> model, the mighty </a:t>
            </a:r>
            <a:r>
              <a:rPr lang="en-US" i="1" dirty="0"/>
              <a:t>artificial neuron</a:t>
            </a:r>
            <a:r>
              <a:rPr lang="en-US" dirty="0"/>
              <a:t>, in 1958.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more generalized computational model than the McCulloch-Pitts neuron where weights and thresholds can be learnt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Main differences: Introduction of numerical weights for inputs and a mechanism to learn these weights</a:t>
            </a:r>
            <a:r>
              <a:rPr lang="en-US" dirty="0" smtClean="0"/>
              <a:t>.</a:t>
            </a:r>
            <a:endParaRPr lang="en-US" dirty="0"/>
          </a:p>
        </p:txBody>
      </p:sp>
      <p:pic>
        <p:nvPicPr>
          <p:cNvPr id="10" name="Content Placeholder 9">
            <a:extLst>
              <a:ext uri="{FF2B5EF4-FFF2-40B4-BE49-F238E27FC236}">
                <a16:creationId xmlns:a16="http://schemas.microsoft.com/office/drawing/2014/main" xmlns="" id="{55937F46-4DD2-4C27-8CDA-0ECC94298E2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276850" y="2050951"/>
            <a:ext cx="6915150" cy="3314700"/>
          </a:xfrm>
        </p:spPr>
      </p:pic>
    </p:spTree>
    <p:extLst>
      <p:ext uri="{BB962C8B-B14F-4D97-AF65-F5344CB8AC3E}">
        <p14:creationId xmlns:p14="http://schemas.microsoft.com/office/powerpoint/2010/main" xmlns="" val="3072545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2F12-FE52-4F61-88EA-EF52E0F3D1AC}"/>
              </a:ext>
            </a:extLst>
          </p:cNvPr>
          <p:cNvSpPr>
            <a:spLocks noGrp="1"/>
          </p:cNvSpPr>
          <p:nvPr>
            <p:ph type="title"/>
          </p:nvPr>
        </p:nvSpPr>
        <p:spPr>
          <a:xfrm>
            <a:off x="279697" y="255793"/>
            <a:ext cx="10515600" cy="1001096"/>
          </a:xfrm>
        </p:spPr>
        <p:txBody>
          <a:bodyPr/>
          <a:lstStyle/>
          <a:p>
            <a:r>
              <a:rPr lang="en-US" b="1" dirty="0"/>
              <a:t>Perceptron</a:t>
            </a:r>
          </a:p>
        </p:txBody>
      </p:sp>
      <p:sp>
        <p:nvSpPr>
          <p:cNvPr id="6" name="TextBox 5">
            <a:extLst>
              <a:ext uri="{FF2B5EF4-FFF2-40B4-BE49-F238E27FC236}">
                <a16:creationId xmlns:a16="http://schemas.microsoft.com/office/drawing/2014/main" xmlns="" id="{09BBD1EC-2D9D-481C-A8A3-04A2AACA2323}"/>
              </a:ext>
            </a:extLst>
          </p:cNvPr>
          <p:cNvSpPr txBox="1"/>
          <p:nvPr/>
        </p:nvSpPr>
        <p:spPr>
          <a:xfrm>
            <a:off x="279697" y="1606159"/>
            <a:ext cx="521746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Overcoming the limitations of the M-P neuron, Frank Rosenblatt, an American psychologist, proposed the classical </a:t>
            </a:r>
            <a:r>
              <a:rPr lang="en-US" b="1" dirty="0"/>
              <a:t>Perceptron</a:t>
            </a:r>
            <a:r>
              <a:rPr lang="en-US" dirty="0"/>
              <a:t> model, the mighty </a:t>
            </a:r>
            <a:r>
              <a:rPr lang="en-US" i="1" dirty="0"/>
              <a:t>artificial neuron</a:t>
            </a:r>
            <a:r>
              <a:rPr lang="en-US" dirty="0"/>
              <a:t>, in 1958.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more generalized computational model than the McCulloch-Pitts neuron where weights and thresholds can be learnt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Main differences: Introduction of numerical weights for inputs and a mechanism to learn these 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Inputs are no longer limited to Boolean values.</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xmlns="" id="{55937F46-4DD2-4C27-8CDA-0ECC94298E2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276850" y="2050951"/>
            <a:ext cx="6915150" cy="3314700"/>
          </a:xfrm>
        </p:spPr>
      </p:pic>
    </p:spTree>
    <p:extLst>
      <p:ext uri="{BB962C8B-B14F-4D97-AF65-F5344CB8AC3E}">
        <p14:creationId xmlns:p14="http://schemas.microsoft.com/office/powerpoint/2010/main" xmlns="" val="3072545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F1EE59F0-09C1-46A0-B36E-953B199507C1}"/>
              </a:ext>
            </a:extLst>
          </p:cNvPr>
          <p:cNvPicPr>
            <a:picLocks noChangeAspect="1"/>
          </p:cNvPicPr>
          <p:nvPr/>
        </p:nvPicPr>
        <p:blipFill>
          <a:blip r:embed="rId2" cstate="print"/>
          <a:stretch>
            <a:fillRect/>
          </a:stretch>
        </p:blipFill>
        <p:spPr>
          <a:xfrm>
            <a:off x="4773835" y="349157"/>
            <a:ext cx="6913463" cy="3316511"/>
          </a:xfrm>
          <a:prstGeom prst="rect">
            <a:avLst/>
          </a:prstGeom>
        </p:spPr>
      </p:pic>
      <p:sp>
        <p:nvSpPr>
          <p:cNvPr id="14" name="TextBox 13">
            <a:extLst>
              <a:ext uri="{FF2B5EF4-FFF2-40B4-BE49-F238E27FC236}">
                <a16:creationId xmlns:a16="http://schemas.microsoft.com/office/drawing/2014/main" xmlns="" id="{BF142D7B-68DF-4E41-BCD5-F4E67E3F8698}"/>
              </a:ext>
            </a:extLst>
          </p:cNvPr>
          <p:cNvSpPr txBox="1"/>
          <p:nvPr/>
        </p:nvSpPr>
        <p:spPr>
          <a:xfrm>
            <a:off x="473336" y="645459"/>
            <a:ext cx="3485477" cy="2031325"/>
          </a:xfrm>
          <a:prstGeom prst="rect">
            <a:avLst/>
          </a:prstGeom>
          <a:noFill/>
        </p:spPr>
        <p:txBody>
          <a:bodyPr wrap="square" rtlCol="0">
            <a:spAutoFit/>
          </a:bodyPr>
          <a:lstStyle/>
          <a:p>
            <a:r>
              <a:rPr lang="en-US" dirty="0"/>
              <a:t>The perceptron model is a more general computational model than McCulloch-Pitts neuron. It takes an input, aggregates it (</a:t>
            </a:r>
            <a:r>
              <a:rPr lang="en-US" b="1" dirty="0"/>
              <a:t>weighted sum</a:t>
            </a:r>
            <a:r>
              <a:rPr lang="en-US" dirty="0"/>
              <a:t>) and returns 1 only if the aggregated sum is more than some threshold else returns 0. </a:t>
            </a:r>
          </a:p>
        </p:txBody>
      </p:sp>
    </p:spTree>
    <p:extLst>
      <p:ext uri="{BB962C8B-B14F-4D97-AF65-F5344CB8AC3E}">
        <p14:creationId xmlns:p14="http://schemas.microsoft.com/office/powerpoint/2010/main" xmlns="" val="149209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4E0D115-81C5-4EB3-8751-308AD9608697}"/>
              </a:ext>
            </a:extLst>
          </p:cNvPr>
          <p:cNvPicPr>
            <a:picLocks noChangeAspect="1"/>
          </p:cNvPicPr>
          <p:nvPr/>
        </p:nvPicPr>
        <p:blipFill>
          <a:blip r:embed="rId2" cstate="print"/>
          <a:stretch>
            <a:fillRect/>
          </a:stretch>
        </p:blipFill>
        <p:spPr>
          <a:xfrm>
            <a:off x="4773835" y="3665668"/>
            <a:ext cx="7418165" cy="3051586"/>
          </a:xfrm>
          <a:prstGeom prst="rect">
            <a:avLst/>
          </a:prstGeom>
        </p:spPr>
      </p:pic>
      <p:pic>
        <p:nvPicPr>
          <p:cNvPr id="10" name="Picture 9">
            <a:extLst>
              <a:ext uri="{FF2B5EF4-FFF2-40B4-BE49-F238E27FC236}">
                <a16:creationId xmlns:a16="http://schemas.microsoft.com/office/drawing/2014/main" xmlns="" id="{F1EE59F0-09C1-46A0-B36E-953B199507C1}"/>
              </a:ext>
            </a:extLst>
          </p:cNvPr>
          <p:cNvPicPr>
            <a:picLocks noChangeAspect="1"/>
          </p:cNvPicPr>
          <p:nvPr/>
        </p:nvPicPr>
        <p:blipFill>
          <a:blip r:embed="rId3" cstate="print"/>
          <a:stretch>
            <a:fillRect/>
          </a:stretch>
        </p:blipFill>
        <p:spPr>
          <a:xfrm>
            <a:off x="4773835" y="349157"/>
            <a:ext cx="6913463" cy="3316511"/>
          </a:xfrm>
          <a:prstGeom prst="rect">
            <a:avLst/>
          </a:prstGeom>
        </p:spPr>
      </p:pic>
      <p:sp>
        <p:nvSpPr>
          <p:cNvPr id="11" name="TextBox 10">
            <a:extLst>
              <a:ext uri="{FF2B5EF4-FFF2-40B4-BE49-F238E27FC236}">
                <a16:creationId xmlns:a16="http://schemas.microsoft.com/office/drawing/2014/main" xmlns="" id="{8CD76B93-0EC0-4404-AE01-65546E9C6CF9}"/>
              </a:ext>
            </a:extLst>
          </p:cNvPr>
          <p:cNvSpPr txBox="1"/>
          <p:nvPr/>
        </p:nvSpPr>
        <p:spPr>
          <a:xfrm>
            <a:off x="311970" y="4684031"/>
            <a:ext cx="3646843" cy="1200329"/>
          </a:xfrm>
          <a:prstGeom prst="rect">
            <a:avLst/>
          </a:prstGeom>
          <a:noFill/>
        </p:spPr>
        <p:txBody>
          <a:bodyPr wrap="square" rtlCol="0">
            <a:spAutoFit/>
          </a:bodyPr>
          <a:lstStyle/>
          <a:p>
            <a:r>
              <a:rPr lang="en-US" dirty="0"/>
              <a:t>Rewriting the threshold as shown above and making it a constant input with a variable weight, we will get something like this</a:t>
            </a:r>
          </a:p>
        </p:txBody>
      </p:sp>
      <p:cxnSp>
        <p:nvCxnSpPr>
          <p:cNvPr id="13" name="Straight Arrow Connector 12">
            <a:extLst>
              <a:ext uri="{FF2B5EF4-FFF2-40B4-BE49-F238E27FC236}">
                <a16:creationId xmlns:a16="http://schemas.microsoft.com/office/drawing/2014/main" xmlns="" id="{CB2FEDFA-B3C2-481C-B3BB-602EEE16E15D}"/>
              </a:ext>
            </a:extLst>
          </p:cNvPr>
          <p:cNvCxnSpPr/>
          <p:nvPr/>
        </p:nvCxnSpPr>
        <p:spPr>
          <a:xfrm>
            <a:off x="3872753" y="5583219"/>
            <a:ext cx="785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BF142D7B-68DF-4E41-BCD5-F4E67E3F8698}"/>
              </a:ext>
            </a:extLst>
          </p:cNvPr>
          <p:cNvSpPr txBox="1"/>
          <p:nvPr/>
        </p:nvSpPr>
        <p:spPr>
          <a:xfrm>
            <a:off x="473336" y="645459"/>
            <a:ext cx="3485477" cy="2031325"/>
          </a:xfrm>
          <a:prstGeom prst="rect">
            <a:avLst/>
          </a:prstGeom>
          <a:noFill/>
        </p:spPr>
        <p:txBody>
          <a:bodyPr wrap="square" rtlCol="0">
            <a:spAutoFit/>
          </a:bodyPr>
          <a:lstStyle/>
          <a:p>
            <a:r>
              <a:rPr lang="en-US" dirty="0"/>
              <a:t>The perceptron model is a more general computational model than McCulloch-Pitts neuron. It takes an input, aggregates it (</a:t>
            </a:r>
            <a:r>
              <a:rPr lang="en-US" b="1" dirty="0"/>
              <a:t>weighted sum</a:t>
            </a:r>
            <a:r>
              <a:rPr lang="en-US" dirty="0"/>
              <a:t>) and returns 1 only if the aggregated sum is more than some threshold else returns 0. </a:t>
            </a:r>
          </a:p>
        </p:txBody>
      </p:sp>
    </p:spTree>
    <p:extLst>
      <p:ext uri="{BB962C8B-B14F-4D97-AF65-F5344CB8AC3E}">
        <p14:creationId xmlns:p14="http://schemas.microsoft.com/office/powerpoint/2010/main" xmlns="" val="14920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75676CB-FD02-467C-8E07-FE4F38DA79B6}"/>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972" b="22792"/>
          <a:stretch/>
        </p:blipFill>
        <p:spPr>
          <a:xfrm>
            <a:off x="6293222" y="219590"/>
            <a:ext cx="5210167" cy="4937479"/>
          </a:xfrm>
        </p:spPr>
      </p:pic>
      <p:sp>
        <p:nvSpPr>
          <p:cNvPr id="6" name="TextBox 5">
            <a:extLst>
              <a:ext uri="{FF2B5EF4-FFF2-40B4-BE49-F238E27FC236}">
                <a16:creationId xmlns:a16="http://schemas.microsoft.com/office/drawing/2014/main" xmlns="" id="{EE0CA8BE-9EAA-44E8-BA8F-FCA1684D4564}"/>
              </a:ext>
            </a:extLst>
          </p:cNvPr>
          <p:cNvSpPr txBox="1"/>
          <p:nvPr/>
        </p:nvSpPr>
        <p:spPr>
          <a:xfrm>
            <a:off x="451820" y="1028343"/>
            <a:ext cx="4991549" cy="480131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There is a massively parallel interconnected network of neurons.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sense organs relay information to the lowest layer of neurons.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of these neurons may fir in response to this information and in turn relay information to other neurons they are connected 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neurons may also fire and the process continues eventually resulting in a response (laughter in this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average brain has around 100 billion neurons!</a:t>
            </a:r>
          </a:p>
        </p:txBody>
      </p:sp>
      <p:pic>
        <p:nvPicPr>
          <p:cNvPr id="7" name="Picture 6">
            <a:extLst>
              <a:ext uri="{FF2B5EF4-FFF2-40B4-BE49-F238E27FC236}">
                <a16:creationId xmlns:a16="http://schemas.microsoft.com/office/drawing/2014/main" xmlns="" id="{E43DACBA-9811-4AC9-A987-7ACB9A17B36C}"/>
              </a:ext>
            </a:extLst>
          </p:cNvPr>
          <p:cNvPicPr>
            <a:picLocks noChangeAspect="1"/>
          </p:cNvPicPr>
          <p:nvPr/>
        </p:nvPicPr>
        <p:blipFill>
          <a:blip r:embed="rId3" cstate="print"/>
          <a:stretch>
            <a:fillRect/>
          </a:stretch>
        </p:blipFill>
        <p:spPr>
          <a:xfrm>
            <a:off x="7967219" y="5157069"/>
            <a:ext cx="1700931" cy="1700931"/>
          </a:xfrm>
          <a:prstGeom prst="rect">
            <a:avLst/>
          </a:prstGeom>
        </p:spPr>
      </p:pic>
    </p:spTree>
    <p:extLst>
      <p:ext uri="{BB962C8B-B14F-4D97-AF65-F5344CB8AC3E}">
        <p14:creationId xmlns:p14="http://schemas.microsoft.com/office/powerpoint/2010/main" xmlns="" val="1373051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EA07B-BF65-4744-B8E5-0A850348CC65}"/>
              </a:ext>
            </a:extLst>
          </p:cNvPr>
          <p:cNvSpPr>
            <a:spLocks noGrp="1"/>
          </p:cNvSpPr>
          <p:nvPr>
            <p:ph type="title"/>
          </p:nvPr>
        </p:nvSpPr>
        <p:spPr>
          <a:xfrm>
            <a:off x="343348" y="763159"/>
            <a:ext cx="10515600" cy="1325563"/>
          </a:xfrm>
        </p:spPr>
        <p:txBody>
          <a:bodyPr>
            <a:normAutofit/>
          </a:bodyPr>
          <a:lstStyle/>
          <a:p>
            <a:r>
              <a:rPr lang="en-US" sz="3200" b="1" dirty="0"/>
              <a:t>We will now try to answer these questions:</a:t>
            </a:r>
          </a:p>
        </p:txBody>
      </p:sp>
      <p:sp>
        <p:nvSpPr>
          <p:cNvPr id="6" name="TextBox 5">
            <a:extLst>
              <a:ext uri="{FF2B5EF4-FFF2-40B4-BE49-F238E27FC236}">
                <a16:creationId xmlns:a16="http://schemas.microsoft.com/office/drawing/2014/main" xmlns="" id="{685020FC-523F-4F50-81CB-3CF756EB5DBA}"/>
              </a:ext>
            </a:extLst>
          </p:cNvPr>
          <p:cNvSpPr txBox="1"/>
          <p:nvPr/>
        </p:nvSpPr>
        <p:spPr>
          <a:xfrm>
            <a:off x="343348" y="2690336"/>
            <a:ext cx="59167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Why are we trying to implement Boolean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Why do we need 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Why is w0 = - </a:t>
            </a:r>
            <a:r>
              <a:rPr lang="el-GR" dirty="0"/>
              <a:t>θ</a:t>
            </a:r>
            <a:r>
              <a:rPr lang="en-US" dirty="0"/>
              <a:t> called the bias?</a:t>
            </a:r>
          </a:p>
        </p:txBody>
      </p:sp>
    </p:spTree>
    <p:extLst>
      <p:ext uri="{BB962C8B-B14F-4D97-AF65-F5344CB8AC3E}">
        <p14:creationId xmlns:p14="http://schemas.microsoft.com/office/powerpoint/2010/main" xmlns="" val="2139178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even if the actor is not Matt Damon and the genre is not thriller we would still want to cross the threshold by assigning a high weight to </a:t>
            </a:r>
            <a:r>
              <a:rPr lang="en-US" i="1" dirty="0"/>
              <a:t>isDirectorNolan</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even if the actor is not Matt Damon and the genre is not thriller we would still want to cross the threshold by assigning a high weight to </a:t>
            </a:r>
            <a:r>
              <a:rPr lang="en-US" i="1" dirty="0"/>
              <a:t>isDirectorNolan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t>
            </a:r>
            <a:r>
              <a:rPr lang="en-US" baseline="-25000" dirty="0"/>
              <a:t>0</a:t>
            </a:r>
            <a:r>
              <a:rPr lang="en-US" dirty="0"/>
              <a:t> is called the bias as it represents the prior (prejudice).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even if the actor is not Matt Damon and the genre is not thriller we would still want to cross the threshold by assigning a high weight to </a:t>
            </a:r>
            <a:r>
              <a:rPr lang="en-US" i="1" dirty="0"/>
              <a:t>isDirectorNolan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t>
            </a:r>
            <a:r>
              <a:rPr lang="en-US" baseline="-25000" dirty="0"/>
              <a:t>0</a:t>
            </a:r>
            <a:r>
              <a:rPr lang="en-US" dirty="0"/>
              <a:t> is called the bias as it represents the prior (prejudice).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movie buff may have a very low threshold and may watch any movie irrespective of the genre, actor, director [</a:t>
            </a:r>
            <a:r>
              <a:rPr lang="el-GR" dirty="0"/>
              <a:t>θ</a:t>
            </a:r>
            <a:r>
              <a:rPr lang="en-US" dirty="0"/>
              <a:t> = 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even if the actor is not Matt Damon and the genre is not thriller we would still want to cross the threshold by assigning a high weight to </a:t>
            </a:r>
            <a:r>
              <a:rPr lang="en-US" i="1" dirty="0"/>
              <a:t>isDirectorNolan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t>
            </a:r>
            <a:r>
              <a:rPr lang="en-US" baseline="-25000" dirty="0"/>
              <a:t>0</a:t>
            </a:r>
            <a:r>
              <a:rPr lang="en-US" dirty="0"/>
              <a:t> is called the bias as it represents the prior (prejudice).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movie buff may have a very low threshold and may watch any movie irrespective of the genre, actor, director [</a:t>
            </a:r>
            <a:r>
              <a:rPr lang="el-GR" dirty="0"/>
              <a:t>θ</a:t>
            </a:r>
            <a:r>
              <a:rPr lang="en-US" dirty="0"/>
              <a:t> =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other hand, a selective viewer may only watch thrillers starring Matt Damon and directed by Nolan [</a:t>
            </a:r>
            <a:r>
              <a:rPr lang="el-GR" dirty="0"/>
              <a:t>θ</a:t>
            </a:r>
            <a:r>
              <a:rPr lang="en-US" dirty="0"/>
              <a:t> = 3]</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026739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EC21081-F3A9-415D-B8BE-2A4AD22DDE0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485" t="249" r="63447" b="4314"/>
          <a:stretch/>
        </p:blipFill>
        <p:spPr>
          <a:xfrm>
            <a:off x="7841429" y="989703"/>
            <a:ext cx="3573220" cy="4593516"/>
          </a:xfrm>
        </p:spPr>
      </p:pic>
      <p:sp>
        <p:nvSpPr>
          <p:cNvPr id="6" name="TextBox 5">
            <a:extLst>
              <a:ext uri="{FF2B5EF4-FFF2-40B4-BE49-F238E27FC236}">
                <a16:creationId xmlns:a16="http://schemas.microsoft.com/office/drawing/2014/main" xmlns="" id="{06AE531C-7AA9-4CCC-AF9E-BE052A2469F9}"/>
              </a:ext>
            </a:extLst>
          </p:cNvPr>
          <p:cNvSpPr txBox="1"/>
          <p:nvPr/>
        </p:nvSpPr>
        <p:spPr>
          <a:xfrm>
            <a:off x="215153" y="474345"/>
            <a:ext cx="7476565"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task of predicting whether we would like a movie or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Suppose, we base our decision on 3 inputs (binary, for simplicity)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our past viewing experience (data), we may give a high weight to </a:t>
            </a:r>
            <a:r>
              <a:rPr lang="en-US" i="1" dirty="0"/>
              <a:t>isDirectorNolan</a:t>
            </a:r>
            <a:r>
              <a:rPr lang="en-US" dirty="0"/>
              <a:t> as compared to the other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even if the actor is not Matt Damon and the genre is not thriller we would still want to cross the threshold by assigning a high weight to </a:t>
            </a:r>
            <a:r>
              <a:rPr lang="en-US" i="1" dirty="0"/>
              <a:t>isDirectorNolan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t>
            </a:r>
            <a:r>
              <a:rPr lang="en-US" baseline="-25000" dirty="0"/>
              <a:t>0</a:t>
            </a:r>
            <a:r>
              <a:rPr lang="en-US" dirty="0"/>
              <a:t> is called the bias as it represents the prior (prejudice).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movie buff may have a very low threshold and may watch any movie irrespective of the genre, actor, director [</a:t>
            </a:r>
            <a:r>
              <a:rPr lang="el-GR" dirty="0"/>
              <a:t>θ</a:t>
            </a:r>
            <a:r>
              <a:rPr lang="en-US" dirty="0"/>
              <a:t> =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other hand, a selective viewer may only watch thrillers starring Matt Damon and directed by Nolan [</a:t>
            </a:r>
            <a:r>
              <a:rPr lang="el-GR" dirty="0"/>
              <a:t>θ</a:t>
            </a:r>
            <a:r>
              <a:rPr lang="en-US" dirty="0"/>
              <a:t> =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weights (w</a:t>
            </a:r>
            <a:r>
              <a:rPr lang="en-US" baseline="-25000" dirty="0"/>
              <a:t>1</a:t>
            </a:r>
            <a:r>
              <a:rPr lang="en-US" dirty="0"/>
              <a:t>, w</a:t>
            </a:r>
            <a:r>
              <a:rPr lang="en-US" baseline="-25000" dirty="0"/>
              <a:t>2</a:t>
            </a:r>
            <a:r>
              <a:rPr lang="en-US" dirty="0"/>
              <a:t>, ..w</a:t>
            </a:r>
            <a:r>
              <a:rPr lang="en-US" baseline="-25000" dirty="0"/>
              <a:t>n</a:t>
            </a:r>
            <a:r>
              <a:rPr lang="en-US" dirty="0"/>
              <a:t>) and the bias (w</a:t>
            </a:r>
            <a:r>
              <a:rPr lang="en-US" baseline="-25000" dirty="0"/>
              <a:t>0</a:t>
            </a:r>
            <a:r>
              <a:rPr lang="en-US" dirty="0"/>
              <a:t>) will depend upon the data (viewer history in this case) </a:t>
            </a:r>
          </a:p>
        </p:txBody>
      </p:sp>
    </p:spTree>
    <p:extLst>
      <p:ext uri="{BB962C8B-B14F-4D97-AF65-F5344CB8AC3E}">
        <p14:creationId xmlns:p14="http://schemas.microsoft.com/office/powerpoint/2010/main" xmlns="" val="202673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CE744F2-C15C-4332-8B6F-9122BEADCE1B}"/>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817"/>
          <a:stretch/>
        </p:blipFill>
        <p:spPr>
          <a:xfrm>
            <a:off x="6618657" y="1466244"/>
            <a:ext cx="4633842" cy="4192278"/>
          </a:xfrm>
        </p:spPr>
      </p:pic>
      <p:sp>
        <p:nvSpPr>
          <p:cNvPr id="6" name="TextBox 5">
            <a:extLst>
              <a:ext uri="{FF2B5EF4-FFF2-40B4-BE49-F238E27FC236}">
                <a16:creationId xmlns:a16="http://schemas.microsoft.com/office/drawing/2014/main" xmlns="" id="{0CD3DDBB-F894-4DFD-885F-32A29E050B7D}"/>
              </a:ext>
            </a:extLst>
          </p:cNvPr>
          <p:cNvSpPr txBox="1"/>
          <p:nvPr/>
        </p:nvSpPr>
        <p:spPr>
          <a:xfrm>
            <a:off x="1057835" y="2690336"/>
            <a:ext cx="43209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massively parallel network also ensures that there is division of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neuron may perform a certain role or respond to certain stimulus.</a:t>
            </a:r>
          </a:p>
        </p:txBody>
      </p:sp>
    </p:spTree>
    <p:extLst>
      <p:ext uri="{BB962C8B-B14F-4D97-AF65-F5344CB8AC3E}">
        <p14:creationId xmlns:p14="http://schemas.microsoft.com/office/powerpoint/2010/main" xmlns="" val="1685051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spTree>
    <p:extLst>
      <p:ext uri="{BB962C8B-B14F-4D97-AF65-F5344CB8AC3E}">
        <p14:creationId xmlns:p14="http://schemas.microsoft.com/office/powerpoint/2010/main" xmlns="" val="586437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a:p>
            <a:pPr marL="285750" indent="-285750"/>
            <a:endParaRPr lang="en-US" dirty="0"/>
          </a:p>
        </p:txBody>
      </p:sp>
    </p:spTree>
    <p:extLst>
      <p:ext uri="{BB962C8B-B14F-4D97-AF65-F5344CB8AC3E}">
        <p14:creationId xmlns:p14="http://schemas.microsoft.com/office/powerpoint/2010/main" xmlns="" val="58643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pic>
        <p:nvPicPr>
          <p:cNvPr id="5" name="Content Placeholder 4">
            <a:extLst>
              <a:ext uri="{FF2B5EF4-FFF2-40B4-BE49-F238E27FC236}">
                <a16:creationId xmlns:a16="http://schemas.microsoft.com/office/drawing/2014/main" xmlns="" id="{01E33F9E-ACF7-490E-914B-2701C7E661F2}"/>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115"/>
          <a:stretch/>
        </p:blipFill>
        <p:spPr>
          <a:xfrm>
            <a:off x="7466155" y="1295385"/>
            <a:ext cx="3786343" cy="4831819"/>
          </a:xfrm>
        </p:spPr>
      </p:pic>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586437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pic>
        <p:nvPicPr>
          <p:cNvPr id="5" name="Content Placeholder 4">
            <a:extLst>
              <a:ext uri="{FF2B5EF4-FFF2-40B4-BE49-F238E27FC236}">
                <a16:creationId xmlns:a16="http://schemas.microsoft.com/office/drawing/2014/main" xmlns="" id="{01E33F9E-ACF7-490E-914B-2701C7E661F2}"/>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115"/>
          <a:stretch/>
        </p:blipFill>
        <p:spPr>
          <a:xfrm>
            <a:off x="7466155" y="1295385"/>
            <a:ext cx="3786343" cy="4831819"/>
          </a:xfrm>
        </p:spPr>
      </p:pic>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inputs which produce a 1 lie on one side and all inputs which produce a 0 lie on the other side.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586437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pic>
        <p:nvPicPr>
          <p:cNvPr id="5" name="Content Placeholder 4">
            <a:extLst>
              <a:ext uri="{FF2B5EF4-FFF2-40B4-BE49-F238E27FC236}">
                <a16:creationId xmlns:a16="http://schemas.microsoft.com/office/drawing/2014/main" xmlns="" id="{01E33F9E-ACF7-490E-914B-2701C7E661F2}"/>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115"/>
          <a:stretch/>
        </p:blipFill>
        <p:spPr>
          <a:xfrm>
            <a:off x="7466155" y="1295385"/>
            <a:ext cx="3786343" cy="4831819"/>
          </a:xfrm>
        </p:spPr>
      </p:pic>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inputs which produce a 1 lie on one side and all inputs which produce a 0 lie on the other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a single perceptron can only be used to implement linearly separable functions.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586437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pic>
        <p:nvPicPr>
          <p:cNvPr id="5" name="Content Placeholder 4">
            <a:extLst>
              <a:ext uri="{FF2B5EF4-FFF2-40B4-BE49-F238E27FC236}">
                <a16:creationId xmlns:a16="http://schemas.microsoft.com/office/drawing/2014/main" xmlns="" id="{01E33F9E-ACF7-490E-914B-2701C7E661F2}"/>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115"/>
          <a:stretch/>
        </p:blipFill>
        <p:spPr>
          <a:xfrm>
            <a:off x="7466155" y="1295385"/>
            <a:ext cx="3786343" cy="4831819"/>
          </a:xfrm>
        </p:spPr>
      </p:pic>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inputs which produce a 1 lie on one side and all inputs which produce a 0 lie on the other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a single perceptron can only be used to implement linearly separable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what’s the difference? The weights (including threshold) can be learned and the inputs can be real valued.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586437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7E33-AC73-493D-BABC-AAEACBA7CFEF}"/>
              </a:ext>
            </a:extLst>
          </p:cNvPr>
          <p:cNvSpPr>
            <a:spLocks noGrp="1"/>
          </p:cNvSpPr>
          <p:nvPr>
            <p:ph type="title"/>
          </p:nvPr>
        </p:nvSpPr>
        <p:spPr>
          <a:xfrm>
            <a:off x="365760" y="164342"/>
            <a:ext cx="10515600" cy="1325563"/>
          </a:xfrm>
        </p:spPr>
        <p:txBody>
          <a:bodyPr/>
          <a:lstStyle/>
          <a:p>
            <a:r>
              <a:rPr lang="en-US" b="1" dirty="0"/>
              <a:t>M-P neuron vs Perceptron</a:t>
            </a:r>
          </a:p>
        </p:txBody>
      </p:sp>
      <p:pic>
        <p:nvPicPr>
          <p:cNvPr id="5" name="Content Placeholder 4">
            <a:extLst>
              <a:ext uri="{FF2B5EF4-FFF2-40B4-BE49-F238E27FC236}">
                <a16:creationId xmlns:a16="http://schemas.microsoft.com/office/drawing/2014/main" xmlns="" id="{01E33F9E-ACF7-490E-914B-2701C7E661F2}"/>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9115"/>
          <a:stretch/>
        </p:blipFill>
        <p:spPr>
          <a:xfrm>
            <a:off x="7466155" y="1295385"/>
            <a:ext cx="3786343" cy="4831819"/>
          </a:xfrm>
        </p:spPr>
      </p:pic>
      <p:sp>
        <p:nvSpPr>
          <p:cNvPr id="6" name="TextBox 5">
            <a:extLst>
              <a:ext uri="{FF2B5EF4-FFF2-40B4-BE49-F238E27FC236}">
                <a16:creationId xmlns:a16="http://schemas.microsoft.com/office/drawing/2014/main" xmlns="" id="{CF8B08C1-B6E9-4CE9-9DDB-EDFE7FF28B04}"/>
              </a:ext>
            </a:extLst>
          </p:cNvPr>
          <p:cNvSpPr txBox="1"/>
          <p:nvPr/>
        </p:nvSpPr>
        <p:spPr>
          <a:xfrm>
            <a:off x="365760" y="1225689"/>
            <a:ext cx="543261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From the equations it is clear that even a perceptron separates the input space into two halves.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inputs which produce a 1 lie on one side and all inputs which produce a 0 lie on the other 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a single perceptron can only be used to implement linearly separable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what’s the difference? The weights (including threshold) can be learned and the inputs can be real valued.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single perceptron can only be used to implement </a:t>
            </a:r>
            <a:r>
              <a:rPr lang="en-US" b="1" dirty="0"/>
              <a:t>linearly separable </a:t>
            </a:r>
            <a:r>
              <a:rPr lang="en-US" dirty="0"/>
              <a:t>functions. It takes both real and Boolean inputs and associates a set of </a:t>
            </a:r>
            <a:r>
              <a:rPr lang="en-US" b="1" dirty="0"/>
              <a:t>weights </a:t>
            </a:r>
            <a:r>
              <a:rPr lang="en-US" dirty="0"/>
              <a:t>to them, along with a </a:t>
            </a:r>
            <a:r>
              <a:rPr lang="en-US" b="1" dirty="0"/>
              <a:t>bias </a:t>
            </a:r>
            <a:r>
              <a:rPr lang="en-US" dirty="0"/>
              <a:t>(threshold). We learn the weights, we get the function. Let's use a perceptron to learn an OR function.</a:t>
            </a:r>
          </a:p>
        </p:txBody>
      </p:sp>
    </p:spTree>
    <p:extLst>
      <p:ext uri="{BB962C8B-B14F-4D97-AF65-F5344CB8AC3E}">
        <p14:creationId xmlns:p14="http://schemas.microsoft.com/office/powerpoint/2010/main" xmlns="" val="586437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29D7D-6021-45D9-BF4F-720F31F77E74}"/>
              </a:ext>
            </a:extLst>
          </p:cNvPr>
          <p:cNvSpPr>
            <a:spLocks noGrp="1"/>
          </p:cNvSpPr>
          <p:nvPr>
            <p:ph type="title"/>
          </p:nvPr>
        </p:nvSpPr>
        <p:spPr>
          <a:xfrm>
            <a:off x="469750" y="342300"/>
            <a:ext cx="10515600" cy="997921"/>
          </a:xfrm>
        </p:spPr>
        <p:txBody>
          <a:bodyPr/>
          <a:lstStyle/>
          <a:p>
            <a:r>
              <a:rPr lang="en-US" b="1" dirty="0"/>
              <a:t>OR Function using a Perceptron</a:t>
            </a:r>
          </a:p>
        </p:txBody>
      </p:sp>
    </p:spTree>
    <p:extLst>
      <p:ext uri="{BB962C8B-B14F-4D97-AF65-F5344CB8AC3E}">
        <p14:creationId xmlns:p14="http://schemas.microsoft.com/office/powerpoint/2010/main" xmlns="" val="2611059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29D7D-6021-45D9-BF4F-720F31F77E74}"/>
              </a:ext>
            </a:extLst>
          </p:cNvPr>
          <p:cNvSpPr>
            <a:spLocks noGrp="1"/>
          </p:cNvSpPr>
          <p:nvPr>
            <p:ph type="title"/>
          </p:nvPr>
        </p:nvSpPr>
        <p:spPr>
          <a:xfrm>
            <a:off x="469750" y="342300"/>
            <a:ext cx="10515600" cy="997921"/>
          </a:xfrm>
        </p:spPr>
        <p:txBody>
          <a:bodyPr/>
          <a:lstStyle/>
          <a:p>
            <a:r>
              <a:rPr lang="en-US" b="1" dirty="0"/>
              <a:t>OR Function using a Perceptron</a:t>
            </a:r>
          </a:p>
        </p:txBody>
      </p:sp>
      <p:pic>
        <p:nvPicPr>
          <p:cNvPr id="9" name="Content Placeholder 8">
            <a:extLst>
              <a:ext uri="{FF2B5EF4-FFF2-40B4-BE49-F238E27FC236}">
                <a16:creationId xmlns:a16="http://schemas.microsoft.com/office/drawing/2014/main" xmlns="" id="{FA096093-2B9D-40CB-AAD1-AA53A759AA7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473" b="29715"/>
          <a:stretch/>
        </p:blipFill>
        <p:spPr>
          <a:xfrm>
            <a:off x="1954685" y="1501973"/>
            <a:ext cx="8282630" cy="3162950"/>
          </a:xfrm>
        </p:spPr>
      </p:pic>
    </p:spTree>
    <p:extLst>
      <p:ext uri="{BB962C8B-B14F-4D97-AF65-F5344CB8AC3E}">
        <p14:creationId xmlns:p14="http://schemas.microsoft.com/office/powerpoint/2010/main" xmlns="" val="2611059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29D7D-6021-45D9-BF4F-720F31F77E74}"/>
              </a:ext>
            </a:extLst>
          </p:cNvPr>
          <p:cNvSpPr>
            <a:spLocks noGrp="1"/>
          </p:cNvSpPr>
          <p:nvPr>
            <p:ph type="title"/>
          </p:nvPr>
        </p:nvSpPr>
        <p:spPr>
          <a:xfrm>
            <a:off x="469750" y="342300"/>
            <a:ext cx="10515600" cy="997921"/>
          </a:xfrm>
        </p:spPr>
        <p:txBody>
          <a:bodyPr/>
          <a:lstStyle/>
          <a:p>
            <a:r>
              <a:rPr lang="en-US" b="1" dirty="0"/>
              <a:t>OR Function using a Perceptron</a:t>
            </a:r>
          </a:p>
        </p:txBody>
      </p:sp>
      <p:pic>
        <p:nvPicPr>
          <p:cNvPr id="9" name="Content Placeholder 8">
            <a:extLst>
              <a:ext uri="{FF2B5EF4-FFF2-40B4-BE49-F238E27FC236}">
                <a16:creationId xmlns:a16="http://schemas.microsoft.com/office/drawing/2014/main" xmlns="" id="{FA096093-2B9D-40CB-AAD1-AA53A759AA7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473" b="29715"/>
          <a:stretch/>
        </p:blipFill>
        <p:spPr>
          <a:xfrm>
            <a:off x="1954685" y="1501973"/>
            <a:ext cx="8282630" cy="3162950"/>
          </a:xfrm>
        </p:spPr>
      </p:pic>
      <p:sp>
        <p:nvSpPr>
          <p:cNvPr id="10" name="TextBox 9">
            <a:extLst>
              <a:ext uri="{FF2B5EF4-FFF2-40B4-BE49-F238E27FC236}">
                <a16:creationId xmlns:a16="http://schemas.microsoft.com/office/drawing/2014/main" xmlns="" id="{F380E23E-B71E-44EA-9775-8FDEA5B5AC87}"/>
              </a:ext>
            </a:extLst>
          </p:cNvPr>
          <p:cNvSpPr txBox="1"/>
          <p:nvPr/>
        </p:nvSpPr>
        <p:spPr>
          <a:xfrm>
            <a:off x="349623" y="4826675"/>
            <a:ext cx="114927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What’s going on above is that we defined a few conditions (the weighted sum has to be more than or equal to 0 when the output is 1) based on the OR function output for various sets of inputs, we solved for weights based on those conditions and we got a line that perfectly separates positive inputs from those of negative.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6110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C4D1C6A-7F48-44DB-AF4A-1D577535E5EA}"/>
              </a:ext>
            </a:extLst>
          </p:cNvPr>
          <p:cNvSpPr txBox="1"/>
          <p:nvPr/>
        </p:nvSpPr>
        <p:spPr>
          <a:xfrm>
            <a:off x="204396" y="1720849"/>
            <a:ext cx="431381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neurons in the brain are arranged in a hierarchy.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illustrate this with the help of visual cortex which deals with processing visual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Starting from retina, the information is relayed to several layers (follow the arrows)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observe that layers V1, V2 to AIT form a hierarchy (from identifying simple visual forms to high level objects.)</a:t>
            </a:r>
          </a:p>
        </p:txBody>
      </p:sp>
      <p:pic>
        <p:nvPicPr>
          <p:cNvPr id="10" name="Content Placeholder 9">
            <a:extLst>
              <a:ext uri="{FF2B5EF4-FFF2-40B4-BE49-F238E27FC236}">
                <a16:creationId xmlns:a16="http://schemas.microsoft.com/office/drawing/2014/main" xmlns="" id="{159A4F45-86C6-4104-B67A-4BA462E3E994}"/>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5040" t="15574" b="8060"/>
          <a:stretch/>
        </p:blipFill>
        <p:spPr>
          <a:xfrm>
            <a:off x="4518212" y="1376978"/>
            <a:ext cx="7714960" cy="4658061"/>
          </a:xfrm>
        </p:spPr>
      </p:pic>
    </p:spTree>
    <p:extLst>
      <p:ext uri="{BB962C8B-B14F-4D97-AF65-F5344CB8AC3E}">
        <p14:creationId xmlns:p14="http://schemas.microsoft.com/office/powerpoint/2010/main" xmlns="" val="30277560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29D7D-6021-45D9-BF4F-720F31F77E74}"/>
              </a:ext>
            </a:extLst>
          </p:cNvPr>
          <p:cNvSpPr>
            <a:spLocks noGrp="1"/>
          </p:cNvSpPr>
          <p:nvPr>
            <p:ph type="title"/>
          </p:nvPr>
        </p:nvSpPr>
        <p:spPr>
          <a:xfrm>
            <a:off x="469750" y="342300"/>
            <a:ext cx="10515600" cy="997921"/>
          </a:xfrm>
        </p:spPr>
        <p:txBody>
          <a:bodyPr/>
          <a:lstStyle/>
          <a:p>
            <a:r>
              <a:rPr lang="en-US" b="1" dirty="0"/>
              <a:t>OR Function using a Perceptron</a:t>
            </a:r>
          </a:p>
        </p:txBody>
      </p:sp>
      <p:pic>
        <p:nvPicPr>
          <p:cNvPr id="9" name="Content Placeholder 8">
            <a:extLst>
              <a:ext uri="{FF2B5EF4-FFF2-40B4-BE49-F238E27FC236}">
                <a16:creationId xmlns:a16="http://schemas.microsoft.com/office/drawing/2014/main" xmlns="" id="{FA096093-2B9D-40CB-AAD1-AA53A759AA7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473" b="29715"/>
          <a:stretch/>
        </p:blipFill>
        <p:spPr>
          <a:xfrm>
            <a:off x="1954685" y="1501973"/>
            <a:ext cx="8282630" cy="3162950"/>
          </a:xfrm>
        </p:spPr>
      </p:pic>
      <p:sp>
        <p:nvSpPr>
          <p:cNvPr id="10" name="TextBox 9">
            <a:extLst>
              <a:ext uri="{FF2B5EF4-FFF2-40B4-BE49-F238E27FC236}">
                <a16:creationId xmlns:a16="http://schemas.microsoft.com/office/drawing/2014/main" xmlns="" id="{F380E23E-B71E-44EA-9775-8FDEA5B5AC87}"/>
              </a:ext>
            </a:extLst>
          </p:cNvPr>
          <p:cNvSpPr txBox="1"/>
          <p:nvPr/>
        </p:nvSpPr>
        <p:spPr>
          <a:xfrm>
            <a:off x="349623" y="4826675"/>
            <a:ext cx="1149275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What’s going on above is that we defined a few conditions (the weighted sum has to be more than or equal to 0 when the output is 1) based on the OR function output for various sets of inputs, we solved for weights based on those conditions and we got a line that perfectly separates positive inputs from those of negative.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possible solution to this set of inequalities is </a:t>
            </a:r>
            <a:r>
              <a:rPr lang="en-US" b="1" dirty="0"/>
              <a:t>w</a:t>
            </a:r>
            <a:r>
              <a:rPr lang="en-US" b="1" baseline="-25000" dirty="0"/>
              <a:t>0</a:t>
            </a:r>
            <a:r>
              <a:rPr lang="en-US" b="1" dirty="0"/>
              <a:t> = -1</a:t>
            </a:r>
            <a:r>
              <a:rPr lang="en-US" dirty="0"/>
              <a:t>, </a:t>
            </a:r>
            <a:r>
              <a:rPr lang="en-US" b="1" dirty="0"/>
              <a:t>w</a:t>
            </a:r>
            <a:r>
              <a:rPr lang="en-US" b="1" baseline="-25000" dirty="0"/>
              <a:t>1</a:t>
            </a:r>
            <a:r>
              <a:rPr lang="en-US" b="1" dirty="0"/>
              <a:t> = 1.1</a:t>
            </a:r>
            <a:r>
              <a:rPr lang="en-US" dirty="0"/>
              <a:t>, </a:t>
            </a:r>
            <a:r>
              <a:rPr lang="en-US" b="1" dirty="0"/>
              <a:t>w</a:t>
            </a:r>
            <a:r>
              <a:rPr lang="en-US" b="1" baseline="-25000" dirty="0"/>
              <a:t>2</a:t>
            </a:r>
            <a:r>
              <a:rPr lang="en-US" b="1" dirty="0"/>
              <a:t> = 1.1 </a:t>
            </a:r>
            <a:r>
              <a:rPr lang="en-US" dirty="0"/>
              <a:t>(and various other solutions are possible)</a:t>
            </a:r>
            <a:br>
              <a:rPr lang="en-US" dirty="0"/>
            </a:br>
            <a:endParaRPr lang="en-US" dirty="0"/>
          </a:p>
        </p:txBody>
      </p:sp>
    </p:spTree>
    <p:extLst>
      <p:ext uri="{BB962C8B-B14F-4D97-AF65-F5344CB8AC3E}">
        <p14:creationId xmlns:p14="http://schemas.microsoft.com/office/powerpoint/2010/main" xmlns="" val="2611059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29D7D-6021-45D9-BF4F-720F31F77E74}"/>
              </a:ext>
            </a:extLst>
          </p:cNvPr>
          <p:cNvSpPr>
            <a:spLocks noGrp="1"/>
          </p:cNvSpPr>
          <p:nvPr>
            <p:ph type="title"/>
          </p:nvPr>
        </p:nvSpPr>
        <p:spPr>
          <a:xfrm>
            <a:off x="469750" y="342300"/>
            <a:ext cx="10515600" cy="997921"/>
          </a:xfrm>
        </p:spPr>
        <p:txBody>
          <a:bodyPr/>
          <a:lstStyle/>
          <a:p>
            <a:r>
              <a:rPr lang="en-US" b="1" dirty="0"/>
              <a:t>OR Function using a Perceptron</a:t>
            </a:r>
          </a:p>
        </p:txBody>
      </p:sp>
      <p:pic>
        <p:nvPicPr>
          <p:cNvPr id="9" name="Content Placeholder 8">
            <a:extLst>
              <a:ext uri="{FF2B5EF4-FFF2-40B4-BE49-F238E27FC236}">
                <a16:creationId xmlns:a16="http://schemas.microsoft.com/office/drawing/2014/main" xmlns="" id="{FA096093-2B9D-40CB-AAD1-AA53A759AA79}"/>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473" b="29715"/>
          <a:stretch/>
        </p:blipFill>
        <p:spPr>
          <a:xfrm>
            <a:off x="1954685" y="1501973"/>
            <a:ext cx="8282630" cy="3162950"/>
          </a:xfrm>
        </p:spPr>
      </p:pic>
      <p:sp>
        <p:nvSpPr>
          <p:cNvPr id="10" name="TextBox 9">
            <a:extLst>
              <a:ext uri="{FF2B5EF4-FFF2-40B4-BE49-F238E27FC236}">
                <a16:creationId xmlns:a16="http://schemas.microsoft.com/office/drawing/2014/main" xmlns="" id="{F380E23E-B71E-44EA-9775-8FDEA5B5AC87}"/>
              </a:ext>
            </a:extLst>
          </p:cNvPr>
          <p:cNvSpPr txBox="1"/>
          <p:nvPr/>
        </p:nvSpPr>
        <p:spPr>
          <a:xfrm>
            <a:off x="349623" y="4826675"/>
            <a:ext cx="114927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What’s going on above is that we defined a few conditions (the weighted sum has to be more than or equal to 0 when the output is 1) based on the OR function output for various sets of inputs, we solved for weights based on those conditions and we got a line that perfectly separates positive inputs from those of negative.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possible solution to this set of inequalities is </a:t>
            </a:r>
            <a:r>
              <a:rPr lang="en-US" b="1" dirty="0"/>
              <a:t>w</a:t>
            </a:r>
            <a:r>
              <a:rPr lang="en-US" b="1" baseline="-25000" dirty="0"/>
              <a:t>0</a:t>
            </a:r>
            <a:r>
              <a:rPr lang="en-US" b="1" dirty="0"/>
              <a:t> = -1</a:t>
            </a:r>
            <a:r>
              <a:rPr lang="en-US" dirty="0"/>
              <a:t>, </a:t>
            </a:r>
            <a:r>
              <a:rPr lang="en-US" b="1" dirty="0"/>
              <a:t>w</a:t>
            </a:r>
            <a:r>
              <a:rPr lang="en-US" b="1" baseline="-25000" dirty="0"/>
              <a:t>1</a:t>
            </a:r>
            <a:r>
              <a:rPr lang="en-US" b="1" dirty="0"/>
              <a:t> = 1.1</a:t>
            </a:r>
            <a:r>
              <a:rPr lang="en-US" dirty="0"/>
              <a:t>, </a:t>
            </a:r>
            <a:r>
              <a:rPr lang="en-US" b="1" dirty="0"/>
              <a:t>w</a:t>
            </a:r>
            <a:r>
              <a:rPr lang="en-US" b="1" baseline="-25000" dirty="0"/>
              <a:t>2</a:t>
            </a:r>
            <a:r>
              <a:rPr lang="en-US" b="1" dirty="0"/>
              <a:t> = 1.1 </a:t>
            </a:r>
            <a:r>
              <a:rPr lang="en-US" dirty="0"/>
              <a:t>(and various other solutions are possible)</a:t>
            </a:r>
            <a:br>
              <a:rPr lang="en-US" dirty="0"/>
            </a:br>
            <a:endParaRPr lang="en-US" dirty="0"/>
          </a:p>
          <a:p>
            <a:pPr marL="285750" indent="-285750">
              <a:buFont typeface="Arial" panose="020B0604020202020204" pitchFamily="34" charset="0"/>
              <a:buChar char="•"/>
            </a:pPr>
            <a:r>
              <a:rPr lang="en-US" dirty="0"/>
              <a:t>Note that we can come up with a similar set of inequalities and find the value of theta for a M-P neuron also.</a:t>
            </a:r>
          </a:p>
        </p:txBody>
      </p:sp>
    </p:spTree>
    <p:extLst>
      <p:ext uri="{BB962C8B-B14F-4D97-AF65-F5344CB8AC3E}">
        <p14:creationId xmlns:p14="http://schemas.microsoft.com/office/powerpoint/2010/main" xmlns="" val="2611059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899B4-1A8B-43D8-B1AA-96CF4D4B00AD}"/>
              </a:ext>
            </a:extLst>
          </p:cNvPr>
          <p:cNvSpPr>
            <a:spLocks noGrp="1"/>
          </p:cNvSpPr>
          <p:nvPr>
            <p:ph type="title"/>
          </p:nvPr>
        </p:nvSpPr>
        <p:spPr/>
        <p:txBody>
          <a:bodyPr/>
          <a:lstStyle/>
          <a:p>
            <a:r>
              <a:rPr lang="en-US" b="1" dirty="0"/>
              <a:t>A Few Basics Of Linear Algebra</a:t>
            </a:r>
            <a:endParaRPr lang="en-US" dirty="0"/>
          </a:p>
        </p:txBody>
      </p:sp>
      <p:sp>
        <p:nvSpPr>
          <p:cNvPr id="3" name="Content Placeholder 2">
            <a:extLst>
              <a:ext uri="{FF2B5EF4-FFF2-40B4-BE49-F238E27FC236}">
                <a16:creationId xmlns:a16="http://schemas.microsoft.com/office/drawing/2014/main" xmlns="" id="{B91D8DB5-2330-4F7E-9D8C-63ED4681CC46}"/>
              </a:ext>
            </a:extLst>
          </p:cNvPr>
          <p:cNvSpPr>
            <a:spLocks noGrp="1"/>
          </p:cNvSpPr>
          <p:nvPr>
            <p:ph idx="1"/>
          </p:nvPr>
        </p:nvSpPr>
        <p:spPr/>
        <p:txBody>
          <a:bodyPr>
            <a:normAutofit fontScale="92500"/>
          </a:bodyPr>
          <a:lstStyle/>
          <a:p>
            <a:pPr marL="0" indent="0">
              <a:buNone/>
            </a:pPr>
            <a:r>
              <a:rPr lang="en-US" b="1" dirty="0"/>
              <a:t>Vector</a:t>
            </a:r>
          </a:p>
          <a:p>
            <a:r>
              <a:rPr lang="en-US" dirty="0"/>
              <a:t>A vector can be defined in more than one way. For a physicist, a vector is anything that sits anywhere in space, has a magnitude and a direction. </a:t>
            </a:r>
          </a:p>
          <a:p>
            <a:r>
              <a:rPr lang="en-US" dirty="0"/>
              <a:t>For a CS guy, a vector is just a data structure used to store some data — integers, strings etc. </a:t>
            </a:r>
          </a:p>
          <a:p>
            <a:r>
              <a:rPr lang="en-US" dirty="0"/>
              <a:t>For this class, I would like you to imagine a vector the Mathematician way, where a vector is an arrow spanning in space with its tail at the origin. </a:t>
            </a:r>
          </a:p>
          <a:p>
            <a:r>
              <a:rPr lang="en-US" dirty="0"/>
              <a:t>This is not the best mathematical way to describe a vector but as long as you get the intuition, you’re good to go.</a:t>
            </a:r>
          </a:p>
          <a:p>
            <a:endParaRPr lang="en-US" dirty="0"/>
          </a:p>
        </p:txBody>
      </p:sp>
    </p:spTree>
    <p:extLst>
      <p:ext uri="{BB962C8B-B14F-4D97-AF65-F5344CB8AC3E}">
        <p14:creationId xmlns:p14="http://schemas.microsoft.com/office/powerpoint/2010/main" xmlns="" val="1477702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3466E5-D724-4920-B759-BB53E8D18D12}"/>
              </a:ext>
            </a:extLst>
          </p:cNvPr>
          <p:cNvSpPr>
            <a:spLocks noGrp="1"/>
          </p:cNvSpPr>
          <p:nvPr>
            <p:ph idx="1"/>
          </p:nvPr>
        </p:nvSpPr>
        <p:spPr>
          <a:xfrm>
            <a:off x="181984" y="294108"/>
            <a:ext cx="10515600" cy="4351338"/>
          </a:xfrm>
        </p:spPr>
        <p:txBody>
          <a:bodyPr/>
          <a:lstStyle/>
          <a:p>
            <a:pPr marL="0" indent="0">
              <a:buNone/>
            </a:pPr>
            <a:r>
              <a:rPr lang="en-US" b="1" dirty="0"/>
              <a:t>Vector Representations</a:t>
            </a:r>
          </a:p>
          <a:p>
            <a:r>
              <a:rPr lang="en-US" dirty="0"/>
              <a:t>A 2-dimensional vector can be represented on a 2D plane as follows:</a:t>
            </a:r>
          </a:p>
          <a:p>
            <a:pPr marL="0" indent="0">
              <a:buNone/>
            </a:pPr>
            <a:r>
              <a:rPr lang="en-US" dirty="0">
                <a:effectLst/>
              </a:rPr>
              <a:t/>
            </a:r>
            <a:br>
              <a:rPr lang="en-US" dirty="0">
                <a:effectLst/>
              </a:rPr>
            </a:br>
            <a:endParaRPr lang="en-US" dirty="0"/>
          </a:p>
        </p:txBody>
      </p:sp>
      <p:pic>
        <p:nvPicPr>
          <p:cNvPr id="5" name="Picture 4">
            <a:extLst>
              <a:ext uri="{FF2B5EF4-FFF2-40B4-BE49-F238E27FC236}">
                <a16:creationId xmlns:a16="http://schemas.microsoft.com/office/drawing/2014/main" xmlns="" id="{2E0061DB-E83D-460B-B3AC-3B9FF69923A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00934" y="1400060"/>
            <a:ext cx="7990132" cy="5361121"/>
          </a:xfrm>
          <a:prstGeom prst="rect">
            <a:avLst/>
          </a:prstGeom>
        </p:spPr>
      </p:pic>
    </p:spTree>
    <p:extLst>
      <p:ext uri="{BB962C8B-B14F-4D97-AF65-F5344CB8AC3E}">
        <p14:creationId xmlns:p14="http://schemas.microsoft.com/office/powerpoint/2010/main" xmlns="" val="151052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55AA72-80C0-42AC-9B8F-F947A08CC89C}"/>
              </a:ext>
            </a:extLst>
          </p:cNvPr>
          <p:cNvSpPr>
            <a:spLocks noGrp="1"/>
          </p:cNvSpPr>
          <p:nvPr>
            <p:ph idx="1"/>
          </p:nvPr>
        </p:nvSpPr>
        <p:spPr>
          <a:xfrm>
            <a:off x="386379" y="211978"/>
            <a:ext cx="10515600" cy="4351338"/>
          </a:xfrm>
        </p:spPr>
        <p:txBody>
          <a:bodyPr/>
          <a:lstStyle/>
          <a:p>
            <a:r>
              <a:rPr lang="en-US" dirty="0"/>
              <a:t>Carrying the idea forward to 3 dimensions, we get an arrow in 3D space as follows:</a:t>
            </a:r>
          </a:p>
        </p:txBody>
      </p:sp>
      <p:pic>
        <p:nvPicPr>
          <p:cNvPr id="5" name="Picture 4">
            <a:extLst>
              <a:ext uri="{FF2B5EF4-FFF2-40B4-BE49-F238E27FC236}">
                <a16:creationId xmlns:a16="http://schemas.microsoft.com/office/drawing/2014/main" xmlns="" id="{7F1A9168-337E-4993-A8BE-C30B49CC16A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97053" y="1367100"/>
            <a:ext cx="9404926" cy="5490900"/>
          </a:xfrm>
          <a:prstGeom prst="rect">
            <a:avLst/>
          </a:prstGeom>
        </p:spPr>
      </p:pic>
    </p:spTree>
    <p:extLst>
      <p:ext uri="{BB962C8B-B14F-4D97-AF65-F5344CB8AC3E}">
        <p14:creationId xmlns:p14="http://schemas.microsoft.com/office/powerpoint/2010/main" xmlns="" val="230330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21509E-3362-4EE9-9519-6D36BEF66AEE}"/>
              </a:ext>
            </a:extLst>
          </p:cNvPr>
          <p:cNvSpPr>
            <a:spLocks noGrp="1"/>
          </p:cNvSpPr>
          <p:nvPr>
            <p:ph idx="1"/>
          </p:nvPr>
        </p:nvSpPr>
        <p:spPr>
          <a:xfrm>
            <a:off x="289559" y="290456"/>
            <a:ext cx="11081273" cy="6109242"/>
          </a:xfrm>
        </p:spPr>
        <p:txBody>
          <a:bodyPr>
            <a:normAutofit fontScale="77500" lnSpcReduction="20000"/>
          </a:bodyPr>
          <a:lstStyle/>
          <a:p>
            <a:pPr marL="0" indent="0">
              <a:buNone/>
            </a:pPr>
            <a:r>
              <a:rPr lang="en-US" sz="3600" b="1" dirty="0"/>
              <a:t>Dot Product Of Two Vectors</a:t>
            </a:r>
          </a:p>
          <a:p>
            <a:endParaRPr lang="en-US" dirty="0"/>
          </a:p>
          <a:p>
            <a:r>
              <a:rPr lang="en-US" dirty="0"/>
              <a:t>Imagine you have two vectors oh size </a:t>
            </a:r>
            <a:r>
              <a:rPr lang="en-US" b="1" dirty="0"/>
              <a:t>n+1</a:t>
            </a:r>
            <a:r>
              <a:rPr lang="en-US" dirty="0"/>
              <a:t>, </a:t>
            </a:r>
            <a:r>
              <a:rPr lang="en-US" b="1" dirty="0"/>
              <a:t>w</a:t>
            </a:r>
            <a:r>
              <a:rPr lang="en-US" dirty="0"/>
              <a:t>and </a:t>
            </a:r>
            <a:r>
              <a:rPr lang="en-US" b="1" dirty="0"/>
              <a:t>x</a:t>
            </a:r>
            <a:r>
              <a:rPr lang="en-US" dirty="0"/>
              <a:t>, the dot product of these vectors (</a:t>
            </a:r>
            <a:r>
              <a:rPr lang="en-US" b="1" i="1" dirty="0"/>
              <a:t>w.x</a:t>
            </a:r>
            <a:r>
              <a:rPr lang="en-US" dirty="0"/>
              <a:t>) could be computed as follows: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a:t>
            </a:r>
            <a:r>
              <a:rPr lang="en-US" b="1" dirty="0"/>
              <a:t>w</a:t>
            </a:r>
            <a:r>
              <a:rPr lang="en-US" dirty="0"/>
              <a:t> and </a:t>
            </a:r>
            <a:r>
              <a:rPr lang="en-US" b="1" dirty="0"/>
              <a:t>x</a:t>
            </a:r>
            <a:r>
              <a:rPr lang="en-US" dirty="0"/>
              <a:t> are just two lonely arrows in an </a:t>
            </a:r>
            <a:r>
              <a:rPr lang="en-US" b="1" dirty="0"/>
              <a:t>n+1 dimensional</a:t>
            </a:r>
            <a:r>
              <a:rPr lang="en-US" dirty="0"/>
              <a:t> space (and intuitively, their dot product quantifies how much one vector is going in the direction of the other). </a:t>
            </a:r>
          </a:p>
          <a:p>
            <a:endParaRPr lang="en-US" dirty="0"/>
          </a:p>
          <a:p>
            <a:r>
              <a:rPr lang="en-US" dirty="0"/>
              <a:t>So technically, the perceptron was only computing a lame dot product (before checking if it's greater or lesser than 0). The decision boundary line which a perceptron gives out that separates positive examples from the negative ones is really just </a:t>
            </a:r>
            <a:r>
              <a:rPr lang="en-US" b="1" dirty="0"/>
              <a:t>w . x </a:t>
            </a:r>
            <a:r>
              <a:rPr lang="en-US" dirty="0"/>
              <a:t>=</a:t>
            </a:r>
            <a:r>
              <a:rPr lang="en-US" b="1" dirty="0"/>
              <a:t> </a:t>
            </a:r>
            <a:r>
              <a:rPr lang="en-US" dirty="0"/>
              <a:t>0.</a:t>
            </a:r>
          </a:p>
          <a:p>
            <a:endParaRPr lang="en-US" dirty="0"/>
          </a:p>
        </p:txBody>
      </p:sp>
      <p:pic>
        <p:nvPicPr>
          <p:cNvPr id="6" name="Picture 5">
            <a:extLst>
              <a:ext uri="{FF2B5EF4-FFF2-40B4-BE49-F238E27FC236}">
                <a16:creationId xmlns:a16="http://schemas.microsoft.com/office/drawing/2014/main" xmlns="" id="{EC25FC3B-DB7B-454C-8E20-14454A06FA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90522" y="1810254"/>
            <a:ext cx="4535189" cy="2139240"/>
          </a:xfrm>
          <a:prstGeom prst="rect">
            <a:avLst/>
          </a:prstGeom>
        </p:spPr>
      </p:pic>
    </p:spTree>
    <p:extLst>
      <p:ext uri="{BB962C8B-B14F-4D97-AF65-F5344CB8AC3E}">
        <p14:creationId xmlns:p14="http://schemas.microsoft.com/office/powerpoint/2010/main" xmlns="" val="22362599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ECBDA3-2257-452B-8A09-3A94B83AC865}"/>
              </a:ext>
            </a:extLst>
          </p:cNvPr>
          <p:cNvSpPr>
            <a:spLocks noGrp="1"/>
          </p:cNvSpPr>
          <p:nvPr>
            <p:ph idx="1"/>
          </p:nvPr>
        </p:nvSpPr>
        <p:spPr>
          <a:xfrm>
            <a:off x="343349" y="201219"/>
            <a:ext cx="10515600" cy="6350187"/>
          </a:xfrm>
        </p:spPr>
        <p:txBody>
          <a:bodyPr/>
          <a:lstStyle/>
          <a:p>
            <a:pPr marL="0" indent="0">
              <a:buNone/>
            </a:pPr>
            <a:r>
              <a:rPr lang="en-US" b="1" dirty="0"/>
              <a:t>Angle Between Two Vectors</a:t>
            </a:r>
          </a:p>
          <a:p>
            <a:pPr marL="0" indent="0">
              <a:buNone/>
            </a:pPr>
            <a:endParaRPr lang="en-US" b="1" dirty="0"/>
          </a:p>
          <a:p>
            <a:r>
              <a:rPr lang="en-US" dirty="0"/>
              <a:t>Now the same old dot product can be computed differently if only you knew the angle between the vectors and their individual magnitudes. Here’s how:</a:t>
            </a:r>
          </a:p>
          <a:p>
            <a:endParaRPr lang="en-US" dirty="0"/>
          </a:p>
          <a:p>
            <a:r>
              <a:rPr lang="en-US" dirty="0"/>
              <a:t>The other way around, you can get the angle between two vectors, if only you knew the vectors, given you know how to calculate vector magnitudes and their vanilla dot product.</a:t>
            </a:r>
          </a:p>
          <a:p>
            <a:endParaRPr lang="en-US" dirty="0"/>
          </a:p>
        </p:txBody>
      </p:sp>
      <p:pic>
        <p:nvPicPr>
          <p:cNvPr id="5" name="Picture 4">
            <a:extLst>
              <a:ext uri="{FF2B5EF4-FFF2-40B4-BE49-F238E27FC236}">
                <a16:creationId xmlns:a16="http://schemas.microsoft.com/office/drawing/2014/main" xmlns="" id="{C44FCBF4-8DA5-47BA-BB7A-BD451F4778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74191" y="2163137"/>
            <a:ext cx="3643617" cy="973214"/>
          </a:xfrm>
          <a:prstGeom prst="rect">
            <a:avLst/>
          </a:prstGeom>
        </p:spPr>
      </p:pic>
      <p:pic>
        <p:nvPicPr>
          <p:cNvPr id="7" name="Picture 6">
            <a:extLst>
              <a:ext uri="{FF2B5EF4-FFF2-40B4-BE49-F238E27FC236}">
                <a16:creationId xmlns:a16="http://schemas.microsoft.com/office/drawing/2014/main" xmlns="" id="{33DBF0DF-CEE6-45E3-9146-9C4A1CD4AB2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05186" y="4313631"/>
            <a:ext cx="5843774" cy="2544369"/>
          </a:xfrm>
          <a:prstGeom prst="rect">
            <a:avLst/>
          </a:prstGeom>
        </p:spPr>
      </p:pic>
    </p:spTree>
    <p:extLst>
      <p:ext uri="{BB962C8B-B14F-4D97-AF65-F5344CB8AC3E}">
        <p14:creationId xmlns:p14="http://schemas.microsoft.com/office/powerpoint/2010/main" xmlns="" val="3350342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579075-2466-4F10-8FDB-C9A06052453B}"/>
              </a:ext>
            </a:extLst>
          </p:cNvPr>
          <p:cNvSpPr>
            <a:spLocks noGrp="1"/>
          </p:cNvSpPr>
          <p:nvPr>
            <p:ph idx="1"/>
          </p:nvPr>
        </p:nvSpPr>
        <p:spPr>
          <a:xfrm>
            <a:off x="838200" y="1599714"/>
            <a:ext cx="10515600" cy="4351338"/>
          </a:xfrm>
        </p:spPr>
        <p:txBody>
          <a:bodyPr/>
          <a:lstStyle/>
          <a:p>
            <a:pPr marL="0" indent="0">
              <a:buNone/>
            </a:pPr>
            <a:r>
              <a:rPr lang="en-US" dirty="0"/>
              <a:t>When we say that the cosine of the angle between </a:t>
            </a:r>
            <a:r>
              <a:rPr lang="en-US" b="1" dirty="0"/>
              <a:t>w</a:t>
            </a:r>
            <a:r>
              <a:rPr lang="en-US" dirty="0"/>
              <a:t> and </a:t>
            </a:r>
            <a:r>
              <a:rPr lang="en-US" b="1" dirty="0"/>
              <a:t>x</a:t>
            </a:r>
            <a:r>
              <a:rPr lang="en-US" dirty="0"/>
              <a:t> is 0, we see arrow </a:t>
            </a:r>
            <a:r>
              <a:rPr lang="en-US" b="1" dirty="0"/>
              <a:t>w</a:t>
            </a:r>
            <a:r>
              <a:rPr lang="en-US" dirty="0"/>
              <a:t> being perpendicular to arrow </a:t>
            </a:r>
            <a:r>
              <a:rPr lang="en-US" b="1" dirty="0"/>
              <a:t>x</a:t>
            </a:r>
            <a:r>
              <a:rPr lang="en-US" dirty="0"/>
              <a:t> in</a:t>
            </a:r>
            <a:r>
              <a:rPr lang="en-US" b="1" dirty="0"/>
              <a:t> </a:t>
            </a:r>
            <a:r>
              <a:rPr lang="en-US" dirty="0"/>
              <a:t>an n+1 dimensional space (in 2-dimensional space here). So basically, when the dot product of two vectors is 0, they are perpendicular to each other.</a:t>
            </a:r>
          </a:p>
        </p:txBody>
      </p:sp>
      <p:pic>
        <p:nvPicPr>
          <p:cNvPr id="4" name="Picture 3">
            <a:extLst>
              <a:ext uri="{FF2B5EF4-FFF2-40B4-BE49-F238E27FC236}">
                <a16:creationId xmlns:a16="http://schemas.microsoft.com/office/drawing/2014/main" xmlns="" id="{E859FE53-21F6-4AEF-85BE-73BCE756E322}"/>
              </a:ext>
            </a:extLst>
          </p:cNvPr>
          <p:cNvPicPr>
            <a:picLocks noChangeAspect="1"/>
          </p:cNvPicPr>
          <p:nvPr/>
        </p:nvPicPr>
        <p:blipFill>
          <a:blip r:embed="rId2" cstate="print"/>
          <a:stretch>
            <a:fillRect/>
          </a:stretch>
        </p:blipFill>
        <p:spPr>
          <a:xfrm>
            <a:off x="3175763" y="4001294"/>
            <a:ext cx="5840474" cy="2542252"/>
          </a:xfrm>
          <a:prstGeom prst="rect">
            <a:avLst/>
          </a:prstGeom>
        </p:spPr>
      </p:pic>
    </p:spTree>
    <p:extLst>
      <p:ext uri="{BB962C8B-B14F-4D97-AF65-F5344CB8AC3E}">
        <p14:creationId xmlns:p14="http://schemas.microsoft.com/office/powerpoint/2010/main" xmlns="" val="3737930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4AE3A-EDAF-4FD9-9565-90ADDDB87FD3}"/>
              </a:ext>
            </a:extLst>
          </p:cNvPr>
          <p:cNvSpPr>
            <a:spLocks noGrp="1"/>
          </p:cNvSpPr>
          <p:nvPr>
            <p:ph type="title"/>
          </p:nvPr>
        </p:nvSpPr>
        <p:spPr>
          <a:xfrm>
            <a:off x="407893" y="280331"/>
            <a:ext cx="10515600" cy="1325563"/>
          </a:xfrm>
        </p:spPr>
        <p:txBody>
          <a:bodyPr/>
          <a:lstStyle/>
          <a:p>
            <a:r>
              <a:rPr lang="en-US" b="1" dirty="0"/>
              <a:t>Setting up the problem</a:t>
            </a:r>
          </a:p>
        </p:txBody>
      </p:sp>
      <p:sp>
        <p:nvSpPr>
          <p:cNvPr id="3" name="Content Placeholder 2">
            <a:extLst>
              <a:ext uri="{FF2B5EF4-FFF2-40B4-BE49-F238E27FC236}">
                <a16:creationId xmlns:a16="http://schemas.microsoft.com/office/drawing/2014/main" xmlns="" id="{6335F5C5-098F-4FFC-AE03-427704137EB9}"/>
              </a:ext>
            </a:extLst>
          </p:cNvPr>
          <p:cNvSpPr>
            <a:spLocks noGrp="1"/>
          </p:cNvSpPr>
          <p:nvPr>
            <p:ph idx="1"/>
          </p:nvPr>
        </p:nvSpPr>
        <p:spPr>
          <a:xfrm>
            <a:off x="98163" y="1605894"/>
            <a:ext cx="4527626" cy="4816421"/>
          </a:xfrm>
        </p:spPr>
        <p:txBody>
          <a:bodyPr>
            <a:normAutofit/>
          </a:bodyPr>
          <a:lstStyle/>
          <a:p>
            <a:r>
              <a:rPr lang="en-US" sz="1800" dirty="0"/>
              <a:t>Let’s consider our problem to watch a movie or not. </a:t>
            </a:r>
          </a:p>
          <a:p>
            <a:endParaRPr lang="en-US" sz="1800" dirty="0"/>
          </a:p>
          <a:p>
            <a:pPr marL="0" indent="0">
              <a:buNone/>
            </a:pPr>
            <a:endParaRPr lang="en-US" dirty="0"/>
          </a:p>
          <a:p>
            <a:pPr marL="0" indent="0">
              <a:buNone/>
            </a:pPr>
            <a:endParaRPr lang="en-US" sz="1800" dirty="0"/>
          </a:p>
        </p:txBody>
      </p:sp>
      <p:pic>
        <p:nvPicPr>
          <p:cNvPr id="5" name="Picture 4">
            <a:extLst>
              <a:ext uri="{FF2B5EF4-FFF2-40B4-BE49-F238E27FC236}">
                <a16:creationId xmlns:a16="http://schemas.microsoft.com/office/drawing/2014/main" xmlns="" id="{D017CB83-3B7F-4F04-AD4C-4463EEF4BF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219" r="4060"/>
          <a:stretch/>
        </p:blipFill>
        <p:spPr>
          <a:xfrm>
            <a:off x="5346550" y="2184437"/>
            <a:ext cx="6476103" cy="2489126"/>
          </a:xfrm>
          <a:prstGeom prst="rect">
            <a:avLst/>
          </a:prstGeom>
        </p:spPr>
      </p:pic>
    </p:spTree>
    <p:extLst>
      <p:ext uri="{BB962C8B-B14F-4D97-AF65-F5344CB8AC3E}">
        <p14:creationId xmlns:p14="http://schemas.microsoft.com/office/powerpoint/2010/main" xmlns="" val="218362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4AE3A-EDAF-4FD9-9565-90ADDDB87FD3}"/>
              </a:ext>
            </a:extLst>
          </p:cNvPr>
          <p:cNvSpPr>
            <a:spLocks noGrp="1"/>
          </p:cNvSpPr>
          <p:nvPr>
            <p:ph type="title"/>
          </p:nvPr>
        </p:nvSpPr>
        <p:spPr>
          <a:xfrm>
            <a:off x="407893" y="280331"/>
            <a:ext cx="10515600" cy="1325563"/>
          </a:xfrm>
        </p:spPr>
        <p:txBody>
          <a:bodyPr/>
          <a:lstStyle/>
          <a:p>
            <a:r>
              <a:rPr lang="en-US" b="1" dirty="0"/>
              <a:t>Setting up the problem</a:t>
            </a:r>
          </a:p>
        </p:txBody>
      </p:sp>
      <p:sp>
        <p:nvSpPr>
          <p:cNvPr id="3" name="Content Placeholder 2">
            <a:extLst>
              <a:ext uri="{FF2B5EF4-FFF2-40B4-BE49-F238E27FC236}">
                <a16:creationId xmlns:a16="http://schemas.microsoft.com/office/drawing/2014/main" xmlns="" id="{6335F5C5-098F-4FFC-AE03-427704137EB9}"/>
              </a:ext>
            </a:extLst>
          </p:cNvPr>
          <p:cNvSpPr>
            <a:spLocks noGrp="1"/>
          </p:cNvSpPr>
          <p:nvPr>
            <p:ph idx="1"/>
          </p:nvPr>
        </p:nvSpPr>
        <p:spPr>
          <a:xfrm>
            <a:off x="98163" y="1605894"/>
            <a:ext cx="4527626" cy="4816421"/>
          </a:xfrm>
        </p:spPr>
        <p:txBody>
          <a:bodyPr>
            <a:normAutofit/>
          </a:bodyPr>
          <a:lstStyle/>
          <a:p>
            <a:r>
              <a:rPr lang="en-US" sz="1800" dirty="0"/>
              <a:t>Let’s consider our problem to watch a movie or not. </a:t>
            </a:r>
          </a:p>
          <a:p>
            <a:endParaRPr lang="en-US" sz="1800" dirty="0"/>
          </a:p>
          <a:p>
            <a:r>
              <a:rPr lang="en-US" sz="1800" dirty="0"/>
              <a:t>Suppose we are given a list of m movies and a label (class) associated with each movie indicating whether a person liked this movie or not : binary decision. ( Positive or Negative)</a:t>
            </a:r>
          </a:p>
          <a:p>
            <a:endParaRPr lang="en-US" sz="1800" dirty="0"/>
          </a:p>
          <a:p>
            <a:pPr marL="0" indent="0">
              <a:buNone/>
            </a:pPr>
            <a:endParaRPr lang="en-US" sz="1800" dirty="0"/>
          </a:p>
        </p:txBody>
      </p:sp>
      <p:pic>
        <p:nvPicPr>
          <p:cNvPr id="5" name="Picture 4">
            <a:extLst>
              <a:ext uri="{FF2B5EF4-FFF2-40B4-BE49-F238E27FC236}">
                <a16:creationId xmlns:a16="http://schemas.microsoft.com/office/drawing/2014/main" xmlns="" id="{D017CB83-3B7F-4F04-AD4C-4463EEF4BF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219" r="4060"/>
          <a:stretch/>
        </p:blipFill>
        <p:spPr>
          <a:xfrm>
            <a:off x="5346550" y="2184437"/>
            <a:ext cx="6476103" cy="2489126"/>
          </a:xfrm>
          <a:prstGeom prst="rect">
            <a:avLst/>
          </a:prstGeom>
        </p:spPr>
      </p:pic>
    </p:spTree>
    <p:extLst>
      <p:ext uri="{BB962C8B-B14F-4D97-AF65-F5344CB8AC3E}">
        <p14:creationId xmlns:p14="http://schemas.microsoft.com/office/powerpoint/2010/main" xmlns="" val="21836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295AE88-B180-4FE0-909A-7C6C0F89600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880" t="15929" r="3660" b="21116"/>
          <a:stretch/>
        </p:blipFill>
        <p:spPr>
          <a:xfrm>
            <a:off x="0" y="1366219"/>
            <a:ext cx="7003228" cy="3883512"/>
          </a:xfrm>
          <a:prstGeom prst="rect">
            <a:avLst/>
          </a:prstGeom>
        </p:spPr>
      </p:pic>
      <p:sp>
        <p:nvSpPr>
          <p:cNvPr id="8" name="TextBox 7">
            <a:extLst>
              <a:ext uri="{FF2B5EF4-FFF2-40B4-BE49-F238E27FC236}">
                <a16:creationId xmlns:a16="http://schemas.microsoft.com/office/drawing/2014/main" xmlns="" id="{1F763820-ED44-47AB-B097-171A4BB52972}"/>
              </a:ext>
            </a:extLst>
          </p:cNvPr>
          <p:cNvSpPr txBox="1"/>
          <p:nvPr/>
        </p:nvSpPr>
        <p:spPr>
          <a:xfrm>
            <a:off x="419548" y="5896977"/>
            <a:ext cx="10176734" cy="369332"/>
          </a:xfrm>
          <a:prstGeom prst="rect">
            <a:avLst/>
          </a:prstGeom>
          <a:noFill/>
        </p:spPr>
        <p:txBody>
          <a:bodyPr wrap="square" rtlCol="0">
            <a:spAutoFit/>
          </a:bodyPr>
          <a:lstStyle/>
          <a:p>
            <a:r>
              <a:rPr lang="en-US" b="1" dirty="0"/>
              <a:t>Note</a:t>
            </a:r>
            <a:r>
              <a:rPr lang="en-US" dirty="0"/>
              <a:t>: This is an over-simplified explanation of how a brain works.</a:t>
            </a:r>
          </a:p>
        </p:txBody>
      </p:sp>
      <p:pic>
        <p:nvPicPr>
          <p:cNvPr id="12" name="Content Placeholder 11">
            <a:extLst>
              <a:ext uri="{FF2B5EF4-FFF2-40B4-BE49-F238E27FC236}">
                <a16:creationId xmlns:a16="http://schemas.microsoft.com/office/drawing/2014/main" xmlns="" id="{B08B35F1-6667-4C3D-BCC3-80265F5629E9}"/>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7165489" y="1395412"/>
            <a:ext cx="4724400" cy="4067175"/>
          </a:xfrm>
        </p:spPr>
      </p:pic>
    </p:spTree>
    <p:extLst>
      <p:ext uri="{BB962C8B-B14F-4D97-AF65-F5344CB8AC3E}">
        <p14:creationId xmlns:p14="http://schemas.microsoft.com/office/powerpoint/2010/main" xmlns="" val="1866842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4AE3A-EDAF-4FD9-9565-90ADDDB87FD3}"/>
              </a:ext>
            </a:extLst>
          </p:cNvPr>
          <p:cNvSpPr>
            <a:spLocks noGrp="1"/>
          </p:cNvSpPr>
          <p:nvPr>
            <p:ph type="title"/>
          </p:nvPr>
        </p:nvSpPr>
        <p:spPr>
          <a:xfrm>
            <a:off x="407893" y="280331"/>
            <a:ext cx="10515600" cy="1325563"/>
          </a:xfrm>
        </p:spPr>
        <p:txBody>
          <a:bodyPr/>
          <a:lstStyle/>
          <a:p>
            <a:r>
              <a:rPr lang="en-US" b="1" dirty="0"/>
              <a:t>Setting up the problem</a:t>
            </a:r>
          </a:p>
        </p:txBody>
      </p:sp>
      <p:sp>
        <p:nvSpPr>
          <p:cNvPr id="3" name="Content Placeholder 2">
            <a:extLst>
              <a:ext uri="{FF2B5EF4-FFF2-40B4-BE49-F238E27FC236}">
                <a16:creationId xmlns:a16="http://schemas.microsoft.com/office/drawing/2014/main" xmlns="" id="{6335F5C5-098F-4FFC-AE03-427704137EB9}"/>
              </a:ext>
            </a:extLst>
          </p:cNvPr>
          <p:cNvSpPr>
            <a:spLocks noGrp="1"/>
          </p:cNvSpPr>
          <p:nvPr>
            <p:ph idx="1"/>
          </p:nvPr>
        </p:nvSpPr>
        <p:spPr>
          <a:xfrm>
            <a:off x="98163" y="1605894"/>
            <a:ext cx="4527626" cy="4816421"/>
          </a:xfrm>
        </p:spPr>
        <p:txBody>
          <a:bodyPr>
            <a:normAutofit/>
          </a:bodyPr>
          <a:lstStyle/>
          <a:p>
            <a:r>
              <a:rPr lang="en-US" sz="1800" dirty="0"/>
              <a:t>Let’s consider our problem to watch a movie or not. </a:t>
            </a:r>
          </a:p>
          <a:p>
            <a:endParaRPr lang="en-US" sz="1800" dirty="0"/>
          </a:p>
          <a:p>
            <a:r>
              <a:rPr lang="en-US" sz="1800" dirty="0"/>
              <a:t>Suppose we are given a list of m movies and a label (class) associated with each movie indicating whether a person liked this movie or not : binary decision. ( Positive or Negative)</a:t>
            </a:r>
          </a:p>
          <a:p>
            <a:endParaRPr lang="en-US" sz="1800" dirty="0"/>
          </a:p>
          <a:p>
            <a:r>
              <a:rPr lang="en-US" sz="1800" dirty="0"/>
              <a:t>Further suppose we represent each movie with n features ( some Boolean, some real valued).</a:t>
            </a:r>
          </a:p>
          <a:p>
            <a:endParaRPr lang="en-US" sz="1800" dirty="0"/>
          </a:p>
          <a:p>
            <a:pPr marL="0" indent="0">
              <a:buNone/>
            </a:pPr>
            <a:endParaRPr lang="en-US" dirty="0"/>
          </a:p>
          <a:p>
            <a:pPr marL="0" indent="0">
              <a:buNone/>
            </a:pPr>
            <a:endParaRPr lang="en-US" sz="1800" dirty="0"/>
          </a:p>
        </p:txBody>
      </p:sp>
      <p:pic>
        <p:nvPicPr>
          <p:cNvPr id="5" name="Picture 4">
            <a:extLst>
              <a:ext uri="{FF2B5EF4-FFF2-40B4-BE49-F238E27FC236}">
                <a16:creationId xmlns:a16="http://schemas.microsoft.com/office/drawing/2014/main" xmlns="" id="{D017CB83-3B7F-4F04-AD4C-4463EEF4BF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219" r="4060"/>
          <a:stretch/>
        </p:blipFill>
        <p:spPr>
          <a:xfrm>
            <a:off x="5346550" y="2184437"/>
            <a:ext cx="6476103" cy="2489126"/>
          </a:xfrm>
          <a:prstGeom prst="rect">
            <a:avLst/>
          </a:prstGeom>
        </p:spPr>
      </p:pic>
    </p:spTree>
    <p:extLst>
      <p:ext uri="{BB962C8B-B14F-4D97-AF65-F5344CB8AC3E}">
        <p14:creationId xmlns:p14="http://schemas.microsoft.com/office/powerpoint/2010/main" xmlns="" val="21836211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4AE3A-EDAF-4FD9-9565-90ADDDB87FD3}"/>
              </a:ext>
            </a:extLst>
          </p:cNvPr>
          <p:cNvSpPr>
            <a:spLocks noGrp="1"/>
          </p:cNvSpPr>
          <p:nvPr>
            <p:ph type="title"/>
          </p:nvPr>
        </p:nvSpPr>
        <p:spPr>
          <a:xfrm>
            <a:off x="407893" y="280331"/>
            <a:ext cx="10515600" cy="1325563"/>
          </a:xfrm>
        </p:spPr>
        <p:txBody>
          <a:bodyPr/>
          <a:lstStyle/>
          <a:p>
            <a:r>
              <a:rPr lang="en-US" b="1" dirty="0"/>
              <a:t>Setting up the problem</a:t>
            </a:r>
          </a:p>
        </p:txBody>
      </p:sp>
      <p:sp>
        <p:nvSpPr>
          <p:cNvPr id="3" name="Content Placeholder 2">
            <a:extLst>
              <a:ext uri="{FF2B5EF4-FFF2-40B4-BE49-F238E27FC236}">
                <a16:creationId xmlns:a16="http://schemas.microsoft.com/office/drawing/2014/main" xmlns="" id="{6335F5C5-098F-4FFC-AE03-427704137EB9}"/>
              </a:ext>
            </a:extLst>
          </p:cNvPr>
          <p:cNvSpPr>
            <a:spLocks noGrp="1"/>
          </p:cNvSpPr>
          <p:nvPr>
            <p:ph idx="1"/>
          </p:nvPr>
        </p:nvSpPr>
        <p:spPr>
          <a:xfrm>
            <a:off x="98163" y="1605894"/>
            <a:ext cx="4527626" cy="4816421"/>
          </a:xfrm>
        </p:spPr>
        <p:txBody>
          <a:bodyPr>
            <a:normAutofit/>
          </a:bodyPr>
          <a:lstStyle/>
          <a:p>
            <a:r>
              <a:rPr lang="en-US" sz="1800" dirty="0"/>
              <a:t>Let’s consider our problem to watch a movie or not. </a:t>
            </a:r>
          </a:p>
          <a:p>
            <a:endParaRPr lang="en-US" sz="1800" dirty="0"/>
          </a:p>
          <a:p>
            <a:r>
              <a:rPr lang="en-US" sz="1800" dirty="0"/>
              <a:t>Suppose we are given a list of m movies and a label (class) associated with each movie indicating whether a person liked this movie or not : binary decision. ( Positive or Negative)</a:t>
            </a:r>
          </a:p>
          <a:p>
            <a:endParaRPr lang="en-US" sz="1800" dirty="0"/>
          </a:p>
          <a:p>
            <a:r>
              <a:rPr lang="en-US" sz="1800" dirty="0"/>
              <a:t>Further suppose we represent each movie with n features ( some Boolean, some real valued).</a:t>
            </a:r>
          </a:p>
          <a:p>
            <a:endParaRPr lang="en-US" sz="1800" dirty="0"/>
          </a:p>
          <a:p>
            <a:r>
              <a:rPr lang="en-US" sz="1800" dirty="0"/>
              <a:t>We will assume that the data is linearly separable and we want a perceptron to learn how to make this decision.</a:t>
            </a:r>
          </a:p>
          <a:p>
            <a:pPr marL="0" indent="0">
              <a:buNone/>
            </a:pPr>
            <a:endParaRPr lang="en-US" dirty="0"/>
          </a:p>
          <a:p>
            <a:pPr marL="0" indent="0">
              <a:buNone/>
            </a:pPr>
            <a:endParaRPr lang="en-US" sz="1800" dirty="0"/>
          </a:p>
        </p:txBody>
      </p:sp>
      <p:pic>
        <p:nvPicPr>
          <p:cNvPr id="5" name="Picture 4">
            <a:extLst>
              <a:ext uri="{FF2B5EF4-FFF2-40B4-BE49-F238E27FC236}">
                <a16:creationId xmlns:a16="http://schemas.microsoft.com/office/drawing/2014/main" xmlns="" id="{D017CB83-3B7F-4F04-AD4C-4463EEF4BF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219" r="4060"/>
          <a:stretch/>
        </p:blipFill>
        <p:spPr>
          <a:xfrm>
            <a:off x="5346550" y="2184437"/>
            <a:ext cx="6476103" cy="2489126"/>
          </a:xfrm>
          <a:prstGeom prst="rect">
            <a:avLst/>
          </a:prstGeom>
        </p:spPr>
      </p:pic>
    </p:spTree>
    <p:extLst>
      <p:ext uri="{BB962C8B-B14F-4D97-AF65-F5344CB8AC3E}">
        <p14:creationId xmlns:p14="http://schemas.microsoft.com/office/powerpoint/2010/main" xmlns="" val="2183621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a:bodyPr>
          <a:lstStyle/>
          <a:p>
            <a:r>
              <a:rPr lang="en-US" dirty="0"/>
              <a:t>So if the perceptron has now learnt properly , what would you expect it to do ? </a:t>
            </a:r>
          </a:p>
          <a:p>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a:bodyPr>
          <a:lstStyle/>
          <a:p>
            <a:r>
              <a:rPr lang="en-US" dirty="0"/>
              <a:t>So if the perceptron has now learnt properly , what would you expect it to do ? </a:t>
            </a:r>
          </a:p>
          <a:p>
            <a:r>
              <a:rPr lang="en-US" dirty="0"/>
              <a:t>So, whenever we feed it, one of the movies, it should give me the same label as was there in our data.</a:t>
            </a:r>
          </a:p>
          <a:p>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a:bodyPr>
          <a:lstStyle/>
          <a:p>
            <a:r>
              <a:rPr lang="en-US" dirty="0"/>
              <a:t>So if the perceptron has now learnt properly , what would you expect it to do ? </a:t>
            </a:r>
          </a:p>
          <a:p>
            <a:r>
              <a:rPr lang="en-US" dirty="0"/>
              <a:t>So, whenever we feed it, one of the movies, it should give me the same label as was there in our data.</a:t>
            </a:r>
          </a:p>
          <a:p>
            <a:r>
              <a:rPr lang="en-US" dirty="0"/>
              <a:t>Again there are some movies for which we have a label 1 which are positive and some movies which I have a label 0 . So, I am once again looking to separate the positives from the negatives.</a:t>
            </a:r>
          </a:p>
          <a:p>
            <a:pPr>
              <a:buNone/>
            </a:pPr>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a:bodyPr>
          <a:lstStyle/>
          <a:p>
            <a:r>
              <a:rPr lang="en-US" dirty="0"/>
              <a:t>So if the perceptron has now learnt properly , what would you expect it to do ? </a:t>
            </a:r>
          </a:p>
          <a:p>
            <a:r>
              <a:rPr lang="en-US" dirty="0"/>
              <a:t>So, whenever we feed it, one of the movies, it should give me the same label as was there in our data.</a:t>
            </a:r>
          </a:p>
          <a:p>
            <a:r>
              <a:rPr lang="en-US" dirty="0"/>
              <a:t>Again there are some movies for which we have a label 1 which are positive and some movies which I have a label 0 . So, I am once again looking to separate the positives from the negatives.</a:t>
            </a:r>
          </a:p>
          <a:p>
            <a:r>
              <a:rPr lang="en-US" dirty="0"/>
              <a:t> So, it should adjust the weights in such a way that we should be able to separate positives and negatives.</a:t>
            </a:r>
          </a:p>
          <a:p>
            <a:pPr>
              <a:buNone/>
            </a:pPr>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a:bodyPr>
          <a:lstStyle/>
          <a:p>
            <a:r>
              <a:rPr lang="en-US" dirty="0"/>
              <a:t>So if the perceptron has now learnt properly , what would you expect it to do ? </a:t>
            </a:r>
          </a:p>
          <a:p>
            <a:r>
              <a:rPr lang="en-US" dirty="0"/>
              <a:t>So, whenever we feed it, one of the movies, it should give me the same label as was there in our data.</a:t>
            </a:r>
          </a:p>
          <a:p>
            <a:r>
              <a:rPr lang="en-US" dirty="0"/>
              <a:t>Again there are some movies for which we have a label 1 which are positive and some movies which I have a label 0 . So, I am once again looking to separate the positives from the negatives.</a:t>
            </a:r>
          </a:p>
          <a:p>
            <a:r>
              <a:rPr lang="en-US" dirty="0"/>
              <a:t> So, it should adjust the weights in such a way that we should be able to separate positives and negatives.</a:t>
            </a:r>
          </a:p>
          <a:p>
            <a:r>
              <a:rPr lang="en-US" dirty="0"/>
              <a:t> So, that is the learning problem that we are interested in</a:t>
            </a:r>
            <a:r>
              <a:rPr lang="en-US" dirty="0" smtClean="0"/>
              <a:t>.</a:t>
            </a:r>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A4C79A-8A8A-4498-9773-DE6E63660FAC}"/>
              </a:ext>
            </a:extLst>
          </p:cNvPr>
          <p:cNvSpPr>
            <a:spLocks noGrp="1"/>
          </p:cNvSpPr>
          <p:nvPr>
            <p:ph idx="1"/>
          </p:nvPr>
        </p:nvSpPr>
        <p:spPr>
          <a:xfrm>
            <a:off x="838200" y="882127"/>
            <a:ext cx="10515600" cy="5294836"/>
          </a:xfrm>
        </p:spPr>
        <p:txBody>
          <a:bodyPr>
            <a:normAutofit lnSpcReduction="10000"/>
          </a:bodyPr>
          <a:lstStyle/>
          <a:p>
            <a:r>
              <a:rPr lang="en-US" dirty="0"/>
              <a:t>So if the perceptron has now learnt properly , what would you expect it to do ? </a:t>
            </a:r>
          </a:p>
          <a:p>
            <a:r>
              <a:rPr lang="en-US" dirty="0"/>
              <a:t>So, whenever we feed it, one of the movies, it should give me the same label as was there in our data.</a:t>
            </a:r>
          </a:p>
          <a:p>
            <a:r>
              <a:rPr lang="en-US" dirty="0"/>
              <a:t>Again there are some movies for which we have a label 1 which are positive and some movies which I have a label 0 . So, I am once again looking to separate the positives from the negatives.</a:t>
            </a:r>
          </a:p>
          <a:p>
            <a:r>
              <a:rPr lang="en-US" dirty="0"/>
              <a:t> So, it should adjust the weights in such a way that we should be able to separate positives and negatives.</a:t>
            </a:r>
          </a:p>
          <a:p>
            <a:r>
              <a:rPr lang="en-US" dirty="0"/>
              <a:t> So, that is the learning problem that we are interested in.</a:t>
            </a:r>
          </a:p>
          <a:p>
            <a:r>
              <a:rPr lang="en-US" dirty="0"/>
              <a:t>In other words, we want the perceptron to find the equation of this separating plane ( or find the values of </a:t>
            </a:r>
            <a:r>
              <a:rPr lang="en-US" b="1" dirty="0"/>
              <a:t>w</a:t>
            </a:r>
            <a:r>
              <a:rPr lang="en-US" b="1" baseline="-25000" dirty="0"/>
              <a:t>0</a:t>
            </a:r>
            <a:r>
              <a:rPr lang="en-US" b="1" dirty="0"/>
              <a:t>, w</a:t>
            </a:r>
            <a:r>
              <a:rPr lang="en-US" b="1" baseline="-25000" dirty="0"/>
              <a:t>1</a:t>
            </a:r>
            <a:r>
              <a:rPr lang="en-US" b="1" dirty="0"/>
              <a:t>, w</a:t>
            </a:r>
            <a:r>
              <a:rPr lang="en-US" b="1" baseline="-25000" dirty="0"/>
              <a:t>2</a:t>
            </a:r>
            <a:r>
              <a:rPr lang="en-US" b="1" dirty="0"/>
              <a:t>,…w</a:t>
            </a:r>
            <a:r>
              <a:rPr lang="en-US" b="1" baseline="-25000" dirty="0"/>
              <a:t>n</a:t>
            </a:r>
            <a:r>
              <a:rPr lang="en-US" dirty="0"/>
              <a:t>).</a:t>
            </a:r>
          </a:p>
          <a:p>
            <a:endParaRPr lang="en-US" dirty="0"/>
          </a:p>
        </p:txBody>
      </p:sp>
    </p:spTree>
    <p:extLst>
      <p:ext uri="{BB962C8B-B14F-4D97-AF65-F5344CB8AC3E}">
        <p14:creationId xmlns:p14="http://schemas.microsoft.com/office/powerpoint/2010/main" xmlns="" val="2799534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Tree>
    <p:extLst>
      <p:ext uri="{BB962C8B-B14F-4D97-AF65-F5344CB8AC3E}">
        <p14:creationId xmlns:p14="http://schemas.microsoft.com/office/powerpoint/2010/main" xmlns="" val="1983497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a:bodyPr>
          <a:lstStyle/>
          <a:p>
            <a:r>
              <a:rPr lang="en-US" sz="1800" dirty="0"/>
              <a:t>Our goal is to find the </a:t>
            </a:r>
            <a:r>
              <a:rPr lang="en-US" sz="1800" b="1" dirty="0"/>
              <a:t>w</a:t>
            </a:r>
            <a:r>
              <a:rPr lang="en-US" sz="1800" dirty="0"/>
              <a:t> vector that can perfectly classify positive inputs and negative inputs in our data.</a:t>
            </a:r>
          </a:p>
          <a:p>
            <a:pPr marL="0" indent="0">
              <a:buNone/>
            </a:pPr>
            <a:endParaRPr lang="en-US" sz="1800" dirty="0"/>
          </a:p>
        </p:txBody>
      </p:sp>
    </p:spTree>
    <p:extLst>
      <p:ext uri="{BB962C8B-B14F-4D97-AF65-F5344CB8AC3E}">
        <p14:creationId xmlns:p14="http://schemas.microsoft.com/office/powerpoint/2010/main" xmlns="" val="198349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C8CFB7B6-D403-4511-9058-298EE7780C0D}"/>
              </a:ext>
            </a:extLst>
          </p:cNvPr>
          <p:cNvSpPr>
            <a:spLocks noChangeArrowheads="1"/>
          </p:cNvSpPr>
          <p:nvPr/>
        </p:nvSpPr>
        <p:spPr bwMode="auto">
          <a:xfrm>
            <a:off x="301215" y="1499669"/>
            <a:ext cx="6831106" cy="465473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20593"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sz="1600" dirty="0">
                <a:latin typeface="+mn-lt"/>
              </a:rPr>
              <a:t>McCulloch (Neuroscientist) and Pitts (logician) proposed a highly simplified computational model of the neuron (1943).</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rPr>
              <a:t>It may be divided into 2 parts. The first part, </a:t>
            </a:r>
            <a:r>
              <a:rPr kumimoji="0" lang="en-US" altLang="en-US" sz="1600" b="1" i="1" u="none" strike="noStrike" cap="none" normalizeH="0" baseline="0" dirty="0">
                <a:ln>
                  <a:noFill/>
                </a:ln>
                <a:solidFill>
                  <a:schemeClr val="tx1"/>
                </a:solidFill>
                <a:effectLst/>
                <a:latin typeface="+mn-lt"/>
              </a:rPr>
              <a:t>g </a:t>
            </a:r>
            <a:r>
              <a:rPr kumimoji="0" lang="en-US" altLang="en-US" sz="1600" b="0" i="0" u="none" strike="noStrike" cap="none" normalizeH="0" baseline="0" dirty="0">
                <a:ln>
                  <a:noFill/>
                </a:ln>
                <a:solidFill>
                  <a:schemeClr val="tx1"/>
                </a:solidFill>
                <a:effectLst/>
                <a:latin typeface="+mn-lt"/>
              </a:rPr>
              <a:t>takes an input (dendrite), performs an aggregation and based on the aggregated value the second part, </a:t>
            </a:r>
            <a:r>
              <a:rPr kumimoji="0" lang="en-US" altLang="en-US" sz="1600" b="1" i="1" u="none" strike="noStrike" cap="none" normalizeH="0" baseline="0" dirty="0">
                <a:ln>
                  <a:noFill/>
                </a:ln>
                <a:solidFill>
                  <a:schemeClr val="tx1"/>
                </a:solidFill>
                <a:effectLst/>
                <a:latin typeface="+mn-lt"/>
              </a:rPr>
              <a:t>f</a:t>
            </a:r>
            <a:r>
              <a:rPr kumimoji="0" lang="en-US" altLang="en-US" sz="1600" b="0" i="0" u="none" strike="noStrike" cap="none" normalizeH="0" baseline="0" dirty="0">
                <a:ln>
                  <a:noFill/>
                </a:ln>
                <a:solidFill>
                  <a:schemeClr val="tx1"/>
                </a:solidFill>
                <a:effectLst/>
                <a:latin typeface="+mn-lt"/>
              </a:rPr>
              <a:t> makes a decision.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rPr>
              <a:t>Lets suppose that I want to predict my own decision, whether to watch a random </a:t>
            </a:r>
            <a:r>
              <a:rPr lang="en-US" altLang="en-US" sz="1600" dirty="0">
                <a:latin typeface="+mn-lt"/>
              </a:rPr>
              <a:t>cricket</a:t>
            </a:r>
            <a:r>
              <a:rPr kumimoji="0" lang="en-US" altLang="en-US" sz="1600" b="0" i="0" u="none" strike="noStrike" cap="none" normalizeH="0" baseline="0" dirty="0">
                <a:ln>
                  <a:noFill/>
                </a:ln>
                <a:solidFill>
                  <a:schemeClr val="tx1"/>
                </a:solidFill>
                <a:effectLst/>
                <a:latin typeface="+mn-lt"/>
              </a:rPr>
              <a:t> game or not on TV. The inputs are all Boolean i.e., {0,1} and my output variable is also Boolean {0: Will watch it, 1: Won’t watch it}.</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rPr>
              <a:t>So,</a:t>
            </a:r>
            <a:r>
              <a:rPr kumimoji="0" lang="en-US" altLang="en-US" sz="1600" b="1" i="1" u="none" strike="noStrike" cap="none" normalizeH="0" baseline="0" dirty="0">
                <a:ln>
                  <a:noFill/>
                </a:ln>
                <a:solidFill>
                  <a:schemeClr val="tx1"/>
                </a:solidFill>
                <a:effectLst/>
                <a:latin typeface="+mn-lt"/>
              </a:rPr>
              <a:t> x_1</a:t>
            </a:r>
            <a:r>
              <a:rPr kumimoji="0" lang="en-US" altLang="en-US" sz="1600" b="0" i="0" u="none" strike="noStrike" cap="none" normalizeH="0" baseline="0" dirty="0">
                <a:ln>
                  <a:noFill/>
                </a:ln>
                <a:solidFill>
                  <a:schemeClr val="tx1"/>
                </a:solidFill>
                <a:effectLst/>
                <a:latin typeface="+mn-lt"/>
              </a:rPr>
              <a:t> could be </a:t>
            </a:r>
            <a:r>
              <a:rPr kumimoji="0" lang="en-US" altLang="en-US" sz="1600" b="0" i="1" u="none" strike="noStrike" cap="none" normalizeH="0" baseline="0" dirty="0">
                <a:ln>
                  <a:noFill/>
                </a:ln>
                <a:solidFill>
                  <a:schemeClr val="tx1"/>
                </a:solidFill>
                <a:effectLst/>
                <a:latin typeface="+mn-lt"/>
              </a:rPr>
              <a:t>isIPLOn </a:t>
            </a:r>
            <a:r>
              <a:rPr kumimoji="0" lang="en-US" altLang="en-US" sz="1600" b="0" i="0" u="none" strike="noStrike" cap="none" normalizeH="0" baseline="0" dirty="0">
                <a:ln>
                  <a:noFill/>
                </a:ln>
                <a:solidFill>
                  <a:schemeClr val="tx1"/>
                </a:solidFill>
                <a:effectLst/>
                <a:latin typeface="+mn-lt"/>
              </a:rPr>
              <a:t>(I like IPL more)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n-lt"/>
            </a:endParaRPr>
          </a:p>
          <a:p>
            <a:pPr marL="800100" lvl="1" indent="-342900">
              <a:buFont typeface="+mj-lt"/>
              <a:buAutoNum type="alphaLcPeriod"/>
            </a:pPr>
            <a:r>
              <a:rPr kumimoji="0" lang="en-US" altLang="en-US" sz="1600" b="1" i="1" u="none" strike="noStrike" cap="none" normalizeH="0" baseline="0" dirty="0">
                <a:ln>
                  <a:noFill/>
                </a:ln>
                <a:solidFill>
                  <a:schemeClr val="tx1"/>
                </a:solidFill>
                <a:effectLst/>
                <a:latin typeface="+mn-lt"/>
              </a:rPr>
              <a:t>x_2</a:t>
            </a:r>
            <a:r>
              <a:rPr kumimoji="0" lang="en-US" altLang="en-US" sz="1600" b="0" i="0" u="none" strike="noStrike" cap="none" normalizeH="0" baseline="0" dirty="0">
                <a:ln>
                  <a:noFill/>
                </a:ln>
                <a:solidFill>
                  <a:schemeClr val="tx1"/>
                </a:solidFill>
                <a:effectLst/>
                <a:latin typeface="+mn-lt"/>
              </a:rPr>
              <a:t> could be </a:t>
            </a:r>
            <a:r>
              <a:rPr kumimoji="0" lang="en-US" altLang="en-US" sz="1600" b="0" i="1" u="none" strike="noStrike" cap="none" normalizeH="0" baseline="0" dirty="0">
                <a:ln>
                  <a:noFill/>
                </a:ln>
                <a:solidFill>
                  <a:schemeClr val="tx1"/>
                </a:solidFill>
                <a:effectLst/>
                <a:latin typeface="+mn-lt"/>
              </a:rPr>
              <a:t>isItAFriendlyGame</a:t>
            </a:r>
            <a:r>
              <a:rPr kumimoji="0" lang="en-US" altLang="en-US" sz="1600" b="0" i="0" u="none" strike="noStrike" cap="none" normalizeH="0" baseline="0" dirty="0">
                <a:ln>
                  <a:noFill/>
                </a:ln>
                <a:solidFill>
                  <a:schemeClr val="tx1"/>
                </a:solidFill>
                <a:effectLst/>
                <a:latin typeface="+mn-lt"/>
              </a:rPr>
              <a:t> (I tend to care less about the friendlies)</a:t>
            </a:r>
          </a:p>
          <a:p>
            <a:pPr marL="800100" lvl="1" indent="-342900">
              <a:buFont typeface="+mj-lt"/>
              <a:buAutoNum type="alphaLcPeriod"/>
            </a:pPr>
            <a:r>
              <a:rPr kumimoji="0" lang="en-US" altLang="en-US" sz="1600" b="1" i="1" u="none" strike="noStrike" cap="none" normalizeH="0" baseline="0" dirty="0">
                <a:ln>
                  <a:noFill/>
                </a:ln>
                <a:solidFill>
                  <a:schemeClr val="tx1"/>
                </a:solidFill>
                <a:effectLst/>
                <a:latin typeface="+mn-lt"/>
              </a:rPr>
              <a:t>x_3 </a:t>
            </a:r>
            <a:r>
              <a:rPr kumimoji="0" lang="en-US" altLang="en-US" sz="1600" b="0" i="0" u="none" strike="noStrike" cap="none" normalizeH="0" baseline="0" dirty="0">
                <a:ln>
                  <a:noFill/>
                </a:ln>
                <a:solidFill>
                  <a:schemeClr val="tx1"/>
                </a:solidFill>
                <a:effectLst/>
                <a:latin typeface="+mn-lt"/>
              </a:rPr>
              <a:t>could be </a:t>
            </a:r>
            <a:r>
              <a:rPr kumimoji="0" lang="en-US" altLang="en-US" sz="1600" b="0" i="1" u="none" strike="noStrike" cap="none" normalizeH="0" baseline="0" dirty="0">
                <a:ln>
                  <a:noFill/>
                </a:ln>
                <a:solidFill>
                  <a:schemeClr val="tx1"/>
                </a:solidFill>
                <a:effectLst/>
                <a:latin typeface="+mn-lt"/>
              </a:rPr>
              <a:t>isNotHome</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(Can’t watch it when I’m running errands. Can I?)</a:t>
            </a:r>
          </a:p>
          <a:p>
            <a:pPr marL="800100" lvl="1" indent="-342900">
              <a:buFont typeface="+mj-lt"/>
              <a:buAutoNum type="alphaLcPeriod"/>
            </a:pPr>
            <a:r>
              <a:rPr kumimoji="0" lang="en-US" altLang="en-US" sz="1600" b="1" i="1" u="none" strike="noStrike" cap="none" normalizeH="0" baseline="0" dirty="0">
                <a:ln>
                  <a:noFill/>
                </a:ln>
                <a:solidFill>
                  <a:schemeClr val="tx1"/>
                </a:solidFill>
                <a:effectLst/>
                <a:latin typeface="+mn-lt"/>
              </a:rPr>
              <a:t>x_4</a:t>
            </a:r>
            <a:r>
              <a:rPr kumimoji="0" lang="en-US" altLang="en-US" sz="1600" b="0" i="0" u="none" strike="noStrike" cap="none" normalizeH="0" baseline="0" dirty="0">
                <a:ln>
                  <a:noFill/>
                </a:ln>
                <a:solidFill>
                  <a:schemeClr val="tx1"/>
                </a:solidFill>
                <a:effectLst/>
                <a:latin typeface="+mn-lt"/>
              </a:rPr>
              <a:t> could be </a:t>
            </a:r>
            <a:r>
              <a:rPr kumimoji="0" lang="en-US" altLang="en-US" sz="1600" b="0" i="1" u="none" strike="noStrike" cap="none" normalizeH="0" baseline="0" dirty="0" err="1">
                <a:ln>
                  <a:noFill/>
                </a:ln>
                <a:solidFill>
                  <a:schemeClr val="tx1"/>
                </a:solidFill>
                <a:effectLst/>
                <a:latin typeface="+mn-lt"/>
              </a:rPr>
              <a:t>isCSKPlaying</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(I am a big </a:t>
            </a:r>
            <a:r>
              <a:rPr lang="en-US" altLang="en-US" sz="1600" dirty="0">
                <a:latin typeface="+mn-lt"/>
              </a:rPr>
              <a:t>CSK</a:t>
            </a:r>
            <a:r>
              <a:rPr kumimoji="0" lang="en-US" altLang="en-US" sz="1600" b="0" i="0" u="none" strike="noStrike" cap="none" normalizeH="0" baseline="0" dirty="0">
                <a:ln>
                  <a:noFill/>
                </a:ln>
                <a:solidFill>
                  <a:schemeClr val="tx1"/>
                </a:solidFill>
                <a:effectLst/>
                <a:latin typeface="+mn-lt"/>
              </a:rPr>
              <a:t> fan</a:t>
            </a:r>
            <a:r>
              <a:rPr kumimoji="0" lang="en-US" altLang="en-US" sz="1600" b="0" i="0" u="none" strike="noStrike" cap="none" normalizeH="0" dirty="0">
                <a:ln>
                  <a:noFill/>
                </a:ln>
                <a:solidFill>
                  <a:schemeClr val="tx1"/>
                </a:solidFill>
                <a:effectLst/>
                <a:latin typeface="+mn-lt"/>
              </a:rPr>
              <a:t> :P</a:t>
            </a:r>
            <a:r>
              <a:rPr kumimoji="0" lang="en-US" altLang="en-US" sz="1600" b="0" i="0" u="none" strike="noStrike" cap="none" normalizeH="0" baseline="0" dirty="0">
                <a:ln>
                  <a:noFill/>
                </a:ln>
                <a:solidFill>
                  <a:schemeClr val="tx1"/>
                </a:solidFill>
                <a:effectLst/>
                <a:latin typeface="+mn-lt"/>
              </a:rPr>
              <a:t>) and so 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xmlns="" id="{7B82F742-87E2-47BB-BB2A-8A0C3C1626B5}"/>
              </a:ext>
            </a:extLst>
          </p:cNvPr>
          <p:cNvPicPr>
            <a:picLocks noChangeAspect="1"/>
          </p:cNvPicPr>
          <p:nvPr/>
        </p:nvPicPr>
        <p:blipFill>
          <a:blip r:embed="rId2" cstate="print"/>
          <a:stretch>
            <a:fillRect/>
          </a:stretch>
        </p:blipFill>
        <p:spPr>
          <a:xfrm>
            <a:off x="7466160" y="1571880"/>
            <a:ext cx="4273666" cy="3907875"/>
          </a:xfrm>
          <a:prstGeom prst="rect">
            <a:avLst/>
          </a:prstGeom>
        </p:spPr>
      </p:pic>
      <p:sp>
        <p:nvSpPr>
          <p:cNvPr id="7" name="Title 1">
            <a:extLst>
              <a:ext uri="{FF2B5EF4-FFF2-40B4-BE49-F238E27FC236}">
                <a16:creationId xmlns:a16="http://schemas.microsoft.com/office/drawing/2014/main" xmlns="" id="{ACCA82D7-4887-4CE6-8FFD-3B9D9282D886}"/>
              </a:ext>
            </a:extLst>
          </p:cNvPr>
          <p:cNvSpPr>
            <a:spLocks noGrp="1"/>
          </p:cNvSpPr>
          <p:nvPr>
            <p:ph type="title"/>
          </p:nvPr>
        </p:nvSpPr>
        <p:spPr>
          <a:xfrm>
            <a:off x="112058" y="122900"/>
            <a:ext cx="5874572" cy="1361655"/>
          </a:xfrm>
        </p:spPr>
        <p:txBody>
          <a:bodyPr>
            <a:normAutofit/>
          </a:bodyPr>
          <a:lstStyle/>
          <a:p>
            <a:r>
              <a:rPr lang="en-US" b="1" dirty="0"/>
              <a:t>McCulloch Pitts Neuron</a:t>
            </a:r>
            <a:endParaRPr lang="en-US" dirty="0"/>
          </a:p>
        </p:txBody>
      </p:sp>
    </p:spTree>
    <p:extLst>
      <p:ext uri="{BB962C8B-B14F-4D97-AF65-F5344CB8AC3E}">
        <p14:creationId xmlns:p14="http://schemas.microsoft.com/office/powerpoint/2010/main" xmlns="" val="1831635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a:bodyPr>
          <a:lstStyle/>
          <a:p>
            <a:r>
              <a:rPr lang="en-US" sz="1800" dirty="0"/>
              <a:t>Our goal is to find the </a:t>
            </a:r>
            <a:r>
              <a:rPr lang="en-US" sz="1800" b="1" dirty="0"/>
              <a:t>w</a:t>
            </a:r>
            <a:r>
              <a:rPr lang="en-US" sz="1800" dirty="0"/>
              <a:t> vector that can perfectly classify positive inputs and negative inputs in our data.</a:t>
            </a:r>
          </a:p>
          <a:p>
            <a:pPr marL="0" indent="0">
              <a:buNone/>
            </a:pPr>
            <a:endParaRPr lang="en-US" sz="1800" dirty="0"/>
          </a:p>
        </p:txBody>
      </p:sp>
      <p:pic>
        <p:nvPicPr>
          <p:cNvPr id="6" name="Picture 5">
            <a:extLst>
              <a:ext uri="{FF2B5EF4-FFF2-40B4-BE49-F238E27FC236}">
                <a16:creationId xmlns:a16="http://schemas.microsoft.com/office/drawing/2014/main" xmlns="" id="{8920E624-7B4C-45FD-B634-12ECB0029B1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208" r="43691" b="5285"/>
          <a:stretch/>
        </p:blipFill>
        <p:spPr>
          <a:xfrm>
            <a:off x="6751768" y="1547572"/>
            <a:ext cx="5249480" cy="4429831"/>
          </a:xfrm>
          <a:prstGeom prst="rect">
            <a:avLst/>
          </a:prstGeom>
        </p:spPr>
      </p:pic>
    </p:spTree>
    <p:extLst>
      <p:ext uri="{BB962C8B-B14F-4D97-AF65-F5344CB8AC3E}">
        <p14:creationId xmlns:p14="http://schemas.microsoft.com/office/powerpoint/2010/main" xmlns="" val="1983497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a:bodyPr>
          <a:lstStyle/>
          <a:p>
            <a:r>
              <a:rPr lang="en-US" sz="1800" dirty="0"/>
              <a:t>Our goal is to find the </a:t>
            </a:r>
            <a:r>
              <a:rPr lang="en-US" sz="1800" b="1" dirty="0"/>
              <a:t>w</a:t>
            </a:r>
            <a:r>
              <a:rPr lang="en-US" sz="1800" dirty="0"/>
              <a:t> vector that can perfectly classify positive inputs and negative inputs in our data.</a:t>
            </a:r>
          </a:p>
          <a:p>
            <a:pPr marL="0" indent="0">
              <a:buNone/>
            </a:pPr>
            <a:endParaRPr lang="en-US" sz="1800" dirty="0"/>
          </a:p>
          <a:p>
            <a:r>
              <a:rPr lang="en-US" sz="1800" dirty="0"/>
              <a:t>We initialize </a:t>
            </a:r>
            <a:r>
              <a:rPr lang="en-US" sz="1800" b="1" dirty="0"/>
              <a:t>w </a:t>
            </a:r>
            <a:r>
              <a:rPr lang="en-US" sz="1800" dirty="0"/>
              <a:t>with some random vector. We then iterate over all the examples in the data, (</a:t>
            </a:r>
            <a:r>
              <a:rPr lang="en-US" sz="1800" i="1" dirty="0"/>
              <a:t>P</a:t>
            </a:r>
            <a:r>
              <a:rPr lang="en-US" sz="1800" dirty="0"/>
              <a:t> U </a:t>
            </a:r>
            <a:r>
              <a:rPr lang="en-US" sz="1800" i="1" dirty="0"/>
              <a:t>N</a:t>
            </a:r>
            <a:r>
              <a:rPr lang="en-US" sz="1800" dirty="0"/>
              <a:t>) both positive and negative examples.</a:t>
            </a:r>
          </a:p>
          <a:p>
            <a:endParaRPr lang="en-US" sz="1800" dirty="0"/>
          </a:p>
        </p:txBody>
      </p:sp>
      <p:pic>
        <p:nvPicPr>
          <p:cNvPr id="6" name="Picture 5">
            <a:extLst>
              <a:ext uri="{FF2B5EF4-FFF2-40B4-BE49-F238E27FC236}">
                <a16:creationId xmlns:a16="http://schemas.microsoft.com/office/drawing/2014/main" xmlns="" id="{8920E624-7B4C-45FD-B634-12ECB0029B1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208" r="43691" b="5285"/>
          <a:stretch/>
        </p:blipFill>
        <p:spPr>
          <a:xfrm>
            <a:off x="6751768" y="1547572"/>
            <a:ext cx="5249480" cy="4429831"/>
          </a:xfrm>
          <a:prstGeom prst="rect">
            <a:avLst/>
          </a:prstGeom>
        </p:spPr>
      </p:pic>
    </p:spTree>
    <p:extLst>
      <p:ext uri="{BB962C8B-B14F-4D97-AF65-F5344CB8AC3E}">
        <p14:creationId xmlns:p14="http://schemas.microsoft.com/office/powerpoint/2010/main" xmlns="" val="1983497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a:bodyPr>
          <a:lstStyle/>
          <a:p>
            <a:r>
              <a:rPr lang="en-US" sz="1800" dirty="0"/>
              <a:t>Our goal is to find the </a:t>
            </a:r>
            <a:r>
              <a:rPr lang="en-US" sz="1800" b="1" dirty="0"/>
              <a:t>w</a:t>
            </a:r>
            <a:r>
              <a:rPr lang="en-US" sz="1800" dirty="0"/>
              <a:t> vector that can perfectly classify positive inputs and negative inputs in our data.</a:t>
            </a:r>
          </a:p>
          <a:p>
            <a:pPr marL="0" indent="0">
              <a:buNone/>
            </a:pPr>
            <a:endParaRPr lang="en-US" sz="1800" dirty="0"/>
          </a:p>
          <a:p>
            <a:r>
              <a:rPr lang="en-US" sz="1800" dirty="0"/>
              <a:t>We initialize </a:t>
            </a:r>
            <a:r>
              <a:rPr lang="en-US" sz="1800" b="1" dirty="0"/>
              <a:t>w </a:t>
            </a:r>
            <a:r>
              <a:rPr lang="en-US" sz="1800" dirty="0"/>
              <a:t>with some random vector. We then iterate over all the examples in the data, (</a:t>
            </a:r>
            <a:r>
              <a:rPr lang="en-US" sz="1800" i="1" dirty="0"/>
              <a:t>P</a:t>
            </a:r>
            <a:r>
              <a:rPr lang="en-US" sz="1800" dirty="0"/>
              <a:t> U </a:t>
            </a:r>
            <a:r>
              <a:rPr lang="en-US" sz="1800" i="1" dirty="0"/>
              <a:t>N</a:t>
            </a:r>
            <a:r>
              <a:rPr lang="en-US" sz="1800" dirty="0"/>
              <a:t>) both positive and negative examples.</a:t>
            </a:r>
          </a:p>
          <a:p>
            <a:endParaRPr lang="en-US" sz="1800" dirty="0"/>
          </a:p>
          <a:p>
            <a:r>
              <a:rPr lang="en-US" sz="1800" dirty="0"/>
              <a:t>Now if an input </a:t>
            </a:r>
            <a:r>
              <a:rPr lang="en-US" sz="1800" b="1" dirty="0"/>
              <a:t>x</a:t>
            </a:r>
            <a:r>
              <a:rPr lang="en-US" sz="1800" dirty="0"/>
              <a:t> belongs to </a:t>
            </a:r>
            <a:r>
              <a:rPr lang="en-US" sz="1800" i="1" dirty="0"/>
              <a:t>P</a:t>
            </a:r>
            <a:r>
              <a:rPr lang="en-US" sz="1800" dirty="0"/>
              <a:t>, ideally what should the dot product </a:t>
            </a:r>
            <a:r>
              <a:rPr lang="en-US" sz="1800" b="1" dirty="0"/>
              <a:t>w.x</a:t>
            </a:r>
            <a:r>
              <a:rPr lang="en-US" sz="1800" dirty="0"/>
              <a:t> be? I’d say greater than or equal to 0 because that’s the only thing what our perceptron wants at the end of the day. And if </a:t>
            </a:r>
            <a:r>
              <a:rPr lang="en-US" sz="1800" b="1" dirty="0"/>
              <a:t>x </a:t>
            </a:r>
            <a:r>
              <a:rPr lang="en-US" sz="1800" dirty="0"/>
              <a:t>belongs to </a:t>
            </a:r>
            <a:r>
              <a:rPr lang="en-US" sz="1800" i="1" dirty="0"/>
              <a:t>N</a:t>
            </a:r>
            <a:r>
              <a:rPr lang="en-US" sz="1800" dirty="0"/>
              <a:t>, the dot product MUST be less than 0. So if you look at the if conditions in the while loop:</a:t>
            </a:r>
          </a:p>
          <a:p>
            <a:endParaRPr lang="en-US" sz="1800" dirty="0"/>
          </a:p>
        </p:txBody>
      </p:sp>
      <p:pic>
        <p:nvPicPr>
          <p:cNvPr id="6" name="Picture 5">
            <a:extLst>
              <a:ext uri="{FF2B5EF4-FFF2-40B4-BE49-F238E27FC236}">
                <a16:creationId xmlns:a16="http://schemas.microsoft.com/office/drawing/2014/main" xmlns="" id="{8920E624-7B4C-45FD-B634-12ECB0029B1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208" r="43691" b="5285"/>
          <a:stretch/>
        </p:blipFill>
        <p:spPr>
          <a:xfrm>
            <a:off x="6751768" y="1547572"/>
            <a:ext cx="5249480" cy="4429831"/>
          </a:xfrm>
          <a:prstGeom prst="rect">
            <a:avLst/>
          </a:prstGeom>
        </p:spPr>
      </p:pic>
    </p:spTree>
    <p:extLst>
      <p:ext uri="{BB962C8B-B14F-4D97-AF65-F5344CB8AC3E}">
        <p14:creationId xmlns:p14="http://schemas.microsoft.com/office/powerpoint/2010/main" xmlns="" val="19834977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a:bodyPr>
          <a:lstStyle/>
          <a:p>
            <a:r>
              <a:rPr lang="en-US" sz="1800" dirty="0"/>
              <a:t>Our goal is to find the </a:t>
            </a:r>
            <a:r>
              <a:rPr lang="en-US" sz="1800" b="1" dirty="0"/>
              <a:t>w</a:t>
            </a:r>
            <a:r>
              <a:rPr lang="en-US" sz="1800" dirty="0"/>
              <a:t> vector that can perfectly classify positive inputs and negative inputs in our data.</a:t>
            </a:r>
          </a:p>
          <a:p>
            <a:pPr marL="0" indent="0">
              <a:buNone/>
            </a:pPr>
            <a:endParaRPr lang="en-US" sz="1800" dirty="0"/>
          </a:p>
          <a:p>
            <a:r>
              <a:rPr lang="en-US" sz="1800" dirty="0"/>
              <a:t>We initialize </a:t>
            </a:r>
            <a:r>
              <a:rPr lang="en-US" sz="1800" b="1" dirty="0"/>
              <a:t>w </a:t>
            </a:r>
            <a:r>
              <a:rPr lang="en-US" sz="1800" dirty="0"/>
              <a:t>with some random vector. We then iterate over all the examples in the data, (</a:t>
            </a:r>
            <a:r>
              <a:rPr lang="en-US" sz="1800" i="1" dirty="0"/>
              <a:t>P</a:t>
            </a:r>
            <a:r>
              <a:rPr lang="en-US" sz="1800" dirty="0"/>
              <a:t> U </a:t>
            </a:r>
            <a:r>
              <a:rPr lang="en-US" sz="1800" i="1" dirty="0"/>
              <a:t>N</a:t>
            </a:r>
            <a:r>
              <a:rPr lang="en-US" sz="1800" dirty="0"/>
              <a:t>) both positive and negative examples.</a:t>
            </a:r>
          </a:p>
          <a:p>
            <a:endParaRPr lang="en-US" sz="1800" dirty="0"/>
          </a:p>
          <a:p>
            <a:r>
              <a:rPr lang="en-US" sz="1800" dirty="0"/>
              <a:t>Now if an input </a:t>
            </a:r>
            <a:r>
              <a:rPr lang="en-US" sz="1800" b="1" dirty="0"/>
              <a:t>x</a:t>
            </a:r>
            <a:r>
              <a:rPr lang="en-US" sz="1800" dirty="0"/>
              <a:t> belongs to </a:t>
            </a:r>
            <a:r>
              <a:rPr lang="en-US" sz="1800" i="1" dirty="0"/>
              <a:t>P</a:t>
            </a:r>
            <a:r>
              <a:rPr lang="en-US" sz="1800" dirty="0"/>
              <a:t>, ideally what should the dot product </a:t>
            </a:r>
            <a:r>
              <a:rPr lang="en-US" sz="1800" b="1" dirty="0"/>
              <a:t>w.x</a:t>
            </a:r>
            <a:r>
              <a:rPr lang="en-US" sz="1800" dirty="0"/>
              <a:t> be? I’d say greater than or equal to 0 because that’s the only thing what our perceptron wants at the end of the day. And if </a:t>
            </a:r>
            <a:r>
              <a:rPr lang="en-US" sz="1800" b="1" dirty="0"/>
              <a:t>x </a:t>
            </a:r>
            <a:r>
              <a:rPr lang="en-US" sz="1800" dirty="0"/>
              <a:t>belongs to </a:t>
            </a:r>
            <a:r>
              <a:rPr lang="en-US" sz="1800" i="1" dirty="0"/>
              <a:t>N</a:t>
            </a:r>
            <a:r>
              <a:rPr lang="en-US" sz="1800" dirty="0"/>
              <a:t>, the dot product MUST be less than 0. So if you look at the if conditions in the while loop:</a:t>
            </a:r>
          </a:p>
          <a:p>
            <a:endParaRPr lang="en-US" sz="1800" dirty="0"/>
          </a:p>
          <a:p>
            <a:pPr marL="457200" lvl="1" indent="0">
              <a:buNone/>
            </a:pPr>
            <a:r>
              <a:rPr lang="en-US" sz="1800" b="1" dirty="0"/>
              <a:t>Case 1:</a:t>
            </a:r>
            <a:r>
              <a:rPr lang="en-US" sz="1800" dirty="0"/>
              <a:t> When </a:t>
            </a:r>
            <a:r>
              <a:rPr lang="en-US" sz="1800" b="1" dirty="0"/>
              <a:t>x</a:t>
            </a:r>
            <a:r>
              <a:rPr lang="en-US" sz="1800" dirty="0"/>
              <a:t> belongs to </a:t>
            </a:r>
            <a:r>
              <a:rPr lang="en-US" sz="1800" i="1" dirty="0"/>
              <a:t>P </a:t>
            </a:r>
            <a:r>
              <a:rPr lang="en-US" sz="1800" dirty="0"/>
              <a:t>and its dot product </a:t>
            </a:r>
            <a:r>
              <a:rPr lang="en-US" sz="1800" b="1" dirty="0"/>
              <a:t>w.x</a:t>
            </a:r>
            <a:r>
              <a:rPr lang="en-US" sz="1800" dirty="0"/>
              <a:t> &lt; 0 </a:t>
            </a:r>
            <a:br>
              <a:rPr lang="en-US" sz="1800" dirty="0"/>
            </a:br>
            <a:r>
              <a:rPr lang="en-US" sz="1800" b="1" dirty="0"/>
              <a:t>Case 2:</a:t>
            </a:r>
            <a:r>
              <a:rPr lang="en-US" sz="1800" dirty="0"/>
              <a:t> When </a:t>
            </a:r>
            <a:r>
              <a:rPr lang="en-US" sz="1800" b="1" dirty="0"/>
              <a:t>x</a:t>
            </a:r>
            <a:r>
              <a:rPr lang="en-US" sz="1800" dirty="0"/>
              <a:t> belongs to </a:t>
            </a:r>
            <a:r>
              <a:rPr lang="en-US" sz="1800" i="1" dirty="0"/>
              <a:t>N </a:t>
            </a:r>
            <a:r>
              <a:rPr lang="en-US" sz="1800" dirty="0"/>
              <a:t>and its dot product </a:t>
            </a:r>
            <a:r>
              <a:rPr lang="en-US" sz="1800" b="1" dirty="0"/>
              <a:t>w.x</a:t>
            </a:r>
            <a:r>
              <a:rPr lang="en-US" sz="1800" dirty="0"/>
              <a:t> ≥ 0</a:t>
            </a:r>
          </a:p>
          <a:p>
            <a:pPr marL="0" indent="0">
              <a:buNone/>
            </a:pPr>
            <a:endParaRPr lang="en-US" sz="1800" dirty="0"/>
          </a:p>
        </p:txBody>
      </p:sp>
      <p:pic>
        <p:nvPicPr>
          <p:cNvPr id="6" name="Picture 5">
            <a:extLst>
              <a:ext uri="{FF2B5EF4-FFF2-40B4-BE49-F238E27FC236}">
                <a16:creationId xmlns:a16="http://schemas.microsoft.com/office/drawing/2014/main" xmlns="" id="{8920E624-7B4C-45FD-B634-12ECB0029B1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208" r="43691" b="5285"/>
          <a:stretch/>
        </p:blipFill>
        <p:spPr>
          <a:xfrm>
            <a:off x="6751768" y="1547572"/>
            <a:ext cx="5249480" cy="4429831"/>
          </a:xfrm>
          <a:prstGeom prst="rect">
            <a:avLst/>
          </a:prstGeom>
        </p:spPr>
      </p:pic>
    </p:spTree>
    <p:extLst>
      <p:ext uri="{BB962C8B-B14F-4D97-AF65-F5344CB8AC3E}">
        <p14:creationId xmlns:p14="http://schemas.microsoft.com/office/powerpoint/2010/main" xmlns="" val="19834977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BD901-B9F8-4454-98AE-8B5902BA6B32}"/>
              </a:ext>
            </a:extLst>
          </p:cNvPr>
          <p:cNvSpPr>
            <a:spLocks noGrp="1"/>
          </p:cNvSpPr>
          <p:nvPr>
            <p:ph type="title"/>
          </p:nvPr>
        </p:nvSpPr>
        <p:spPr>
          <a:xfrm>
            <a:off x="235772" y="185867"/>
            <a:ext cx="10515600" cy="990339"/>
          </a:xfrm>
        </p:spPr>
        <p:txBody>
          <a:bodyPr/>
          <a:lstStyle/>
          <a:p>
            <a:r>
              <a:rPr lang="en-US" b="1" dirty="0"/>
              <a:t>Perceptron Learning Algorithm</a:t>
            </a:r>
            <a:endParaRPr lang="en-US" dirty="0"/>
          </a:p>
        </p:txBody>
      </p:sp>
      <p:sp>
        <p:nvSpPr>
          <p:cNvPr id="3" name="Content Placeholder 2">
            <a:extLst>
              <a:ext uri="{FF2B5EF4-FFF2-40B4-BE49-F238E27FC236}">
                <a16:creationId xmlns:a16="http://schemas.microsoft.com/office/drawing/2014/main" xmlns="" id="{60F0DB0D-64E3-4CCE-B32B-003A10059FBB}"/>
              </a:ext>
            </a:extLst>
          </p:cNvPr>
          <p:cNvSpPr>
            <a:spLocks noGrp="1"/>
          </p:cNvSpPr>
          <p:nvPr>
            <p:ph idx="1"/>
          </p:nvPr>
        </p:nvSpPr>
        <p:spPr>
          <a:xfrm>
            <a:off x="235772" y="1439995"/>
            <a:ext cx="6500756" cy="5232138"/>
          </a:xfrm>
        </p:spPr>
        <p:txBody>
          <a:bodyPr>
            <a:normAutofit fontScale="55000" lnSpcReduction="20000"/>
          </a:bodyPr>
          <a:lstStyle/>
          <a:p>
            <a:r>
              <a:rPr lang="en-US" sz="3300" dirty="0"/>
              <a:t>Our goal is to find the </a:t>
            </a:r>
            <a:r>
              <a:rPr lang="en-US" sz="3300" b="1" dirty="0"/>
              <a:t>w</a:t>
            </a:r>
            <a:r>
              <a:rPr lang="en-US" sz="3300" dirty="0"/>
              <a:t> vector that can perfectly classify positive inputs and negative inputs in our data.</a:t>
            </a:r>
          </a:p>
          <a:p>
            <a:pPr marL="0" indent="0">
              <a:buNone/>
            </a:pPr>
            <a:endParaRPr lang="en-US" sz="3300" dirty="0"/>
          </a:p>
          <a:p>
            <a:r>
              <a:rPr lang="en-US" sz="3300" dirty="0"/>
              <a:t>We initialize </a:t>
            </a:r>
            <a:r>
              <a:rPr lang="en-US" sz="3300" b="1" dirty="0"/>
              <a:t>w </a:t>
            </a:r>
            <a:r>
              <a:rPr lang="en-US" sz="3300" dirty="0"/>
              <a:t>with some random vector. We then iterate over all the examples in the data, (</a:t>
            </a:r>
            <a:r>
              <a:rPr lang="en-US" sz="3300" i="1" dirty="0"/>
              <a:t>P</a:t>
            </a:r>
            <a:r>
              <a:rPr lang="en-US" sz="3300" dirty="0"/>
              <a:t> U </a:t>
            </a:r>
            <a:r>
              <a:rPr lang="en-US" sz="3300" i="1" dirty="0"/>
              <a:t>N</a:t>
            </a:r>
            <a:r>
              <a:rPr lang="en-US" sz="3300" dirty="0"/>
              <a:t>) both positive and negative examples.</a:t>
            </a:r>
          </a:p>
          <a:p>
            <a:endParaRPr lang="en-US" sz="3300" dirty="0"/>
          </a:p>
          <a:p>
            <a:r>
              <a:rPr lang="en-US" sz="3300" dirty="0"/>
              <a:t>Now if an input </a:t>
            </a:r>
            <a:r>
              <a:rPr lang="en-US" sz="3300" b="1" dirty="0"/>
              <a:t>x</a:t>
            </a:r>
            <a:r>
              <a:rPr lang="en-US" sz="3300" dirty="0"/>
              <a:t> belongs to </a:t>
            </a:r>
            <a:r>
              <a:rPr lang="en-US" sz="3300" i="1" dirty="0"/>
              <a:t>P</a:t>
            </a:r>
            <a:r>
              <a:rPr lang="en-US" sz="3300" dirty="0"/>
              <a:t>, ideally what should the dot product </a:t>
            </a:r>
            <a:r>
              <a:rPr lang="en-US" sz="3300" b="1" dirty="0"/>
              <a:t>w.x</a:t>
            </a:r>
            <a:r>
              <a:rPr lang="en-US" sz="3300" dirty="0"/>
              <a:t> be? I’d say greater than or equal to 0 because that’s the only thing what our perceptron wants at the end of the day. And if </a:t>
            </a:r>
            <a:r>
              <a:rPr lang="en-US" sz="3300" b="1" dirty="0"/>
              <a:t>x </a:t>
            </a:r>
            <a:r>
              <a:rPr lang="en-US" sz="3300" dirty="0"/>
              <a:t>belongs to </a:t>
            </a:r>
            <a:r>
              <a:rPr lang="en-US" sz="3300" i="1" dirty="0"/>
              <a:t>N</a:t>
            </a:r>
            <a:r>
              <a:rPr lang="en-US" sz="3300" dirty="0"/>
              <a:t>, the dot product MUST be less than 0. So if you look at the if conditions in the while loop:</a:t>
            </a:r>
          </a:p>
          <a:p>
            <a:endParaRPr lang="en-US" dirty="0"/>
          </a:p>
          <a:p>
            <a:pPr marL="457200" lvl="1" indent="0">
              <a:buNone/>
            </a:pPr>
            <a:r>
              <a:rPr lang="en-US" sz="2900" b="1" dirty="0"/>
              <a:t>Case 1:</a:t>
            </a:r>
            <a:r>
              <a:rPr lang="en-US" sz="2900" dirty="0"/>
              <a:t> When </a:t>
            </a:r>
            <a:r>
              <a:rPr lang="en-US" sz="2900" b="1" dirty="0"/>
              <a:t>x</a:t>
            </a:r>
            <a:r>
              <a:rPr lang="en-US" sz="2900" dirty="0"/>
              <a:t> belongs to </a:t>
            </a:r>
            <a:r>
              <a:rPr lang="en-US" sz="2900" i="1" dirty="0"/>
              <a:t>P </a:t>
            </a:r>
            <a:r>
              <a:rPr lang="en-US" sz="2900" dirty="0"/>
              <a:t>and its dot product </a:t>
            </a:r>
            <a:r>
              <a:rPr lang="en-US" sz="2900" b="1" dirty="0"/>
              <a:t>w.x</a:t>
            </a:r>
            <a:r>
              <a:rPr lang="en-US" sz="2900" dirty="0"/>
              <a:t> &lt; 0 </a:t>
            </a:r>
            <a:br>
              <a:rPr lang="en-US" sz="2900" dirty="0"/>
            </a:br>
            <a:r>
              <a:rPr lang="en-US" sz="2900" b="1" dirty="0"/>
              <a:t>Case 2:</a:t>
            </a:r>
            <a:r>
              <a:rPr lang="en-US" sz="2900" dirty="0"/>
              <a:t> When </a:t>
            </a:r>
            <a:r>
              <a:rPr lang="en-US" sz="2900" b="1" dirty="0"/>
              <a:t>x</a:t>
            </a:r>
            <a:r>
              <a:rPr lang="en-US" sz="2900" dirty="0"/>
              <a:t> belongs to </a:t>
            </a:r>
            <a:r>
              <a:rPr lang="en-US" sz="2900" i="1" dirty="0"/>
              <a:t>N </a:t>
            </a:r>
            <a:r>
              <a:rPr lang="en-US" sz="2900" dirty="0"/>
              <a:t>and its dot product </a:t>
            </a:r>
            <a:r>
              <a:rPr lang="en-US" sz="2900" b="1" dirty="0"/>
              <a:t>w.x</a:t>
            </a:r>
            <a:r>
              <a:rPr lang="en-US" sz="2900" dirty="0"/>
              <a:t> ≥ 0</a:t>
            </a:r>
          </a:p>
          <a:p>
            <a:pPr marL="0" indent="0">
              <a:buNone/>
            </a:pPr>
            <a:endParaRPr lang="en-US" sz="3300" dirty="0"/>
          </a:p>
          <a:p>
            <a:r>
              <a:rPr lang="en-US" sz="3300" dirty="0"/>
              <a:t>Only for these cases, we are updating our randomly initialized </a:t>
            </a:r>
            <a:r>
              <a:rPr lang="en-US" sz="3300" b="1" dirty="0"/>
              <a:t>w</a:t>
            </a:r>
            <a:r>
              <a:rPr lang="en-US" sz="3300" dirty="0"/>
              <a:t>. Otherwise, we don’t touch </a:t>
            </a:r>
            <a:r>
              <a:rPr lang="en-US" sz="3300" b="1" dirty="0"/>
              <a:t>w</a:t>
            </a:r>
            <a:r>
              <a:rPr lang="en-US" sz="3300" dirty="0"/>
              <a:t> at all because Case 1 and Case 2 are violating the very rule of a perceptron (</a:t>
            </a:r>
            <a:r>
              <a:rPr lang="en-US" sz="3300" b="1" dirty="0"/>
              <a:t>w.x &gt; 0</a:t>
            </a:r>
            <a:r>
              <a:rPr lang="en-US" sz="3300" dirty="0"/>
              <a:t>). So we are adding </a:t>
            </a:r>
            <a:r>
              <a:rPr lang="en-US" sz="3300" b="1" dirty="0"/>
              <a:t>x</a:t>
            </a:r>
            <a:r>
              <a:rPr lang="en-US" sz="3300" dirty="0"/>
              <a:t> to </a:t>
            </a:r>
            <a:r>
              <a:rPr lang="en-US" sz="3300" b="1" dirty="0"/>
              <a:t>w</a:t>
            </a:r>
            <a:r>
              <a:rPr lang="en-US" sz="3300" dirty="0"/>
              <a:t> in Case 1 and subtracting </a:t>
            </a:r>
            <a:r>
              <a:rPr lang="en-US" sz="3300" b="1" dirty="0"/>
              <a:t>x </a:t>
            </a:r>
            <a:r>
              <a:rPr lang="en-US" sz="3300" dirty="0"/>
              <a:t>from </a:t>
            </a:r>
            <a:r>
              <a:rPr lang="en-US" sz="3300" b="1" dirty="0"/>
              <a:t>w</a:t>
            </a:r>
            <a:r>
              <a:rPr lang="en-US" sz="3300" dirty="0"/>
              <a:t> in Case 2.</a:t>
            </a:r>
          </a:p>
        </p:txBody>
      </p:sp>
      <p:pic>
        <p:nvPicPr>
          <p:cNvPr id="6" name="Picture 5">
            <a:extLst>
              <a:ext uri="{FF2B5EF4-FFF2-40B4-BE49-F238E27FC236}">
                <a16:creationId xmlns:a16="http://schemas.microsoft.com/office/drawing/2014/main" xmlns="" id="{8920E624-7B4C-45FD-B634-12ECB0029B1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208" r="43691" b="5285"/>
          <a:stretch/>
        </p:blipFill>
        <p:spPr>
          <a:xfrm>
            <a:off x="6751768" y="1547572"/>
            <a:ext cx="5249480" cy="4429831"/>
          </a:xfrm>
          <a:prstGeom prst="rect">
            <a:avLst/>
          </a:prstGeom>
        </p:spPr>
      </p:pic>
    </p:spTree>
    <p:extLst>
      <p:ext uri="{BB962C8B-B14F-4D97-AF65-F5344CB8AC3E}">
        <p14:creationId xmlns:p14="http://schemas.microsoft.com/office/powerpoint/2010/main" xmlns="" val="19834977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BD33C-5C51-42E5-8E46-F4626F27E850}"/>
              </a:ext>
            </a:extLst>
          </p:cNvPr>
          <p:cNvSpPr>
            <a:spLocks noGrp="1"/>
          </p:cNvSpPr>
          <p:nvPr>
            <p:ph type="title"/>
          </p:nvPr>
        </p:nvSpPr>
        <p:spPr>
          <a:xfrm>
            <a:off x="121864" y="0"/>
            <a:ext cx="10515600" cy="1325563"/>
          </a:xfrm>
        </p:spPr>
        <p:txBody>
          <a:bodyPr/>
          <a:lstStyle/>
          <a:p>
            <a:r>
              <a:rPr lang="en-US" b="1" dirty="0"/>
              <a:t>Intuition of why this should work</a:t>
            </a:r>
          </a:p>
        </p:txBody>
      </p:sp>
      <p:pic>
        <p:nvPicPr>
          <p:cNvPr id="5" name="Content Placeholder 4">
            <a:extLst>
              <a:ext uri="{FF2B5EF4-FFF2-40B4-BE49-F238E27FC236}">
                <a16:creationId xmlns:a16="http://schemas.microsoft.com/office/drawing/2014/main" xmlns="" id="{BDFCC231-DB55-444E-814D-7165C6982B2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51602" b="16181"/>
          <a:stretch/>
        </p:blipFill>
        <p:spPr>
          <a:xfrm>
            <a:off x="7404790" y="1807285"/>
            <a:ext cx="4116649" cy="3560781"/>
          </a:xfrm>
        </p:spPr>
      </p:pic>
      <p:sp>
        <p:nvSpPr>
          <p:cNvPr id="6" name="TextBox 5">
            <a:extLst>
              <a:ext uri="{FF2B5EF4-FFF2-40B4-BE49-F238E27FC236}">
                <a16:creationId xmlns:a16="http://schemas.microsoft.com/office/drawing/2014/main" xmlns="" id="{F6684164-C79A-4A33-A465-777F12639B21}"/>
              </a:ext>
            </a:extLst>
          </p:cNvPr>
          <p:cNvSpPr txBox="1"/>
          <p:nvPr/>
        </p:nvSpPr>
        <p:spPr>
          <a:xfrm>
            <a:off x="293986" y="1433884"/>
            <a:ext cx="592393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are interested in finding the line w</a:t>
            </a:r>
            <a:r>
              <a:rPr lang="en-US" baseline="30000" dirty="0"/>
              <a:t>T</a:t>
            </a:r>
            <a:r>
              <a:rPr lang="en-US" dirty="0"/>
              <a:t>x = 0 which divides the input space into 2 halves..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 point (x) on this line satisfies the equation w</a:t>
            </a:r>
            <a:r>
              <a:rPr lang="en-US" baseline="30000" dirty="0"/>
              <a:t>T</a:t>
            </a:r>
            <a:r>
              <a:rPr lang="en-US" dirty="0"/>
              <a:t>x =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can you tell about the angle (</a:t>
            </a:r>
            <a:r>
              <a:rPr lang="el-GR" dirty="0"/>
              <a:t>α</a:t>
            </a:r>
            <a:r>
              <a:rPr lang="en-US" dirty="0"/>
              <a:t>)  between w and any point (x) which lies on this 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angle is 90.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vector w is perpendicular to every point on the line it is actually perpendicular to the line itself.</a:t>
            </a:r>
          </a:p>
        </p:txBody>
      </p:sp>
      <p:pic>
        <p:nvPicPr>
          <p:cNvPr id="10" name="Picture 9">
            <a:extLst>
              <a:ext uri="{FF2B5EF4-FFF2-40B4-BE49-F238E27FC236}">
                <a16:creationId xmlns:a16="http://schemas.microsoft.com/office/drawing/2014/main" xmlns="" id="{F868D654-E946-44BB-AC01-7C4346303752}"/>
              </a:ext>
            </a:extLst>
          </p:cNvPr>
          <p:cNvPicPr>
            <a:picLocks noChangeAspect="1"/>
          </p:cNvPicPr>
          <p:nvPr/>
        </p:nvPicPr>
        <p:blipFill rotWithShape="1">
          <a:blip r:embed="rId3" cstate="print"/>
          <a:srcRect t="4448" r="3453" b="5307"/>
          <a:stretch/>
        </p:blipFill>
        <p:spPr>
          <a:xfrm>
            <a:off x="1167695" y="4019549"/>
            <a:ext cx="5050225" cy="1925620"/>
          </a:xfrm>
          <a:prstGeom prst="rect">
            <a:avLst/>
          </a:prstGeom>
        </p:spPr>
      </p:pic>
    </p:spTree>
    <p:extLst>
      <p:ext uri="{BB962C8B-B14F-4D97-AF65-F5344CB8AC3E}">
        <p14:creationId xmlns:p14="http://schemas.microsoft.com/office/powerpoint/2010/main" xmlns="" val="2439484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9883C5-EB44-4C3B-89C1-2E035C0C7820}"/>
              </a:ext>
            </a:extLst>
          </p:cNvPr>
          <p:cNvSpPr>
            <a:spLocks noGrp="1"/>
          </p:cNvSpPr>
          <p:nvPr>
            <p:ph idx="1"/>
          </p:nvPr>
        </p:nvSpPr>
        <p:spPr/>
        <p:txBody>
          <a:bodyPr/>
          <a:lstStyle/>
          <a:p>
            <a:pPr marL="0" indent="0">
              <a:buNone/>
            </a:pPr>
            <a:endParaRPr lang="en-US" dirty="0"/>
          </a:p>
          <a:p>
            <a:pPr marL="0" indent="0">
              <a:buNone/>
            </a:pPr>
            <a:r>
              <a:rPr lang="en-US" dirty="0"/>
              <a:t>We have already established that when </a:t>
            </a:r>
            <a:r>
              <a:rPr lang="en-US" b="1" dirty="0"/>
              <a:t>x</a:t>
            </a:r>
            <a:r>
              <a:rPr lang="en-US" dirty="0"/>
              <a:t> belongs to </a:t>
            </a:r>
            <a:r>
              <a:rPr lang="en-US" i="1" dirty="0"/>
              <a:t>P</a:t>
            </a:r>
            <a:r>
              <a:rPr lang="en-US" dirty="0"/>
              <a:t>, we want </a:t>
            </a:r>
            <a:r>
              <a:rPr lang="en-US" b="1" dirty="0"/>
              <a:t>w.x</a:t>
            </a:r>
            <a:r>
              <a:rPr lang="en-US" dirty="0"/>
              <a:t> &gt; 0, basic perceptron rule. What we also mean by that is that when </a:t>
            </a:r>
            <a:r>
              <a:rPr lang="en-US" b="1" dirty="0"/>
              <a:t>x</a:t>
            </a:r>
            <a:r>
              <a:rPr lang="en-US" dirty="0"/>
              <a:t> belongs to </a:t>
            </a:r>
            <a:r>
              <a:rPr lang="en-US" i="1" dirty="0"/>
              <a:t>P</a:t>
            </a:r>
            <a:r>
              <a:rPr lang="en-US" dirty="0"/>
              <a:t>, the angle between </a:t>
            </a:r>
            <a:r>
              <a:rPr lang="en-US" b="1" dirty="0"/>
              <a:t>w</a:t>
            </a:r>
            <a:r>
              <a:rPr lang="en-US" dirty="0"/>
              <a:t> and </a:t>
            </a:r>
            <a:r>
              <a:rPr lang="en-US" b="1" dirty="0"/>
              <a:t>x</a:t>
            </a:r>
            <a:r>
              <a:rPr lang="en-US" dirty="0"/>
              <a:t> should be _____ than 90 degrees. Fill in the blank.</a:t>
            </a:r>
          </a:p>
          <a:p>
            <a:endParaRPr lang="en-US" dirty="0"/>
          </a:p>
        </p:txBody>
      </p:sp>
    </p:spTree>
    <p:extLst>
      <p:ext uri="{BB962C8B-B14F-4D97-AF65-F5344CB8AC3E}">
        <p14:creationId xmlns:p14="http://schemas.microsoft.com/office/powerpoint/2010/main" xmlns="" val="328470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4E7AFA-C6E7-4935-BA8E-0D0D74E1165B}"/>
              </a:ext>
            </a:extLst>
          </p:cNvPr>
          <p:cNvSpPr>
            <a:spLocks noGrp="1"/>
          </p:cNvSpPr>
          <p:nvPr>
            <p:ph idx="1"/>
          </p:nvPr>
        </p:nvSpPr>
        <p:spPr>
          <a:xfrm>
            <a:off x="493955" y="1029559"/>
            <a:ext cx="10515600" cy="4351338"/>
          </a:xfrm>
        </p:spPr>
        <p:txBody>
          <a:bodyPr>
            <a:normAutofit/>
          </a:bodyPr>
          <a:lstStyle/>
          <a:p>
            <a:r>
              <a:rPr lang="en-US" dirty="0"/>
              <a:t>Answer: The angle between </a:t>
            </a:r>
            <a:r>
              <a:rPr lang="en-US" b="1" dirty="0"/>
              <a:t>w</a:t>
            </a:r>
            <a:r>
              <a:rPr lang="en-US" dirty="0"/>
              <a:t> and </a:t>
            </a:r>
            <a:r>
              <a:rPr lang="en-US" b="1" dirty="0"/>
              <a:t>x</a:t>
            </a:r>
            <a:r>
              <a:rPr lang="en-US" dirty="0"/>
              <a:t> should be less than 90 because the cosine of the angle is proportional to the dot product.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4558705E-5C9C-48D1-BF74-D8B6C551CFC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81387" y="2601007"/>
            <a:ext cx="5229225" cy="2133600"/>
          </a:xfrm>
          <a:prstGeom prst="rect">
            <a:avLst/>
          </a:prstGeom>
        </p:spPr>
      </p:pic>
    </p:spTree>
    <p:extLst>
      <p:ext uri="{BB962C8B-B14F-4D97-AF65-F5344CB8AC3E}">
        <p14:creationId xmlns:p14="http://schemas.microsoft.com/office/powerpoint/2010/main" xmlns="" val="6506484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331A0C-4012-41E1-A345-D6F98A5CBE36}"/>
              </a:ext>
            </a:extLst>
          </p:cNvPr>
          <p:cNvSpPr>
            <a:spLocks noGrp="1"/>
          </p:cNvSpPr>
          <p:nvPr>
            <p:ph idx="1"/>
          </p:nvPr>
        </p:nvSpPr>
        <p:spPr>
          <a:xfrm>
            <a:off x="418652" y="341069"/>
            <a:ext cx="10515600" cy="4351338"/>
          </a:xfrm>
        </p:spPr>
        <p:txBody>
          <a:bodyPr/>
          <a:lstStyle/>
          <a:p>
            <a:r>
              <a:rPr lang="en-US" dirty="0"/>
              <a:t>So whatever the </a:t>
            </a:r>
            <a:r>
              <a:rPr lang="en-US" b="1" dirty="0"/>
              <a:t>w</a:t>
            </a:r>
            <a:r>
              <a:rPr lang="en-US" dirty="0"/>
              <a:t> vector may be, as long as it makes an angle less than 90 degrees with the positive example data vectors (</a:t>
            </a:r>
            <a:r>
              <a:rPr lang="en-US" b="1" dirty="0"/>
              <a:t>x</a:t>
            </a:r>
            <a:r>
              <a:rPr lang="en-US" dirty="0"/>
              <a:t> E </a:t>
            </a:r>
            <a:r>
              <a:rPr lang="en-US" i="1" dirty="0"/>
              <a:t>P</a:t>
            </a:r>
            <a:r>
              <a:rPr lang="en-US" dirty="0"/>
              <a:t>) and an angle more than 90 degrees with the negative example data vectors (</a:t>
            </a:r>
            <a:r>
              <a:rPr lang="en-US" b="1" dirty="0"/>
              <a:t>x </a:t>
            </a:r>
            <a:r>
              <a:rPr lang="en-US" dirty="0"/>
              <a:t>E </a:t>
            </a:r>
            <a:r>
              <a:rPr lang="en-US" i="1" dirty="0"/>
              <a:t>N</a:t>
            </a:r>
            <a:r>
              <a:rPr lang="en-US" dirty="0"/>
              <a:t>), we are cool. So ideally, it should look something like this:</a:t>
            </a:r>
          </a:p>
          <a:p>
            <a:endParaRPr lang="en-US" dirty="0"/>
          </a:p>
        </p:txBody>
      </p:sp>
      <p:pic>
        <p:nvPicPr>
          <p:cNvPr id="5" name="Picture 4">
            <a:extLst>
              <a:ext uri="{FF2B5EF4-FFF2-40B4-BE49-F238E27FC236}">
                <a16:creationId xmlns:a16="http://schemas.microsoft.com/office/drawing/2014/main" xmlns="" id="{B5AA7125-74B1-44FD-891F-F0A681E600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63296" y="2327143"/>
            <a:ext cx="4469107" cy="4189788"/>
          </a:xfrm>
          <a:prstGeom prst="rect">
            <a:avLst/>
          </a:prstGeom>
        </p:spPr>
      </p:pic>
    </p:spTree>
    <p:extLst>
      <p:ext uri="{BB962C8B-B14F-4D97-AF65-F5344CB8AC3E}">
        <p14:creationId xmlns:p14="http://schemas.microsoft.com/office/powerpoint/2010/main" xmlns="" val="8579010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D84808-C73C-487D-BA8B-78D651487018}"/>
              </a:ext>
            </a:extLst>
          </p:cNvPr>
          <p:cNvSpPr>
            <a:spLocks noGrp="1"/>
          </p:cNvSpPr>
          <p:nvPr>
            <p:ph idx="1"/>
          </p:nvPr>
        </p:nvSpPr>
        <p:spPr>
          <a:xfrm>
            <a:off x="461683" y="545040"/>
            <a:ext cx="10515600" cy="4351338"/>
          </a:xfrm>
        </p:spPr>
        <p:txBody>
          <a:bodyPr/>
          <a:lstStyle/>
          <a:p>
            <a:r>
              <a:rPr lang="en-US" dirty="0"/>
              <a:t>So we now strongly believe that the angle between </a:t>
            </a:r>
            <a:r>
              <a:rPr lang="en-US" b="1" dirty="0"/>
              <a:t>w</a:t>
            </a:r>
            <a:r>
              <a:rPr lang="en-US" dirty="0"/>
              <a:t> and </a:t>
            </a:r>
            <a:r>
              <a:rPr lang="en-US" b="1" dirty="0"/>
              <a:t>x</a:t>
            </a:r>
            <a:r>
              <a:rPr lang="en-US" dirty="0"/>
              <a:t> should be less than 90 when </a:t>
            </a:r>
            <a:r>
              <a:rPr lang="en-US" b="1" dirty="0"/>
              <a:t>x</a:t>
            </a:r>
            <a:r>
              <a:rPr lang="en-US" dirty="0"/>
              <a:t> belongs to </a:t>
            </a:r>
            <a:r>
              <a:rPr lang="en-US" i="1" dirty="0"/>
              <a:t>P</a:t>
            </a:r>
            <a:r>
              <a:rPr lang="en-US" dirty="0"/>
              <a:t> class and the angle between them should be more than 90 when </a:t>
            </a:r>
            <a:r>
              <a:rPr lang="en-US" b="1" dirty="0"/>
              <a:t>x</a:t>
            </a:r>
            <a:r>
              <a:rPr lang="en-US" dirty="0"/>
              <a:t> belongs to </a:t>
            </a:r>
            <a:r>
              <a:rPr lang="en-US" i="1" dirty="0"/>
              <a:t>N</a:t>
            </a:r>
            <a:r>
              <a:rPr lang="en-US" dirty="0"/>
              <a:t> class. Here’s why the update works:</a:t>
            </a:r>
          </a:p>
          <a:p>
            <a:pPr marL="0" indent="0">
              <a:buNone/>
            </a:pPr>
            <a:endParaRPr lang="en-US" dirty="0"/>
          </a:p>
        </p:txBody>
      </p:sp>
      <p:pic>
        <p:nvPicPr>
          <p:cNvPr id="5" name="Picture 4">
            <a:extLst>
              <a:ext uri="{FF2B5EF4-FFF2-40B4-BE49-F238E27FC236}">
                <a16:creationId xmlns:a16="http://schemas.microsoft.com/office/drawing/2014/main" xmlns="" id="{C08D985A-9EE2-4174-80CD-120B13A1A06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1825" y="3254310"/>
            <a:ext cx="9315458" cy="3284136"/>
          </a:xfrm>
          <a:prstGeom prst="rect">
            <a:avLst/>
          </a:prstGeom>
        </p:spPr>
      </p:pic>
    </p:spTree>
    <p:extLst>
      <p:ext uri="{BB962C8B-B14F-4D97-AF65-F5344CB8AC3E}">
        <p14:creationId xmlns:p14="http://schemas.microsoft.com/office/powerpoint/2010/main" xmlns="" val="212855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9502F1-FB78-416F-9B83-5F830E5FF0C4}"/>
              </a:ext>
            </a:extLst>
          </p:cNvPr>
          <p:cNvSpPr>
            <a:spLocks noGrp="1"/>
          </p:cNvSpPr>
          <p:nvPr>
            <p:ph idx="1"/>
          </p:nvPr>
        </p:nvSpPr>
        <p:spPr>
          <a:xfrm>
            <a:off x="257287" y="879988"/>
            <a:ext cx="7096774" cy="3467138"/>
          </a:xfrm>
        </p:spPr>
        <p:txBody>
          <a:bodyPr>
            <a:normAutofit/>
          </a:bodyPr>
          <a:lstStyle/>
          <a:p>
            <a:pPr marL="285750" lvl="0" indent="-285750" eaLnBrk="0" fontAlgn="base" hangingPunct="0">
              <a:lnSpc>
                <a:spcPct val="100000"/>
              </a:lnSpc>
              <a:spcBef>
                <a:spcPct val="0"/>
              </a:spcBef>
              <a:spcAft>
                <a:spcPct val="0"/>
              </a:spcAft>
            </a:pPr>
            <a:r>
              <a:rPr lang="en-US" altLang="en-US" sz="1700" dirty="0"/>
              <a:t>These inputs can either be excitatory or inhibitory. </a:t>
            </a:r>
          </a:p>
          <a:p>
            <a:pPr marL="285750" lvl="0" indent="-285750" eaLnBrk="0" fontAlgn="base" hangingPunct="0">
              <a:lnSpc>
                <a:spcPct val="100000"/>
              </a:lnSpc>
              <a:spcBef>
                <a:spcPct val="0"/>
              </a:spcBef>
              <a:spcAft>
                <a:spcPct val="0"/>
              </a:spcAft>
            </a:pPr>
            <a:endParaRPr lang="en-US" altLang="en-US" sz="1700" dirty="0"/>
          </a:p>
          <a:p>
            <a:pPr marL="285750" lvl="0" indent="-285750" eaLnBrk="0" fontAlgn="base" hangingPunct="0">
              <a:lnSpc>
                <a:spcPct val="100000"/>
              </a:lnSpc>
              <a:spcBef>
                <a:spcPct val="0"/>
              </a:spcBef>
              <a:spcAft>
                <a:spcPct val="0"/>
              </a:spcAft>
            </a:pPr>
            <a:r>
              <a:rPr lang="en-US" altLang="en-US" sz="1700" dirty="0"/>
              <a:t>Inhibitory inputs are those that have maximum effect on the decision making irrespective of other inputs i.e., if </a:t>
            </a:r>
            <a:r>
              <a:rPr lang="en-US" altLang="en-US" sz="1700" b="1" i="1" dirty="0"/>
              <a:t>x_3</a:t>
            </a:r>
            <a:r>
              <a:rPr lang="en-US" altLang="en-US" sz="1700" dirty="0"/>
              <a:t> is 1 (not home) then my output will always be 0 i.e., the neuron will never fire, so </a:t>
            </a:r>
            <a:r>
              <a:rPr lang="en-US" altLang="en-US" sz="1700" b="1" i="1" dirty="0"/>
              <a:t>x_3</a:t>
            </a:r>
            <a:r>
              <a:rPr lang="en-US" altLang="en-US" sz="1700" dirty="0"/>
              <a:t> is an inhibitory input.</a:t>
            </a:r>
          </a:p>
          <a:p>
            <a:pPr marL="285750" lvl="0" indent="-285750" eaLnBrk="0" fontAlgn="base" hangingPunct="0">
              <a:lnSpc>
                <a:spcPct val="100000"/>
              </a:lnSpc>
              <a:spcBef>
                <a:spcPct val="0"/>
              </a:spcBef>
              <a:spcAft>
                <a:spcPct val="0"/>
              </a:spcAft>
            </a:pPr>
            <a:endParaRPr lang="en-US" altLang="en-US" sz="1700" dirty="0"/>
          </a:p>
          <a:p>
            <a:pPr marL="285750" lvl="0" indent="-285750" eaLnBrk="0" fontAlgn="base" hangingPunct="0">
              <a:lnSpc>
                <a:spcPct val="100000"/>
              </a:lnSpc>
              <a:spcBef>
                <a:spcPct val="0"/>
              </a:spcBef>
              <a:spcAft>
                <a:spcPct val="0"/>
              </a:spcAft>
            </a:pPr>
            <a:r>
              <a:rPr lang="en-US" altLang="en-US" sz="1700" dirty="0"/>
              <a:t>Excitatory inputs are NOT the ones that will make the neuron fire on their own but they might fire it when combined together. </a:t>
            </a:r>
          </a:p>
          <a:p>
            <a:pPr marL="285750" lvl="0" indent="-285750" eaLnBrk="0" fontAlgn="base" hangingPunct="0">
              <a:lnSpc>
                <a:spcPct val="100000"/>
              </a:lnSpc>
              <a:spcBef>
                <a:spcPct val="0"/>
              </a:spcBef>
              <a:spcAft>
                <a:spcPct val="0"/>
              </a:spcAft>
            </a:pPr>
            <a:endParaRPr lang="en-US" altLang="en-US" sz="1700" dirty="0"/>
          </a:p>
          <a:p>
            <a:pPr marL="285750" lvl="0" indent="-285750" eaLnBrk="0" fontAlgn="base" hangingPunct="0">
              <a:lnSpc>
                <a:spcPct val="100000"/>
              </a:lnSpc>
              <a:spcBef>
                <a:spcPct val="0"/>
              </a:spcBef>
              <a:spcAft>
                <a:spcPct val="0"/>
              </a:spcAft>
            </a:pPr>
            <a:r>
              <a:rPr lang="en-US" altLang="en-US" sz="1700" dirty="0"/>
              <a:t>Formally, this is what is going on:</a:t>
            </a:r>
            <a:endParaRPr kumimoji="0" lang="en-US" altLang="en-US" sz="1700" b="0" i="0" u="none" strike="noStrike" cap="none" normalizeH="0" baseline="0" dirty="0">
              <a:ln>
                <a:noFill/>
              </a:ln>
              <a:solidFill>
                <a:schemeClr val="tx1"/>
              </a:solidFill>
              <a:effectLst/>
            </a:endParaRPr>
          </a:p>
          <a:p>
            <a:endParaRPr lang="en-US" dirty="0"/>
          </a:p>
        </p:txBody>
      </p:sp>
      <p:pic>
        <p:nvPicPr>
          <p:cNvPr id="4" name="Picture 3">
            <a:extLst>
              <a:ext uri="{FF2B5EF4-FFF2-40B4-BE49-F238E27FC236}">
                <a16:creationId xmlns:a16="http://schemas.microsoft.com/office/drawing/2014/main" xmlns="" id="{9B583689-AC00-438D-9DA5-32411EB4531F}"/>
              </a:ext>
            </a:extLst>
          </p:cNvPr>
          <p:cNvPicPr>
            <a:picLocks noChangeAspect="1"/>
          </p:cNvPicPr>
          <p:nvPr/>
        </p:nvPicPr>
        <p:blipFill>
          <a:blip r:embed="rId2" cstate="print"/>
          <a:stretch>
            <a:fillRect/>
          </a:stretch>
        </p:blipFill>
        <p:spPr>
          <a:xfrm>
            <a:off x="747970" y="3854920"/>
            <a:ext cx="5188146" cy="1902117"/>
          </a:xfrm>
          <a:prstGeom prst="rect">
            <a:avLst/>
          </a:prstGeom>
        </p:spPr>
      </p:pic>
      <p:pic>
        <p:nvPicPr>
          <p:cNvPr id="5" name="Picture 4">
            <a:extLst>
              <a:ext uri="{FF2B5EF4-FFF2-40B4-BE49-F238E27FC236}">
                <a16:creationId xmlns:a16="http://schemas.microsoft.com/office/drawing/2014/main" xmlns="" id="{E9FB03E9-4E3B-4A31-8B70-960B2F8EB490}"/>
              </a:ext>
            </a:extLst>
          </p:cNvPr>
          <p:cNvPicPr>
            <a:picLocks noChangeAspect="1"/>
          </p:cNvPicPr>
          <p:nvPr/>
        </p:nvPicPr>
        <p:blipFill>
          <a:blip r:embed="rId3" cstate="print"/>
          <a:stretch>
            <a:fillRect/>
          </a:stretch>
        </p:blipFill>
        <p:spPr>
          <a:xfrm>
            <a:off x="7547699" y="879988"/>
            <a:ext cx="4273666" cy="3907875"/>
          </a:xfrm>
          <a:prstGeom prst="rect">
            <a:avLst/>
          </a:prstGeom>
        </p:spPr>
      </p:pic>
    </p:spTree>
    <p:extLst>
      <p:ext uri="{BB962C8B-B14F-4D97-AF65-F5344CB8AC3E}">
        <p14:creationId xmlns:p14="http://schemas.microsoft.com/office/powerpoint/2010/main" xmlns="" val="39662026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001C35-AD54-42D6-ACBA-419AD8DE3D85}"/>
              </a:ext>
            </a:extLst>
          </p:cNvPr>
          <p:cNvSpPr>
            <a:spLocks noGrp="1"/>
          </p:cNvSpPr>
          <p:nvPr>
            <p:ph idx="1"/>
          </p:nvPr>
        </p:nvSpPr>
        <p:spPr>
          <a:xfrm>
            <a:off x="332591" y="1253331"/>
            <a:ext cx="6057452" cy="4351338"/>
          </a:xfrm>
        </p:spPr>
        <p:txBody>
          <a:bodyPr>
            <a:normAutofit fontScale="92500" lnSpcReduction="20000"/>
          </a:bodyPr>
          <a:lstStyle/>
          <a:p>
            <a:r>
              <a:rPr lang="en-US" dirty="0"/>
              <a:t>So when we are adding </a:t>
            </a:r>
            <a:r>
              <a:rPr lang="en-US" b="1" dirty="0"/>
              <a:t>x</a:t>
            </a:r>
            <a:r>
              <a:rPr lang="en-US" dirty="0"/>
              <a:t> to </a:t>
            </a:r>
            <a:r>
              <a:rPr lang="en-US" b="1" dirty="0"/>
              <a:t>w</a:t>
            </a:r>
            <a:r>
              <a:rPr lang="en-US" dirty="0"/>
              <a:t>, which we do when x belongs to P and</a:t>
            </a:r>
            <a:r>
              <a:rPr lang="en-US" b="1" dirty="0"/>
              <a:t> w.x</a:t>
            </a:r>
            <a:r>
              <a:rPr lang="en-US" dirty="0"/>
              <a:t> &lt; 0 (Case 1), we are essentially </a:t>
            </a:r>
            <a:r>
              <a:rPr lang="en-US" b="1" dirty="0"/>
              <a:t>increasing the </a:t>
            </a:r>
            <a:r>
              <a:rPr lang="en-US" b="1" i="1" dirty="0"/>
              <a:t>cos(alpha)</a:t>
            </a:r>
            <a:r>
              <a:rPr lang="en-US" dirty="0"/>
              <a:t> value, which means, we are </a:t>
            </a:r>
            <a:r>
              <a:rPr lang="en-US" b="1" dirty="0"/>
              <a:t>decreasing the </a:t>
            </a:r>
            <a:r>
              <a:rPr lang="en-US" b="1" i="1" dirty="0"/>
              <a:t>alpha</a:t>
            </a:r>
            <a:r>
              <a:rPr lang="en-US" b="1" dirty="0"/>
              <a:t> value</a:t>
            </a:r>
            <a:r>
              <a:rPr lang="en-US" dirty="0"/>
              <a:t>, the angle between </a:t>
            </a:r>
            <a:r>
              <a:rPr lang="en-US" b="1" dirty="0"/>
              <a:t>w </a:t>
            </a:r>
            <a:r>
              <a:rPr lang="en-US" dirty="0"/>
              <a:t>and </a:t>
            </a:r>
            <a:r>
              <a:rPr lang="en-US" b="1" dirty="0"/>
              <a:t>x</a:t>
            </a:r>
            <a:r>
              <a:rPr lang="en-US" dirty="0"/>
              <a:t>, </a:t>
            </a:r>
            <a:r>
              <a:rPr lang="en-US" b="1" dirty="0"/>
              <a:t>which is what we desire</a:t>
            </a:r>
            <a:r>
              <a:rPr lang="en-US" dirty="0"/>
              <a:t>. And the similar intuition works for the case when </a:t>
            </a:r>
            <a:r>
              <a:rPr lang="en-US" b="1" dirty="0"/>
              <a:t>x</a:t>
            </a:r>
            <a:r>
              <a:rPr lang="en-US" dirty="0"/>
              <a:t> belongs to </a:t>
            </a:r>
            <a:r>
              <a:rPr lang="en-US" i="1" dirty="0"/>
              <a:t>N</a:t>
            </a:r>
            <a:r>
              <a:rPr lang="en-US" dirty="0"/>
              <a:t> and </a:t>
            </a:r>
            <a:r>
              <a:rPr lang="en-US" b="1" dirty="0"/>
              <a:t>w.x</a:t>
            </a:r>
            <a:r>
              <a:rPr lang="en-US" dirty="0"/>
              <a:t> ≥ 0 (Case 2).</a:t>
            </a:r>
          </a:p>
          <a:p>
            <a:pPr marL="0" indent="0">
              <a:buNone/>
            </a:pPr>
            <a:endParaRPr lang="en-US" dirty="0"/>
          </a:p>
          <a:p>
            <a:r>
              <a:rPr lang="en-US" dirty="0"/>
              <a:t>Here’s a toy simulation of how we might up end up learning </a:t>
            </a:r>
            <a:r>
              <a:rPr lang="en-US" b="1" dirty="0"/>
              <a:t>w</a:t>
            </a:r>
            <a:r>
              <a:rPr lang="en-US" dirty="0"/>
              <a:t> that makes an angle less than 90 for positive examples and more than 90 for negative examples.</a:t>
            </a:r>
          </a:p>
          <a:p>
            <a:endParaRPr lang="en-US" dirty="0"/>
          </a:p>
        </p:txBody>
      </p:sp>
      <p:pic>
        <p:nvPicPr>
          <p:cNvPr id="5" name="Picture 4">
            <a:extLst>
              <a:ext uri="{FF2B5EF4-FFF2-40B4-BE49-F238E27FC236}">
                <a16:creationId xmlns:a16="http://schemas.microsoft.com/office/drawing/2014/main" xmlns="" id="{6E7F14AB-D79D-4900-BA19-220B8F6F7A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99443" y="1524000"/>
            <a:ext cx="3752850" cy="3810000"/>
          </a:xfrm>
          <a:prstGeom prst="rect">
            <a:avLst/>
          </a:prstGeom>
        </p:spPr>
      </p:pic>
    </p:spTree>
    <p:extLst>
      <p:ext uri="{BB962C8B-B14F-4D97-AF65-F5344CB8AC3E}">
        <p14:creationId xmlns:p14="http://schemas.microsoft.com/office/powerpoint/2010/main" xmlns="" val="7546563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3D9C41-4597-4396-BBC8-80B6358B0F0B}"/>
              </a:ext>
            </a:extLst>
          </p:cNvPr>
          <p:cNvSpPr>
            <a:spLocks noGrp="1"/>
          </p:cNvSpPr>
          <p:nvPr>
            <p:ph idx="1"/>
          </p:nvPr>
        </p:nvSpPr>
        <p:spPr>
          <a:xfrm>
            <a:off x="612289" y="803649"/>
            <a:ext cx="10515600" cy="4351338"/>
          </a:xfrm>
        </p:spPr>
        <p:txBody>
          <a:bodyPr/>
          <a:lstStyle/>
          <a:p>
            <a:pPr marL="0" indent="0">
              <a:buNone/>
            </a:pPr>
            <a:r>
              <a:rPr lang="en-US" b="1" dirty="0"/>
              <a:t>Proof Of Convergence</a:t>
            </a:r>
          </a:p>
          <a:p>
            <a:pPr marL="0" indent="0">
              <a:buNone/>
            </a:pPr>
            <a:endParaRPr lang="en-US" b="1" dirty="0"/>
          </a:p>
          <a:p>
            <a:r>
              <a:rPr lang="en-US" dirty="0"/>
              <a:t>Now, there is no reason for you to believe that this will definitely converge for all kinds of datasets. It seems like there might be a case where the </a:t>
            </a:r>
            <a:r>
              <a:rPr lang="en-US" b="1" dirty="0"/>
              <a:t>w</a:t>
            </a:r>
            <a:r>
              <a:rPr lang="en-US" dirty="0"/>
              <a:t> keeps on moving around and never converges. But people have proved it that this algorithm converges.</a:t>
            </a:r>
          </a:p>
          <a:p>
            <a:endParaRPr lang="en-US" dirty="0"/>
          </a:p>
          <a:p>
            <a:r>
              <a:rPr lang="en-US" dirty="0"/>
              <a:t>Research paper.</a:t>
            </a:r>
          </a:p>
          <a:p>
            <a:endParaRPr lang="en-US" dirty="0"/>
          </a:p>
        </p:txBody>
      </p:sp>
    </p:spTree>
    <p:extLst>
      <p:ext uri="{BB962C8B-B14F-4D97-AF65-F5344CB8AC3E}">
        <p14:creationId xmlns:p14="http://schemas.microsoft.com/office/powerpoint/2010/main" xmlns="" val="21767723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0"/>
            <a:ext cx="10515600" cy="1325563"/>
          </a:xfrm>
        </p:spPr>
        <p:txBody>
          <a:bodyPr/>
          <a:lstStyle/>
          <a:p>
            <a:r>
              <a:rPr lang="en-US" b="1" dirty="0" smtClean="0"/>
              <a:t>Perceptron Implementing AND</a:t>
            </a:r>
            <a:endParaRPr lang="en-US" b="1" dirty="0"/>
          </a:p>
        </p:txBody>
      </p:sp>
      <p:sp>
        <p:nvSpPr>
          <p:cNvPr id="3" name="Content Placeholder 2"/>
          <p:cNvSpPr>
            <a:spLocks noGrp="1"/>
          </p:cNvSpPr>
          <p:nvPr>
            <p:ph idx="1"/>
          </p:nvPr>
        </p:nvSpPr>
        <p:spPr>
          <a:xfrm>
            <a:off x="838200" y="1479176"/>
            <a:ext cx="10515600" cy="5163671"/>
          </a:xfrm>
        </p:spPr>
        <p:txBody>
          <a:bodyPr>
            <a:normAutofit/>
          </a:bodyPr>
          <a:lstStyle/>
          <a:p>
            <a:r>
              <a:rPr lang="en-US" sz="2200" dirty="0" smtClean="0"/>
              <a:t>As a refresher, let’s look at the logic table for AND:</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p:txBody>
      </p:sp>
      <p:pic>
        <p:nvPicPr>
          <p:cNvPr id="4" name="Picture 3" descr="Capture.PNG"/>
          <p:cNvPicPr>
            <a:picLocks noChangeAspect="1"/>
          </p:cNvPicPr>
          <p:nvPr/>
        </p:nvPicPr>
        <p:blipFill>
          <a:blip r:embed="rId2" cstate="print"/>
          <a:stretch>
            <a:fillRect/>
          </a:stretch>
        </p:blipFill>
        <p:spPr>
          <a:xfrm>
            <a:off x="4883433" y="2040227"/>
            <a:ext cx="2213245" cy="203423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0"/>
            <a:ext cx="10515600" cy="1325563"/>
          </a:xfrm>
        </p:spPr>
        <p:txBody>
          <a:bodyPr/>
          <a:lstStyle/>
          <a:p>
            <a:r>
              <a:rPr lang="en-US" b="1" dirty="0" smtClean="0"/>
              <a:t>Perceptron Implementing AND</a:t>
            </a:r>
            <a:endParaRPr lang="en-US" b="1" dirty="0"/>
          </a:p>
        </p:txBody>
      </p:sp>
      <p:sp>
        <p:nvSpPr>
          <p:cNvPr id="3" name="Content Placeholder 2"/>
          <p:cNvSpPr>
            <a:spLocks noGrp="1"/>
          </p:cNvSpPr>
          <p:nvPr>
            <p:ph idx="1"/>
          </p:nvPr>
        </p:nvSpPr>
        <p:spPr>
          <a:xfrm>
            <a:off x="838200" y="1479176"/>
            <a:ext cx="10515600" cy="5163671"/>
          </a:xfrm>
        </p:spPr>
        <p:txBody>
          <a:bodyPr>
            <a:normAutofit/>
          </a:bodyPr>
          <a:lstStyle/>
          <a:p>
            <a:r>
              <a:rPr lang="en-US" sz="2200" dirty="0" smtClean="0"/>
              <a:t>As a refresher, let’s look at the logic table for AND:</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r>
              <a:rPr lang="en-US" sz="2200" dirty="0" smtClean="0"/>
              <a:t>To produce a logical AND, we want our function to output 1, only when both inputs, A, and B, are also 1. For every other case, our AND should output 0.</a:t>
            </a:r>
          </a:p>
          <a:p>
            <a:pPr>
              <a:buNone/>
            </a:pPr>
            <a:endParaRPr lang="en-US" sz="2200" dirty="0" smtClean="0"/>
          </a:p>
          <a:p>
            <a:endParaRPr lang="en-US" sz="2200" dirty="0" smtClean="0"/>
          </a:p>
          <a:p>
            <a:endParaRPr lang="en-US" sz="2200" dirty="0" smtClean="0"/>
          </a:p>
        </p:txBody>
      </p:sp>
      <p:pic>
        <p:nvPicPr>
          <p:cNvPr id="4" name="Picture 3" descr="Capture.PNG"/>
          <p:cNvPicPr>
            <a:picLocks noChangeAspect="1"/>
          </p:cNvPicPr>
          <p:nvPr/>
        </p:nvPicPr>
        <p:blipFill>
          <a:blip r:embed="rId2" cstate="print"/>
          <a:stretch>
            <a:fillRect/>
          </a:stretch>
        </p:blipFill>
        <p:spPr>
          <a:xfrm>
            <a:off x="4883433" y="2040227"/>
            <a:ext cx="2213245" cy="203423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0"/>
            <a:ext cx="10515600" cy="1325563"/>
          </a:xfrm>
        </p:spPr>
        <p:txBody>
          <a:bodyPr/>
          <a:lstStyle/>
          <a:p>
            <a:r>
              <a:rPr lang="en-US" b="1" dirty="0" smtClean="0"/>
              <a:t>Perceptron Implementing AND</a:t>
            </a:r>
            <a:endParaRPr lang="en-US" b="1" dirty="0"/>
          </a:p>
        </p:txBody>
      </p:sp>
      <p:sp>
        <p:nvSpPr>
          <p:cNvPr id="3" name="Content Placeholder 2"/>
          <p:cNvSpPr>
            <a:spLocks noGrp="1"/>
          </p:cNvSpPr>
          <p:nvPr>
            <p:ph idx="1"/>
          </p:nvPr>
        </p:nvSpPr>
        <p:spPr>
          <a:xfrm>
            <a:off x="838200" y="1479176"/>
            <a:ext cx="10515600" cy="5163671"/>
          </a:xfrm>
        </p:spPr>
        <p:txBody>
          <a:bodyPr>
            <a:normAutofit/>
          </a:bodyPr>
          <a:lstStyle/>
          <a:p>
            <a:r>
              <a:rPr lang="en-US" sz="2200" dirty="0" smtClean="0"/>
              <a:t>As a refresher, let’s look at the logic table for AND:</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r>
              <a:rPr lang="en-US" sz="2200" dirty="0" smtClean="0"/>
              <a:t>To produce a logical AND, we want our function to output 1, only when both inputs, A, and B, are also 1. For every other case, our AND should output 0.</a:t>
            </a:r>
          </a:p>
          <a:p>
            <a:pPr>
              <a:buNone/>
            </a:pPr>
            <a:endParaRPr lang="en-US" sz="2200" dirty="0" smtClean="0"/>
          </a:p>
          <a:p>
            <a:r>
              <a:rPr lang="en-US" sz="2200" dirty="0" smtClean="0"/>
              <a:t>Let’s take a look at this using our perceptron model with a few updates:</a:t>
            </a:r>
          </a:p>
          <a:p>
            <a:endParaRPr lang="en-US" sz="2200" dirty="0" smtClean="0"/>
          </a:p>
          <a:p>
            <a:endParaRPr lang="en-US" sz="2200" dirty="0" smtClean="0"/>
          </a:p>
        </p:txBody>
      </p:sp>
      <p:pic>
        <p:nvPicPr>
          <p:cNvPr id="4" name="Picture 3" descr="Capture.PNG"/>
          <p:cNvPicPr>
            <a:picLocks noChangeAspect="1"/>
          </p:cNvPicPr>
          <p:nvPr/>
        </p:nvPicPr>
        <p:blipFill>
          <a:blip r:embed="rId2" cstate="print"/>
          <a:stretch>
            <a:fillRect/>
          </a:stretch>
        </p:blipFill>
        <p:spPr>
          <a:xfrm>
            <a:off x="4883433" y="2040227"/>
            <a:ext cx="2213245" cy="203423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0"/>
            <a:ext cx="10515600" cy="1325563"/>
          </a:xfrm>
        </p:spPr>
        <p:txBody>
          <a:bodyPr/>
          <a:lstStyle/>
          <a:p>
            <a:r>
              <a:rPr lang="en-US" b="1" dirty="0" smtClean="0"/>
              <a:t>Perceptron Implementing AND</a:t>
            </a:r>
            <a:endParaRPr lang="en-US" b="1" dirty="0"/>
          </a:p>
        </p:txBody>
      </p:sp>
      <p:sp>
        <p:nvSpPr>
          <p:cNvPr id="3" name="Content Placeholder 2"/>
          <p:cNvSpPr>
            <a:spLocks noGrp="1"/>
          </p:cNvSpPr>
          <p:nvPr>
            <p:ph idx="1"/>
          </p:nvPr>
        </p:nvSpPr>
        <p:spPr>
          <a:xfrm>
            <a:off x="838200" y="1479176"/>
            <a:ext cx="10515600" cy="5163671"/>
          </a:xfrm>
        </p:spPr>
        <p:txBody>
          <a:bodyPr>
            <a:normAutofit fontScale="77500" lnSpcReduction="20000"/>
          </a:bodyPr>
          <a:lstStyle/>
          <a:p>
            <a:r>
              <a:rPr lang="en-US" dirty="0" smtClean="0"/>
              <a:t>As a refresher, let’s look at the logic table for AND: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produce a logical AND, we want our function to output 1, only when both inputs, A, and B, are also 1. For every other case, our AND should output 0.</a:t>
            </a:r>
          </a:p>
          <a:p>
            <a:pPr>
              <a:buNone/>
            </a:pPr>
            <a:endParaRPr lang="en-US" dirty="0" smtClean="0"/>
          </a:p>
          <a:p>
            <a:r>
              <a:rPr lang="en-US" dirty="0" smtClean="0"/>
              <a:t>Let’s take a look at this using our perceptron model with a few updates:</a:t>
            </a:r>
          </a:p>
          <a:p>
            <a:endParaRPr lang="en-US" dirty="0" smtClean="0"/>
          </a:p>
          <a:p>
            <a:r>
              <a:rPr lang="en-US" dirty="0" smtClean="0"/>
              <a:t>The equation we ended up with looks like this:</a:t>
            </a:r>
          </a:p>
          <a:p>
            <a:endParaRPr lang="en-US" dirty="0" smtClean="0"/>
          </a:p>
        </p:txBody>
      </p:sp>
      <p:pic>
        <p:nvPicPr>
          <p:cNvPr id="4" name="Picture 3" descr="Capture.PNG"/>
          <p:cNvPicPr>
            <a:picLocks noChangeAspect="1"/>
          </p:cNvPicPr>
          <p:nvPr/>
        </p:nvPicPr>
        <p:blipFill>
          <a:blip r:embed="rId2" cstate="print"/>
          <a:stretch>
            <a:fillRect/>
          </a:stretch>
        </p:blipFill>
        <p:spPr>
          <a:xfrm>
            <a:off x="4883433" y="2040227"/>
            <a:ext cx="2213245" cy="2034232"/>
          </a:xfrm>
          <a:prstGeom prst="rect">
            <a:avLst/>
          </a:prstGeom>
        </p:spPr>
      </p:pic>
      <p:pic>
        <p:nvPicPr>
          <p:cNvPr id="5" name="Picture 4" descr="Capture1.PNG"/>
          <p:cNvPicPr>
            <a:picLocks noChangeAspect="1"/>
          </p:cNvPicPr>
          <p:nvPr/>
        </p:nvPicPr>
        <p:blipFill>
          <a:blip r:embed="rId3" cstate="print">
            <a:lum contrast="20000"/>
          </a:blip>
          <a:stretch>
            <a:fillRect/>
          </a:stretch>
        </p:blipFill>
        <p:spPr>
          <a:xfrm>
            <a:off x="6590887" y="5743993"/>
            <a:ext cx="3844031" cy="898854"/>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252319"/>
            <a:ext cx="10950388" cy="809999"/>
          </a:xfrm>
        </p:spPr>
        <p:txBody>
          <a:bodyPr>
            <a:normAutofit lnSpcReduction="10000"/>
          </a:bodyPr>
          <a:lstStyle/>
          <a:p>
            <a:pPr>
              <a:buNone/>
            </a:pPr>
            <a:r>
              <a:rPr lang="en-US" dirty="0" smtClean="0"/>
              <a:t>And when we insert our inputs and outputs into our model, it looks like this:</a:t>
            </a:r>
          </a:p>
          <a:p>
            <a:pPr>
              <a:buNone/>
            </a:pPr>
            <a:endParaRPr lang="en-US" dirty="0"/>
          </a:p>
        </p:txBody>
      </p:sp>
      <p:pic>
        <p:nvPicPr>
          <p:cNvPr id="5" name="Picture 4" descr="1_ISAFhD3s-nEkpuywceG7Cg.png"/>
          <p:cNvPicPr>
            <a:picLocks noChangeAspect="1"/>
          </p:cNvPicPr>
          <p:nvPr/>
        </p:nvPicPr>
        <p:blipFill>
          <a:blip r:embed="rId2" cstate="print"/>
          <a:srcRect t="10980"/>
          <a:stretch>
            <a:fillRect/>
          </a:stretch>
        </p:blipFill>
        <p:spPr>
          <a:xfrm>
            <a:off x="1548589" y="968189"/>
            <a:ext cx="9291676" cy="568810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264023"/>
            <a:ext cx="10515600" cy="4867835"/>
          </a:xfrm>
        </p:spPr>
        <p:txBody>
          <a:bodyPr>
            <a:normAutofit/>
          </a:bodyPr>
          <a:lstStyle/>
          <a:p>
            <a:r>
              <a:rPr lang="en-US" dirty="0" smtClean="0"/>
              <a:t>All we’ve done so far, is plug our logic table into our perceptron model. All of our perceptrons are returning 0, except for when both of our inputs are “activated,” i.e. when they are 1.</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264023"/>
            <a:ext cx="10515600" cy="4867835"/>
          </a:xfrm>
        </p:spPr>
        <p:txBody>
          <a:bodyPr>
            <a:normAutofit/>
          </a:bodyPr>
          <a:lstStyle/>
          <a:p>
            <a:r>
              <a:rPr lang="en-US" dirty="0" smtClean="0"/>
              <a:t>All we’ve done so far, is plug our logic table into our perceptron model. All of our perceptrons are returning 0, except for when both of our inputs are “activated,” i.e. when they are 1.</a:t>
            </a:r>
          </a:p>
          <a:p>
            <a:r>
              <a:rPr lang="en-US" dirty="0" smtClean="0"/>
              <a:t>What is missing from our model, is the actual implementation detail; the weights and biases that would actually give us our desired output. Moreover, we have four different models to represent each state of our perceptron, when what we really want, is one!</a:t>
            </a:r>
          </a:p>
          <a:p>
            <a:endParaRPr 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1264023"/>
            <a:ext cx="10515600" cy="4867835"/>
          </a:xfrm>
        </p:spPr>
        <p:txBody>
          <a:bodyPr>
            <a:normAutofit/>
          </a:bodyPr>
          <a:lstStyle/>
          <a:p>
            <a:r>
              <a:rPr lang="en-US" dirty="0" smtClean="0"/>
              <a:t>All we’ve done so far, is plug our logic table into our perceptron model. All of our perceptrons are returning 0, except for when both of our inputs are “activated,” i.e. when they are 1.</a:t>
            </a:r>
          </a:p>
          <a:p>
            <a:r>
              <a:rPr lang="en-US" dirty="0" smtClean="0"/>
              <a:t>What is missing from our model, is the actual implementation detail; the weights and biases that would actually give us our desired output. Moreover, we have four different models to represent each state of our perceptron, when what we really want, is one!</a:t>
            </a:r>
          </a:p>
          <a:p>
            <a:r>
              <a:rPr lang="en-US" b="1" dirty="0" smtClean="0"/>
              <a:t>So the question becomes how do we represent the </a:t>
            </a:r>
            <a:r>
              <a:rPr lang="en-US" b="1" i="1" dirty="0" smtClean="0"/>
              <a:t>behavior</a:t>
            </a:r>
            <a:r>
              <a:rPr lang="en-US" b="1" dirty="0" smtClean="0"/>
              <a:t> of a logical AND, i.e., what </a:t>
            </a:r>
            <a:r>
              <a:rPr lang="en-US" b="1" i="1" dirty="0" smtClean="0"/>
              <a:t>weights</a:t>
            </a:r>
            <a:r>
              <a:rPr lang="en-US" b="1" dirty="0" smtClean="0"/>
              <a:t> and </a:t>
            </a:r>
            <a:r>
              <a:rPr lang="en-US" b="1" i="1" dirty="0" smtClean="0"/>
              <a:t>biases</a:t>
            </a:r>
            <a:r>
              <a:rPr lang="en-US" b="1" dirty="0" smtClean="0"/>
              <a:t> should we input into our model to produce the desired output?</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7850</Words>
  <Application>Microsoft Office PowerPoint</Application>
  <PresentationFormat>Custom</PresentationFormat>
  <Paragraphs>1508</Paragraphs>
  <Slides>256</Slides>
  <Notes>0</Notes>
  <HiddenSlides>0</HiddenSlides>
  <MMClips>0</MMClips>
  <ScaleCrop>false</ScaleCrop>
  <HeadingPairs>
    <vt:vector size="4" baseType="variant">
      <vt:variant>
        <vt:lpstr>Theme</vt:lpstr>
      </vt:variant>
      <vt:variant>
        <vt:i4>1</vt:i4>
      </vt:variant>
      <vt:variant>
        <vt:lpstr>Slide Titles</vt:lpstr>
      </vt:variant>
      <vt:variant>
        <vt:i4>256</vt:i4>
      </vt:variant>
    </vt:vector>
  </HeadingPairs>
  <TitlesOfParts>
    <vt:vector size="257" baseType="lpstr">
      <vt:lpstr>Office Theme</vt:lpstr>
      <vt:lpstr>Artificial Neural Networks</vt:lpstr>
      <vt:lpstr>Review</vt:lpstr>
      <vt:lpstr>Slide 3</vt:lpstr>
      <vt:lpstr>Slide 4</vt:lpstr>
      <vt:lpstr>Slide 5</vt:lpstr>
      <vt:lpstr>Slide 6</vt:lpstr>
      <vt:lpstr>Slide 7</vt:lpstr>
      <vt:lpstr>McCulloch Pitts Neuron</vt:lpstr>
      <vt:lpstr>Slide 9</vt:lpstr>
      <vt:lpstr>M-P neuron summary</vt:lpstr>
      <vt:lpstr>Boolean functions using M-P neuron</vt:lpstr>
      <vt:lpstr>AND Function</vt:lpstr>
      <vt:lpstr>OR Function</vt:lpstr>
      <vt:lpstr>A Function With An Inhibitory Input</vt:lpstr>
      <vt:lpstr>NOR Function</vt:lpstr>
      <vt:lpstr>NOT Function</vt:lpstr>
      <vt:lpstr>M-P neuron concise representation</vt:lpstr>
      <vt:lpstr>Geometric Interpretation Of M-P Neuron</vt:lpstr>
      <vt:lpstr>Geometric Interpretation Of M-P Neuron</vt:lpstr>
      <vt:lpstr>Geometric Interpretation Of M-P Neuron</vt:lpstr>
      <vt:lpstr>Geometric Interpretation Of M-P Neuron</vt:lpstr>
      <vt:lpstr>Geometric Interpretation Of M-P Neuron</vt:lpstr>
      <vt:lpstr>Slide 23</vt:lpstr>
      <vt:lpstr>Slide 24</vt:lpstr>
      <vt:lpstr>Slide 25</vt:lpstr>
      <vt:lpstr>AND Function</vt:lpstr>
      <vt:lpstr>OR Function with 3 inputs</vt:lpstr>
      <vt:lpstr>Slide 28</vt:lpstr>
      <vt:lpstr>Slide 29</vt:lpstr>
      <vt:lpstr>Slide 30</vt:lpstr>
      <vt:lpstr>Slide 31</vt:lpstr>
      <vt:lpstr>Limitations Of M-P Neuron</vt:lpstr>
      <vt:lpstr>Perceptron</vt:lpstr>
      <vt:lpstr>Perceptron</vt:lpstr>
      <vt:lpstr>Perceptron</vt:lpstr>
      <vt:lpstr>Perceptron</vt:lpstr>
      <vt:lpstr>Perceptron</vt:lpstr>
      <vt:lpstr>Slide 38</vt:lpstr>
      <vt:lpstr>Slide 39</vt:lpstr>
      <vt:lpstr>We will now try to answer these questions:</vt:lpstr>
      <vt:lpstr>Slide 41</vt:lpstr>
      <vt:lpstr>Slide 42</vt:lpstr>
      <vt:lpstr>Slide 43</vt:lpstr>
      <vt:lpstr>Slide 44</vt:lpstr>
      <vt:lpstr>Slide 45</vt:lpstr>
      <vt:lpstr>Slide 46</vt:lpstr>
      <vt:lpstr>Slide 47</vt:lpstr>
      <vt:lpstr>Slide 48</vt:lpstr>
      <vt:lpstr>Slide 49</vt:lpstr>
      <vt:lpstr>M-P neuron vs Perceptron</vt:lpstr>
      <vt:lpstr>M-P neuron vs Perceptron</vt:lpstr>
      <vt:lpstr>M-P neuron vs Perceptron</vt:lpstr>
      <vt:lpstr>M-P neuron vs Perceptron</vt:lpstr>
      <vt:lpstr>M-P neuron vs Perceptron</vt:lpstr>
      <vt:lpstr>M-P neuron vs Perceptron</vt:lpstr>
      <vt:lpstr>M-P neuron vs Perceptron</vt:lpstr>
      <vt:lpstr>OR Function using a Perceptron</vt:lpstr>
      <vt:lpstr>OR Function using a Perceptron</vt:lpstr>
      <vt:lpstr>OR Function using a Perceptron</vt:lpstr>
      <vt:lpstr>OR Function using a Perceptron</vt:lpstr>
      <vt:lpstr>OR Function using a Perceptron</vt:lpstr>
      <vt:lpstr>A Few Basics Of Linear Algebra</vt:lpstr>
      <vt:lpstr>Slide 63</vt:lpstr>
      <vt:lpstr>Slide 64</vt:lpstr>
      <vt:lpstr>Slide 65</vt:lpstr>
      <vt:lpstr>Slide 66</vt:lpstr>
      <vt:lpstr>Slide 67</vt:lpstr>
      <vt:lpstr>Setting up the problem</vt:lpstr>
      <vt:lpstr>Setting up the problem</vt:lpstr>
      <vt:lpstr>Setting up the problem</vt:lpstr>
      <vt:lpstr>Setting up the problem</vt:lpstr>
      <vt:lpstr>Slide 72</vt:lpstr>
      <vt:lpstr>Slide 73</vt:lpstr>
      <vt:lpstr>Slide 74</vt:lpstr>
      <vt:lpstr>Slide 75</vt:lpstr>
      <vt:lpstr>Slide 76</vt:lpstr>
      <vt:lpstr>Slide 77</vt:lpstr>
      <vt:lpstr>Perceptron Learning Algorithm</vt:lpstr>
      <vt:lpstr>Perceptron Learning Algorithm</vt:lpstr>
      <vt:lpstr>Perceptron Learning Algorithm</vt:lpstr>
      <vt:lpstr>Perceptron Learning Algorithm</vt:lpstr>
      <vt:lpstr>Perceptron Learning Algorithm</vt:lpstr>
      <vt:lpstr>Perceptron Learning Algorithm</vt:lpstr>
      <vt:lpstr>Perceptron Learning Algorithm</vt:lpstr>
      <vt:lpstr>Intuition of why this should work</vt:lpstr>
      <vt:lpstr>Slide 86</vt:lpstr>
      <vt:lpstr>Slide 87</vt:lpstr>
      <vt:lpstr>Slide 88</vt:lpstr>
      <vt:lpstr>Slide 89</vt:lpstr>
      <vt:lpstr>Slide 90</vt:lpstr>
      <vt:lpstr>Slide 91</vt:lpstr>
      <vt:lpstr>Perceptron Implementing AND</vt:lpstr>
      <vt:lpstr>Perceptron Implementing AND</vt:lpstr>
      <vt:lpstr>Perceptron Implementing AND</vt:lpstr>
      <vt:lpstr>Perceptron Implementing AND</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Wrap up</vt:lpstr>
      <vt:lpstr>Wrap up</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Summary</vt:lpstr>
      <vt:lpstr>Summary</vt:lpstr>
      <vt:lpstr>Summary</vt:lpstr>
      <vt:lpstr>Summary</vt:lpstr>
      <vt:lpstr>Summary</vt:lpstr>
      <vt:lpstr>Summary</vt:lpstr>
      <vt:lpstr>Slide 218</vt:lpstr>
      <vt:lpstr>XOR Function using a Perceptron</vt:lpstr>
      <vt:lpstr>Some non-linear data</vt:lpstr>
      <vt:lpstr>Network of Perceptrons</vt:lpstr>
      <vt:lpstr>Terminology</vt:lpstr>
      <vt:lpstr>Slide 223</vt:lpstr>
      <vt:lpstr>Slide 224</vt:lpstr>
      <vt:lpstr>Slide 225</vt:lpstr>
      <vt:lpstr>Slide 226</vt:lpstr>
      <vt:lpstr>XOR using Network of Perceptrons</vt:lpstr>
      <vt:lpstr>XOR using Network of Perceptrons</vt:lpstr>
      <vt:lpstr>XOR using Network of Perceptrons</vt:lpstr>
      <vt:lpstr>XOR using Network of Perceptrons</vt:lpstr>
      <vt:lpstr>Slide 231</vt:lpstr>
      <vt:lpstr>Slide 232</vt:lpstr>
      <vt:lpstr>Theorem:</vt:lpstr>
      <vt:lpstr>How does this relate to our original problem of movie classification?</vt:lpstr>
      <vt:lpstr>How does this relate to our original problem of movie classification?</vt:lpstr>
      <vt:lpstr>How does this relate to our original problem of movie classification?</vt:lpstr>
      <vt:lpstr>Summary so far</vt:lpstr>
      <vt:lpstr>Summary so far</vt:lpstr>
      <vt:lpstr>Summary so far</vt:lpstr>
      <vt:lpstr>Summary so far</vt:lpstr>
      <vt:lpstr>Sigmoid neurons</vt:lpstr>
      <vt:lpstr>Sigmoid neurons</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Shyam Parmar</dc:creator>
  <cp:lastModifiedBy>Amish</cp:lastModifiedBy>
  <cp:revision>150</cp:revision>
  <dcterms:created xsi:type="dcterms:W3CDTF">2019-06-28T05:24:06Z</dcterms:created>
  <dcterms:modified xsi:type="dcterms:W3CDTF">2019-09-14T20:25:51Z</dcterms:modified>
</cp:coreProperties>
</file>