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451f57b1f9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451f57b1f9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451f57b1f9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451f57b1f9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451f57b1f9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451f57b1f9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451f57b1f9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451f57b1f9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452bb2a65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452bb2a65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451f57b1f9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451f57b1f9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451f57b1f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451f57b1f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451f57b1f9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451f57b1f9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451f57b1f9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451f57b1f9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451f57b1f9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451f57b1f9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451f57b1f9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451f57b1f9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451f57b1f9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451f57b1f9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hyperledger-fabric.readthedocs.io/en/latest/endorsement-policies.html" TargetMode="External"/><Relationship Id="rId4" Type="http://schemas.openxmlformats.org/officeDocument/2006/relationships/hyperlink" Target="https://hyperledger-fabric.readthedocs.io/en/latest/private-data/private-data.html" TargetMode="External"/><Relationship Id="rId10" Type="http://schemas.openxmlformats.org/officeDocument/2006/relationships/hyperlink" Target="https://youtu.be/nBXr7dLXAbE?si=x4vaXCHnM_nLyOGs" TargetMode="External"/><Relationship Id="rId9" Type="http://schemas.openxmlformats.org/officeDocument/2006/relationships/hyperlink" Target="https://youtu.be/xjliVltyLRk?si=IRReh8BBsUDSnWm-" TargetMode="External"/><Relationship Id="rId5" Type="http://schemas.openxmlformats.org/officeDocument/2006/relationships/hyperlink" Target="https://hyperledger-fabric.readthedocs.io/en/release-2.5/private-data-arch.html" TargetMode="External"/><Relationship Id="rId6" Type="http://schemas.openxmlformats.org/officeDocument/2006/relationships/hyperlink" Target="https://hyperledger.github.io/fabric-sdk-node/release-2.2/module-fabric-network.Network.html" TargetMode="External"/><Relationship Id="rId7" Type="http://schemas.openxmlformats.org/officeDocument/2006/relationships/hyperlink" Target="https://hyperledger.github.io/fabric-sdk-node/release-2.2/module-fabric-network.Contract.html" TargetMode="External"/><Relationship Id="rId8" Type="http://schemas.openxmlformats.org/officeDocument/2006/relationships/hyperlink" Target="https://youtu.be/4ujj5knD3pg?si=joLsrcNJDv1l7EM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git-scm.com/downloads" TargetMode="External"/><Relationship Id="rId4" Type="http://schemas.openxmlformats.org/officeDocument/2006/relationships/hyperlink" Target="https://curl.se/download.html" TargetMode="External"/><Relationship Id="rId5" Type="http://schemas.openxmlformats.org/officeDocument/2006/relationships/hyperlink" Target="https://docs.docker.com/engine/instal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Hyperledger Fabric</a:t>
            </a:r>
            <a:endParaRPr/>
          </a:p>
        </p:txBody>
      </p:sp>
      <p:sp>
        <p:nvSpPr>
          <p:cNvPr id="87" name="Google Shape;87;p13"/>
          <p:cNvSpPr txBox="1"/>
          <p:nvPr>
            <p:ph idx="1" type="subTitle"/>
          </p:nvPr>
        </p:nvSpPr>
        <p:spPr>
          <a:xfrm>
            <a:off x="727950" y="2350525"/>
            <a:ext cx="7688100" cy="86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100"/>
              <a:t>Theory and Applications of Blockchain (CS61065) - Tutorial 2 </a:t>
            </a:r>
            <a:endParaRPr sz="2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2"/>
          <p:cNvSpPr txBox="1"/>
          <p:nvPr>
            <p:ph type="title"/>
          </p:nvPr>
        </p:nvSpPr>
        <p:spPr>
          <a:xfrm>
            <a:off x="727650" y="541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Deploying chain-code</a:t>
            </a:r>
            <a:endParaRPr/>
          </a:p>
        </p:txBody>
      </p:sp>
      <p:sp>
        <p:nvSpPr>
          <p:cNvPr id="174" name="Google Shape;174;p22"/>
          <p:cNvSpPr txBox="1"/>
          <p:nvPr>
            <p:ph idx="1" type="body"/>
          </p:nvPr>
        </p:nvSpPr>
        <p:spPr>
          <a:xfrm>
            <a:off x="727650" y="1441200"/>
            <a:ext cx="7688700" cy="30999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en-GB" sz="1700"/>
              <a:t>&gt;&gt; ./network.sh -ccn &lt;chain-code-name&gt; –ccp &lt;path-to-chaincode&gt; -ccl &lt;chaincode-language&gt;</a:t>
            </a:r>
            <a:endParaRPr sz="1700"/>
          </a:p>
          <a:p>
            <a:pPr indent="-323850" lvl="0" marL="457200" rtl="0" algn="l">
              <a:lnSpc>
                <a:spcPct val="100000"/>
              </a:lnSpc>
              <a:spcBef>
                <a:spcPts val="0"/>
              </a:spcBef>
              <a:spcAft>
                <a:spcPts val="0"/>
              </a:spcAft>
              <a:buClr>
                <a:srgbClr val="000000"/>
              </a:buClr>
              <a:buSzPts val="1500"/>
              <a:buFont typeface="Lato"/>
              <a:buChar char="●"/>
            </a:pPr>
            <a:r>
              <a:rPr lang="en-GB" sz="1700"/>
              <a:t>To deploy chaincode</a:t>
            </a:r>
            <a:endParaRPr sz="1700"/>
          </a:p>
          <a:p>
            <a:pPr indent="0" lvl="0" marL="0" rtl="0" algn="l">
              <a:lnSpc>
                <a:spcPct val="100000"/>
              </a:lnSpc>
              <a:spcBef>
                <a:spcPts val="0"/>
              </a:spcBef>
              <a:spcAft>
                <a:spcPts val="0"/>
              </a:spcAft>
              <a:buNone/>
            </a:pPr>
            <a:r>
              <a:t/>
            </a:r>
            <a:endParaRPr sz="1700"/>
          </a:p>
          <a:p>
            <a:pPr indent="0" lvl="0" marL="0" rtl="0" algn="l">
              <a:lnSpc>
                <a:spcPct val="100000"/>
              </a:lnSpc>
              <a:spcBef>
                <a:spcPts val="0"/>
              </a:spcBef>
              <a:spcAft>
                <a:spcPts val="0"/>
              </a:spcAft>
              <a:buNone/>
            </a:pPr>
            <a:r>
              <a:rPr lang="en-GB" sz="1700"/>
              <a:t>Example:</a:t>
            </a:r>
            <a:endParaRPr sz="1700"/>
          </a:p>
          <a:p>
            <a:pPr indent="0" lvl="0" marL="0" rtl="0" algn="l">
              <a:lnSpc>
                <a:spcPct val="100000"/>
              </a:lnSpc>
              <a:spcBef>
                <a:spcPts val="0"/>
              </a:spcBef>
              <a:spcAft>
                <a:spcPts val="0"/>
              </a:spcAft>
              <a:buNone/>
            </a:pPr>
            <a:r>
              <a:rPr lang="en-GB" sz="1700"/>
              <a:t>&gt;&gt;  ./network.sh -ccn basic –ccp ../asset-transfer-basic/chaincode-javascript -ccl javascript</a:t>
            </a:r>
            <a:endParaRPr sz="1700"/>
          </a:p>
          <a:p>
            <a:pPr indent="0" lvl="0" marL="0" rtl="0" algn="l">
              <a:lnSpc>
                <a:spcPct val="100000"/>
              </a:lnSpc>
              <a:spcBef>
                <a:spcPts val="0"/>
              </a:spcBef>
              <a:spcAft>
                <a:spcPts val="0"/>
              </a:spcAft>
              <a:buNone/>
            </a:pPr>
            <a:r>
              <a:t/>
            </a:r>
            <a:endParaRPr sz="1700"/>
          </a:p>
          <a:p>
            <a:pPr indent="0" lvl="0" marL="0" rtl="0" algn="l">
              <a:lnSpc>
                <a:spcPct val="100000"/>
              </a:lnSpc>
              <a:spcBef>
                <a:spcPts val="0"/>
              </a:spcBef>
              <a:spcAft>
                <a:spcPts val="0"/>
              </a:spcAft>
              <a:buNone/>
            </a:pPr>
            <a:r>
              <a:rPr lang="en-GB" sz="1700"/>
              <a:t>Other optional arguments: </a:t>
            </a:r>
            <a:endParaRPr sz="1700"/>
          </a:p>
          <a:p>
            <a:pPr indent="-336550" lvl="0" marL="457200" rtl="0" algn="l">
              <a:lnSpc>
                <a:spcPct val="100000"/>
              </a:lnSpc>
              <a:spcBef>
                <a:spcPts val="0"/>
              </a:spcBef>
              <a:spcAft>
                <a:spcPts val="0"/>
              </a:spcAft>
              <a:buSzPts val="1700"/>
              <a:buChar char="●"/>
            </a:pPr>
            <a:r>
              <a:rPr lang="en-GB" sz="1700"/>
              <a:t>-ccep : To specify the endorsement policy</a:t>
            </a:r>
            <a:endParaRPr sz="1700"/>
          </a:p>
          <a:p>
            <a:pPr indent="0" lvl="0" marL="0" rtl="0" algn="l">
              <a:lnSpc>
                <a:spcPct val="100000"/>
              </a:lnSpc>
              <a:spcBef>
                <a:spcPts val="0"/>
              </a:spcBef>
              <a:spcAft>
                <a:spcPts val="0"/>
              </a:spcAft>
              <a:buNone/>
            </a:pPr>
            <a:r>
              <a:t/>
            </a:r>
            <a:endParaRPr sz="1700"/>
          </a:p>
          <a:p>
            <a:pPr indent="0" lvl="0" marL="0" rtl="0" algn="l">
              <a:lnSpc>
                <a:spcPct val="100000"/>
              </a:lnSpc>
              <a:spcBef>
                <a:spcPts val="0"/>
              </a:spcBef>
              <a:spcAft>
                <a:spcPts val="0"/>
              </a:spcAft>
              <a:buNone/>
            </a:pPr>
            <a:r>
              <a:t/>
            </a:r>
            <a:endParaRPr sz="1700"/>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3"/>
          <p:cNvSpPr txBox="1"/>
          <p:nvPr>
            <p:ph type="title"/>
          </p:nvPr>
        </p:nvSpPr>
        <p:spPr>
          <a:xfrm>
            <a:off x="727650" y="571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Running an application to invoke the chaincode</a:t>
            </a:r>
            <a:endParaRPr/>
          </a:p>
        </p:txBody>
      </p:sp>
      <p:sp>
        <p:nvSpPr>
          <p:cNvPr id="180" name="Google Shape;180;p23"/>
          <p:cNvSpPr txBox="1"/>
          <p:nvPr>
            <p:ph idx="1" type="body"/>
          </p:nvPr>
        </p:nvSpPr>
        <p:spPr>
          <a:xfrm>
            <a:off x="727650" y="1441200"/>
            <a:ext cx="7688700" cy="344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700"/>
              <a:t>Example:  Go to the asset-transfer-basic/application-javascript directory</a:t>
            </a:r>
            <a:endParaRPr sz="1700"/>
          </a:p>
          <a:p>
            <a:pPr indent="0" lvl="0" marL="0" rtl="0" algn="l">
              <a:spcBef>
                <a:spcPts val="1200"/>
              </a:spcBef>
              <a:spcAft>
                <a:spcPts val="0"/>
              </a:spcAft>
              <a:buNone/>
            </a:pPr>
            <a:r>
              <a:rPr lang="en-GB" sz="1700"/>
              <a:t> </a:t>
            </a:r>
            <a:endParaRPr sz="1700"/>
          </a:p>
          <a:p>
            <a:pPr indent="0" lvl="0" marL="0" rtl="0" algn="l">
              <a:spcBef>
                <a:spcPts val="1200"/>
              </a:spcBef>
              <a:spcAft>
                <a:spcPts val="0"/>
              </a:spcAft>
              <a:buNone/>
            </a:pPr>
            <a:r>
              <a:t/>
            </a:r>
            <a:endParaRPr/>
          </a:p>
          <a:p>
            <a:pPr indent="0" lvl="0" marL="0" rtl="0" algn="l">
              <a:spcBef>
                <a:spcPts val="1200"/>
              </a:spcBef>
              <a:spcAft>
                <a:spcPts val="0"/>
              </a:spcAft>
              <a:buNone/>
            </a:pPr>
            <a:r>
              <a:rPr b="1" lang="en-GB"/>
              <a:t>The wallet directory stores the crypto material for a user issued by a CA. The CA is respawned every time we do ./network.sh up.</a:t>
            </a:r>
            <a:endParaRPr b="1"/>
          </a:p>
          <a:p>
            <a:pPr indent="0" lvl="0" marL="0" rtl="0" algn="l">
              <a:spcBef>
                <a:spcPts val="1200"/>
              </a:spcBef>
              <a:spcAft>
                <a:spcPts val="0"/>
              </a:spcAft>
              <a:buNone/>
            </a:pPr>
            <a:r>
              <a:rPr b="1" lang="en-GB"/>
              <a:t>Before running app.js</a:t>
            </a:r>
            <a:endParaRPr b="1"/>
          </a:p>
          <a:p>
            <a:pPr indent="-311150" lvl="0" marL="457200" rtl="0" algn="l">
              <a:spcBef>
                <a:spcPts val="1200"/>
              </a:spcBef>
              <a:spcAft>
                <a:spcPts val="0"/>
              </a:spcAft>
              <a:buSzPts val="1300"/>
              <a:buChar char="-"/>
            </a:pPr>
            <a:r>
              <a:rPr lang="en-GB"/>
              <a:t>Remove the wallet directory before running app.js.</a:t>
            </a:r>
            <a:r>
              <a:rPr b="1" lang="en-GB"/>
              <a:t> </a:t>
            </a:r>
            <a:endParaRPr b="1"/>
          </a:p>
          <a:p>
            <a:pPr indent="-311150" lvl="0" marL="457200" rtl="0" algn="l">
              <a:spcBef>
                <a:spcPts val="0"/>
              </a:spcBef>
              <a:spcAft>
                <a:spcPts val="0"/>
              </a:spcAft>
              <a:buSzPts val="1300"/>
              <a:buChar char="-"/>
            </a:pPr>
            <a:r>
              <a:rPr lang="en-GB"/>
              <a:t>Run </a:t>
            </a:r>
            <a:r>
              <a:rPr b="1" lang="en-GB"/>
              <a:t>&gt;&gt; npm install  </a:t>
            </a:r>
            <a:endParaRPr b="1"/>
          </a:p>
          <a:p>
            <a:pPr indent="0" lvl="0" marL="0" rtl="0" algn="l">
              <a:spcBef>
                <a:spcPts val="1200"/>
              </a:spcBef>
              <a:spcAft>
                <a:spcPts val="1200"/>
              </a:spcAft>
              <a:buNone/>
            </a:pPr>
            <a:r>
              <a:rPr b="1" lang="en-GB"/>
              <a:t>To run the app.js file : &gt;&gt; node app.js</a:t>
            </a:r>
            <a:endParaRPr b="1"/>
          </a:p>
        </p:txBody>
      </p:sp>
      <p:pic>
        <p:nvPicPr>
          <p:cNvPr id="181" name="Google Shape;181;p23"/>
          <p:cNvPicPr preferRelativeResize="0"/>
          <p:nvPr/>
        </p:nvPicPr>
        <p:blipFill>
          <a:blip r:embed="rId3">
            <a:alphaModFix/>
          </a:blip>
          <a:stretch>
            <a:fillRect/>
          </a:stretch>
        </p:blipFill>
        <p:spPr>
          <a:xfrm>
            <a:off x="840200" y="1881050"/>
            <a:ext cx="7688699" cy="62096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4"/>
          <p:cNvSpPr txBox="1"/>
          <p:nvPr>
            <p:ph type="title"/>
          </p:nvPr>
        </p:nvSpPr>
        <p:spPr>
          <a:xfrm>
            <a:off x="727650" y="571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Other examples of interest</a:t>
            </a:r>
            <a:endParaRPr/>
          </a:p>
        </p:txBody>
      </p:sp>
      <p:sp>
        <p:nvSpPr>
          <p:cNvPr id="187" name="Google Shape;187;p24"/>
          <p:cNvSpPr txBox="1"/>
          <p:nvPr>
            <p:ph idx="1" type="body"/>
          </p:nvPr>
        </p:nvSpPr>
        <p:spPr>
          <a:xfrm>
            <a:off x="727650" y="1555550"/>
            <a:ext cx="7688700" cy="2261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b="1" lang="en-GB" sz="1700"/>
              <a:t>a</a:t>
            </a:r>
            <a:r>
              <a:rPr b="1" lang="en-GB" sz="1700"/>
              <a:t>sset-transfer-events</a:t>
            </a:r>
            <a:endParaRPr b="1" sz="1700"/>
          </a:p>
          <a:p>
            <a:pPr indent="0" lvl="0" marL="457200" rtl="0" algn="l">
              <a:spcBef>
                <a:spcPts val="1200"/>
              </a:spcBef>
              <a:spcAft>
                <a:spcPts val="0"/>
              </a:spcAft>
              <a:buNone/>
            </a:pPr>
            <a:r>
              <a:rPr lang="en-GB" sz="1700"/>
              <a:t>While </a:t>
            </a:r>
            <a:r>
              <a:rPr lang="en-GB" sz="1700"/>
              <a:t>deploying the chaincode for this example set the -ccep flag to “OR(‘Org1MSP.peer’, ‘Org2MSP.peer’)” </a:t>
            </a:r>
            <a:endParaRPr sz="1700"/>
          </a:p>
          <a:p>
            <a:pPr indent="0" lvl="0" marL="457200" rtl="0" algn="l">
              <a:spcBef>
                <a:spcPts val="1200"/>
              </a:spcBef>
              <a:spcAft>
                <a:spcPts val="1200"/>
              </a:spcAft>
              <a:buNone/>
            </a:pPr>
            <a:r>
              <a:rPr lang="en-GB" sz="1700"/>
              <a:t>Example on how to use event listeners</a:t>
            </a:r>
            <a:endParaRPr sz="1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References</a:t>
            </a:r>
            <a:endParaRPr/>
          </a:p>
        </p:txBody>
      </p:sp>
      <p:sp>
        <p:nvSpPr>
          <p:cNvPr id="193" name="Google Shape;193;p25"/>
          <p:cNvSpPr txBox="1"/>
          <p:nvPr>
            <p:ph idx="1" type="body"/>
          </p:nvPr>
        </p:nvSpPr>
        <p:spPr>
          <a:xfrm>
            <a:off x="729450" y="2078875"/>
            <a:ext cx="8080500" cy="273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u="sng">
                <a:solidFill>
                  <a:schemeClr val="hlink"/>
                </a:solidFill>
                <a:hlinkClick r:id="rId3"/>
              </a:rPr>
              <a:t>Endorsement policies — hyperledger-fabricdocs main documentation</a:t>
            </a:r>
            <a:endParaRPr/>
          </a:p>
          <a:p>
            <a:pPr indent="-311150" lvl="0" marL="457200" rtl="0" algn="l">
              <a:spcBef>
                <a:spcPts val="0"/>
              </a:spcBef>
              <a:spcAft>
                <a:spcPts val="0"/>
              </a:spcAft>
              <a:buSzPts val="1300"/>
              <a:buChar char="-"/>
            </a:pPr>
            <a:r>
              <a:rPr lang="en-GB" u="sng">
                <a:solidFill>
                  <a:schemeClr val="hlink"/>
                </a:solidFill>
                <a:hlinkClick r:id="rId4"/>
              </a:rPr>
              <a:t>Private data — hyperledger-fabricdocs main documentation</a:t>
            </a:r>
            <a:endParaRPr u="sng">
              <a:solidFill>
                <a:schemeClr val="hlink"/>
              </a:solidFill>
            </a:endParaRPr>
          </a:p>
          <a:p>
            <a:pPr indent="-311150" lvl="0" marL="457200" rtl="0" algn="l">
              <a:spcBef>
                <a:spcPts val="0"/>
              </a:spcBef>
              <a:spcAft>
                <a:spcPts val="0"/>
              </a:spcAft>
              <a:buClr>
                <a:schemeClr val="hlink"/>
              </a:buClr>
              <a:buSzPts val="1300"/>
              <a:buChar char="-"/>
            </a:pPr>
            <a:r>
              <a:rPr lang="en-GB" u="sng">
                <a:solidFill>
                  <a:schemeClr val="hlink"/>
                </a:solidFill>
                <a:hlinkClick r:id="rId5"/>
              </a:rPr>
              <a:t>Private Data — hyperledger-fabricdocs main documentation</a:t>
            </a:r>
            <a:r>
              <a:rPr lang="en-GB"/>
              <a:t> - Implicit private data</a:t>
            </a:r>
            <a:endParaRPr u="sng">
              <a:solidFill>
                <a:schemeClr val="hlink"/>
              </a:solidFill>
            </a:endParaRPr>
          </a:p>
          <a:p>
            <a:pPr indent="-311150" lvl="0" marL="457200" rtl="0" algn="l">
              <a:spcBef>
                <a:spcPts val="0"/>
              </a:spcBef>
              <a:spcAft>
                <a:spcPts val="0"/>
              </a:spcAft>
              <a:buSzPts val="1300"/>
              <a:buChar char="-"/>
            </a:pPr>
            <a:r>
              <a:rPr lang="en-GB" u="sng">
                <a:solidFill>
                  <a:schemeClr val="hlink"/>
                </a:solidFill>
                <a:hlinkClick r:id="rId6"/>
              </a:rPr>
              <a:t>Hyperledger Fabric SDK for Node.js Interface: Network</a:t>
            </a:r>
            <a:r>
              <a:rPr lang="en-GB" u="sng">
                <a:solidFill>
                  <a:schemeClr val="hlink"/>
                </a:solidFill>
              </a:rPr>
              <a:t> </a:t>
            </a:r>
            <a:r>
              <a:rPr lang="en-GB"/>
              <a:t> - BlockEventListeners</a:t>
            </a:r>
            <a:endParaRPr u="sng">
              <a:solidFill>
                <a:schemeClr val="hlink"/>
              </a:solidFill>
            </a:endParaRPr>
          </a:p>
          <a:p>
            <a:pPr indent="-311150" lvl="0" marL="457200" rtl="0" algn="l">
              <a:spcBef>
                <a:spcPts val="0"/>
              </a:spcBef>
              <a:spcAft>
                <a:spcPts val="0"/>
              </a:spcAft>
              <a:buSzPts val="1300"/>
              <a:buChar char="-"/>
            </a:pPr>
            <a:r>
              <a:rPr lang="en-GB" u="sng">
                <a:solidFill>
                  <a:schemeClr val="hlink"/>
                </a:solidFill>
                <a:hlinkClick r:id="rId7"/>
              </a:rPr>
              <a:t>Hyperledger Fabric SDK for Node.js Interface: Contract</a:t>
            </a:r>
            <a:r>
              <a:rPr lang="en-GB"/>
              <a:t> -  ContractEventListeners</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GB"/>
              <a:t>NPTEL links:</a:t>
            </a:r>
            <a:endParaRPr/>
          </a:p>
          <a:p>
            <a:pPr indent="-311150" lvl="0" marL="457200" rtl="0" algn="l">
              <a:spcBef>
                <a:spcPts val="1200"/>
              </a:spcBef>
              <a:spcAft>
                <a:spcPts val="0"/>
              </a:spcAft>
              <a:buSzPts val="1300"/>
              <a:buChar char="-"/>
            </a:pPr>
            <a:r>
              <a:rPr lang="en-GB" u="sng">
                <a:solidFill>
                  <a:schemeClr val="hlink"/>
                </a:solidFill>
                <a:hlinkClick r:id="rId8"/>
              </a:rPr>
              <a:t>https://youtu.be/4ujj5knD3pg?si=joLsrcNJDv1l7EMk</a:t>
            </a:r>
            <a:r>
              <a:rPr lang="en-GB"/>
              <a:t> : Fabric Membership and Identity Management</a:t>
            </a:r>
            <a:endParaRPr/>
          </a:p>
          <a:p>
            <a:pPr indent="-311150" lvl="0" marL="457200" rtl="0" algn="l">
              <a:spcBef>
                <a:spcPts val="0"/>
              </a:spcBef>
              <a:spcAft>
                <a:spcPts val="0"/>
              </a:spcAft>
              <a:buSzPts val="1300"/>
              <a:buChar char="-"/>
            </a:pPr>
            <a:r>
              <a:rPr lang="en-GB" u="sng">
                <a:solidFill>
                  <a:schemeClr val="hlink"/>
                </a:solidFill>
                <a:hlinkClick r:id="rId9"/>
              </a:rPr>
              <a:t>https://youtu.be/xjliVltyLRk?si=IRReh8BBsUDSnWm-</a:t>
            </a:r>
            <a:r>
              <a:rPr lang="en-GB"/>
              <a:t> : Fabric Components details</a:t>
            </a:r>
            <a:endParaRPr/>
          </a:p>
          <a:p>
            <a:pPr indent="-311150" lvl="0" marL="457200" rtl="0" algn="l">
              <a:spcBef>
                <a:spcPts val="0"/>
              </a:spcBef>
              <a:spcAft>
                <a:spcPts val="0"/>
              </a:spcAft>
              <a:buSzPts val="1300"/>
              <a:buChar char="-"/>
            </a:pPr>
            <a:r>
              <a:rPr lang="en-GB" u="sng">
                <a:solidFill>
                  <a:schemeClr val="hlink"/>
                </a:solidFill>
                <a:hlinkClick r:id="rId10"/>
              </a:rPr>
              <a:t>https://youtu.be/nBXr7dLXAbE?si=x4vaXCHnM_nLyOGs</a:t>
            </a:r>
            <a:r>
              <a:rPr lang="en-GB"/>
              <a:t> : Fabric Transaction flow</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p:nvPr/>
        </p:nvSpPr>
        <p:spPr>
          <a:xfrm>
            <a:off x="537825" y="780225"/>
            <a:ext cx="8347800" cy="416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3" name="Google Shape;93;p14"/>
          <p:cNvSpPr txBox="1"/>
          <p:nvPr/>
        </p:nvSpPr>
        <p:spPr>
          <a:xfrm>
            <a:off x="583300" y="780225"/>
            <a:ext cx="436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Hyperledger Fabric Network</a:t>
            </a:r>
            <a:endParaRPr>
              <a:latin typeface="Lato"/>
              <a:ea typeface="Lato"/>
              <a:cs typeface="Lato"/>
              <a:sym typeface="Lato"/>
            </a:endParaRPr>
          </a:p>
        </p:txBody>
      </p:sp>
      <p:sp>
        <p:nvSpPr>
          <p:cNvPr id="94" name="Google Shape;94;p14"/>
          <p:cNvSpPr/>
          <p:nvPr/>
        </p:nvSpPr>
        <p:spPr>
          <a:xfrm>
            <a:off x="6567575" y="1234750"/>
            <a:ext cx="1560600" cy="11439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5" name="Google Shape;95;p14"/>
          <p:cNvSpPr/>
          <p:nvPr/>
        </p:nvSpPr>
        <p:spPr>
          <a:xfrm>
            <a:off x="6734275" y="1469575"/>
            <a:ext cx="1249800" cy="31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latin typeface="Lato"/>
                <a:ea typeface="Lato"/>
                <a:cs typeface="Lato"/>
                <a:sym typeface="Lato"/>
              </a:rPr>
              <a:t>World State</a:t>
            </a:r>
            <a:endParaRPr sz="1100">
              <a:latin typeface="Lato"/>
              <a:ea typeface="Lato"/>
              <a:cs typeface="Lato"/>
              <a:sym typeface="Lato"/>
            </a:endParaRPr>
          </a:p>
        </p:txBody>
      </p:sp>
      <p:sp>
        <p:nvSpPr>
          <p:cNvPr id="96" name="Google Shape;96;p14"/>
          <p:cNvSpPr/>
          <p:nvPr/>
        </p:nvSpPr>
        <p:spPr>
          <a:xfrm>
            <a:off x="6734275" y="1909825"/>
            <a:ext cx="1249800" cy="31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latin typeface="Lato"/>
                <a:ea typeface="Lato"/>
                <a:cs typeface="Lato"/>
                <a:sym typeface="Lato"/>
              </a:rPr>
              <a:t>Ledger</a:t>
            </a:r>
            <a:endParaRPr sz="1100">
              <a:latin typeface="Lato"/>
              <a:ea typeface="Lato"/>
              <a:cs typeface="Lato"/>
              <a:sym typeface="Lato"/>
            </a:endParaRPr>
          </a:p>
        </p:txBody>
      </p:sp>
      <p:sp>
        <p:nvSpPr>
          <p:cNvPr id="97" name="Google Shape;97;p14"/>
          <p:cNvSpPr/>
          <p:nvPr/>
        </p:nvSpPr>
        <p:spPr>
          <a:xfrm>
            <a:off x="1088725" y="1234750"/>
            <a:ext cx="1560600" cy="11439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8" name="Google Shape;98;p14"/>
          <p:cNvSpPr/>
          <p:nvPr/>
        </p:nvSpPr>
        <p:spPr>
          <a:xfrm>
            <a:off x="1244125" y="1469575"/>
            <a:ext cx="1249800" cy="31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latin typeface="Lato"/>
                <a:ea typeface="Lato"/>
                <a:cs typeface="Lato"/>
                <a:sym typeface="Lato"/>
              </a:rPr>
              <a:t>World State</a:t>
            </a:r>
            <a:endParaRPr sz="1100">
              <a:latin typeface="Lato"/>
              <a:ea typeface="Lato"/>
              <a:cs typeface="Lato"/>
              <a:sym typeface="Lato"/>
            </a:endParaRPr>
          </a:p>
        </p:txBody>
      </p:sp>
      <p:sp>
        <p:nvSpPr>
          <p:cNvPr id="99" name="Google Shape;99;p14"/>
          <p:cNvSpPr/>
          <p:nvPr/>
        </p:nvSpPr>
        <p:spPr>
          <a:xfrm>
            <a:off x="1244125" y="1909825"/>
            <a:ext cx="1249800" cy="31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latin typeface="Lato"/>
                <a:ea typeface="Lato"/>
                <a:cs typeface="Lato"/>
                <a:sym typeface="Lato"/>
              </a:rPr>
              <a:t>Ledger</a:t>
            </a:r>
            <a:endParaRPr sz="1100">
              <a:latin typeface="Lato"/>
              <a:ea typeface="Lato"/>
              <a:cs typeface="Lato"/>
              <a:sym typeface="Lato"/>
            </a:endParaRPr>
          </a:p>
        </p:txBody>
      </p:sp>
      <p:sp>
        <p:nvSpPr>
          <p:cNvPr id="100" name="Google Shape;100;p14"/>
          <p:cNvSpPr/>
          <p:nvPr/>
        </p:nvSpPr>
        <p:spPr>
          <a:xfrm>
            <a:off x="3931425" y="1234750"/>
            <a:ext cx="1560600" cy="11439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1" name="Google Shape;101;p14"/>
          <p:cNvSpPr/>
          <p:nvPr/>
        </p:nvSpPr>
        <p:spPr>
          <a:xfrm>
            <a:off x="4098125" y="1469575"/>
            <a:ext cx="1249800" cy="31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latin typeface="Lato"/>
                <a:ea typeface="Lato"/>
                <a:cs typeface="Lato"/>
                <a:sym typeface="Lato"/>
              </a:rPr>
              <a:t>World State</a:t>
            </a:r>
            <a:endParaRPr sz="1100">
              <a:latin typeface="Lato"/>
              <a:ea typeface="Lato"/>
              <a:cs typeface="Lato"/>
              <a:sym typeface="Lato"/>
            </a:endParaRPr>
          </a:p>
        </p:txBody>
      </p:sp>
      <p:sp>
        <p:nvSpPr>
          <p:cNvPr id="102" name="Google Shape;102;p14"/>
          <p:cNvSpPr/>
          <p:nvPr/>
        </p:nvSpPr>
        <p:spPr>
          <a:xfrm>
            <a:off x="4098125" y="1909825"/>
            <a:ext cx="1249800" cy="31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latin typeface="Lato"/>
                <a:ea typeface="Lato"/>
                <a:cs typeface="Lato"/>
                <a:sym typeface="Lato"/>
              </a:rPr>
              <a:t>Ledger</a:t>
            </a:r>
            <a:endParaRPr sz="1100">
              <a:latin typeface="Lato"/>
              <a:ea typeface="Lato"/>
              <a:cs typeface="Lato"/>
              <a:sym typeface="Lato"/>
            </a:endParaRPr>
          </a:p>
        </p:txBody>
      </p:sp>
      <p:sp>
        <p:nvSpPr>
          <p:cNvPr id="103" name="Google Shape;103;p14"/>
          <p:cNvSpPr txBox="1"/>
          <p:nvPr/>
        </p:nvSpPr>
        <p:spPr>
          <a:xfrm>
            <a:off x="1386250" y="1180425"/>
            <a:ext cx="894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latin typeface="Lato"/>
                <a:ea typeface="Lato"/>
                <a:cs typeface="Lato"/>
                <a:sym typeface="Lato"/>
              </a:rPr>
              <a:t>Channel 1</a:t>
            </a:r>
            <a:endParaRPr sz="1000">
              <a:latin typeface="Lato"/>
              <a:ea typeface="Lato"/>
              <a:cs typeface="Lato"/>
              <a:sym typeface="Lato"/>
            </a:endParaRPr>
          </a:p>
        </p:txBody>
      </p:sp>
      <p:sp>
        <p:nvSpPr>
          <p:cNvPr id="104" name="Google Shape;104;p14"/>
          <p:cNvSpPr txBox="1"/>
          <p:nvPr/>
        </p:nvSpPr>
        <p:spPr>
          <a:xfrm>
            <a:off x="6900875" y="1180425"/>
            <a:ext cx="894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latin typeface="Lato"/>
                <a:ea typeface="Lato"/>
                <a:cs typeface="Lato"/>
                <a:sym typeface="Lato"/>
              </a:rPr>
              <a:t>Channel 3</a:t>
            </a:r>
            <a:endParaRPr sz="1000">
              <a:latin typeface="Lato"/>
              <a:ea typeface="Lato"/>
              <a:cs typeface="Lato"/>
              <a:sym typeface="Lato"/>
            </a:endParaRPr>
          </a:p>
        </p:txBody>
      </p:sp>
      <p:sp>
        <p:nvSpPr>
          <p:cNvPr id="105" name="Google Shape;105;p14"/>
          <p:cNvSpPr txBox="1"/>
          <p:nvPr/>
        </p:nvSpPr>
        <p:spPr>
          <a:xfrm>
            <a:off x="4276025" y="1180425"/>
            <a:ext cx="894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latin typeface="Lato"/>
                <a:ea typeface="Lato"/>
                <a:cs typeface="Lato"/>
                <a:sym typeface="Lato"/>
              </a:rPr>
              <a:t>Channel 2</a:t>
            </a:r>
            <a:endParaRPr sz="1000">
              <a:latin typeface="Lato"/>
              <a:ea typeface="Lato"/>
              <a:cs typeface="Lato"/>
              <a:sym typeface="Lato"/>
            </a:endParaRPr>
          </a:p>
        </p:txBody>
      </p:sp>
      <p:sp>
        <p:nvSpPr>
          <p:cNvPr id="106" name="Google Shape;106;p14"/>
          <p:cNvSpPr/>
          <p:nvPr/>
        </p:nvSpPr>
        <p:spPr>
          <a:xfrm>
            <a:off x="1276450" y="2984600"/>
            <a:ext cx="1113600" cy="4695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Org_1</a:t>
            </a:r>
            <a:endParaRPr>
              <a:latin typeface="Lato"/>
              <a:ea typeface="Lato"/>
              <a:cs typeface="Lato"/>
              <a:sym typeface="Lato"/>
            </a:endParaRPr>
          </a:p>
        </p:txBody>
      </p:sp>
      <p:sp>
        <p:nvSpPr>
          <p:cNvPr id="107" name="Google Shape;107;p14"/>
          <p:cNvSpPr/>
          <p:nvPr/>
        </p:nvSpPr>
        <p:spPr>
          <a:xfrm>
            <a:off x="4098125" y="3015800"/>
            <a:ext cx="1113600" cy="4695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Org_2</a:t>
            </a:r>
            <a:endParaRPr>
              <a:latin typeface="Lato"/>
              <a:ea typeface="Lato"/>
              <a:cs typeface="Lato"/>
              <a:sym typeface="Lato"/>
            </a:endParaRPr>
          </a:p>
        </p:txBody>
      </p:sp>
      <p:sp>
        <p:nvSpPr>
          <p:cNvPr id="108" name="Google Shape;108;p14"/>
          <p:cNvSpPr/>
          <p:nvPr/>
        </p:nvSpPr>
        <p:spPr>
          <a:xfrm>
            <a:off x="2323600" y="4115075"/>
            <a:ext cx="1113600" cy="4695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Org_4</a:t>
            </a:r>
            <a:endParaRPr>
              <a:latin typeface="Lato"/>
              <a:ea typeface="Lato"/>
              <a:cs typeface="Lato"/>
              <a:sym typeface="Lato"/>
            </a:endParaRPr>
          </a:p>
        </p:txBody>
      </p:sp>
      <p:sp>
        <p:nvSpPr>
          <p:cNvPr id="109" name="Google Shape;109;p14"/>
          <p:cNvSpPr/>
          <p:nvPr/>
        </p:nvSpPr>
        <p:spPr>
          <a:xfrm>
            <a:off x="5492025" y="4115075"/>
            <a:ext cx="1113600" cy="4695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Org_5</a:t>
            </a:r>
            <a:endParaRPr>
              <a:latin typeface="Lato"/>
              <a:ea typeface="Lato"/>
              <a:cs typeface="Lato"/>
              <a:sym typeface="Lato"/>
            </a:endParaRPr>
          </a:p>
        </p:txBody>
      </p:sp>
      <p:sp>
        <p:nvSpPr>
          <p:cNvPr id="110" name="Google Shape;110;p14"/>
          <p:cNvSpPr/>
          <p:nvPr/>
        </p:nvSpPr>
        <p:spPr>
          <a:xfrm>
            <a:off x="6919800" y="3015800"/>
            <a:ext cx="1113600" cy="4695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Org_3</a:t>
            </a:r>
            <a:endParaRPr>
              <a:latin typeface="Lato"/>
              <a:ea typeface="Lato"/>
              <a:cs typeface="Lato"/>
              <a:sym typeface="Lato"/>
            </a:endParaRPr>
          </a:p>
        </p:txBody>
      </p:sp>
      <p:cxnSp>
        <p:nvCxnSpPr>
          <p:cNvPr id="111" name="Google Shape;111;p14"/>
          <p:cNvCxnSpPr>
            <a:stCxn id="97" idx="2"/>
            <a:endCxn id="108" idx="0"/>
          </p:cNvCxnSpPr>
          <p:nvPr/>
        </p:nvCxnSpPr>
        <p:spPr>
          <a:xfrm flipH="1" rot="-5400000">
            <a:off x="1506475" y="2741200"/>
            <a:ext cx="1736400" cy="1011300"/>
          </a:xfrm>
          <a:prstGeom prst="bentConnector3">
            <a:avLst>
              <a:gd fmla="val 20501" name="adj1"/>
            </a:avLst>
          </a:prstGeom>
          <a:noFill/>
          <a:ln cap="flat" cmpd="sng" w="38100">
            <a:solidFill>
              <a:srgbClr val="FF0000"/>
            </a:solidFill>
            <a:prstDash val="solid"/>
            <a:round/>
            <a:headEnd len="med" w="med" type="none"/>
            <a:tailEnd len="med" w="med" type="none"/>
          </a:ln>
        </p:spPr>
      </p:cxnSp>
      <p:cxnSp>
        <p:nvCxnSpPr>
          <p:cNvPr id="112" name="Google Shape;112;p14"/>
          <p:cNvCxnSpPr>
            <a:stCxn id="97" idx="2"/>
          </p:cNvCxnSpPr>
          <p:nvPr/>
        </p:nvCxnSpPr>
        <p:spPr>
          <a:xfrm rot="5400000">
            <a:off x="1317025" y="2455450"/>
            <a:ext cx="628800" cy="475200"/>
          </a:xfrm>
          <a:prstGeom prst="bentConnector3">
            <a:avLst>
              <a:gd fmla="val 50000" name="adj1"/>
            </a:avLst>
          </a:prstGeom>
          <a:noFill/>
          <a:ln cap="flat" cmpd="sng" w="38100">
            <a:solidFill>
              <a:srgbClr val="FF0000"/>
            </a:solidFill>
            <a:prstDash val="solid"/>
            <a:round/>
            <a:headEnd len="med" w="med" type="none"/>
            <a:tailEnd len="med" w="med" type="none"/>
          </a:ln>
        </p:spPr>
      </p:cxnSp>
      <p:cxnSp>
        <p:nvCxnSpPr>
          <p:cNvPr id="113" name="Google Shape;113;p14"/>
          <p:cNvCxnSpPr>
            <a:stCxn id="100" idx="2"/>
            <a:endCxn id="108" idx="0"/>
          </p:cNvCxnSpPr>
          <p:nvPr/>
        </p:nvCxnSpPr>
        <p:spPr>
          <a:xfrm rot="5400000">
            <a:off x="2927925" y="2331250"/>
            <a:ext cx="1736400" cy="1831200"/>
          </a:xfrm>
          <a:prstGeom prst="bentConnector3">
            <a:avLst>
              <a:gd fmla="val 27917" name="adj1"/>
            </a:avLst>
          </a:prstGeom>
          <a:noFill/>
          <a:ln cap="flat" cmpd="sng" w="38100">
            <a:solidFill>
              <a:srgbClr val="1155CC"/>
            </a:solidFill>
            <a:prstDash val="solid"/>
            <a:round/>
            <a:headEnd len="med" w="med" type="none"/>
            <a:tailEnd len="med" w="med" type="none"/>
          </a:ln>
        </p:spPr>
      </p:cxnSp>
      <p:cxnSp>
        <p:nvCxnSpPr>
          <p:cNvPr id="114" name="Google Shape;114;p14"/>
          <p:cNvCxnSpPr>
            <a:stCxn id="97" idx="3"/>
            <a:endCxn id="107" idx="1"/>
          </p:cNvCxnSpPr>
          <p:nvPr/>
        </p:nvCxnSpPr>
        <p:spPr>
          <a:xfrm>
            <a:off x="2649325" y="1806700"/>
            <a:ext cx="1448700" cy="1443900"/>
          </a:xfrm>
          <a:prstGeom prst="bentConnector3">
            <a:avLst>
              <a:gd fmla="val 50003" name="adj1"/>
            </a:avLst>
          </a:prstGeom>
          <a:noFill/>
          <a:ln cap="flat" cmpd="sng" w="38100">
            <a:solidFill>
              <a:srgbClr val="FF0000"/>
            </a:solidFill>
            <a:prstDash val="solid"/>
            <a:round/>
            <a:headEnd len="med" w="med" type="none"/>
            <a:tailEnd len="med" w="med" type="none"/>
          </a:ln>
        </p:spPr>
      </p:cxnSp>
      <p:cxnSp>
        <p:nvCxnSpPr>
          <p:cNvPr id="115" name="Google Shape;115;p14"/>
          <p:cNvCxnSpPr>
            <a:stCxn id="107" idx="3"/>
            <a:endCxn id="94" idx="1"/>
          </p:cNvCxnSpPr>
          <p:nvPr/>
        </p:nvCxnSpPr>
        <p:spPr>
          <a:xfrm flipH="1" rot="10800000">
            <a:off x="5211725" y="1806650"/>
            <a:ext cx="1356000" cy="1443900"/>
          </a:xfrm>
          <a:prstGeom prst="bentConnector3">
            <a:avLst>
              <a:gd fmla="val 49994" name="adj1"/>
            </a:avLst>
          </a:prstGeom>
          <a:noFill/>
          <a:ln cap="flat" cmpd="sng" w="38100">
            <a:solidFill>
              <a:srgbClr val="00FF00"/>
            </a:solidFill>
            <a:prstDash val="solid"/>
            <a:round/>
            <a:headEnd len="med" w="med" type="none"/>
            <a:tailEnd len="med" w="med" type="none"/>
          </a:ln>
        </p:spPr>
      </p:cxnSp>
      <p:cxnSp>
        <p:nvCxnSpPr>
          <p:cNvPr id="116" name="Google Shape;116;p14"/>
          <p:cNvCxnSpPr>
            <a:stCxn id="100" idx="3"/>
            <a:endCxn id="109" idx="0"/>
          </p:cNvCxnSpPr>
          <p:nvPr/>
        </p:nvCxnSpPr>
        <p:spPr>
          <a:xfrm>
            <a:off x="5492025" y="1806700"/>
            <a:ext cx="556800" cy="2308500"/>
          </a:xfrm>
          <a:prstGeom prst="bentConnector2">
            <a:avLst/>
          </a:prstGeom>
          <a:noFill/>
          <a:ln cap="flat" cmpd="sng" w="38100">
            <a:solidFill>
              <a:srgbClr val="1155CC"/>
            </a:solidFill>
            <a:prstDash val="solid"/>
            <a:round/>
            <a:headEnd len="med" w="med" type="none"/>
            <a:tailEnd len="med" w="med" type="none"/>
          </a:ln>
        </p:spPr>
      </p:cxnSp>
      <p:cxnSp>
        <p:nvCxnSpPr>
          <p:cNvPr id="117" name="Google Shape;117;p14"/>
          <p:cNvCxnSpPr>
            <a:stCxn id="94" idx="2"/>
            <a:endCxn id="110" idx="0"/>
          </p:cNvCxnSpPr>
          <p:nvPr/>
        </p:nvCxnSpPr>
        <p:spPr>
          <a:xfrm flipH="1" rot="-5400000">
            <a:off x="7093625" y="2632900"/>
            <a:ext cx="637200" cy="128700"/>
          </a:xfrm>
          <a:prstGeom prst="bentConnector3">
            <a:avLst>
              <a:gd fmla="val 49996" name="adj1"/>
            </a:avLst>
          </a:prstGeom>
          <a:noFill/>
          <a:ln cap="flat" cmpd="sng" w="38100">
            <a:solidFill>
              <a:srgbClr val="00FF00"/>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5"/>
          <p:cNvSpPr txBox="1"/>
          <p:nvPr>
            <p:ph type="title"/>
          </p:nvPr>
        </p:nvSpPr>
        <p:spPr>
          <a:xfrm>
            <a:off x="727650" y="600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Organization</a:t>
            </a:r>
            <a:endParaRPr/>
          </a:p>
        </p:txBody>
      </p:sp>
      <p:sp>
        <p:nvSpPr>
          <p:cNvPr id="123" name="Google Shape;123;p15"/>
          <p:cNvSpPr txBox="1"/>
          <p:nvPr>
            <p:ph idx="1" type="body"/>
          </p:nvPr>
        </p:nvSpPr>
        <p:spPr>
          <a:xfrm>
            <a:off x="727650" y="1441200"/>
            <a:ext cx="8189100" cy="31749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GB" sz="2000"/>
              <a:t>Membership Service Providers (MSP) : Identity management of members</a:t>
            </a:r>
            <a:endParaRPr sz="2000"/>
          </a:p>
          <a:p>
            <a:pPr indent="-355600" lvl="0" marL="457200" rtl="0" algn="l">
              <a:spcBef>
                <a:spcPts val="0"/>
              </a:spcBef>
              <a:spcAft>
                <a:spcPts val="0"/>
              </a:spcAft>
              <a:buSzPts val="2000"/>
              <a:buChar char="-"/>
            </a:pPr>
            <a:r>
              <a:rPr lang="en-GB" sz="2000"/>
              <a:t>Administrators : To manage the members (enroll, remove etc.)</a:t>
            </a:r>
            <a:endParaRPr sz="2000"/>
          </a:p>
          <a:p>
            <a:pPr indent="-355600" lvl="0" marL="457200" rtl="0" algn="l">
              <a:spcBef>
                <a:spcPts val="0"/>
              </a:spcBef>
              <a:spcAft>
                <a:spcPts val="0"/>
              </a:spcAft>
              <a:buSzPts val="2000"/>
              <a:buChar char="-"/>
            </a:pPr>
            <a:r>
              <a:rPr lang="en-GB" sz="2000"/>
              <a:t>Users : Typically applications connecting to the blockchain network</a:t>
            </a:r>
            <a:endParaRPr sz="2000"/>
          </a:p>
          <a:p>
            <a:pPr indent="-355600" lvl="0" marL="457200" rtl="0" algn="l">
              <a:spcBef>
                <a:spcPts val="0"/>
              </a:spcBef>
              <a:spcAft>
                <a:spcPts val="0"/>
              </a:spcAft>
              <a:buSzPts val="2000"/>
              <a:buChar char="-"/>
            </a:pPr>
            <a:r>
              <a:rPr lang="en-GB" sz="2000"/>
              <a:t>Peers : Hosting the chaincode and storing the ledger</a:t>
            </a:r>
            <a:endParaRPr sz="2000"/>
          </a:p>
          <a:p>
            <a:pPr indent="-355600" lvl="0" marL="457200" rtl="0" algn="l">
              <a:spcBef>
                <a:spcPts val="0"/>
              </a:spcBef>
              <a:spcAft>
                <a:spcPts val="0"/>
              </a:spcAft>
              <a:buSzPts val="2000"/>
              <a:buChar char="-"/>
            </a:pPr>
            <a:r>
              <a:rPr lang="en-GB" sz="2000"/>
              <a:t>Orderers (optional) : Ordering of transactions</a:t>
            </a:r>
            <a:endParaRPr sz="2000"/>
          </a:p>
          <a:p>
            <a:pPr indent="0" lvl="0" marL="0" rtl="0" algn="l">
              <a:spcBef>
                <a:spcPts val="1200"/>
              </a:spcBef>
              <a:spcAft>
                <a:spcPts val="1200"/>
              </a:spcAft>
              <a:buNone/>
            </a:pPr>
            <a:r>
              <a:rPr lang="en-GB" sz="2000"/>
              <a:t>Each organization has an ID and a network can have multiple participating organizations</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6"/>
          <p:cNvSpPr txBox="1"/>
          <p:nvPr/>
        </p:nvSpPr>
        <p:spPr>
          <a:xfrm>
            <a:off x="603500" y="683600"/>
            <a:ext cx="7431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100">
                <a:latin typeface="Lato"/>
                <a:ea typeface="Lato"/>
                <a:cs typeface="Lato"/>
                <a:sym typeface="Lato"/>
              </a:rPr>
              <a:t>Entities involved</a:t>
            </a:r>
            <a:endParaRPr sz="2100">
              <a:latin typeface="Lato"/>
              <a:ea typeface="Lato"/>
              <a:cs typeface="Lato"/>
              <a:sym typeface="Lato"/>
            </a:endParaRPr>
          </a:p>
        </p:txBody>
      </p:sp>
      <p:pic>
        <p:nvPicPr>
          <p:cNvPr id="129" name="Google Shape;129;p16"/>
          <p:cNvPicPr preferRelativeResize="0"/>
          <p:nvPr/>
        </p:nvPicPr>
        <p:blipFill>
          <a:blip r:embed="rId3">
            <a:alphaModFix/>
          </a:blip>
          <a:stretch>
            <a:fillRect/>
          </a:stretch>
        </p:blipFill>
        <p:spPr>
          <a:xfrm>
            <a:off x="900000" y="1343900"/>
            <a:ext cx="7600888" cy="3647200"/>
          </a:xfrm>
          <a:prstGeom prst="rect">
            <a:avLst/>
          </a:prstGeom>
          <a:noFill/>
          <a:ln>
            <a:noFill/>
          </a:ln>
        </p:spPr>
      </p:pic>
      <p:sp>
        <p:nvSpPr>
          <p:cNvPr id="130" name="Google Shape;130;p16"/>
          <p:cNvSpPr txBox="1"/>
          <p:nvPr/>
        </p:nvSpPr>
        <p:spPr>
          <a:xfrm>
            <a:off x="7140300" y="0"/>
            <a:ext cx="237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Image courtesy: NPTEL</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7"/>
          <p:cNvSpPr txBox="1"/>
          <p:nvPr>
            <p:ph type="title"/>
          </p:nvPr>
        </p:nvSpPr>
        <p:spPr>
          <a:xfrm>
            <a:off x="727650" y="720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Flow of Transactions</a:t>
            </a:r>
            <a:endParaRPr/>
          </a:p>
        </p:txBody>
      </p:sp>
      <p:sp>
        <p:nvSpPr>
          <p:cNvPr id="136" name="Google Shape;136;p17"/>
          <p:cNvSpPr/>
          <p:nvPr/>
        </p:nvSpPr>
        <p:spPr>
          <a:xfrm>
            <a:off x="727650" y="1794300"/>
            <a:ext cx="2197800" cy="1117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Endorse</a:t>
            </a:r>
            <a:endParaRPr>
              <a:latin typeface="Lato"/>
              <a:ea typeface="Lato"/>
              <a:cs typeface="Lato"/>
              <a:sym typeface="Lato"/>
            </a:endParaRPr>
          </a:p>
        </p:txBody>
      </p:sp>
      <p:sp>
        <p:nvSpPr>
          <p:cNvPr id="137" name="Google Shape;137;p17"/>
          <p:cNvSpPr/>
          <p:nvPr/>
        </p:nvSpPr>
        <p:spPr>
          <a:xfrm>
            <a:off x="3392000" y="1794300"/>
            <a:ext cx="2197800" cy="1117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Order</a:t>
            </a:r>
            <a:endParaRPr>
              <a:latin typeface="Lato"/>
              <a:ea typeface="Lato"/>
              <a:cs typeface="Lato"/>
              <a:sym typeface="Lato"/>
            </a:endParaRPr>
          </a:p>
        </p:txBody>
      </p:sp>
      <p:sp>
        <p:nvSpPr>
          <p:cNvPr id="138" name="Google Shape;138;p17"/>
          <p:cNvSpPr/>
          <p:nvPr/>
        </p:nvSpPr>
        <p:spPr>
          <a:xfrm>
            <a:off x="6056350" y="1794300"/>
            <a:ext cx="2197800" cy="1117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Validate</a:t>
            </a:r>
            <a:endParaRPr>
              <a:latin typeface="Lato"/>
              <a:ea typeface="Lato"/>
              <a:cs typeface="Lato"/>
              <a:sym typeface="Lato"/>
            </a:endParaRPr>
          </a:p>
        </p:txBody>
      </p:sp>
      <p:sp>
        <p:nvSpPr>
          <p:cNvPr id="139" name="Google Shape;139;p17"/>
          <p:cNvSpPr txBox="1"/>
          <p:nvPr/>
        </p:nvSpPr>
        <p:spPr>
          <a:xfrm>
            <a:off x="723075" y="3031075"/>
            <a:ext cx="2197800" cy="189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latin typeface="Lato"/>
                <a:ea typeface="Lato"/>
                <a:cs typeface="Lato"/>
                <a:sym typeface="Lato"/>
              </a:rPr>
              <a:t>Client sends the transaction proposal to endorser. The endorsers return results with their signatures. The client checks if the endorsement policy is being satisfied. If yes, it sends the transaction to the orderer.</a:t>
            </a:r>
            <a:endParaRPr sz="1300">
              <a:latin typeface="Lato"/>
              <a:ea typeface="Lato"/>
              <a:cs typeface="Lato"/>
              <a:sym typeface="Lato"/>
            </a:endParaRPr>
          </a:p>
        </p:txBody>
      </p:sp>
      <p:sp>
        <p:nvSpPr>
          <p:cNvPr id="140" name="Google Shape;140;p17"/>
          <p:cNvSpPr txBox="1"/>
          <p:nvPr/>
        </p:nvSpPr>
        <p:spPr>
          <a:xfrm>
            <a:off x="3392000" y="3031075"/>
            <a:ext cx="2197800" cy="189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latin typeface="Lato"/>
                <a:ea typeface="Lato"/>
                <a:cs typeface="Lato"/>
                <a:sym typeface="Lato"/>
              </a:rPr>
              <a:t>The orderer simply orders the transactions, puts them into blocks and sends it to all the peers to be validated. It does not have to look at the transactions.</a:t>
            </a:r>
            <a:endParaRPr sz="1300">
              <a:latin typeface="Lato"/>
              <a:ea typeface="Lato"/>
              <a:cs typeface="Lato"/>
              <a:sym typeface="Lato"/>
            </a:endParaRPr>
          </a:p>
        </p:txBody>
      </p:sp>
      <p:sp>
        <p:nvSpPr>
          <p:cNvPr id="141" name="Google Shape;141;p17"/>
          <p:cNvSpPr txBox="1"/>
          <p:nvPr/>
        </p:nvSpPr>
        <p:spPr>
          <a:xfrm>
            <a:off x="6060925" y="3031075"/>
            <a:ext cx="2482200" cy="189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latin typeface="Lato"/>
                <a:ea typeface="Lato"/>
                <a:cs typeface="Lato"/>
                <a:sym typeface="Lato"/>
              </a:rPr>
              <a:t>The peers validate the transactions. (Check for double spending, enforcement of the endorsement policy etc.)</a:t>
            </a:r>
            <a:endParaRPr sz="13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8"/>
          <p:cNvSpPr txBox="1"/>
          <p:nvPr>
            <p:ph type="title"/>
          </p:nvPr>
        </p:nvSpPr>
        <p:spPr>
          <a:xfrm>
            <a:off x="727650" y="600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Setup prerequisites</a:t>
            </a:r>
            <a:endParaRPr/>
          </a:p>
        </p:txBody>
      </p:sp>
      <p:sp>
        <p:nvSpPr>
          <p:cNvPr id="147" name="Google Shape;147;p18"/>
          <p:cNvSpPr txBox="1"/>
          <p:nvPr>
            <p:ph idx="1" type="body"/>
          </p:nvPr>
        </p:nvSpPr>
        <p:spPr>
          <a:xfrm>
            <a:off x="727650" y="144120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t>Recommended to set up on a linux based system</a:t>
            </a:r>
            <a:endParaRPr sz="1600"/>
          </a:p>
          <a:p>
            <a:pPr indent="-330200" lvl="0" marL="457200" rtl="0" algn="l">
              <a:spcBef>
                <a:spcPts val="1200"/>
              </a:spcBef>
              <a:spcAft>
                <a:spcPts val="0"/>
              </a:spcAft>
              <a:buSzPts val="1600"/>
              <a:buChar char="-"/>
            </a:pPr>
            <a:r>
              <a:rPr lang="en-GB" sz="1600"/>
              <a:t>Git  </a:t>
            </a:r>
            <a:r>
              <a:rPr lang="en-GB" sz="1600" u="sng">
                <a:solidFill>
                  <a:schemeClr val="hlink"/>
                </a:solidFill>
                <a:hlinkClick r:id="rId3"/>
              </a:rPr>
              <a:t>https://git-scm.com/downloads</a:t>
            </a:r>
            <a:endParaRPr sz="1600"/>
          </a:p>
          <a:p>
            <a:pPr indent="-330200" lvl="0" marL="457200" rtl="0" algn="l">
              <a:spcBef>
                <a:spcPts val="0"/>
              </a:spcBef>
              <a:spcAft>
                <a:spcPts val="0"/>
              </a:spcAft>
              <a:buSzPts val="1600"/>
              <a:buChar char="-"/>
            </a:pPr>
            <a:r>
              <a:rPr lang="en-GB" sz="1600"/>
              <a:t>CURL </a:t>
            </a:r>
            <a:r>
              <a:rPr lang="en-GB" sz="1600" u="sng">
                <a:solidFill>
                  <a:schemeClr val="hlink"/>
                </a:solidFill>
                <a:hlinkClick r:id="rId4"/>
              </a:rPr>
              <a:t>https://curl.se/download.html</a:t>
            </a:r>
            <a:endParaRPr sz="1600"/>
          </a:p>
          <a:p>
            <a:pPr indent="-330200" lvl="0" marL="457200" rtl="0" algn="l">
              <a:spcBef>
                <a:spcPts val="0"/>
              </a:spcBef>
              <a:spcAft>
                <a:spcPts val="0"/>
              </a:spcAft>
              <a:buSzPts val="1600"/>
              <a:buChar char="-"/>
            </a:pPr>
            <a:r>
              <a:rPr lang="en-GB" sz="1600"/>
              <a:t>Docker Engine </a:t>
            </a:r>
            <a:r>
              <a:rPr lang="en-GB" sz="1600" u="sng">
                <a:solidFill>
                  <a:schemeClr val="hlink"/>
                </a:solidFill>
                <a:hlinkClick r:id="rId5"/>
              </a:rPr>
              <a:t>https://docs.docker.com/engine/install/</a:t>
            </a:r>
            <a:endParaRPr sz="1600"/>
          </a:p>
          <a:p>
            <a:pPr indent="-330200" lvl="0" marL="457200" rtl="0" algn="l">
              <a:spcBef>
                <a:spcPts val="0"/>
              </a:spcBef>
              <a:spcAft>
                <a:spcPts val="0"/>
              </a:spcAft>
              <a:buSzPts val="1600"/>
              <a:buChar char="-"/>
            </a:pPr>
            <a:r>
              <a:rPr lang="en-GB" sz="1600"/>
              <a:t>NodeJS (recommend to use nvm (Node Version Manager))</a:t>
            </a:r>
            <a:endParaRPr sz="1600"/>
          </a:p>
          <a:p>
            <a:pPr indent="-330200" lvl="0" marL="457200" rtl="0" algn="l">
              <a:spcBef>
                <a:spcPts val="0"/>
              </a:spcBef>
              <a:spcAft>
                <a:spcPts val="0"/>
              </a:spcAft>
              <a:buSzPts val="1600"/>
              <a:buChar char="-"/>
            </a:pPr>
            <a:r>
              <a:rPr lang="en-GB" sz="1600"/>
              <a:t>Docker Compose (version 1.29.2)</a:t>
            </a:r>
            <a:endParaRPr sz="1600"/>
          </a:p>
        </p:txBody>
      </p:sp>
      <p:sp>
        <p:nvSpPr>
          <p:cNvPr id="148" name="Google Shape;148;p18"/>
          <p:cNvSpPr txBox="1"/>
          <p:nvPr/>
        </p:nvSpPr>
        <p:spPr>
          <a:xfrm>
            <a:off x="727650" y="3797800"/>
            <a:ext cx="3404400" cy="615600"/>
          </a:xfrm>
          <a:prstGeom prst="rect">
            <a:avLst/>
          </a:prstGeom>
          <a:solidFill>
            <a:schemeClr val="accent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&gt;&gt; </a:t>
            </a:r>
            <a:r>
              <a:rPr lang="en-GB"/>
              <a:t>sudo groupadd docker</a:t>
            </a:r>
            <a:endParaRPr/>
          </a:p>
          <a:p>
            <a:pPr indent="0" lvl="0" marL="0" rtl="0" algn="l">
              <a:spcBef>
                <a:spcPts val="0"/>
              </a:spcBef>
              <a:spcAft>
                <a:spcPts val="0"/>
              </a:spcAft>
              <a:buNone/>
            </a:pPr>
            <a:r>
              <a:rPr lang="en-GB"/>
              <a:t>&gt;&gt; sudo usermod -aG docker $USER</a:t>
            </a:r>
            <a:endParaRPr/>
          </a:p>
        </p:txBody>
      </p:sp>
      <p:sp>
        <p:nvSpPr>
          <p:cNvPr id="149" name="Google Shape;149;p18"/>
          <p:cNvSpPr txBox="1"/>
          <p:nvPr/>
        </p:nvSpPr>
        <p:spPr>
          <a:xfrm>
            <a:off x="4266725" y="3797800"/>
            <a:ext cx="4405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To bypass using sudo every time while using docker</a:t>
            </a:r>
            <a:endParaRPr>
              <a:latin typeface="Lato"/>
              <a:ea typeface="Lato"/>
              <a:cs typeface="Lato"/>
              <a:sym typeface="Lato"/>
            </a:endParaRPr>
          </a:p>
          <a:p>
            <a:pPr indent="0" lvl="0" marL="0" rtl="0" algn="l">
              <a:spcBef>
                <a:spcPts val="0"/>
              </a:spcBef>
              <a:spcAft>
                <a:spcPts val="0"/>
              </a:spcAft>
              <a:buNone/>
            </a:pPr>
            <a:r>
              <a:rPr b="1" lang="en-GB">
                <a:latin typeface="Lato"/>
                <a:ea typeface="Lato"/>
                <a:cs typeface="Lato"/>
                <a:sym typeface="Lato"/>
              </a:rPr>
              <a:t>REQUIRED TO DO</a:t>
            </a:r>
            <a:r>
              <a:rPr lang="en-GB">
                <a:latin typeface="Lato"/>
                <a:ea typeface="Lato"/>
                <a:cs typeface="Lato"/>
                <a:sym typeface="Lato"/>
              </a:rPr>
              <a:t> </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9"/>
          <p:cNvSpPr txBox="1"/>
          <p:nvPr>
            <p:ph type="title"/>
          </p:nvPr>
        </p:nvSpPr>
        <p:spPr>
          <a:xfrm>
            <a:off x="727650" y="541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Installing Hyperledger Fabric</a:t>
            </a:r>
            <a:endParaRPr/>
          </a:p>
        </p:txBody>
      </p:sp>
      <p:sp>
        <p:nvSpPr>
          <p:cNvPr id="155" name="Google Shape;155;p19"/>
          <p:cNvSpPr txBox="1"/>
          <p:nvPr>
            <p:ph idx="1" type="body"/>
          </p:nvPr>
        </p:nvSpPr>
        <p:spPr>
          <a:xfrm>
            <a:off x="727650" y="1441200"/>
            <a:ext cx="7688700" cy="35337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358"/>
              <a:buNone/>
            </a:pPr>
            <a:r>
              <a:rPr b="1" lang="en-GB" sz="1522"/>
              <a:t>Determine a location on your machine where you want to place the fabric-samples repository and enter that directory in a terminal window.</a:t>
            </a:r>
            <a:endParaRPr b="1" sz="1522"/>
          </a:p>
          <a:p>
            <a:pPr indent="0" lvl="0" marL="0" rtl="0" algn="l">
              <a:lnSpc>
                <a:spcPct val="105000"/>
              </a:lnSpc>
              <a:spcBef>
                <a:spcPts val="1200"/>
              </a:spcBef>
              <a:spcAft>
                <a:spcPts val="0"/>
              </a:spcAft>
              <a:buSzPts val="358"/>
              <a:buNone/>
            </a:pPr>
            <a:r>
              <a:rPr lang="en-GB" sz="1522"/>
              <a:t>&gt;&gt; mkdir fabric</a:t>
            </a:r>
            <a:endParaRPr sz="1522"/>
          </a:p>
          <a:p>
            <a:pPr indent="0" lvl="0" marL="0" rtl="0" algn="l">
              <a:lnSpc>
                <a:spcPct val="105000"/>
              </a:lnSpc>
              <a:spcBef>
                <a:spcPts val="1200"/>
              </a:spcBef>
              <a:spcAft>
                <a:spcPts val="0"/>
              </a:spcAft>
              <a:buSzPts val="358"/>
              <a:buNone/>
            </a:pPr>
            <a:r>
              <a:rPr lang="en-GB" sz="1522"/>
              <a:t>&gt;&gt; cd fabric</a:t>
            </a:r>
            <a:endParaRPr sz="1522"/>
          </a:p>
          <a:p>
            <a:pPr indent="0" lvl="0" marL="0" rtl="0" algn="l">
              <a:lnSpc>
                <a:spcPct val="105000"/>
              </a:lnSpc>
              <a:spcBef>
                <a:spcPts val="1200"/>
              </a:spcBef>
              <a:spcAft>
                <a:spcPts val="0"/>
              </a:spcAft>
              <a:buSzPts val="358"/>
              <a:buNone/>
            </a:pPr>
            <a:r>
              <a:rPr lang="en-GB" sz="1522"/>
              <a:t>&gt;&gt; curl -sSL https://bit.ly/2ysbOFE | bash -s -- &lt;fabric_version&gt; &lt;fabric-ca_version&gt;</a:t>
            </a:r>
            <a:endParaRPr sz="1522"/>
          </a:p>
          <a:p>
            <a:pPr indent="0" lvl="0" marL="0" rtl="0" algn="l">
              <a:lnSpc>
                <a:spcPct val="105000"/>
              </a:lnSpc>
              <a:spcBef>
                <a:spcPts val="1200"/>
              </a:spcBef>
              <a:spcAft>
                <a:spcPts val="0"/>
              </a:spcAft>
              <a:buSzPts val="358"/>
              <a:buNone/>
            </a:pPr>
            <a:r>
              <a:rPr b="1" lang="en-GB" sz="1522"/>
              <a:t>Example:</a:t>
            </a:r>
            <a:endParaRPr b="1" sz="1522"/>
          </a:p>
          <a:p>
            <a:pPr indent="457200" lvl="0" marL="0" rtl="0" algn="l">
              <a:lnSpc>
                <a:spcPct val="105000"/>
              </a:lnSpc>
              <a:spcBef>
                <a:spcPts val="1200"/>
              </a:spcBef>
              <a:spcAft>
                <a:spcPts val="0"/>
              </a:spcAft>
              <a:buSzPts val="358"/>
              <a:buNone/>
            </a:pPr>
            <a:r>
              <a:rPr lang="en-GB" sz="1522"/>
              <a:t>&gt;&gt; curl -sSL https://bit.ly/2ysbOFE | bash -s -- 2.2.4  1.5.2</a:t>
            </a:r>
            <a:endParaRPr sz="1522"/>
          </a:p>
          <a:p>
            <a:pPr indent="457200" lvl="0" marL="0" rtl="0" algn="l">
              <a:lnSpc>
                <a:spcPct val="105000"/>
              </a:lnSpc>
              <a:spcBef>
                <a:spcPts val="1200"/>
              </a:spcBef>
              <a:spcAft>
                <a:spcPts val="0"/>
              </a:spcAft>
              <a:buSzPts val="358"/>
              <a:buNone/>
            </a:pPr>
            <a:r>
              <a:rPr lang="en-GB" sz="1522"/>
              <a:t>(Recommended to install 2.2.4)</a:t>
            </a:r>
            <a:endParaRPr sz="1522"/>
          </a:p>
          <a:p>
            <a:pPr indent="0" lvl="0" marL="0" rtl="0" algn="l">
              <a:lnSpc>
                <a:spcPct val="105000"/>
              </a:lnSpc>
              <a:spcBef>
                <a:spcPts val="1200"/>
              </a:spcBef>
              <a:spcAft>
                <a:spcPts val="0"/>
              </a:spcAft>
              <a:buSzPts val="358"/>
              <a:buNone/>
            </a:pPr>
            <a:r>
              <a:rPr lang="en-GB" sz="1522"/>
              <a:t>&gt;&gt; </a:t>
            </a:r>
            <a:r>
              <a:rPr lang="en-GB" sz="1522"/>
              <a:t>export PATH=&lt;path to download location&gt;/fabric-samples/bin:$PATH</a:t>
            </a:r>
            <a:endParaRPr sz="1522"/>
          </a:p>
          <a:p>
            <a:pPr indent="0" lvl="0" marL="0" rtl="0" algn="l">
              <a:lnSpc>
                <a:spcPct val="105000"/>
              </a:lnSpc>
              <a:spcBef>
                <a:spcPts val="1200"/>
              </a:spcBef>
              <a:spcAft>
                <a:spcPts val="1200"/>
              </a:spcAft>
              <a:buSzPts val="358"/>
              <a:buNone/>
            </a:pPr>
            <a:r>
              <a:t/>
            </a:r>
            <a:endParaRPr sz="422"/>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0"/>
          <p:cNvSpPr txBox="1"/>
          <p:nvPr>
            <p:ph type="title"/>
          </p:nvPr>
        </p:nvSpPr>
        <p:spPr>
          <a:xfrm>
            <a:off x="564975" y="526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Starting the test network with CAs</a:t>
            </a:r>
            <a:endParaRPr/>
          </a:p>
        </p:txBody>
      </p:sp>
      <p:sp>
        <p:nvSpPr>
          <p:cNvPr id="161" name="Google Shape;161;p20"/>
          <p:cNvSpPr txBox="1"/>
          <p:nvPr>
            <p:ph idx="1" type="body"/>
          </p:nvPr>
        </p:nvSpPr>
        <p:spPr>
          <a:xfrm>
            <a:off x="727650" y="1525650"/>
            <a:ext cx="7688700" cy="802800"/>
          </a:xfrm>
          <a:prstGeom prst="rect">
            <a:avLst/>
          </a:prstGeom>
          <a:solidFill>
            <a:srgbClr val="CCCCCC"/>
          </a:solidFill>
          <a:ln cap="flat" cmpd="sng" w="9525">
            <a:solidFill>
              <a:srgbClr val="073763"/>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GB"/>
              <a:t>&gt;&gt; cd fabric-samples/test-network</a:t>
            </a:r>
            <a:endParaRPr/>
          </a:p>
          <a:p>
            <a:pPr indent="0" lvl="0" marL="0" rtl="0" algn="l">
              <a:spcBef>
                <a:spcPts val="1200"/>
              </a:spcBef>
              <a:spcAft>
                <a:spcPts val="1200"/>
              </a:spcAft>
              <a:buNone/>
            </a:pPr>
            <a:r>
              <a:rPr lang="en-GB"/>
              <a:t>&gt;&gt; ./network.sh up -ca</a:t>
            </a:r>
            <a:endParaRPr/>
          </a:p>
        </p:txBody>
      </p:sp>
      <p:sp>
        <p:nvSpPr>
          <p:cNvPr id="162" name="Google Shape;162;p20"/>
          <p:cNvSpPr txBox="1"/>
          <p:nvPr/>
        </p:nvSpPr>
        <p:spPr>
          <a:xfrm>
            <a:off x="752975" y="2567575"/>
            <a:ext cx="84126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The script will start containers for each member of the test-network namely:</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orderer</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peer0.org1.example.com</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peer0.org2.example.com</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c</a:t>
            </a:r>
            <a:r>
              <a:rPr lang="en-GB">
                <a:latin typeface="Lato"/>
                <a:ea typeface="Lato"/>
                <a:cs typeface="Lato"/>
                <a:sym typeface="Lato"/>
              </a:rPr>
              <a:t>a_org1</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c</a:t>
            </a:r>
            <a:r>
              <a:rPr lang="en-GB">
                <a:latin typeface="Lato"/>
                <a:ea typeface="Lato"/>
                <a:cs typeface="Lato"/>
                <a:sym typeface="Lato"/>
              </a:rPr>
              <a:t>a_org2</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c</a:t>
            </a:r>
            <a:r>
              <a:rPr lang="en-GB">
                <a:latin typeface="Lato"/>
                <a:ea typeface="Lato"/>
                <a:cs typeface="Lato"/>
                <a:sym typeface="Lato"/>
              </a:rPr>
              <a:t>a_orderer</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cli</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1"/>
          <p:cNvSpPr txBox="1"/>
          <p:nvPr>
            <p:ph type="title"/>
          </p:nvPr>
        </p:nvSpPr>
        <p:spPr>
          <a:xfrm>
            <a:off x="727650" y="615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Creating a channel and deploying chaincode</a:t>
            </a:r>
            <a:endParaRPr/>
          </a:p>
        </p:txBody>
      </p:sp>
      <p:sp>
        <p:nvSpPr>
          <p:cNvPr id="168" name="Google Shape;168;p21"/>
          <p:cNvSpPr txBox="1"/>
          <p:nvPr>
            <p:ph idx="1" type="body"/>
          </p:nvPr>
        </p:nvSpPr>
        <p:spPr>
          <a:xfrm>
            <a:off x="727650" y="1619838"/>
            <a:ext cx="7688700" cy="190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700"/>
              <a:t>&gt;&gt; </a:t>
            </a:r>
            <a:r>
              <a:rPr lang="en-GB" sz="1700"/>
              <a:t>./network.sh createChannel -ca</a:t>
            </a:r>
            <a:endParaRPr sz="1700"/>
          </a:p>
          <a:p>
            <a:pPr indent="-336550" lvl="0" marL="457200" rtl="0" algn="l">
              <a:spcBef>
                <a:spcPts val="1200"/>
              </a:spcBef>
              <a:spcAft>
                <a:spcPts val="0"/>
              </a:spcAft>
              <a:buSzPts val="1700"/>
              <a:buChar char="●"/>
            </a:pPr>
            <a:r>
              <a:rPr lang="en-GB" sz="1700"/>
              <a:t>Creates a channel with name "mychannel"</a:t>
            </a:r>
            <a:endParaRPr sz="1700"/>
          </a:p>
          <a:p>
            <a:pPr indent="0" lvl="0" marL="0" rtl="0" algn="l">
              <a:spcBef>
                <a:spcPts val="1200"/>
              </a:spcBef>
              <a:spcAft>
                <a:spcPts val="0"/>
              </a:spcAft>
              <a:buNone/>
            </a:pPr>
            <a:r>
              <a:rPr lang="en-GB" sz="1700"/>
              <a:t>&gt;&gt; ./network.sh createChannel -c &lt;channel name&gt; -ca</a:t>
            </a:r>
            <a:endParaRPr sz="1700"/>
          </a:p>
          <a:p>
            <a:pPr indent="-336550" lvl="0" marL="457200" rtl="0" algn="l">
              <a:spcBef>
                <a:spcPts val="1200"/>
              </a:spcBef>
              <a:spcAft>
                <a:spcPts val="0"/>
              </a:spcAft>
              <a:buSzPts val="1700"/>
              <a:buChar char="●"/>
            </a:pPr>
            <a:r>
              <a:rPr lang="en-GB" sz="1700"/>
              <a:t>To create a channel with a custom name </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