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d6a3ee2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d6a3ee2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071f9a02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071f9a02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071f9a02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071f9a02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071f9a02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071f9a02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071f9a02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071f9a02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071f9a02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071f9a02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sz="3000"/>
              <a:t>Capital Structure;</a:t>
            </a:r>
            <a:endParaRPr sz="3000"/>
          </a:p>
          <a:p>
            <a:pPr indent="0" lvl="0" marL="0" rtl="0" algn="ctr">
              <a:spcBef>
                <a:spcPts val="0"/>
              </a:spcBef>
              <a:spcAft>
                <a:spcPts val="0"/>
              </a:spcAft>
              <a:buNone/>
            </a:pPr>
            <a:r>
              <a:rPr lang="en-GB" sz="3000"/>
              <a:t>Dividend Poliy</a:t>
            </a:r>
            <a:endParaRPr sz="3000"/>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sz="2400"/>
              <a:t>Select Problems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16-8</a:t>
            </a:r>
            <a:endParaRPr/>
          </a:p>
        </p:txBody>
      </p:sp>
      <p:sp>
        <p:nvSpPr>
          <p:cNvPr id="61" name="Google Shape;61;p14"/>
          <p:cNvSpPr txBox="1"/>
          <p:nvPr>
            <p:ph idx="1" type="body"/>
          </p:nvPr>
        </p:nvSpPr>
        <p:spPr>
          <a:xfrm>
            <a:off x="311700" y="1152475"/>
            <a:ext cx="8520600" cy="370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ABC Co., a prominent consumer products firm, is debating whether to convert its all-equity capital structure to one that is 35 percent debt. Currently, there are 8,000 shares outstanding, and the price per share is Rs.55. EBIT is expected to remain at Rs.32,000 per year forever. The interest rate on new debt is 8 percent, and there are no taxes.</a:t>
            </a:r>
            <a:endParaRPr sz="1400">
              <a:solidFill>
                <a:schemeClr val="dk1"/>
              </a:solidFill>
            </a:endParaRPr>
          </a:p>
          <a:p>
            <a:pPr indent="-317500" lvl="0" marL="457200" rtl="0" algn="l">
              <a:lnSpc>
                <a:spcPct val="150000"/>
              </a:lnSpc>
              <a:spcBef>
                <a:spcPts val="1600"/>
              </a:spcBef>
              <a:spcAft>
                <a:spcPts val="0"/>
              </a:spcAft>
              <a:buClr>
                <a:schemeClr val="dk1"/>
              </a:buClr>
              <a:buSzPts val="1400"/>
              <a:buAutoNum type="alphaLcPeriod"/>
            </a:pPr>
            <a:r>
              <a:rPr lang="en-GB" sz="1400">
                <a:solidFill>
                  <a:schemeClr val="dk1"/>
                </a:solidFill>
              </a:rPr>
              <a:t>Amit, a shareholder of the firm, owns 100 shares of stock, what is his cash flow under the current capital structure,. Assuming the firm has a dividend payout of 100 percent?</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lphaLcPeriod"/>
            </a:pPr>
            <a:r>
              <a:rPr lang="en-GB" sz="1400">
                <a:solidFill>
                  <a:schemeClr val="dk1"/>
                </a:solidFill>
              </a:rPr>
              <a:t>What will Amit’s cash flow be under the proposed capital structure of the firm? Assume he keeps all 100 of his shares.</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lphaLcPeriod"/>
            </a:pPr>
            <a:r>
              <a:rPr lang="en-GB" sz="1400">
                <a:solidFill>
                  <a:schemeClr val="dk1"/>
                </a:solidFill>
              </a:rPr>
              <a:t>Suppose the company does convert, by amit prefers the current all-equity capital structure,. Show how he could unlever his share of stock to recreate the original capital structure.</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lphaLcPeriod"/>
            </a:pPr>
            <a:r>
              <a:rPr lang="en-GB" sz="1400">
                <a:solidFill>
                  <a:schemeClr val="dk1"/>
                </a:solidFill>
              </a:rPr>
              <a:t>Using your answer to part (c), explain </a:t>
            </a:r>
            <a:r>
              <a:rPr lang="en-GB" sz="1400">
                <a:solidFill>
                  <a:schemeClr val="dk1"/>
                </a:solidFill>
              </a:rPr>
              <a:t>why</a:t>
            </a:r>
            <a:r>
              <a:rPr lang="en-GB" sz="1400">
                <a:solidFill>
                  <a:schemeClr val="dk1"/>
                </a:solidFill>
              </a:rPr>
              <a:t> the company’s choice of capital structure is irrelevant.</a:t>
            </a:r>
            <a:endParaRPr sz="1400">
              <a:solidFill>
                <a:schemeClr val="dk1"/>
              </a:solidFill>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16-9</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rPr>
              <a:t>ABC Co. and XYZ Co. are identical firms in all respects except for their capital structure. ABC is all equity financed with Rs.600,000 in stock. XYZ uses both stock and perpetual debt; its stock is worth Rs.300,000 and the interest rate on its debt is 8 percent. Both firms expect EBIT to be Rs.80,000. Ignore taxes.</a:t>
            </a:r>
            <a:endParaRPr sz="1400">
              <a:solidFill>
                <a:schemeClr val="dk1"/>
              </a:solidFill>
            </a:endParaRPr>
          </a:p>
          <a:p>
            <a:pPr indent="-317500" lvl="0" marL="457200" rtl="0" algn="l">
              <a:lnSpc>
                <a:spcPct val="150000"/>
              </a:lnSpc>
              <a:spcBef>
                <a:spcPts val="1600"/>
              </a:spcBef>
              <a:spcAft>
                <a:spcPts val="0"/>
              </a:spcAft>
              <a:buClr>
                <a:schemeClr val="dk1"/>
              </a:buClr>
              <a:buSzPts val="1400"/>
              <a:buAutoNum type="alphaLcPeriod"/>
            </a:pPr>
            <a:r>
              <a:rPr lang="en-GB" sz="1400">
                <a:solidFill>
                  <a:schemeClr val="dk1"/>
                </a:solidFill>
              </a:rPr>
              <a:t>Rita owns Rs.30,000 worth of XYZ’s stock. What rate of return is she expecting?</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lphaLcPeriod"/>
            </a:pPr>
            <a:r>
              <a:rPr lang="en-GB" sz="1400">
                <a:solidFill>
                  <a:schemeClr val="dk1"/>
                </a:solidFill>
              </a:rPr>
              <a:t>Show how Rita could generate exactly the same cash flows and rate of return by investing in ABC and using homemade leverage.</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lphaLcPeriod"/>
            </a:pPr>
            <a:r>
              <a:rPr lang="en-GB" sz="1400">
                <a:solidFill>
                  <a:schemeClr val="dk1"/>
                </a:solidFill>
              </a:rPr>
              <a:t>What is the cost of equity for ABC? What is it for XYZ?</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lphaLcPeriod"/>
            </a:pPr>
            <a:r>
              <a:rPr lang="en-GB" sz="1400">
                <a:solidFill>
                  <a:schemeClr val="dk1"/>
                </a:solidFill>
              </a:rPr>
              <a:t>What is the WACC for ABC? For XYZ? What principle does one notice?</a:t>
            </a:r>
            <a:endParaRPr sz="1400">
              <a:solidFill>
                <a:schemeClr val="dk1"/>
              </a:solidFill>
            </a:endParaRPr>
          </a:p>
          <a:p>
            <a:pPr indent="0" lvl="0" marL="0" rtl="0" algn="l">
              <a:spcBef>
                <a:spcPts val="0"/>
              </a:spcBef>
              <a:spcAft>
                <a:spcPts val="1600"/>
              </a:spcAft>
              <a:buNone/>
            </a:pPr>
            <a:r>
              <a:t/>
            </a:r>
            <a:endParaRPr sz="1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16-</a:t>
            </a:r>
            <a:r>
              <a:rPr lang="en-GB"/>
              <a:t>16</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rgbClr val="000000"/>
                </a:solidFill>
              </a:rPr>
              <a:t>Tarun &amp; Co. has an expected EBIT of Rs.64,000 in perpetuity and a tax rate of 35 percent. The firm has Rs.95,000 in outstanding debt at an interest rate of 8.5 percent, and its unlevered cost of capital is 15 percent. What is the value of the firm according to M&amp;M Proposition I with taxes/ should the company change its debt-equity ratio if the goal is to maximize the value of the firm? Explain.</a:t>
            </a:r>
            <a:endParaRPr>
              <a:solidFill>
                <a:srgbClr val="000000"/>
              </a:solidFill>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17-10, 17-11</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solidFill>
                  <a:schemeClr val="dk1"/>
                </a:solidFill>
              </a:rPr>
              <a:t>You own 1,000 shares of stock in PQR Co. You will receive Rs.2.30 per share dividend in one year. In two years, PQR will pay a liquidating dividend of Rs.53 per share. The required return on PQR stock is 15 percent. What is the current share price of your stock (ignoring taxes)? If you would rather have equal dividends in each of the next two years, show how you can accomplish this by creating homemade dividends.</a:t>
            </a:r>
            <a:endParaRPr>
              <a:solidFill>
                <a:schemeClr val="dk1"/>
              </a:solidFill>
            </a:endParaRPr>
          </a:p>
          <a:p>
            <a:pPr indent="0" lvl="0" marL="0" rtl="0" algn="l">
              <a:spcBef>
                <a:spcPts val="1600"/>
              </a:spcBef>
              <a:spcAft>
                <a:spcPts val="0"/>
              </a:spcAft>
              <a:buClr>
                <a:schemeClr val="dk1"/>
              </a:buClr>
              <a:buSzPts val="1100"/>
              <a:buFont typeface="Arial"/>
              <a:buNone/>
            </a:pPr>
            <a:r>
              <a:rPr lang="en-GB">
                <a:solidFill>
                  <a:schemeClr val="dk1"/>
                </a:solidFill>
              </a:rPr>
              <a:t>Suppose you want only Rs.750 in dividends the first year. What will your homemade dividend be in two years?</a:t>
            </a:r>
            <a:endParaRPr>
              <a:solidFill>
                <a:schemeClr val="dk1"/>
              </a:solidFill>
            </a:endParaRPr>
          </a:p>
          <a:p>
            <a:pPr indent="0" lvl="0" marL="0" rtl="0" algn="l">
              <a:spcBef>
                <a:spcPts val="1600"/>
              </a:spcBef>
              <a:spcAft>
                <a:spcPts val="16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17-12</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400">
                <a:solidFill>
                  <a:schemeClr val="dk1"/>
                </a:solidFill>
              </a:rPr>
              <a:t>Flynight Co. Is evaluating an extra dividend versus a share repurchase (buyback). In either case, Rs.9,000 would  be spent. Current earnings are Rs.1.30 per share, and the stock currently sells for Rs.64 per share. There are 1,000 shares outstanding. Ignore taxes and other imperfections in answering (a) and (b) below.</a:t>
            </a:r>
            <a:endParaRPr sz="1400">
              <a:solidFill>
                <a:schemeClr val="dk1"/>
              </a:solidFill>
            </a:endParaRPr>
          </a:p>
          <a:p>
            <a:pPr indent="-317500" lvl="0" marL="457200" rtl="0" algn="l">
              <a:lnSpc>
                <a:spcPct val="150000"/>
              </a:lnSpc>
              <a:spcBef>
                <a:spcPts val="1600"/>
              </a:spcBef>
              <a:spcAft>
                <a:spcPts val="0"/>
              </a:spcAft>
              <a:buClr>
                <a:schemeClr val="dk1"/>
              </a:buClr>
              <a:buSzPts val="1400"/>
              <a:buAutoNum type="alphaLcPeriod"/>
            </a:pPr>
            <a:r>
              <a:rPr lang="en-GB" sz="1400">
                <a:solidFill>
                  <a:schemeClr val="dk1"/>
                </a:solidFill>
              </a:rPr>
              <a:t>Evaluate the two alternatives in terms of the effect on the price per share of the stock and shareholder wealth.</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lphaLcPeriod"/>
            </a:pPr>
            <a:r>
              <a:rPr lang="en-GB" sz="1400">
                <a:solidFill>
                  <a:schemeClr val="dk1"/>
                </a:solidFill>
              </a:rPr>
              <a:t>What will be the effect on Flynight’s EPS and PE ratio under the two different scenarios?</a:t>
            </a:r>
            <a:endParaRPr sz="1400">
              <a:solidFill>
                <a:schemeClr val="dk1"/>
              </a:solidFill>
            </a:endParaRPr>
          </a:p>
          <a:p>
            <a:pPr indent="-317500" lvl="0" marL="457200" rtl="0" algn="l">
              <a:lnSpc>
                <a:spcPct val="150000"/>
              </a:lnSpc>
              <a:spcBef>
                <a:spcPts val="0"/>
              </a:spcBef>
              <a:spcAft>
                <a:spcPts val="0"/>
              </a:spcAft>
              <a:buClr>
                <a:schemeClr val="dk1"/>
              </a:buClr>
              <a:buSzPts val="1400"/>
              <a:buAutoNum type="alphaLcPeriod"/>
            </a:pPr>
            <a:r>
              <a:rPr lang="en-GB" sz="1400">
                <a:solidFill>
                  <a:schemeClr val="dk1"/>
                </a:solidFill>
              </a:rPr>
              <a:t>In the real world, which of these actions would you recommend? Why?</a:t>
            </a:r>
            <a:endParaRPr sz="1400">
              <a:solidFill>
                <a:schemeClr val="dk1"/>
              </a:solidFill>
            </a:endParaRPr>
          </a:p>
          <a:p>
            <a:pPr indent="0" lvl="0" marL="0" rtl="0" algn="l">
              <a:spcBef>
                <a:spcPts val="1600"/>
              </a:spcBef>
              <a:spcAft>
                <a:spcPts val="1600"/>
              </a:spcAft>
              <a:buNone/>
            </a:pPr>
            <a:r>
              <a:t/>
            </a:r>
            <a:endParaRPr sz="1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GB" sz="1400"/>
              <a:t>Adapted from Fundamentals of Corporate Finance, 9e by Ross and others</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