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68F878-9A2C-4F43-A1C1-44BB7FCF4C91}">
  <a:tblStyle styleId="{5C68F878-9A2C-4F43-A1C1-44BB7FCF4C9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"/>
          <p:cNvSpPr txBox="1"/>
          <p:nvPr>
            <p:ph type="ctrTitle"/>
          </p:nvPr>
        </p:nvSpPr>
        <p:spPr>
          <a:xfrm>
            <a:off x="685800" y="18446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5" name="Google Shape;235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6" name="Google Shape;236;p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7" name="Google Shape;237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8" name="Google Shape;238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6" name="Google Shape;516;p1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7" name="Google Shape;517;p1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8" name="Google Shape;518;p12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1" name="Google Shape;521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2" name="Google Shape;522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3" name="Google Shape;523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  <a:defRPr b="1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  <a:defRPr b="1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  <a:defRPr b="1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4" name="Google Shape;524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21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800"/>
              <a:buFont typeface="Noto Sans Symbols"/>
              <a:buChar char="■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5" name="Google Shape;525;p1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6" name="Google Shape;526;p1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7" name="Google Shape;527;p13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0" name="Google Shape;530;p14"/>
          <p:cNvSpPr txBox="1"/>
          <p:nvPr>
            <p:ph idx="1" type="body"/>
          </p:nvPr>
        </p:nvSpPr>
        <p:spPr>
          <a:xfrm>
            <a:off x="457200" y="16002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1" name="Google Shape;531;p14"/>
          <p:cNvSpPr txBox="1"/>
          <p:nvPr>
            <p:ph idx="2" type="body"/>
          </p:nvPr>
        </p:nvSpPr>
        <p:spPr>
          <a:xfrm>
            <a:off x="4648200" y="16002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  <a:defRPr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2" name="Google Shape;532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3" name="Google Shape;533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4" name="Google Shape;534;p14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7" name="Google Shape;537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folHlink"/>
              </a:buClr>
              <a:buSzPts val="7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8" name="Google Shape;538;p1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9" name="Google Shape;539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0" name="Google Shape;540;p15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5" name="Google Shape;465;p4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6" name="Google Shape;466;p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7" name="Google Shape;467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8" name="Google Shape;468;p4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1" name="Google Shape;471;p5"/>
          <p:cNvSpPr txBox="1"/>
          <p:nvPr>
            <p:ph idx="1" type="body"/>
          </p:nvPr>
        </p:nvSpPr>
        <p:spPr>
          <a:xfrm>
            <a:off x="457200" y="16002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2" name="Google Shape;472;p5"/>
          <p:cNvSpPr txBox="1"/>
          <p:nvPr>
            <p:ph idx="2" type="body"/>
          </p:nvPr>
        </p:nvSpPr>
        <p:spPr>
          <a:xfrm>
            <a:off x="4648200" y="16002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3" name="Google Shape;473;p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5" name="Google Shape;475;p5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8" name="Google Shape;478;p6"/>
          <p:cNvSpPr txBox="1"/>
          <p:nvPr>
            <p:ph idx="1" type="body"/>
          </p:nvPr>
        </p:nvSpPr>
        <p:spPr>
          <a:xfrm>
            <a:off x="457200" y="1600200"/>
            <a:ext cx="4038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9" name="Google Shape;479;p6"/>
          <p:cNvSpPr txBox="1"/>
          <p:nvPr>
            <p:ph idx="2" type="body"/>
          </p:nvPr>
        </p:nvSpPr>
        <p:spPr>
          <a:xfrm>
            <a:off x="4648200" y="1600200"/>
            <a:ext cx="40386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0" name="Google Shape;480;p6"/>
          <p:cNvSpPr txBox="1"/>
          <p:nvPr>
            <p:ph idx="3" type="body"/>
          </p:nvPr>
        </p:nvSpPr>
        <p:spPr>
          <a:xfrm>
            <a:off x="4648200" y="3943350"/>
            <a:ext cx="4038600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1" name="Google Shape;481;p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2" name="Google Shape;482;p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3" name="Google Shape;483;p6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"/>
          <p:cNvSpPr txBox="1"/>
          <p:nvPr>
            <p:ph type="title"/>
          </p:nvPr>
        </p:nvSpPr>
        <p:spPr>
          <a:xfrm rot="5400000">
            <a:off x="4728369" y="2175669"/>
            <a:ext cx="585946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6" name="Google Shape;486;p7"/>
          <p:cNvSpPr txBox="1"/>
          <p:nvPr>
            <p:ph idx="1" type="body"/>
          </p:nvPr>
        </p:nvSpPr>
        <p:spPr>
          <a:xfrm rot="5400000">
            <a:off x="537369" y="194469"/>
            <a:ext cx="585946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7" name="Google Shape;487;p7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8" name="Google Shape;488;p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9" name="Google Shape;489;p7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2" name="Google Shape;492;p8"/>
          <p:cNvSpPr txBox="1"/>
          <p:nvPr>
            <p:ph idx="1" type="body"/>
          </p:nvPr>
        </p:nvSpPr>
        <p:spPr>
          <a:xfrm rot="5400000">
            <a:off x="2305050" y="-247650"/>
            <a:ext cx="45339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3" name="Google Shape;493;p8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4" name="Google Shape;494;p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5" name="Google Shape;495;p8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8" name="Google Shape;498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9" name="Google Shape;499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0" name="Google Shape;500;p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1" name="Google Shape;501;p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2" name="Google Shape;502;p9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5" name="Google Shape;505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6" name="Google Shape;506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hlink"/>
              </a:buClr>
              <a:buSzPts val="1000"/>
              <a:buFont typeface="Noto Sans Symbols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folHlink"/>
              </a:buClr>
              <a:buSzPts val="45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Noto Sans Symbols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7" name="Google Shape;507;p1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8" name="Google Shape;508;p1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9" name="Google Shape;509;p10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2" name="Google Shape;512;p1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3" name="Google Shape;513;p11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32324A"/>
            </a:gs>
          </a:gsLst>
          <a:lin ang="27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104775" y="1307695"/>
            <a:ext cx="9350374" cy="5639081"/>
            <a:chOff x="-103187" y="1304520"/>
            <a:chExt cx="9350374" cy="5639081"/>
          </a:xfrm>
        </p:grpSpPr>
        <p:sp>
          <p:nvSpPr>
            <p:cNvPr id="11" name="Google Shape;11;p1"/>
            <p:cNvSpPr txBox="1"/>
            <p:nvPr/>
          </p:nvSpPr>
          <p:spPr>
            <a:xfrm flipH="1" rot="10020000">
              <a:off x="-22225" y="1639887"/>
              <a:ext cx="2768600" cy="9525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 flipH="1" rot="10020000">
              <a:off x="-38100" y="1789112"/>
              <a:ext cx="3227387" cy="9525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 flipH="1" rot="9960000">
              <a:off x="-42862" y="1901825"/>
              <a:ext cx="3565525" cy="9525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 flipH="1" rot="9900000">
              <a:off x="-68262" y="2036762"/>
              <a:ext cx="3930650" cy="9525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 flipH="1" rot="9840000">
              <a:off x="-80962" y="2217737"/>
              <a:ext cx="4397375" cy="9525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 flipH="1" rot="9780000">
              <a:off x="-103187" y="2417762"/>
              <a:ext cx="4854575" cy="9525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 flipH="1" rot="9720000">
              <a:off x="-147637" y="2689225"/>
              <a:ext cx="5402262" cy="9525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 flipH="1" rot="9600000">
              <a:off x="-157162" y="2957512"/>
              <a:ext cx="5951537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 flipH="1" rot="9420000">
              <a:off x="-261937" y="3259137"/>
              <a:ext cx="6681787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 flipH="1" rot="9360000">
              <a:off x="-339725" y="3633787"/>
              <a:ext cx="732155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 flipH="1" rot="9180000">
              <a:off x="-496887" y="4154487"/>
              <a:ext cx="825500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 flipH="1" rot="8940000">
              <a:off x="14287" y="4573587"/>
              <a:ext cx="8574087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2F2F47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"/>
            <p:cNvSpPr txBox="1"/>
            <p:nvPr/>
          </p:nvSpPr>
          <p:spPr>
            <a:xfrm flipH="1" rot="8640000">
              <a:off x="2093912" y="4648200"/>
              <a:ext cx="732155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F1F2E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"/>
            <p:cNvSpPr txBox="1"/>
            <p:nvPr/>
          </p:nvSpPr>
          <p:spPr>
            <a:xfrm flipH="1" rot="8220000">
              <a:off x="4256087" y="4875212"/>
              <a:ext cx="567690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30305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"/>
            <p:cNvSpPr txBox="1"/>
            <p:nvPr/>
          </p:nvSpPr>
          <p:spPr>
            <a:xfrm flipH="1" rot="7860000">
              <a:off x="6434931" y="5560218"/>
              <a:ext cx="3300412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1"/>
            <p:cNvSpPr txBox="1"/>
            <p:nvPr/>
          </p:nvSpPr>
          <p:spPr>
            <a:xfrm flipH="1" rot="-8340000">
              <a:off x="8080368" y="3914756"/>
              <a:ext cx="9525" cy="330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"/>
            <p:cNvSpPr txBox="1"/>
            <p:nvPr/>
          </p:nvSpPr>
          <p:spPr>
            <a:xfrm rot="7560000">
              <a:off x="8524081" y="6614318"/>
              <a:ext cx="795337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1"/>
            <p:cNvSpPr txBox="1"/>
            <p:nvPr/>
          </p:nvSpPr>
          <p:spPr>
            <a:xfrm rot="-8640000">
              <a:off x="8916981" y="6221394"/>
              <a:ext cx="9525" cy="795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"/>
            <p:cNvSpPr txBox="1"/>
            <p:nvPr/>
          </p:nvSpPr>
          <p:spPr>
            <a:xfrm rot="1020000">
              <a:off x="-231775" y="3746500"/>
              <a:ext cx="9598025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"/>
            <p:cNvSpPr txBox="1"/>
            <p:nvPr/>
          </p:nvSpPr>
          <p:spPr>
            <a:xfrm rot="1560000">
              <a:off x="-314325" y="5391150"/>
              <a:ext cx="6575425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1416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1"/>
            <p:cNvSpPr txBox="1"/>
            <p:nvPr/>
          </p:nvSpPr>
          <p:spPr>
            <a:xfrm rot="1680000">
              <a:off x="-261937" y="5753100"/>
              <a:ext cx="445135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1416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"/>
            <p:cNvSpPr txBox="1"/>
            <p:nvPr/>
          </p:nvSpPr>
          <p:spPr>
            <a:xfrm rot="1920000">
              <a:off x="-174625" y="6226175"/>
              <a:ext cx="222250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"/>
            <p:cNvSpPr txBox="1"/>
            <p:nvPr/>
          </p:nvSpPr>
          <p:spPr>
            <a:xfrm rot="1380000">
              <a:off x="-342900" y="5113337"/>
              <a:ext cx="8694737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2324A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"/>
            <p:cNvSpPr txBox="1"/>
            <p:nvPr/>
          </p:nvSpPr>
          <p:spPr>
            <a:xfrm rot="960000">
              <a:off x="-182562" y="3379787"/>
              <a:ext cx="955040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"/>
            <p:cNvSpPr txBox="1"/>
            <p:nvPr/>
          </p:nvSpPr>
          <p:spPr>
            <a:xfrm flipH="1" rot="-9840000">
              <a:off x="127000" y="3089275"/>
              <a:ext cx="913765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"/>
            <p:cNvSpPr txBox="1"/>
            <p:nvPr/>
          </p:nvSpPr>
          <p:spPr>
            <a:xfrm rot="840000">
              <a:off x="593725" y="2860675"/>
              <a:ext cx="8691562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"/>
            <p:cNvSpPr txBox="1"/>
            <p:nvPr/>
          </p:nvSpPr>
          <p:spPr>
            <a:xfrm rot="720000">
              <a:off x="1346200" y="2511425"/>
              <a:ext cx="789940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1"/>
            <p:cNvSpPr txBox="1"/>
            <p:nvPr/>
          </p:nvSpPr>
          <p:spPr>
            <a:xfrm rot="720000">
              <a:off x="1671637" y="2343150"/>
              <a:ext cx="7554912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1"/>
            <p:cNvSpPr txBox="1"/>
            <p:nvPr/>
          </p:nvSpPr>
          <p:spPr>
            <a:xfrm rot="660000">
              <a:off x="1974850" y="2185987"/>
              <a:ext cx="7234237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1"/>
            <p:cNvSpPr txBox="1"/>
            <p:nvPr/>
          </p:nvSpPr>
          <p:spPr>
            <a:xfrm flipH="1" rot="-10140000">
              <a:off x="2360612" y="2071687"/>
              <a:ext cx="6848475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1"/>
            <p:cNvSpPr txBox="1"/>
            <p:nvPr/>
          </p:nvSpPr>
          <p:spPr>
            <a:xfrm flipH="1" rot="-10140000">
              <a:off x="2619375" y="1933575"/>
              <a:ext cx="6594475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1"/>
            <p:cNvSpPr txBox="1"/>
            <p:nvPr/>
          </p:nvSpPr>
          <p:spPr>
            <a:xfrm flipH="1" rot="-9960000">
              <a:off x="969962" y="2673350"/>
              <a:ext cx="826135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"/>
            <p:cNvSpPr txBox="1"/>
            <p:nvPr/>
          </p:nvSpPr>
          <p:spPr>
            <a:xfrm flipH="1" rot="-9480000">
              <a:off x="-323850" y="4724400"/>
              <a:ext cx="9763125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"/>
            <p:cNvSpPr txBox="1"/>
            <p:nvPr/>
          </p:nvSpPr>
          <p:spPr>
            <a:xfrm flipH="1" rot="-9600000">
              <a:off x="-276225" y="4227512"/>
              <a:ext cx="969010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1174750" y="5332412"/>
              <a:ext cx="266700" cy="1524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374650" y="4879975"/>
              <a:ext cx="266700" cy="15081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52412" y="5797550"/>
              <a:ext cx="311150" cy="1682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3297237" y="4224337"/>
              <a:ext cx="247650" cy="1333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941512" y="4883150"/>
              <a:ext cx="266700" cy="15081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676525" y="4535487"/>
              <a:ext cx="247650" cy="1428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1190625" y="4506912"/>
              <a:ext cx="239712" cy="1412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582612" y="4216400"/>
              <a:ext cx="238125" cy="1333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1860550" y="4194175"/>
              <a:ext cx="247650" cy="1317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3811587" y="3944937"/>
              <a:ext cx="247650" cy="1317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3032125" y="3673475"/>
              <a:ext cx="212725" cy="1158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3578225" y="3419475"/>
              <a:ext cx="212725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4352925" y="3659187"/>
              <a:ext cx="222250" cy="1143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4464050" y="3013075"/>
              <a:ext cx="204787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5907087" y="2844800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5600700" y="3009900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4864100" y="2822575"/>
              <a:ext cx="203200" cy="9842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5202237" y="3213100"/>
              <a:ext cx="212725" cy="1158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4805362" y="3429000"/>
              <a:ext cx="211137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2490787" y="3894137"/>
              <a:ext cx="238125" cy="1428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2957512" y="3219450"/>
              <a:ext cx="220662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2401887" y="3452812"/>
              <a:ext cx="220662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1890712" y="3668712"/>
              <a:ext cx="212725" cy="1143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1831975" y="3249612"/>
              <a:ext cx="212725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1812925" y="2862262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2381250" y="3035300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2863850" y="2859087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3427412" y="3024187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3860800" y="2836862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746125" y="3225800"/>
              <a:ext cx="212725" cy="1158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107950" y="3438525"/>
              <a:ext cx="212725" cy="1158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1266825" y="3041650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722312" y="2852737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179387" y="3017837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685800" y="3687762"/>
              <a:ext cx="220662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1292225" y="3457575"/>
              <a:ext cx="212725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1252537" y="3924300"/>
              <a:ext cx="247650" cy="1412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4038600" y="3198812"/>
              <a:ext cx="222250" cy="1143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312987" y="2698750"/>
              <a:ext cx="195262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2773362" y="2538412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2198687" y="2390775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735137" y="2532062"/>
              <a:ext cx="195262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257300" y="2682875"/>
              <a:ext cx="196850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3192462" y="2400300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3313112" y="2692400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3722687" y="2541587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4260850" y="2676525"/>
              <a:ext cx="195262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279525" y="2400300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85812" y="2535237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361950" y="2393950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249237" y="2695575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583112" y="2532062"/>
              <a:ext cx="19685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887912" y="2398712"/>
              <a:ext cx="196850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5191125" y="2679700"/>
              <a:ext cx="196850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5481637" y="2538412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5795962" y="2390775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6748462" y="2401887"/>
              <a:ext cx="196850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6192837" y="2700337"/>
              <a:ext cx="20320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6486525" y="2552700"/>
              <a:ext cx="20320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2035175" y="5799137"/>
              <a:ext cx="311150" cy="1762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1122362" y="6372225"/>
              <a:ext cx="303212" cy="177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3538537" y="4905375"/>
              <a:ext cx="266700" cy="1508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4133850" y="4551362"/>
              <a:ext cx="247650" cy="14128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4614862" y="4235450"/>
              <a:ext cx="247650" cy="1333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5156200" y="3895725"/>
              <a:ext cx="238125" cy="1428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2859087" y="5334000"/>
              <a:ext cx="266700" cy="1508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575300" y="3654425"/>
              <a:ext cx="212725" cy="11588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6318250" y="3197225"/>
              <a:ext cx="212725" cy="114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5957887" y="3425825"/>
              <a:ext cx="212725" cy="9683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6629400" y="3013075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6886575" y="2852737"/>
              <a:ext cx="204787" cy="9683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7151687" y="2698750"/>
              <a:ext cx="196850" cy="8096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7399337" y="2544762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7624762" y="2400300"/>
              <a:ext cx="203200" cy="8096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7826375" y="2271712"/>
              <a:ext cx="176212" cy="793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6088062" y="2270125"/>
              <a:ext cx="17780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5216525" y="2270125"/>
              <a:ext cx="17780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4718050" y="2168525"/>
              <a:ext cx="176212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5003800" y="2051050"/>
              <a:ext cx="17780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4794250" y="1857375"/>
              <a:ext cx="17780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878262" y="2171700"/>
              <a:ext cx="177800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3652837" y="1936750"/>
              <a:ext cx="177800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3325812" y="2038350"/>
              <a:ext cx="177800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3536950" y="2289175"/>
              <a:ext cx="17621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1760537" y="2260600"/>
              <a:ext cx="17780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969962" y="2038350"/>
              <a:ext cx="176212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484187" y="2155825"/>
              <a:ext cx="176212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47650" y="1831975"/>
              <a:ext cx="17780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7204075" y="2166937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996112" y="2286000"/>
              <a:ext cx="166687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337300" y="2152650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5502275" y="2152650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527550" y="1949450"/>
              <a:ext cx="168275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4251325" y="1760537"/>
              <a:ext cx="168275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4538662" y="1658937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3082925" y="1651000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727200" y="2027237"/>
              <a:ext cx="168275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312862" y="2143125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852487" y="2266950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008062" y="1682750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2444750" y="1666875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778000" y="1687512"/>
              <a:ext cx="166687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6557962" y="2038350"/>
              <a:ext cx="176212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5519737" y="1846262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5262562" y="1951037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5038725" y="1765300"/>
              <a:ext cx="177800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3803650" y="1668462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4395787" y="2295525"/>
              <a:ext cx="176212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4216400" y="2054225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3970337" y="1839912"/>
              <a:ext cx="176212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3527425" y="1747837"/>
              <a:ext cx="177800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221037" y="1844675"/>
              <a:ext cx="176212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2976562" y="2152650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2871787" y="1941512"/>
              <a:ext cx="176212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2759075" y="1743075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"/>
            <p:cNvSpPr/>
            <p:nvPr/>
          </p:nvSpPr>
          <p:spPr>
            <a:xfrm>
              <a:off x="2513012" y="2046287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"/>
            <p:cNvSpPr/>
            <p:nvPr/>
          </p:nvSpPr>
          <p:spPr>
            <a:xfrm>
              <a:off x="2189162" y="2132012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2427287" y="1835150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"/>
            <p:cNvSpPr/>
            <p:nvPr/>
          </p:nvSpPr>
          <p:spPr>
            <a:xfrm>
              <a:off x="2054225" y="1939925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"/>
            <p:cNvSpPr/>
            <p:nvPr/>
          </p:nvSpPr>
          <p:spPr>
            <a:xfrm>
              <a:off x="2085975" y="1765300"/>
              <a:ext cx="177800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"/>
            <p:cNvSpPr/>
            <p:nvPr/>
          </p:nvSpPr>
          <p:spPr>
            <a:xfrm>
              <a:off x="1717675" y="1851025"/>
              <a:ext cx="176212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"/>
            <p:cNvSpPr/>
            <p:nvPr/>
          </p:nvSpPr>
          <p:spPr>
            <a:xfrm>
              <a:off x="1392237" y="1779587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1389062" y="1930400"/>
              <a:ext cx="176212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1079500" y="1857375"/>
              <a:ext cx="177800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652462" y="1955800"/>
              <a:ext cx="176212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688975" y="1746250"/>
              <a:ext cx="177800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88912" y="2082800"/>
              <a:ext cx="176212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362075" y="1589087"/>
              <a:ext cx="160337" cy="6032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2128837" y="1608137"/>
              <a:ext cx="160337" cy="6191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2760662" y="1600200"/>
              <a:ext cx="160337" cy="6032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3359150" y="1589087"/>
              <a:ext cx="158750" cy="6191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3683000" y="1493837"/>
              <a:ext cx="160337" cy="6191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4129087" y="1579562"/>
              <a:ext cx="160337" cy="6191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2646362" y="2254250"/>
              <a:ext cx="168275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4059237" y="2406650"/>
              <a:ext cx="195262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5745162" y="2043112"/>
              <a:ext cx="177800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6018212" y="1924050"/>
              <a:ext cx="176212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3387725" y="1441450"/>
              <a:ext cx="125412" cy="539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2006600" y="1441450"/>
              <a:ext cx="125412" cy="539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2335212" y="1379537"/>
              <a:ext cx="125412" cy="539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2619375" y="1308100"/>
              <a:ext cx="131762" cy="539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3044825" y="1379537"/>
              <a:ext cx="133350" cy="539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2730500" y="1465262"/>
              <a:ext cx="131762" cy="539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3036887" y="1519237"/>
              <a:ext cx="150812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2446337" y="1527175"/>
              <a:ext cx="141287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708150" y="1512887"/>
              <a:ext cx="160337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3148012" y="6392862"/>
              <a:ext cx="309562" cy="16668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3905250" y="5827712"/>
              <a:ext cx="311150" cy="177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5140325" y="4954587"/>
              <a:ext cx="266700" cy="1508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5635625" y="4572000"/>
              <a:ext cx="249237" cy="14128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4591050" y="5360987"/>
              <a:ext cx="266700" cy="1508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6142037" y="4217987"/>
              <a:ext cx="239712" cy="1333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6492875" y="3929062"/>
              <a:ext cx="247650" cy="14128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6869112" y="3673475"/>
              <a:ext cx="212725" cy="114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7480300" y="3209925"/>
              <a:ext cx="212725" cy="11588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2324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7196137" y="3432175"/>
              <a:ext cx="220662" cy="9683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7720012" y="3048000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7951787" y="2868612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8193087" y="2701925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8377237" y="2562225"/>
              <a:ext cx="196850" cy="8096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8569325" y="2414587"/>
              <a:ext cx="195262" cy="8096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5167312" y="6462712"/>
              <a:ext cx="311150" cy="1682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"/>
            <p:cNvSpPr/>
            <p:nvPr/>
          </p:nvSpPr>
          <p:spPr>
            <a:xfrm>
              <a:off x="5795962" y="5862637"/>
              <a:ext cx="311150" cy="17621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"/>
            <p:cNvSpPr/>
            <p:nvPr/>
          </p:nvSpPr>
          <p:spPr>
            <a:xfrm>
              <a:off x="7577137" y="5881687"/>
              <a:ext cx="319087" cy="1682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"/>
            <p:cNvSpPr/>
            <p:nvPr/>
          </p:nvSpPr>
          <p:spPr>
            <a:xfrm>
              <a:off x="7129462" y="6427787"/>
              <a:ext cx="311150" cy="1666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"/>
            <p:cNvSpPr/>
            <p:nvPr/>
          </p:nvSpPr>
          <p:spPr>
            <a:xfrm>
              <a:off x="6332537" y="5391150"/>
              <a:ext cx="266700" cy="1524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"/>
            <p:cNvSpPr/>
            <p:nvPr/>
          </p:nvSpPr>
          <p:spPr>
            <a:xfrm>
              <a:off x="6767512" y="4986337"/>
              <a:ext cx="265112" cy="15081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8007350" y="5426075"/>
              <a:ext cx="265112" cy="15081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7227887" y="4560887"/>
              <a:ext cx="247650" cy="1317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8402637" y="4946650"/>
              <a:ext cx="266700" cy="15081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8726487" y="4570412"/>
              <a:ext cx="247650" cy="1412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7575550" y="4243387"/>
              <a:ext cx="247650" cy="1317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"/>
            <p:cNvSpPr/>
            <p:nvPr/>
          </p:nvSpPr>
          <p:spPr>
            <a:xfrm>
              <a:off x="7883525" y="3949700"/>
              <a:ext cx="247650" cy="1333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"/>
            <p:cNvSpPr/>
            <p:nvPr/>
          </p:nvSpPr>
          <p:spPr>
            <a:xfrm>
              <a:off x="8642350" y="3257550"/>
              <a:ext cx="212725" cy="1158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8193087" y="3673475"/>
              <a:ext cx="222250" cy="1158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8442325" y="3454400"/>
              <a:ext cx="212725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8859837" y="3068637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"/>
            <p:cNvSpPr/>
            <p:nvPr/>
          </p:nvSpPr>
          <p:spPr>
            <a:xfrm>
              <a:off x="9031287" y="2874962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"/>
            <p:cNvSpPr/>
            <p:nvPr/>
          </p:nvSpPr>
          <p:spPr>
            <a:xfrm>
              <a:off x="8990012" y="4254500"/>
              <a:ext cx="247650" cy="1317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-103187" y="4548187"/>
              <a:ext cx="238125" cy="1412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3175" y="3932237"/>
              <a:ext cx="247650" cy="1412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"/>
            <p:cNvSpPr/>
            <p:nvPr/>
          </p:nvSpPr>
          <p:spPr>
            <a:xfrm>
              <a:off x="-14287" y="2279650"/>
              <a:ext cx="168275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"/>
            <p:cNvSpPr/>
            <p:nvPr/>
          </p:nvSpPr>
          <p:spPr>
            <a:xfrm>
              <a:off x="8928100" y="6365875"/>
              <a:ext cx="319087" cy="1682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28283C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1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9" name="Google Shape;229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0" name="Google Shape;230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1" name="Google Shape;231;p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2" name="Google Shape;232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2F2F47"/>
            </a:gs>
          </a:gsLst>
          <a:lin ang="2700000" scaled="0"/>
        </a:gra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3"/>
          <p:cNvGrpSpPr/>
          <p:nvPr/>
        </p:nvGrpSpPr>
        <p:grpSpPr>
          <a:xfrm>
            <a:off x="-103187" y="1304520"/>
            <a:ext cx="9350374" cy="5639081"/>
            <a:chOff x="-103187" y="1304520"/>
            <a:chExt cx="9350374" cy="5639081"/>
          </a:xfrm>
        </p:grpSpPr>
        <p:sp>
          <p:nvSpPr>
            <p:cNvPr id="241" name="Google Shape;241;p3"/>
            <p:cNvSpPr txBox="1"/>
            <p:nvPr/>
          </p:nvSpPr>
          <p:spPr>
            <a:xfrm flipH="1" rot="10020000">
              <a:off x="-22225" y="1639887"/>
              <a:ext cx="2768600" cy="9525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"/>
            <p:cNvSpPr txBox="1"/>
            <p:nvPr/>
          </p:nvSpPr>
          <p:spPr>
            <a:xfrm flipH="1" rot="10020000">
              <a:off x="-38100" y="1789112"/>
              <a:ext cx="3227387" cy="9525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"/>
            <p:cNvSpPr txBox="1"/>
            <p:nvPr/>
          </p:nvSpPr>
          <p:spPr>
            <a:xfrm flipH="1" rot="9960000">
              <a:off x="-42862" y="1901825"/>
              <a:ext cx="3565525" cy="9525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"/>
            <p:cNvSpPr txBox="1"/>
            <p:nvPr/>
          </p:nvSpPr>
          <p:spPr>
            <a:xfrm flipH="1" rot="9900000">
              <a:off x="-68262" y="2036762"/>
              <a:ext cx="3930650" cy="9525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"/>
            <p:cNvSpPr txBox="1"/>
            <p:nvPr/>
          </p:nvSpPr>
          <p:spPr>
            <a:xfrm flipH="1" rot="9840000">
              <a:off x="-80962" y="2217737"/>
              <a:ext cx="4397375" cy="9525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"/>
            <p:cNvSpPr txBox="1"/>
            <p:nvPr/>
          </p:nvSpPr>
          <p:spPr>
            <a:xfrm flipH="1" rot="9780000">
              <a:off x="-103187" y="2417762"/>
              <a:ext cx="4854575" cy="9525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"/>
            <p:cNvSpPr txBox="1"/>
            <p:nvPr/>
          </p:nvSpPr>
          <p:spPr>
            <a:xfrm flipH="1" rot="9720000">
              <a:off x="-147637" y="2689225"/>
              <a:ext cx="5402262" cy="9525"/>
            </a:xfrm>
            <a:prstGeom prst="rect">
              <a:avLst/>
            </a:prstGeom>
            <a:gradFill>
              <a:gsLst>
                <a:gs pos="0">
                  <a:srgbClr val="5D5D8B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"/>
            <p:cNvSpPr txBox="1"/>
            <p:nvPr/>
          </p:nvSpPr>
          <p:spPr>
            <a:xfrm flipH="1" rot="9600000">
              <a:off x="-157162" y="2957512"/>
              <a:ext cx="5951537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"/>
            <p:cNvSpPr txBox="1"/>
            <p:nvPr/>
          </p:nvSpPr>
          <p:spPr>
            <a:xfrm flipH="1" rot="9420000">
              <a:off x="-261937" y="3259137"/>
              <a:ext cx="6681787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"/>
            <p:cNvSpPr txBox="1"/>
            <p:nvPr/>
          </p:nvSpPr>
          <p:spPr>
            <a:xfrm flipH="1" rot="9360000">
              <a:off x="-339725" y="3633787"/>
              <a:ext cx="732155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"/>
            <p:cNvSpPr txBox="1"/>
            <p:nvPr/>
          </p:nvSpPr>
          <p:spPr>
            <a:xfrm flipH="1" rot="9180000">
              <a:off x="-496887" y="4154487"/>
              <a:ext cx="825500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"/>
            <p:cNvSpPr txBox="1"/>
            <p:nvPr/>
          </p:nvSpPr>
          <p:spPr>
            <a:xfrm flipH="1" rot="8940000">
              <a:off x="14287" y="4573587"/>
              <a:ext cx="8574087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2F2F47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"/>
            <p:cNvSpPr txBox="1"/>
            <p:nvPr/>
          </p:nvSpPr>
          <p:spPr>
            <a:xfrm flipH="1" rot="8640000">
              <a:off x="2093912" y="4648200"/>
              <a:ext cx="732155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1F1F2E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"/>
            <p:cNvSpPr txBox="1"/>
            <p:nvPr/>
          </p:nvSpPr>
          <p:spPr>
            <a:xfrm flipH="1" rot="8220000">
              <a:off x="4256087" y="4875212"/>
              <a:ext cx="567690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30305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"/>
            <p:cNvSpPr txBox="1"/>
            <p:nvPr/>
          </p:nvSpPr>
          <p:spPr>
            <a:xfrm flipH="1" rot="7860000">
              <a:off x="6434931" y="5560218"/>
              <a:ext cx="3300412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3"/>
            <p:cNvSpPr txBox="1"/>
            <p:nvPr/>
          </p:nvSpPr>
          <p:spPr>
            <a:xfrm flipH="1" rot="-8340000">
              <a:off x="8080368" y="3914756"/>
              <a:ext cx="9525" cy="33004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"/>
            <p:cNvSpPr txBox="1"/>
            <p:nvPr/>
          </p:nvSpPr>
          <p:spPr>
            <a:xfrm rot="7560000">
              <a:off x="8522493" y="6614318"/>
              <a:ext cx="795337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00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"/>
            <p:cNvSpPr txBox="1"/>
            <p:nvPr/>
          </p:nvSpPr>
          <p:spPr>
            <a:xfrm rot="-8640000">
              <a:off x="8915381" y="6221394"/>
              <a:ext cx="9525" cy="7953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"/>
            <p:cNvSpPr txBox="1"/>
            <p:nvPr/>
          </p:nvSpPr>
          <p:spPr>
            <a:xfrm rot="1020000">
              <a:off x="-231775" y="3746500"/>
              <a:ext cx="9598025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"/>
            <p:cNvSpPr txBox="1"/>
            <p:nvPr/>
          </p:nvSpPr>
          <p:spPr>
            <a:xfrm rot="1560000">
              <a:off x="-314325" y="5391150"/>
              <a:ext cx="6575425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1416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"/>
            <p:cNvSpPr txBox="1"/>
            <p:nvPr/>
          </p:nvSpPr>
          <p:spPr>
            <a:xfrm rot="1680000">
              <a:off x="-261937" y="5753100"/>
              <a:ext cx="445135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1416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"/>
            <p:cNvSpPr txBox="1"/>
            <p:nvPr/>
          </p:nvSpPr>
          <p:spPr>
            <a:xfrm rot="1920000">
              <a:off x="-174625" y="6226175"/>
              <a:ext cx="222250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"/>
            <p:cNvSpPr txBox="1"/>
            <p:nvPr/>
          </p:nvSpPr>
          <p:spPr>
            <a:xfrm rot="1380000">
              <a:off x="-342900" y="5113337"/>
              <a:ext cx="8694737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2324A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"/>
            <p:cNvSpPr txBox="1"/>
            <p:nvPr/>
          </p:nvSpPr>
          <p:spPr>
            <a:xfrm rot="960000">
              <a:off x="-182562" y="3379787"/>
              <a:ext cx="955040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B3B5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"/>
            <p:cNvSpPr txBox="1"/>
            <p:nvPr/>
          </p:nvSpPr>
          <p:spPr>
            <a:xfrm flipH="1" rot="-9840000">
              <a:off x="127000" y="3089275"/>
              <a:ext cx="913765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"/>
            <p:cNvSpPr txBox="1"/>
            <p:nvPr/>
          </p:nvSpPr>
          <p:spPr>
            <a:xfrm rot="840000">
              <a:off x="593725" y="2860675"/>
              <a:ext cx="8691562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 txBox="1"/>
            <p:nvPr/>
          </p:nvSpPr>
          <p:spPr>
            <a:xfrm rot="720000">
              <a:off x="1346200" y="2511425"/>
              <a:ext cx="789940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 txBox="1"/>
            <p:nvPr/>
          </p:nvSpPr>
          <p:spPr>
            <a:xfrm rot="720000">
              <a:off x="1671637" y="2343150"/>
              <a:ext cx="7554912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"/>
            <p:cNvSpPr txBox="1"/>
            <p:nvPr/>
          </p:nvSpPr>
          <p:spPr>
            <a:xfrm rot="660000">
              <a:off x="1974850" y="2185987"/>
              <a:ext cx="7234237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"/>
            <p:cNvSpPr txBox="1"/>
            <p:nvPr/>
          </p:nvSpPr>
          <p:spPr>
            <a:xfrm flipH="1" rot="-10140000">
              <a:off x="2360612" y="2071687"/>
              <a:ext cx="6848475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"/>
            <p:cNvSpPr txBox="1"/>
            <p:nvPr/>
          </p:nvSpPr>
          <p:spPr>
            <a:xfrm flipH="1" rot="-10140000">
              <a:off x="2619375" y="1933575"/>
              <a:ext cx="6594475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 txBox="1"/>
            <p:nvPr/>
          </p:nvSpPr>
          <p:spPr>
            <a:xfrm flipH="1" rot="-9960000">
              <a:off x="969962" y="2673350"/>
              <a:ext cx="826135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"/>
            <p:cNvSpPr txBox="1"/>
            <p:nvPr/>
          </p:nvSpPr>
          <p:spPr>
            <a:xfrm flipH="1" rot="-9480000">
              <a:off x="-323850" y="4724400"/>
              <a:ext cx="9763125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838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"/>
            <p:cNvSpPr txBox="1"/>
            <p:nvPr/>
          </p:nvSpPr>
          <p:spPr>
            <a:xfrm flipH="1" rot="-9600000">
              <a:off x="-276225" y="4227512"/>
              <a:ext cx="9690100" cy="9525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1174750" y="5332412"/>
              <a:ext cx="266700" cy="1524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374650" y="4879975"/>
              <a:ext cx="266700" cy="15081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252412" y="5797550"/>
              <a:ext cx="311150" cy="1682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3297237" y="4224337"/>
              <a:ext cx="247650" cy="1333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941512" y="4883150"/>
              <a:ext cx="266700" cy="15081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2676525" y="4535487"/>
              <a:ext cx="247650" cy="1428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1190625" y="4506912"/>
              <a:ext cx="239712" cy="1412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582612" y="4216400"/>
              <a:ext cx="238125" cy="1333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1860550" y="4194175"/>
              <a:ext cx="247650" cy="1317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3811587" y="3944937"/>
              <a:ext cx="247650" cy="1317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032125" y="3673475"/>
              <a:ext cx="212725" cy="1158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3578225" y="3419475"/>
              <a:ext cx="212725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4352925" y="3659187"/>
              <a:ext cx="222250" cy="1143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4464050" y="3013075"/>
              <a:ext cx="204787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5907087" y="2844800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5600700" y="3009900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864100" y="2822575"/>
              <a:ext cx="203200" cy="9842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5202237" y="3213100"/>
              <a:ext cx="212725" cy="1158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4805362" y="3429000"/>
              <a:ext cx="211137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3E3E5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2490787" y="3894137"/>
              <a:ext cx="238125" cy="1428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2957512" y="3219450"/>
              <a:ext cx="220662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2401887" y="3452812"/>
              <a:ext cx="220662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1890712" y="3668712"/>
              <a:ext cx="212725" cy="1143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1831975" y="3249612"/>
              <a:ext cx="212725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1812925" y="2862262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2381250" y="3035300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863850" y="2859087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427412" y="3024187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3860800" y="2836862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746125" y="3225800"/>
              <a:ext cx="212725" cy="1158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107950" y="3438525"/>
              <a:ext cx="212725" cy="1158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1266825" y="3041650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722312" y="2852737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179387" y="3017837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685800" y="3687762"/>
              <a:ext cx="220662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292225" y="3457575"/>
              <a:ext cx="212725" cy="968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1252537" y="3924300"/>
              <a:ext cx="247650" cy="1412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4038600" y="3198812"/>
              <a:ext cx="222250" cy="1143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312987" y="2698750"/>
              <a:ext cx="195262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2773362" y="2538412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2198687" y="2390775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1735137" y="2532062"/>
              <a:ext cx="195262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1257300" y="2682875"/>
              <a:ext cx="196850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3192462" y="2400300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3313112" y="2692400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3722687" y="2541587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260850" y="2676525"/>
              <a:ext cx="195262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1279525" y="2400300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785812" y="2535237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361950" y="2393950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49237" y="2695575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4583112" y="2532062"/>
              <a:ext cx="19685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4887912" y="2398712"/>
              <a:ext cx="196850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5191125" y="2679700"/>
              <a:ext cx="196850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5481637" y="2538412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795962" y="2390775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6748462" y="2401887"/>
              <a:ext cx="196850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6192837" y="2700337"/>
              <a:ext cx="20320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6486525" y="2552700"/>
              <a:ext cx="20320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2035175" y="5799137"/>
              <a:ext cx="311150" cy="1762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1122362" y="6372225"/>
              <a:ext cx="303212" cy="177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3538537" y="4905375"/>
              <a:ext cx="266700" cy="1508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4133850" y="4551362"/>
              <a:ext cx="247650" cy="14128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4614862" y="4235450"/>
              <a:ext cx="247650" cy="1333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5156200" y="3895725"/>
              <a:ext cx="238125" cy="1428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2859087" y="5334000"/>
              <a:ext cx="266700" cy="1508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5575300" y="3654425"/>
              <a:ext cx="212725" cy="11588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6318250" y="3197225"/>
              <a:ext cx="212725" cy="114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5957887" y="3425825"/>
              <a:ext cx="212725" cy="9683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6629400" y="3013075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6886575" y="2852737"/>
              <a:ext cx="204787" cy="9683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7151687" y="2698750"/>
              <a:ext cx="196850" cy="8096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7399337" y="2544762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7624762" y="2400300"/>
              <a:ext cx="203200" cy="8096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7826375" y="2271712"/>
              <a:ext cx="176212" cy="793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73753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6088062" y="2270125"/>
              <a:ext cx="17780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5216525" y="2270125"/>
              <a:ext cx="17780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4718050" y="2168525"/>
              <a:ext cx="176212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5003800" y="2051050"/>
              <a:ext cx="17780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4794250" y="1857375"/>
              <a:ext cx="17780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3878262" y="2171700"/>
              <a:ext cx="177800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3652837" y="1936750"/>
              <a:ext cx="177800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3325812" y="2038350"/>
              <a:ext cx="177800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3536950" y="2289175"/>
              <a:ext cx="176212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1760537" y="2260600"/>
              <a:ext cx="17780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969962" y="2038350"/>
              <a:ext cx="176212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484187" y="2155825"/>
              <a:ext cx="176212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247650" y="1831975"/>
              <a:ext cx="177800" cy="793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7204075" y="2166937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6996112" y="2286000"/>
              <a:ext cx="166687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6337300" y="2152650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4446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5502275" y="2152650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4527550" y="1949450"/>
              <a:ext cx="168275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4251325" y="1760537"/>
              <a:ext cx="168275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4538662" y="1658937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3082925" y="1651000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727200" y="2027237"/>
              <a:ext cx="168275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1312862" y="2143125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852487" y="2266950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1008062" y="1682750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2444750" y="1666875"/>
              <a:ext cx="168275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1778000" y="1687512"/>
              <a:ext cx="166687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6557962" y="2038350"/>
              <a:ext cx="176212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5519737" y="1846262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5262562" y="1951037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5038725" y="1765300"/>
              <a:ext cx="177800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3803650" y="1668462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4395787" y="2295525"/>
              <a:ext cx="176212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4216400" y="2054225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4547D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3970337" y="1839912"/>
              <a:ext cx="176212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3527425" y="1747837"/>
              <a:ext cx="177800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3221037" y="1844675"/>
              <a:ext cx="176212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2976562" y="2152650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2871787" y="1941512"/>
              <a:ext cx="176212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2759075" y="1743075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2513012" y="2046287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2189162" y="2132012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A5A86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2427287" y="1835150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2054225" y="1939925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2085975" y="1765300"/>
              <a:ext cx="177800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1717675" y="1851025"/>
              <a:ext cx="176212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1392237" y="1779587"/>
              <a:ext cx="177800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1389062" y="1930400"/>
              <a:ext cx="176212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1079500" y="1857375"/>
              <a:ext cx="177800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652462" y="1955800"/>
              <a:ext cx="176212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688975" y="1746250"/>
              <a:ext cx="177800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188912" y="2082800"/>
              <a:ext cx="176212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1362075" y="1589087"/>
              <a:ext cx="160337" cy="6032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2128837" y="1608137"/>
              <a:ext cx="160337" cy="6191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2760662" y="1600200"/>
              <a:ext cx="160337" cy="6032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3359150" y="1589087"/>
              <a:ext cx="158750" cy="6191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3683000" y="1493837"/>
              <a:ext cx="160337" cy="6191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4129087" y="1579562"/>
              <a:ext cx="160337" cy="6191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646362" y="2254250"/>
              <a:ext cx="168275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6568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4059237" y="2406650"/>
              <a:ext cx="195262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05079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5745162" y="2043112"/>
              <a:ext cx="177800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6018212" y="1924050"/>
              <a:ext cx="176212" cy="80962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3387725" y="1441450"/>
              <a:ext cx="125412" cy="539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2006600" y="1441450"/>
              <a:ext cx="125412" cy="539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2335212" y="1379537"/>
              <a:ext cx="125412" cy="539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2619375" y="1308100"/>
              <a:ext cx="131762" cy="539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3044825" y="1379537"/>
              <a:ext cx="133350" cy="539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2730500" y="1465262"/>
              <a:ext cx="131762" cy="53975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3036887" y="1519237"/>
              <a:ext cx="150812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2446337" y="1527175"/>
              <a:ext cx="141287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708150" y="1512887"/>
              <a:ext cx="160337" cy="7143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3148012" y="6392862"/>
              <a:ext cx="309562" cy="16668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3905250" y="5827712"/>
              <a:ext cx="311150" cy="1778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5140325" y="4954587"/>
              <a:ext cx="266700" cy="1508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5635625" y="4572000"/>
              <a:ext cx="249237" cy="14128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4591050" y="5360987"/>
              <a:ext cx="266700" cy="15081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6142037" y="4217987"/>
              <a:ext cx="239712" cy="13335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6492875" y="3929062"/>
              <a:ext cx="247650" cy="14128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6869112" y="3673475"/>
              <a:ext cx="212725" cy="114300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7480300" y="3209925"/>
              <a:ext cx="212725" cy="11588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2324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7196137" y="3432175"/>
              <a:ext cx="220662" cy="9683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7720012" y="3048000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7951787" y="2868612"/>
              <a:ext cx="203200" cy="96837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34344F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8193087" y="2701925"/>
              <a:ext cx="195262" cy="79375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8377237" y="2562225"/>
              <a:ext cx="196850" cy="8096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8569325" y="2414587"/>
              <a:ext cx="195262" cy="80962"/>
            </a:xfrm>
            <a:prstGeom prst="ellipse">
              <a:avLst/>
            </a:prstGeom>
            <a:gradFill>
              <a:gsLst>
                <a:gs pos="0">
                  <a:schemeClr val="dk1"/>
                </a:gs>
                <a:gs pos="100000">
                  <a:srgbClr val="4B4B7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5167312" y="6462712"/>
              <a:ext cx="311150" cy="168275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5795962" y="5862637"/>
              <a:ext cx="311150" cy="176212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7577137" y="5881687"/>
              <a:ext cx="319087" cy="168275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0203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7129462" y="6427787"/>
              <a:ext cx="311150" cy="16668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0203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6332537" y="5391150"/>
              <a:ext cx="266700" cy="15240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6767512" y="4986337"/>
              <a:ext cx="265112" cy="150812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8007350" y="5426075"/>
              <a:ext cx="265112" cy="150812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0203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7227887" y="4560887"/>
              <a:ext cx="247650" cy="131762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8402637" y="4946650"/>
              <a:ext cx="266700" cy="150812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8726487" y="4570412"/>
              <a:ext cx="247650" cy="14128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0203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7575550" y="4243387"/>
              <a:ext cx="247650" cy="131762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7883525" y="3949700"/>
              <a:ext cx="247650" cy="133350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8642350" y="3257550"/>
              <a:ext cx="212725" cy="11588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8193087" y="3673475"/>
              <a:ext cx="222250" cy="11588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8442325" y="3454400"/>
              <a:ext cx="212725" cy="9683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8859837" y="3068637"/>
              <a:ext cx="203200" cy="9683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F2F47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9031287" y="2874962"/>
              <a:ext cx="203200" cy="96837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F2F47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8990012" y="4254500"/>
              <a:ext cx="247650" cy="131762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D2D4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-103187" y="4548187"/>
              <a:ext cx="238125" cy="1412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7476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3175" y="3932237"/>
              <a:ext cx="247650" cy="141287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4D4D74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-14287" y="2279650"/>
              <a:ext cx="168275" cy="6985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5D5D8B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8928100" y="6365875"/>
              <a:ext cx="319087" cy="168275"/>
            </a:xfrm>
            <a:prstGeom prst="ellipse">
              <a:avLst/>
            </a:prstGeom>
            <a:gradFill>
              <a:gsLst>
                <a:gs pos="0">
                  <a:schemeClr val="accent2"/>
                </a:gs>
                <a:gs pos="100000">
                  <a:srgbClr val="20203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459" name="Google Shape;459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0" name="Google Shape;460;p3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1" name="Google Shape;461;p3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21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2" name="Google Shape;46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about:blank" TargetMode="External"/><Relationship Id="rId4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cd-examples.docx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crisil.com/ratings/ratings-rationales.jsp?date=true&amp;result=tru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6"/>
          <p:cNvSpPr txBox="1"/>
          <p:nvPr>
            <p:ph type="ctrTitle"/>
          </p:nvPr>
        </p:nvSpPr>
        <p:spPr>
          <a:xfrm>
            <a:off x="685800" y="144780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Cost of Capital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Cost of Equity Capital </a:t>
            </a:r>
            <a:endParaRPr/>
          </a:p>
        </p:txBody>
      </p:sp>
      <p:sp>
        <p:nvSpPr>
          <p:cNvPr id="601" name="Google Shape;601;p25"/>
          <p:cNvSpPr txBox="1"/>
          <p:nvPr>
            <p:ph idx="1" type="body"/>
          </p:nvPr>
        </p:nvSpPr>
        <p:spPr>
          <a:xfrm>
            <a:off x="457200" y="1143000"/>
            <a:ext cx="8229600" cy="4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Equity Capital </a:t>
            </a:r>
            <a:r>
              <a:rPr b="1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Free of Cost?</a:t>
            </a: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No, it has an opportunity cost.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Cost of equity 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(also known as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cost of common stock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is the minimum rate of return which a company must generate in order to convince investors to invest in the company's common stock at its current market price. It is alternatively </a:t>
            </a:r>
            <a:r>
              <a:rPr b="0" i="0" lang="en-US" sz="24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referred to as required rate of return.</a:t>
            </a:r>
            <a:endParaRPr b="0" i="0" sz="2400" u="non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Two approaches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Dividend Capitalization Approach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CAPM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6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Cost of Equity </a:t>
            </a:r>
            <a:endParaRPr/>
          </a:p>
        </p:txBody>
      </p:sp>
      <p:sp>
        <p:nvSpPr>
          <p:cNvPr id="607" name="Google Shape;607;p26"/>
          <p:cNvSpPr txBox="1"/>
          <p:nvPr>
            <p:ph idx="1" type="body"/>
          </p:nvPr>
        </p:nvSpPr>
        <p:spPr>
          <a:xfrm>
            <a:off x="304800" y="1143000"/>
            <a:ext cx="83058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Dividend—Growth Model</a:t>
            </a:r>
            <a:endParaRPr b="1" i="1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•"/>
            </a:pPr>
            <a:r>
              <a:rPr b="1" i="1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Normal growth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indent="-21590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None/>
            </a:pPr>
            <a:r>
              <a:t/>
            </a:r>
            <a:endParaRPr b="1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•"/>
            </a:pPr>
            <a:r>
              <a:rPr b="1" i="1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Supernormal growth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endParaRPr/>
          </a:p>
          <a:p>
            <a:pPr indent="-21590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None/>
            </a:pPr>
            <a:r>
              <a:t/>
            </a:r>
            <a:endParaRPr b="1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•"/>
            </a:pPr>
            <a:r>
              <a:rPr b="1" i="1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Zero-growth</a:t>
            </a:r>
            <a:endParaRPr/>
          </a:p>
          <a:p>
            <a:pPr indent="-21590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None/>
            </a:pPr>
            <a:r>
              <a:t/>
            </a:r>
            <a:endParaRPr b="1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None/>
            </a:pPr>
            <a:r>
              <a:t/>
            </a:r>
            <a:endParaRPr b="1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None/>
            </a:pPr>
            <a:r>
              <a:t/>
            </a:r>
            <a:endParaRPr b="1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None/>
            </a:pPr>
            <a:r>
              <a:t/>
            </a:r>
            <a:endParaRPr b="1" i="1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•"/>
            </a:pPr>
            <a:r>
              <a:rPr b="1" i="1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Growth Rate (g)  = (1 – Dividend Payout Ratio) * ROE</a:t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9200" y="1600200"/>
            <a:ext cx="2209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9" name="Google Shape;609;p2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6800" y="2819400"/>
            <a:ext cx="40386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3400" y="4038600"/>
            <a:ext cx="43434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Cost of Equity </a:t>
            </a:r>
            <a:endParaRPr/>
          </a:p>
        </p:txBody>
      </p:sp>
      <p:sp>
        <p:nvSpPr>
          <p:cNvPr id="616" name="Google Shape;616;p27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Praj Industry share price as at 30 December 2014 is INR 86.81 per share. Its last five year's average total dividends, return on equity and payout ratios are Rs.1.6, 34.75% and 47.08%.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out what would be the cost of Equity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28"/>
          <p:cNvSpPr txBox="1"/>
          <p:nvPr>
            <p:ph type="title"/>
          </p:nvPr>
        </p:nvSpPr>
        <p:spPr>
          <a:xfrm>
            <a:off x="457200" y="274637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Cost of Equty </a:t>
            </a:r>
            <a:endParaRPr/>
          </a:p>
        </p:txBody>
      </p:sp>
      <p:sp>
        <p:nvSpPr>
          <p:cNvPr id="622" name="Google Shape;622;p28"/>
          <p:cNvSpPr txBox="1"/>
          <p:nvPr>
            <p:ph idx="1" type="body"/>
          </p:nvPr>
        </p:nvSpPr>
        <p:spPr>
          <a:xfrm>
            <a:off x="304800" y="11430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Growth Rate: ( 1- Payout ratio) * ROE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Growth Rate = (1 − 47.08%) × 34.75% = 18.39%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Dividends in Next Period = Dividends in Current Period × (1 + Growth Rate) = INR1.6 × (1+18.39%) = INR 1.89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 of Equity =	Dividend in Next Period/ Current Market Price + Growth Rate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 of Equity = INR 1.89 ÷ </a:t>
            </a:r>
            <a:r>
              <a:rPr lang="en-US" sz="2400"/>
              <a:t>INR 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86.81 + 18.39% = 20.57%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Dividend Capitalization Approach</a:t>
            </a:r>
            <a:endParaRPr/>
          </a:p>
        </p:txBody>
      </p:sp>
      <p:sp>
        <p:nvSpPr>
          <p:cNvPr id="628" name="Google Shape;628;p29"/>
          <p:cNvSpPr txBox="1"/>
          <p:nvPr>
            <p:ph idx="1" type="body"/>
          </p:nvPr>
        </p:nvSpPr>
        <p:spPr>
          <a:xfrm>
            <a:off x="457200" y="1600200"/>
            <a:ext cx="83058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Dividend per share of a firm is  going to Rs. 1 and expected to grow at 6% per annum. If the market price is Rs. 25. Find cost of equity.</a:t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lang="en-US" sz="2800"/>
              <a:t>Cost of equity = (D</a:t>
            </a:r>
            <a:r>
              <a:rPr baseline="-25000" lang="en-US" sz="2800"/>
              <a:t>1</a:t>
            </a:r>
            <a:r>
              <a:rPr lang="en-US" sz="2800"/>
              <a:t>/P</a:t>
            </a:r>
            <a:r>
              <a:rPr baseline="-25000" lang="en-US" sz="2800"/>
              <a:t>0</a:t>
            </a:r>
            <a:r>
              <a:rPr lang="en-US" sz="2800"/>
              <a:t>) + g </a:t>
            </a:r>
            <a:endParaRPr sz="2800"/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lang="en-US" sz="2800"/>
              <a:t>=(1/25) + 0.06 = 0.04+0.06 = 0.10</a:t>
            </a:r>
            <a:endParaRPr sz="2800"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XYZ Ltd. Is anticipating growth rate 12% for next 2 years, fall to 10% for the next 2 years, and 8% thereafter. The last dividend was Rs. 1.50. The current market price is Rs. 55. Find out Ke.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CAPM &amp; Cost of Equity</a:t>
            </a:r>
            <a:endParaRPr/>
          </a:p>
        </p:txBody>
      </p:sp>
      <p:sp>
        <p:nvSpPr>
          <p:cNvPr id="634" name="Google Shape;634;p30"/>
          <p:cNvSpPr txBox="1"/>
          <p:nvPr>
            <p:ph idx="1" type="body"/>
          </p:nvPr>
        </p:nvSpPr>
        <p:spPr>
          <a:xfrm>
            <a:off x="457200" y="1600200"/>
            <a:ext cx="73152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per the CAPM, the required rate of return on equity is given by the following relationship: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Equation  requires the following three parameters to estimate a firm’s cost of equity:</a:t>
            </a:r>
            <a:endParaRPr b="1" i="1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risk-free rate (</a:t>
            </a:r>
            <a:r>
              <a:rPr b="0" i="1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market risk premium (</a:t>
            </a:r>
            <a:r>
              <a:rPr b="0" i="1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1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beta of the firm’s share (β)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5" name="Google Shape;635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814637"/>
            <a:ext cx="3962400" cy="6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Cost of </a:t>
            </a:r>
            <a:r>
              <a:rPr lang="en-US"/>
              <a:t>Retained</a:t>
            </a: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Earnings </a:t>
            </a:r>
            <a:endParaRPr/>
          </a:p>
        </p:txBody>
      </p:sp>
      <p:sp>
        <p:nvSpPr>
          <p:cNvPr id="641" name="Google Shape;641;p31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it free ?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answer is “No”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Retained earnings  have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implied cost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is marginally lesser  than  Ke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Floatation Cost of equity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3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WACC</a:t>
            </a:r>
            <a:endParaRPr/>
          </a:p>
        </p:txBody>
      </p:sp>
      <p:sp>
        <p:nvSpPr>
          <p:cNvPr id="647" name="Google Shape;647;p32"/>
          <p:cNvSpPr txBox="1"/>
          <p:nvPr>
            <p:ph idx="1" type="body"/>
          </p:nvPr>
        </p:nvSpPr>
        <p:spPr>
          <a:xfrm>
            <a:off x="381000" y="1295400"/>
            <a:ext cx="8153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following steps are involved for calculating the firm’s WACC: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Calculate the cost of specific sources of funds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Multiply the cost of each source by its proportion in the capital structure.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the weighted component costs to get the WACC.</a:t>
            </a:r>
            <a:endParaRPr/>
          </a:p>
          <a:p>
            <a:pPr indent="-222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8" name="Google Shape;648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267200"/>
            <a:ext cx="7086600" cy="1804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Dividend Capitalization Method Vs. CAPM</a:t>
            </a:r>
            <a:endParaRPr/>
          </a:p>
        </p:txBody>
      </p:sp>
      <p:sp>
        <p:nvSpPr>
          <p:cNvPr id="654" name="Google Shape;654;p33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600"/>
              <a:buFont typeface="Noto Sans Symbols"/>
              <a:buChar char="•"/>
            </a:pP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dividend-growth approach has </a:t>
            </a:r>
            <a:r>
              <a:rPr b="0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limited application</a:t>
            </a:r>
            <a:r>
              <a:rPr b="0" i="0" lang="en-US" sz="3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in practice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assumes that the dividend per share will grow at a constant rate, </a:t>
            </a:r>
            <a:r>
              <a:rPr b="0" i="1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forever.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expected dividend growth rate, </a:t>
            </a:r>
            <a:r>
              <a:rPr b="0" i="1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g,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should be less than the cost of equity,</a:t>
            </a:r>
            <a:r>
              <a:rPr b="0" i="1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k</a:t>
            </a:r>
            <a:r>
              <a:rPr b="0" baseline="-25000" i="1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to arrive at the simple growth formula.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•"/>
            </a:pP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dividend–growth approach also fails to </a:t>
            </a:r>
            <a:r>
              <a:rPr b="0" i="0" lang="en-US" sz="3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deal with risk directly</a:t>
            </a:r>
            <a:r>
              <a:rPr b="0" i="0" lang="en-US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1524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CAPM </a:t>
            </a:r>
            <a:endParaRPr/>
          </a:p>
        </p:txBody>
      </p:sp>
      <p:sp>
        <p:nvSpPr>
          <p:cNvPr id="660" name="Google Shape;660;p34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CAPM has a wider application although it is based on restrictive assumptions: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only condition for its use is that the </a:t>
            </a:r>
            <a:r>
              <a:rPr b="0" i="0" lang="en-US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company’s share is quoted on the stock exchange.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•"/>
            </a:pPr>
            <a:r>
              <a:rPr b="0" i="0" lang="en-US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Beta can differ substantially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depending on the market index, price points ( daily vs. weekly , monthly) </a:t>
            </a:r>
            <a:endParaRPr/>
          </a:p>
          <a:p>
            <a:pPr indent="-21590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One practical problem with the use of beta, however, is that it </a:t>
            </a:r>
            <a:r>
              <a:rPr b="0" i="0" lang="en-US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does not probably remain stable over time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Cost of Capital </a:t>
            </a:r>
            <a:endParaRPr/>
          </a:p>
        </p:txBody>
      </p:sp>
      <p:sp>
        <p:nvSpPr>
          <p:cNvPr id="551" name="Google Shape;551;p17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Minimum rate of return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 firm must earn on its investment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is the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weighted average cost of capital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Weights gets determined by the </a:t>
            </a: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proportion of specific capital in capital structure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a company.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Weights </a:t>
            </a:r>
            <a:endParaRPr/>
          </a:p>
        </p:txBody>
      </p:sp>
      <p:sp>
        <p:nvSpPr>
          <p:cNvPr id="666" name="Google Shape;666;p35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Managers prefer the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book value weights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calculating WACC:</a:t>
            </a:r>
            <a:endParaRPr b="0" i="0" sz="3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book value information can be easily derived from the published sources.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book value debt—equity ratios are analysed by investors to evaluate the risk of the firms in practice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Book Value Vs. Market Value </a:t>
            </a:r>
            <a:endParaRPr/>
          </a:p>
        </p:txBody>
      </p:sp>
      <p:sp>
        <p:nvSpPr>
          <p:cNvPr id="672" name="Google Shape;672;p36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book-value weights can be seriously questioned on theoretical grounds: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folHlink"/>
              </a:buClr>
              <a:buSzPts val="1300"/>
              <a:buFont typeface="Noto Sans Symbols"/>
              <a:buChar char="•"/>
            </a:pPr>
            <a:r>
              <a:rPr b="0" i="0" lang="en-US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First, the component costs are opportunity rates and are determined in the capital markets. The weights should also be market-determined. </a:t>
            </a:r>
            <a:endParaRPr/>
          </a:p>
          <a:p>
            <a:pPr indent="-177800" lvl="0" marL="342900" marR="0" rtl="0" algn="l">
              <a:spcBef>
                <a:spcPts val="520"/>
              </a:spcBef>
              <a:spcAft>
                <a:spcPts val="0"/>
              </a:spcAft>
              <a:buClr>
                <a:schemeClr val="hlink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Book Value Vs. Market Value</a:t>
            </a:r>
            <a:endParaRPr/>
          </a:p>
        </p:txBody>
      </p:sp>
      <p:sp>
        <p:nvSpPr>
          <p:cNvPr id="678" name="Google Shape;678;p37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Market-value weights are theoretically superior to book-value weights:</a:t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reflect economic values and are not influenced by accounting policies.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They are also consistent with the market-determined component costs.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difficulty in using market-value weights: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0" i="0" lang="en-US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market prices of securities fluctuate widely and frequently.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folHlink"/>
              </a:buClr>
              <a:buSzPts val="1100"/>
              <a:buFont typeface="Noto Sans Symbols"/>
              <a:buChar char="•"/>
            </a:pP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0" lang="en-US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market value based target capital structure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means that the </a:t>
            </a:r>
            <a:r>
              <a:rPr b="0" i="0" lang="en-US" sz="2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amounts of debt and equity are continuously adjusted</a:t>
            </a:r>
            <a:r>
              <a:rPr b="0" i="0" lang="en-US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as the value of the firm changes.</a:t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WACC  for New Projects</a:t>
            </a:r>
            <a:endParaRPr/>
          </a:p>
        </p:txBody>
      </p:sp>
      <p:sp>
        <p:nvSpPr>
          <p:cNvPr id="684" name="Google Shape;684;p38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For new projects WACC is in fact the weighted marginal cost of capital (WMCC); that is, the </a:t>
            </a:r>
            <a:r>
              <a:rPr b="0" i="1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weighted average cost of </a:t>
            </a:r>
            <a:r>
              <a:rPr b="0" i="1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new capital given the firm’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1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target capital structure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MCC is defined as</a:t>
            </a: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cost of last rupee of new capital the firm raises</a:t>
            </a: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marginal cost raises</a:t>
            </a:r>
            <a:r>
              <a:rPr b="0" i="0" lang="en-US" sz="28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more and more new capital is raised during a period. </a:t>
            </a:r>
            <a:endParaRPr/>
          </a:p>
          <a:p>
            <a:pPr indent="-1651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WACC  for New Projects</a:t>
            </a:r>
            <a:endParaRPr/>
          </a:p>
        </p:txBody>
      </p:sp>
      <p:sp>
        <p:nvSpPr>
          <p:cNvPr id="690" name="Google Shape;690;p39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firm’s cost of capital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will be the overall, or average, required rate of return on the aggregate of investment projects.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Can a  firm’s WACC be used for all kinds of projects ?</a:t>
            </a:r>
            <a:r>
              <a:rPr b="0" i="0" lang="en-US" sz="32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If a firm is diversified, can WACC of the firm WACC be used ?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WACC  for New Projects/Division</a:t>
            </a:r>
            <a:endParaRPr/>
          </a:p>
        </p:txBody>
      </p:sp>
      <p:sp>
        <p:nvSpPr>
          <p:cNvPr id="696" name="Google Shape;696;p40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project’s cost of capital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is the minimum required rate of return on funds committed to the project, which depends on the riskiness of its cash flows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FF66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rgbClr val="CCFF66"/>
                </a:solidFill>
                <a:latin typeface="Arial"/>
                <a:ea typeface="Arial"/>
                <a:cs typeface="Arial"/>
                <a:sym typeface="Arial"/>
              </a:rPr>
              <a:t>Divisional and Project Cost of Capital</a:t>
            </a:r>
            <a:endParaRPr/>
          </a:p>
        </p:txBody>
      </p:sp>
      <p:sp>
        <p:nvSpPr>
          <p:cNvPr id="702" name="Google Shape;702;p41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most commonly suggested method for calculating the required rate of return for a division (or project) is the </a:t>
            </a:r>
            <a:r>
              <a:rPr b="1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pure-play technique</a:t>
            </a: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basic idea is to </a:t>
            </a:r>
            <a:r>
              <a:rPr b="0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use the beta of the comparable firms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called 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pure-play firms</a:t>
            </a: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in the same industry or line of business as a proxy for the beta of the division or the project.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Comparable Firms</a:t>
            </a:r>
            <a:endParaRPr/>
          </a:p>
        </p:txBody>
      </p:sp>
      <p:sp>
        <p:nvSpPr>
          <p:cNvPr id="708" name="Google Shape;708;p42"/>
          <p:cNvSpPr txBox="1"/>
          <p:nvPr>
            <p:ph idx="1" type="body"/>
          </p:nvPr>
        </p:nvSpPr>
        <p:spPr>
          <a:xfrm>
            <a:off x="457200" y="1295400"/>
            <a:ext cx="83058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Identified through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Matching line of business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Matching sales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Estimate the equity beta  (</a:t>
            </a: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levered beta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Estimate the unlevered beta (</a:t>
            </a: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asset beta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) for comparable firms.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Estimate the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business beta/unlevered industry beta</a:t>
            </a:r>
            <a:endParaRPr/>
          </a:p>
          <a:p>
            <a:pPr indent="-2095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9" name="Google Shape;709;p42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700" y="4572000"/>
            <a:ext cx="7086600" cy="192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Comparable Firms</a:t>
            </a:r>
            <a:endParaRPr/>
          </a:p>
        </p:txBody>
      </p:sp>
      <p:pic>
        <p:nvPicPr>
          <p:cNvPr id="715" name="Google Shape;715;p4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1100" y="2362200"/>
            <a:ext cx="6781800" cy="151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4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Comparable Firms</a:t>
            </a:r>
            <a:endParaRPr/>
          </a:p>
        </p:txBody>
      </p:sp>
      <p:sp>
        <p:nvSpPr>
          <p:cNvPr id="721" name="Google Shape;721;p44"/>
          <p:cNvSpPr txBox="1"/>
          <p:nvPr>
            <p:ph idx="1" type="body"/>
          </p:nvPr>
        </p:nvSpPr>
        <p:spPr>
          <a:xfrm>
            <a:off x="457200" y="1371600"/>
            <a:ext cx="8458200" cy="47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0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Calculate the division’s  business beta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First calculate the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unlevered/asset beta</a:t>
            </a: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Calculate </a:t>
            </a: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business beta</a:t>
            </a:r>
            <a:endParaRPr/>
          </a:p>
        </p:txBody>
      </p:sp>
      <p:graphicFrame>
        <p:nvGraphicFramePr>
          <p:cNvPr id="722" name="Google Shape;722;p44"/>
          <p:cNvGraphicFramePr/>
          <p:nvPr/>
        </p:nvGraphicFramePr>
        <p:xfrm>
          <a:off x="4572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{5C68F878-9A2C-4F43-A1C1-44BB7FCF4C91}</a:tableStyleId>
              </a:tblPr>
              <a:tblGrid>
                <a:gridCol w="973125"/>
                <a:gridCol w="779450"/>
                <a:gridCol w="990600"/>
                <a:gridCol w="685800"/>
                <a:gridCol w="838200"/>
                <a:gridCol w="858825"/>
                <a:gridCol w="865175"/>
                <a:gridCol w="1066800"/>
                <a:gridCol w="1171575"/>
              </a:tblGrid>
              <a:tr h="1116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Comparable Firms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Sales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Assets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Debt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Equity 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Fixed/Variable Cost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Equity Beta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(CAPM)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Asset Beta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Business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32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Beta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ABC 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325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645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0.28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1.24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0.82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0.64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KLM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0.14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0.94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0.75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0.65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PQR</a:t>
                      </a:r>
                      <a:endParaRPr/>
                    </a:p>
                  </a:txBody>
                  <a:tcPr marT="45725" marB="45725" marR="0" marL="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1400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1250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625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750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0.3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1.05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0.55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3300"/>
                        </a:buClr>
                        <a:buSzPts val="1600"/>
                        <a:buFont typeface="Arial"/>
                        <a:buNone/>
                      </a:pPr>
                      <a:r>
                        <a:rPr b="1" i="0" lang="en-US" sz="1600" u="none">
                          <a:solidFill>
                            <a:srgbClr val="FF33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0.42</a:t>
                      </a:r>
                      <a:endParaRPr/>
                    </a:p>
                  </a:txBody>
                  <a:tcPr marT="45725" marB="45725" marR="0" marL="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Measurement of Specific Cost </a:t>
            </a:r>
            <a:endParaRPr/>
          </a:p>
        </p:txBody>
      </p:sp>
      <p:sp>
        <p:nvSpPr>
          <p:cNvPr id="557" name="Google Shape;557;p18"/>
          <p:cNvSpPr txBox="1"/>
          <p:nvPr>
            <p:ph idx="1" type="body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Explicit cost:</a:t>
            </a: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Clearly identifiable costs associated with source of capital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Debt capital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</a:pPr>
            <a:r>
              <a:rPr b="0" i="0" lang="en-US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Non Convertible Debenture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Preference capital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Equity capital (</a:t>
            </a:r>
            <a:r>
              <a:rPr lang="en-US">
                <a:solidFill>
                  <a:srgbClr val="FFFF00"/>
                </a:solidFill>
              </a:rPr>
              <a:t>although</a:t>
            </a: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 explicitly not given like interest on debt)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Implicit cost : not identifiable clearly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Retained earnings 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Divisions business beta</a:t>
            </a:r>
            <a:endParaRPr/>
          </a:p>
        </p:txBody>
      </p:sp>
      <p:sp>
        <p:nvSpPr>
          <p:cNvPr id="728" name="Google Shape;728;p45"/>
          <p:cNvSpPr txBox="1"/>
          <p:nvPr>
            <p:ph idx="1" type="body"/>
          </p:nvPr>
        </p:nvSpPr>
        <p:spPr>
          <a:xfrm>
            <a:off x="457200" y="1600200"/>
            <a:ext cx="8686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Simple /Weighted average of business betas with weights of  sales/assets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Business beta of division ( assets of comparable firm as weights)</a:t>
            </a:r>
            <a:endParaRPr/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out the unleveraged beta of the division keeping in mind fixed/variable operating cost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out the leverage beta  keeping in mind the target capital structure of the new project/division 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5"/>
          <p:cNvSpPr txBox="1"/>
          <p:nvPr>
            <p:ph idx="1" type="body"/>
          </p:nvPr>
        </p:nvSpPr>
        <p:spPr>
          <a:xfrm>
            <a:off x="5024437" y="3943350"/>
            <a:ext cx="3286125" cy="21907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5"/>
          <p:cNvSpPr txBox="1"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1" name="Google Shape;731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87" y="2743200"/>
            <a:ext cx="860742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Divisions Levered/equity Beta</a:t>
            </a:r>
            <a:endParaRPr/>
          </a:p>
        </p:txBody>
      </p:sp>
      <p:sp>
        <p:nvSpPr>
          <p:cNvPr id="737" name="Google Shape;737;p46"/>
          <p:cNvSpPr txBox="1"/>
          <p:nvPr>
            <p:ph idx="1" type="body"/>
          </p:nvPr>
        </p:nvSpPr>
        <p:spPr>
          <a:xfrm>
            <a:off x="457200" y="1600200"/>
            <a:ext cx="81534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Suppose the company wants to maintain D/E ratio of 20/80.  Fixed to variable cost is 0.42.Tax rate is  33% 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Find out unleveraged and leveraged beta from the industry beta.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For example, Divisions levered beta = 0.95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Divisions cost of equity = Rf + beta ( Rm-Rf)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Ke = 15% 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•"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Calculate WACC for the project/division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WMCC( Weighted Marginal cost of Capital </a:t>
            </a:r>
            <a:endParaRPr/>
          </a:p>
        </p:txBody>
      </p:sp>
      <p:sp>
        <p:nvSpPr>
          <p:cNvPr id="743" name="Google Shape;743;p47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WACC associated with the next dollar of total new financing.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Costs of financing components ( debt, preference shares, &amp; equity shares) rise as as larger amounts are raised.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4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Cost of Capital for Projects </a:t>
            </a:r>
            <a:endParaRPr/>
          </a:p>
        </p:txBody>
      </p:sp>
      <p:sp>
        <p:nvSpPr>
          <p:cNvPr id="749" name="Google Shape;749;p48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Adjusted WACC = WACC +- R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 is the risk adjustment factor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Companies identify projects with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Low risk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Medium risk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4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High risk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Cost of debt </a:t>
            </a:r>
            <a:endParaRPr/>
          </a:p>
        </p:txBody>
      </p:sp>
      <p:sp>
        <p:nvSpPr>
          <p:cNvPr id="563" name="Google Shape;563;p19"/>
          <p:cNvSpPr txBox="1"/>
          <p:nvPr>
            <p:ph idx="1" type="body"/>
          </p:nvPr>
        </p:nvSpPr>
        <p:spPr>
          <a:xfrm>
            <a:off x="457200" y="1600200"/>
            <a:ext cx="83058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 is nothing but  coupon rate </a:t>
            </a:r>
            <a:endParaRPr/>
          </a:p>
          <a:p>
            <a:pPr indent="-342900" lvl="2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 company issues 10% debentures, Face value of Rs. 1000, Maturity  5 years. Company’s tax rate is 33%.  What is cost of  debt ? </a:t>
            </a:r>
            <a:endParaRPr/>
          </a:p>
          <a:p>
            <a:pPr indent="-215900" lvl="2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None/>
            </a:pPr>
            <a:r>
              <a:t/>
            </a:r>
            <a:endParaRPr b="1" i="0" sz="20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Noto Sans Symbols"/>
              <a:buChar char="•"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A company issues 10% debentures, Face value of Rs. 1000, will be redeemed at  7% premium. Floatation cost is 5%. Maturity  5 years. Company’s tax rate is 33%.  What is cost of  debt ?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Actual cost to company is  the after tax cost = Kd(1-t)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Pre-Tax Cost of Debt </a:t>
            </a:r>
            <a:endParaRPr/>
          </a:p>
        </p:txBody>
      </p:sp>
      <p:graphicFrame>
        <p:nvGraphicFramePr>
          <p:cNvPr id="569" name="Google Shape;569;p20"/>
          <p:cNvGraphicFramePr/>
          <p:nvPr/>
        </p:nvGraphicFramePr>
        <p:xfrm>
          <a:off x="762000" y="16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{5C68F878-9A2C-4F43-A1C1-44BB7FCF4C91}</a:tableStyleId>
              </a:tblPr>
              <a:tblGrid>
                <a:gridCol w="1319200"/>
                <a:gridCol w="814375"/>
                <a:gridCol w="1066800"/>
                <a:gridCol w="1066800"/>
                <a:gridCol w="1066800"/>
                <a:gridCol w="1066800"/>
                <a:gridCol w="10668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Year 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Cashflow 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-95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-95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-95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-95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-1095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IRR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9.50%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Cashflow 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-950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IRR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9.21%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Cashflow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-950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1165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IRR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11.99%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B5B8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5B5B8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</a:txBody>
                  <a:tcPr marT="9525" marB="0" marR="9525" marL="9525" anchor="b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AF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D3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1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NCD ratings</a:t>
            </a:r>
            <a:endParaRPr/>
          </a:p>
        </p:txBody>
      </p:sp>
      <p:sp>
        <p:nvSpPr>
          <p:cNvPr id="575" name="Google Shape;575;p21"/>
          <p:cNvSpPr txBox="1"/>
          <p:nvPr>
            <p:ph idx="1" type="body"/>
          </p:nvPr>
        </p:nvSpPr>
        <p:spPr>
          <a:xfrm>
            <a:off x="457200" y="1295400"/>
            <a:ext cx="8229600" cy="48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May 21, 2013, CRISIL assigns 'AAA/Stable' rating to L&amp;T's NCD issue CRISIL Ratings has assigned its </a:t>
            </a:r>
            <a:r>
              <a:rPr b="0" i="0" lang="en-US" sz="28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'CRISIL AAA/Stable' rating to Larsen &amp; Toubro's (L&amp;T's) Rs.1,000 million inflation linked capital indexed non-convertible debenture issue</a:t>
            </a: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CRISIL has also reaffirmed its ratings on L&amp;T's existing debt instruments and bank facilities at 'CRISIL AAA/FAAA/Stable/CRISILA1+'.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0" i="0" lang="en-US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http://www.crisil.com/ratings/ratings-rationales.jsp?date=true&amp;result=true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Types of Preference Shares </a:t>
            </a:r>
            <a:endParaRPr/>
          </a:p>
        </p:txBody>
      </p:sp>
      <p:sp>
        <p:nvSpPr>
          <p:cNvPr id="581" name="Google Shape;581;p22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Redeemable/Irredeemable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Convertible/ Non convertible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Cumulative/Non Cumulative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Participative/Non Participative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 of Preference Capital</a:t>
            </a:r>
            <a:endParaRPr/>
          </a:p>
        </p:txBody>
      </p:sp>
      <p:sp>
        <p:nvSpPr>
          <p:cNvPr id="587" name="Google Shape;587;p23"/>
          <p:cNvSpPr txBox="1"/>
          <p:nvPr>
            <p:ph idx="1" type="body"/>
          </p:nvPr>
        </p:nvSpPr>
        <p:spPr>
          <a:xfrm>
            <a:off x="457200" y="1600200"/>
            <a:ext cx="8229600" cy="45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company issues 12%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irredeemable preference shares  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with a  face value of Rs. 10,000 and with a floatation cost of 3%.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Noto Sans Symbols"/>
              <a:buChar char="•"/>
            </a:pP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company issues 12% </a:t>
            </a:r>
            <a:r>
              <a:rPr b="0" i="0" lang="en-US" sz="3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irredeemable preference shares</a:t>
            </a:r>
            <a:r>
              <a:rPr b="0" i="0" lang="en-US" sz="3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with a  face value of Rs. 10,000, but a issue premium of 6% and with a floatation cost of 3%.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Cost of Preference Capital</a:t>
            </a:r>
            <a:endParaRPr/>
          </a:p>
        </p:txBody>
      </p:sp>
      <p:sp>
        <p:nvSpPr>
          <p:cNvPr id="593" name="Google Shape;593;p24"/>
          <p:cNvSpPr txBox="1"/>
          <p:nvPr>
            <p:ph idx="1" type="body"/>
          </p:nvPr>
        </p:nvSpPr>
        <p:spPr>
          <a:xfrm>
            <a:off x="457200" y="1600200"/>
            <a:ext cx="83058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Irredeemable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Preference Share  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1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Char char="•"/>
            </a:pPr>
            <a:r>
              <a:rPr b="1" i="0" lang="en-US" sz="2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Redeemable</a:t>
            </a:r>
            <a:r>
              <a:rPr b="1" i="0" lang="en-US" sz="2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Preference Share  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4" name="Google Shape;594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362200"/>
            <a:ext cx="220980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5" name="Google Shape;595;p24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800600"/>
            <a:ext cx="4191000" cy="14049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Digital Dots">
  <a:themeElements>
    <a:clrScheme name="Digital Dots 2">
      <a:dk1>
        <a:srgbClr val="5B5B89"/>
      </a:dk1>
      <a:lt1>
        <a:srgbClr val="FFFFFF"/>
      </a:lt1>
      <a:dk2>
        <a:srgbClr val="666699"/>
      </a:dk2>
      <a:lt2>
        <a:srgbClr val="DFDEF6"/>
      </a:lt2>
      <a:accent1>
        <a:srgbClr val="6666FF"/>
      </a:accent1>
      <a:accent2>
        <a:srgbClr val="52527C"/>
      </a:accent2>
      <a:accent3>
        <a:srgbClr val="B8B8CA"/>
      </a:accent3>
      <a:accent4>
        <a:srgbClr val="DADADA"/>
      </a:accent4>
      <a:accent5>
        <a:srgbClr val="B8B8FF"/>
      </a:accent5>
      <a:accent6>
        <a:srgbClr val="494970"/>
      </a:accent6>
      <a:hlink>
        <a:srgbClr val="9999FF"/>
      </a:hlink>
      <a:folHlink>
        <a:srgbClr val="CCCC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