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3679-875A-4B6E-A39F-BA66FACA574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A0CB-274C-48A9-98B1-C802859FB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68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3679-875A-4B6E-A39F-BA66FACA574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A0CB-274C-48A9-98B1-C802859FB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09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3679-875A-4B6E-A39F-BA66FACA574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A0CB-274C-48A9-98B1-C802859FB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35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3679-875A-4B6E-A39F-BA66FACA574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A0CB-274C-48A9-98B1-C802859FB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8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3679-875A-4B6E-A39F-BA66FACA574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A0CB-274C-48A9-98B1-C802859FB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9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3679-875A-4B6E-A39F-BA66FACA574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A0CB-274C-48A9-98B1-C802859FB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1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3679-875A-4B6E-A39F-BA66FACA574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A0CB-274C-48A9-98B1-C802859FB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74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3679-875A-4B6E-A39F-BA66FACA574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A0CB-274C-48A9-98B1-C802859FB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92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3679-875A-4B6E-A39F-BA66FACA574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A0CB-274C-48A9-98B1-C802859FB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58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3679-875A-4B6E-A39F-BA66FACA574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A0CB-274C-48A9-98B1-C802859FB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82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3679-875A-4B6E-A39F-BA66FACA574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A0CB-274C-48A9-98B1-C802859FB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65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3679-875A-4B6E-A39F-BA66FACA574B}" type="datetimeFigureOut">
              <a:rPr lang="en-IN" smtClean="0"/>
              <a:t>12-04-2023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CA0CB-274C-48A9-98B1-C802859FBD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88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74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 on Homemade Dividends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1545"/>
            <a:ext cx="10515600" cy="5115418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An investor owns 1,000 shares of stocks in ABC Limited. The investor will receive Rs.2.20 per share dividend in one year. In two years, ABC will pay a liquidating dividend of Rs.53 per share. The required rate of return on ABC stock is 15 percent. </a:t>
            </a:r>
          </a:p>
          <a:p>
            <a:pPr marL="514350" indent="-514350">
              <a:buAutoNum type="alphaLcPeriod"/>
            </a:pPr>
            <a:r>
              <a:rPr lang="en-IN" dirty="0" smtClean="0"/>
              <a:t>What is the current share price of the stock (ignore taxes)?</a:t>
            </a:r>
          </a:p>
          <a:p>
            <a:pPr marL="514350" indent="-514350">
              <a:buAutoNum type="alphaLcPeriod"/>
            </a:pPr>
            <a:r>
              <a:rPr lang="en-IN" dirty="0" smtClean="0"/>
              <a:t>If the investor would rather have equal dividends in each of the next two years, show how the investor can accomplish this by creating homemade dividends.</a:t>
            </a:r>
          </a:p>
          <a:p>
            <a:pPr marL="514350" indent="-514350">
              <a:buAutoNum type="alphaLcPeriod"/>
            </a:pPr>
            <a:r>
              <a:rPr lang="en-IN" dirty="0" smtClean="0"/>
              <a:t>Suppose the investor wants only Rs.750 total in dividends in the first year. What will be the homemade dividends in two years?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60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74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Suggested answer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1545"/>
            <a:ext cx="10515600" cy="51154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a. P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Rs.2.30/1.15 </a:t>
            </a:r>
            <a:r>
              <a:rPr lang="en-US" dirty="0"/>
              <a:t>+ </a:t>
            </a:r>
            <a:r>
              <a:rPr lang="en-US" dirty="0" smtClean="0"/>
              <a:t>Rs.53/1.15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Rs.42.08</a:t>
            </a:r>
          </a:p>
          <a:p>
            <a:pPr marL="0" indent="0">
              <a:buNone/>
            </a:pPr>
            <a:r>
              <a:rPr lang="en-US" dirty="0" smtClean="0"/>
              <a:t>b. To </a:t>
            </a:r>
            <a:r>
              <a:rPr lang="en-US" dirty="0"/>
              <a:t>find the equal two year dividends with the same present value as the price of the stock, </a:t>
            </a:r>
            <a:r>
              <a:rPr lang="en-US" dirty="0" smtClean="0"/>
              <a:t>the following equation is set up and solved.</a:t>
            </a:r>
          </a:p>
          <a:p>
            <a:pPr marL="0" indent="0">
              <a:buNone/>
            </a:pPr>
            <a:r>
              <a:rPr lang="en-US" dirty="0" smtClean="0"/>
              <a:t>Rs.42.08 </a:t>
            </a:r>
            <a:r>
              <a:rPr lang="en-US" dirty="0"/>
              <a:t>= D/1.15 + D/1.15</a:t>
            </a:r>
            <a:r>
              <a:rPr lang="en-US" baseline="30000" dirty="0"/>
              <a:t>2</a:t>
            </a:r>
            <a:r>
              <a:rPr lang="en-US" dirty="0"/>
              <a:t>   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Hence, D </a:t>
            </a:r>
            <a:r>
              <a:rPr lang="en-US" dirty="0"/>
              <a:t>= </a:t>
            </a:r>
            <a:r>
              <a:rPr lang="en-US" dirty="0" smtClean="0"/>
              <a:t>Rs.25.88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now know the cash flow per share we want each of the next two years. We can find the price of stock in one year, which will </a:t>
            </a:r>
            <a:r>
              <a:rPr lang="en-US" dirty="0" smtClean="0"/>
              <a:t>be: P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Rs.53/1.15 </a:t>
            </a:r>
            <a:r>
              <a:rPr lang="en-US" dirty="0"/>
              <a:t>= </a:t>
            </a:r>
            <a:r>
              <a:rPr lang="en-US" dirty="0" smtClean="0"/>
              <a:t>Rs.46.09 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Since the investor owns 1,000 </a:t>
            </a:r>
            <a:r>
              <a:rPr lang="en-US" dirty="0"/>
              <a:t>shares, in one year </a:t>
            </a:r>
            <a:r>
              <a:rPr lang="en-US" dirty="0" smtClean="0"/>
              <a:t>the investor wants: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Cash </a:t>
            </a:r>
            <a:r>
              <a:rPr lang="en-US" dirty="0"/>
              <a:t>flow in Year one = </a:t>
            </a:r>
            <a:r>
              <a:rPr lang="en-US" dirty="0" smtClean="0"/>
              <a:t>1,000*(Rs.25.88</a:t>
            </a:r>
            <a:r>
              <a:rPr lang="en-US" dirty="0"/>
              <a:t>) = </a:t>
            </a:r>
            <a:r>
              <a:rPr lang="en-US" dirty="0" smtClean="0"/>
              <a:t>Rs.25,881.40 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But </a:t>
            </a:r>
            <a:r>
              <a:rPr lang="en-US" dirty="0" smtClean="0"/>
              <a:t>the investor will only get: Dividends </a:t>
            </a:r>
            <a:r>
              <a:rPr lang="en-US" dirty="0"/>
              <a:t>received in one year = </a:t>
            </a:r>
            <a:r>
              <a:rPr lang="en-US" dirty="0" smtClean="0"/>
              <a:t>1,000*(Rs.2.30</a:t>
            </a:r>
            <a:r>
              <a:rPr lang="en-US" dirty="0"/>
              <a:t>) = </a:t>
            </a:r>
            <a:r>
              <a:rPr lang="en-US" dirty="0" smtClean="0"/>
              <a:t>Rs.2,300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Thus</a:t>
            </a:r>
            <a:r>
              <a:rPr lang="en-US" dirty="0"/>
              <a:t>, in one year </a:t>
            </a:r>
            <a:r>
              <a:rPr lang="en-US" dirty="0" smtClean="0"/>
              <a:t>the investor will </a:t>
            </a:r>
            <a:r>
              <a:rPr lang="en-US" dirty="0"/>
              <a:t>need to sell additional shares in order to increase </a:t>
            </a:r>
            <a:r>
              <a:rPr lang="en-US" dirty="0" smtClean="0"/>
              <a:t>the cash </a:t>
            </a:r>
            <a:r>
              <a:rPr lang="en-US" dirty="0"/>
              <a:t>flow. The number of shares to sell in year one </a:t>
            </a:r>
            <a:r>
              <a:rPr lang="en-US" dirty="0" smtClean="0"/>
              <a:t>is = (Rs.25,881.40 </a:t>
            </a:r>
            <a:r>
              <a:rPr lang="en-US" dirty="0"/>
              <a:t>– 2,300</a:t>
            </a:r>
            <a:r>
              <a:rPr lang="en-US" dirty="0" smtClean="0"/>
              <a:t>)/Rs.46.09 </a:t>
            </a:r>
            <a:r>
              <a:rPr lang="en-US" dirty="0"/>
              <a:t>= 511.67 shares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At </a:t>
            </a:r>
            <a:r>
              <a:rPr lang="en-US" dirty="0"/>
              <a:t>Year 2, </a:t>
            </a:r>
            <a:r>
              <a:rPr lang="en-US" dirty="0" smtClean="0"/>
              <a:t>the investor’s cash flow will </a:t>
            </a:r>
            <a:r>
              <a:rPr lang="en-US" dirty="0"/>
              <a:t>be the dividend payment times the number of shares </a:t>
            </a:r>
            <a:r>
              <a:rPr lang="en-US" dirty="0" smtClean="0"/>
              <a:t>the investor still owns, </a:t>
            </a:r>
            <a:r>
              <a:rPr lang="en-US" dirty="0"/>
              <a:t>so the Year 2 cash flow </a:t>
            </a:r>
            <a:r>
              <a:rPr lang="en-US" dirty="0" smtClean="0"/>
              <a:t>is</a:t>
            </a:r>
            <a:r>
              <a:rPr lang="en-US" dirty="0"/>
              <a:t> </a:t>
            </a:r>
            <a:r>
              <a:rPr lang="en-US" dirty="0" smtClean="0"/>
              <a:t>= Rs.53*(1,000 </a:t>
            </a:r>
            <a:r>
              <a:rPr lang="en-US" dirty="0"/>
              <a:t>– 511.67) = </a:t>
            </a:r>
            <a:r>
              <a:rPr lang="en-US" dirty="0" smtClean="0"/>
              <a:t>Rs.25,881.40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86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74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Suggested answer, contd..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1545"/>
            <a:ext cx="10515600" cy="5115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c. If the investor wants </a:t>
            </a:r>
            <a:r>
              <a:rPr lang="en-US" dirty="0"/>
              <a:t>only </a:t>
            </a:r>
            <a:r>
              <a:rPr lang="en-US" dirty="0" smtClean="0"/>
              <a:t>Rs.750 </a:t>
            </a:r>
            <a:r>
              <a:rPr lang="en-US" dirty="0"/>
              <a:t>in Year 1, </a:t>
            </a:r>
            <a:r>
              <a:rPr lang="en-US" dirty="0" smtClean="0"/>
              <a:t>the investor will </a:t>
            </a:r>
            <a:r>
              <a:rPr lang="en-US" dirty="0"/>
              <a:t>buy</a:t>
            </a:r>
            <a:r>
              <a:rPr lang="en-US" dirty="0" smtClean="0"/>
              <a:t>: (Rs.2,300 </a:t>
            </a:r>
            <a:r>
              <a:rPr lang="en-US" dirty="0"/>
              <a:t>– 750</a:t>
            </a:r>
            <a:r>
              <a:rPr lang="en-US" dirty="0" smtClean="0"/>
              <a:t>)/Rs.46.09 </a:t>
            </a:r>
            <a:r>
              <a:rPr lang="en-US" dirty="0"/>
              <a:t>= 33.63 shares </a:t>
            </a:r>
            <a:r>
              <a:rPr lang="en-US" dirty="0" smtClean="0"/>
              <a:t>at </a:t>
            </a:r>
            <a:r>
              <a:rPr lang="en-US" dirty="0"/>
              <a:t>time 1. </a:t>
            </a:r>
            <a:r>
              <a:rPr lang="en-US" dirty="0" smtClean="0"/>
              <a:t>The </a:t>
            </a:r>
            <a:r>
              <a:rPr lang="en-US" dirty="0"/>
              <a:t>dividend payment in Year 2 will be</a:t>
            </a:r>
            <a:r>
              <a:rPr lang="en-US" dirty="0" smtClean="0"/>
              <a:t>: (</a:t>
            </a:r>
            <a:r>
              <a:rPr lang="en-US" dirty="0"/>
              <a:t>1,000 + 33.63</a:t>
            </a:r>
            <a:r>
              <a:rPr lang="en-US" dirty="0" smtClean="0"/>
              <a:t>)(Rs.53</a:t>
            </a:r>
            <a:r>
              <a:rPr lang="en-US" dirty="0"/>
              <a:t>) = </a:t>
            </a:r>
            <a:r>
              <a:rPr lang="en-US" dirty="0" smtClean="0"/>
              <a:t>Rs.54,782.50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present value of each cash flow stream is the same. </a:t>
            </a:r>
            <a:endParaRPr lang="en-IN" dirty="0"/>
          </a:p>
          <a:p>
            <a:r>
              <a:rPr lang="en-US" dirty="0" smtClean="0"/>
              <a:t>PV </a:t>
            </a:r>
            <a:r>
              <a:rPr lang="en-US" dirty="0"/>
              <a:t>= </a:t>
            </a:r>
            <a:r>
              <a:rPr lang="en-US" dirty="0" smtClean="0"/>
              <a:t>Rs.750/1.15 </a:t>
            </a:r>
            <a:r>
              <a:rPr lang="en-US" dirty="0"/>
              <a:t>+ </a:t>
            </a:r>
            <a:r>
              <a:rPr lang="en-US" dirty="0" smtClean="0"/>
              <a:t>Rs.54,782.50/1.15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Rs.42,075.61</a:t>
            </a:r>
            <a:endParaRPr lang="en-IN" dirty="0"/>
          </a:p>
          <a:p>
            <a:r>
              <a:rPr lang="en-US" dirty="0" smtClean="0"/>
              <a:t>PV </a:t>
            </a:r>
            <a:r>
              <a:rPr lang="en-US"/>
              <a:t>= </a:t>
            </a:r>
            <a:r>
              <a:rPr lang="en-US" smtClean="0"/>
              <a:t>1,000*(</a:t>
            </a:r>
            <a:r>
              <a:rPr lang="en-US" dirty="0" smtClean="0"/>
              <a:t>Rs.30</a:t>
            </a:r>
            <a:r>
              <a:rPr lang="en-US" dirty="0"/>
              <a:t>)/1.15 </a:t>
            </a:r>
            <a:r>
              <a:rPr lang="en-US"/>
              <a:t>+ </a:t>
            </a:r>
            <a:r>
              <a:rPr lang="en-US" smtClean="0"/>
              <a:t>1,000*(</a:t>
            </a:r>
            <a:r>
              <a:rPr lang="en-US" dirty="0" smtClean="0"/>
              <a:t>Rs.53</a:t>
            </a:r>
            <a:r>
              <a:rPr lang="en-US" dirty="0"/>
              <a:t>)/1.15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dirty="0" smtClean="0"/>
              <a:t>Rs.42,075.61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09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419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Example on Homemade Dividends</vt:lpstr>
      <vt:lpstr>Suggested answer</vt:lpstr>
      <vt:lpstr>Suggested answer, contd..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on Homemade Dividends</dc:title>
  <dc:creator>Chandra Sekhar Mishra</dc:creator>
  <cp:lastModifiedBy>Chandra Sekhar Mishra</cp:lastModifiedBy>
  <cp:revision>3</cp:revision>
  <dcterms:created xsi:type="dcterms:W3CDTF">2023-04-12T00:07:19Z</dcterms:created>
  <dcterms:modified xsi:type="dcterms:W3CDTF">2023-04-12T00:25:47Z</dcterms:modified>
</cp:coreProperties>
</file>