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60" r:id="rId5"/>
    <p:sldId id="261" r:id="rId6"/>
    <p:sldId id="259" r:id="rId7"/>
    <p:sldId id="263" r:id="rId8"/>
    <p:sldId id="264" r:id="rId9"/>
    <p:sldId id="265" r:id="rId10"/>
    <p:sldId id="267" r:id="rId11"/>
    <p:sldId id="268" r:id="rId12"/>
    <p:sldId id="269" r:id="rId13"/>
    <p:sldId id="270" r:id="rId14"/>
    <p:sldId id="271" r:id="rId15"/>
    <p:sldId id="273" r:id="rId16"/>
    <p:sldId id="272" r:id="rId17"/>
    <p:sldId id="274" r:id="rId18"/>
    <p:sldId id="275" r:id="rId19"/>
    <p:sldId id="276" r:id="rId20"/>
    <p:sldId id="277" r:id="rId21"/>
    <p:sldId id="278" r:id="rId22"/>
    <p:sldId id="280" r:id="rId23"/>
    <p:sldId id="279"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p:restoredTop sz="94651"/>
  </p:normalViewPr>
  <p:slideViewPr>
    <p:cSldViewPr snapToGrid="0">
      <p:cViewPr varScale="1">
        <p:scale>
          <a:sx n="102" d="100"/>
          <a:sy n="102" d="100"/>
        </p:scale>
        <p:origin x="192"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560ED-E050-C24F-A2FF-BD3AF4AF9D78}"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GB"/>
        </a:p>
      </dgm:t>
    </dgm:pt>
    <dgm:pt modelId="{5612872D-6F4C-184B-8670-FFCDED01295B}">
      <dgm:prSet phldrT="[Text]"/>
      <dgm:spPr/>
      <dgm:t>
        <a:bodyPr/>
        <a:lstStyle/>
        <a:p>
          <a:r>
            <a:rPr lang="en-GB"/>
            <a:t>Cash</a:t>
          </a:r>
        </a:p>
      </dgm:t>
    </dgm:pt>
    <dgm:pt modelId="{C7C81970-3E0F-A142-B349-F7566491FF90}" type="parTrans" cxnId="{EF74B6E3-9885-3548-9544-5089013DF8A5}">
      <dgm:prSet/>
      <dgm:spPr/>
      <dgm:t>
        <a:bodyPr/>
        <a:lstStyle/>
        <a:p>
          <a:endParaRPr lang="en-GB"/>
        </a:p>
      </dgm:t>
    </dgm:pt>
    <dgm:pt modelId="{A276352E-B10A-7B42-9C88-B12088D96552}" type="sibTrans" cxnId="{EF74B6E3-9885-3548-9544-5089013DF8A5}">
      <dgm:prSet/>
      <dgm:spPr/>
      <dgm:t>
        <a:bodyPr/>
        <a:lstStyle/>
        <a:p>
          <a:endParaRPr lang="en-GB"/>
        </a:p>
      </dgm:t>
    </dgm:pt>
    <dgm:pt modelId="{91891948-89C3-734E-B799-D7FB9A257DE5}">
      <dgm:prSet phldrT="[Text]"/>
      <dgm:spPr/>
      <dgm:t>
        <a:bodyPr/>
        <a:lstStyle/>
        <a:p>
          <a:r>
            <a:rPr lang="en-GB" dirty="0"/>
            <a:t>Raw Material</a:t>
          </a:r>
        </a:p>
      </dgm:t>
    </dgm:pt>
    <dgm:pt modelId="{6E967E64-5C12-DE41-A604-AB4ECC2B835C}" type="parTrans" cxnId="{F9F9168D-F5C0-6E40-AF2C-BAAF71E9AFF2}">
      <dgm:prSet/>
      <dgm:spPr/>
      <dgm:t>
        <a:bodyPr/>
        <a:lstStyle/>
        <a:p>
          <a:endParaRPr lang="en-GB"/>
        </a:p>
      </dgm:t>
    </dgm:pt>
    <dgm:pt modelId="{DE2110EB-8CAB-CF42-A2B5-BF3F8B900B8B}" type="sibTrans" cxnId="{F9F9168D-F5C0-6E40-AF2C-BAAF71E9AFF2}">
      <dgm:prSet/>
      <dgm:spPr/>
      <dgm:t>
        <a:bodyPr/>
        <a:lstStyle/>
        <a:p>
          <a:endParaRPr lang="en-GB"/>
        </a:p>
      </dgm:t>
    </dgm:pt>
    <dgm:pt modelId="{2D36012C-7DED-F547-B8EF-DDD1017D3207}">
      <dgm:prSet phldrT="[Text]"/>
      <dgm:spPr/>
      <dgm:t>
        <a:bodyPr/>
        <a:lstStyle/>
        <a:p>
          <a:r>
            <a:rPr lang="en-GB" dirty="0"/>
            <a:t>Semi- Finished Goods</a:t>
          </a:r>
        </a:p>
      </dgm:t>
    </dgm:pt>
    <dgm:pt modelId="{21321BAF-D633-EB49-AFD7-98C0FEB2EC0F}" type="parTrans" cxnId="{F8124A31-D6E1-C64E-B51A-E6A93DD491F3}">
      <dgm:prSet/>
      <dgm:spPr/>
      <dgm:t>
        <a:bodyPr/>
        <a:lstStyle/>
        <a:p>
          <a:endParaRPr lang="en-GB"/>
        </a:p>
      </dgm:t>
    </dgm:pt>
    <dgm:pt modelId="{69DAA2A5-1625-5D4E-A87A-BA23C797D245}" type="sibTrans" cxnId="{F8124A31-D6E1-C64E-B51A-E6A93DD491F3}">
      <dgm:prSet/>
      <dgm:spPr/>
      <dgm:t>
        <a:bodyPr/>
        <a:lstStyle/>
        <a:p>
          <a:endParaRPr lang="en-GB"/>
        </a:p>
      </dgm:t>
    </dgm:pt>
    <dgm:pt modelId="{298490A2-91EF-8849-96C4-91DC6FF1C7D2}">
      <dgm:prSet phldrT="[Text]"/>
      <dgm:spPr/>
      <dgm:t>
        <a:bodyPr/>
        <a:lstStyle/>
        <a:p>
          <a:r>
            <a:rPr lang="en-GB" dirty="0"/>
            <a:t>Finished Goods</a:t>
          </a:r>
        </a:p>
      </dgm:t>
    </dgm:pt>
    <dgm:pt modelId="{4022E028-19C9-FE40-B654-D94B629D14B8}" type="parTrans" cxnId="{E0D6FE5E-0CFF-2246-AC05-BDA8508F4DA6}">
      <dgm:prSet/>
      <dgm:spPr/>
      <dgm:t>
        <a:bodyPr/>
        <a:lstStyle/>
        <a:p>
          <a:endParaRPr lang="en-GB"/>
        </a:p>
      </dgm:t>
    </dgm:pt>
    <dgm:pt modelId="{81F65112-E76A-984D-9810-5A4DA69361B5}" type="sibTrans" cxnId="{E0D6FE5E-0CFF-2246-AC05-BDA8508F4DA6}">
      <dgm:prSet/>
      <dgm:spPr/>
      <dgm:t>
        <a:bodyPr/>
        <a:lstStyle/>
        <a:p>
          <a:endParaRPr lang="en-GB"/>
        </a:p>
      </dgm:t>
    </dgm:pt>
    <dgm:pt modelId="{53CF48F6-ABA7-A445-B5C5-988E96F8BD95}">
      <dgm:prSet phldrT="[Text]"/>
      <dgm:spPr/>
      <dgm:t>
        <a:bodyPr/>
        <a:lstStyle/>
        <a:p>
          <a:r>
            <a:rPr lang="en-GB" dirty="0"/>
            <a:t>Bills Receivables</a:t>
          </a:r>
        </a:p>
      </dgm:t>
    </dgm:pt>
    <dgm:pt modelId="{35B404F5-513E-6A45-B5AF-8BFCE40D54B5}" type="parTrans" cxnId="{33DFD7F0-CF70-DE42-8B72-CD8881B8F147}">
      <dgm:prSet/>
      <dgm:spPr/>
      <dgm:t>
        <a:bodyPr/>
        <a:lstStyle/>
        <a:p>
          <a:endParaRPr lang="en-GB"/>
        </a:p>
      </dgm:t>
    </dgm:pt>
    <dgm:pt modelId="{55F510C9-020F-E34C-9ADA-635D0EFB9AE0}" type="sibTrans" cxnId="{33DFD7F0-CF70-DE42-8B72-CD8881B8F147}">
      <dgm:prSet/>
      <dgm:spPr/>
      <dgm:t>
        <a:bodyPr/>
        <a:lstStyle/>
        <a:p>
          <a:endParaRPr lang="en-GB"/>
        </a:p>
      </dgm:t>
    </dgm:pt>
    <dgm:pt modelId="{6DE754A0-47BA-5A41-8623-4718EBB2C533}" type="pres">
      <dgm:prSet presAssocID="{B54560ED-E050-C24F-A2FF-BD3AF4AF9D78}" presName="cycle" presStyleCnt="0">
        <dgm:presLayoutVars>
          <dgm:dir/>
          <dgm:resizeHandles val="exact"/>
        </dgm:presLayoutVars>
      </dgm:prSet>
      <dgm:spPr/>
    </dgm:pt>
    <dgm:pt modelId="{124AF8A3-BFC3-F24C-A451-3ACDF7196926}" type="pres">
      <dgm:prSet presAssocID="{5612872D-6F4C-184B-8670-FFCDED01295B}" presName="node" presStyleLbl="node1" presStyleIdx="0" presStyleCnt="5">
        <dgm:presLayoutVars>
          <dgm:bulletEnabled val="1"/>
        </dgm:presLayoutVars>
      </dgm:prSet>
      <dgm:spPr/>
    </dgm:pt>
    <dgm:pt modelId="{F3F942E5-C809-5A44-8A09-6D9BB5E34B16}" type="pres">
      <dgm:prSet presAssocID="{A276352E-B10A-7B42-9C88-B12088D96552}" presName="sibTrans" presStyleLbl="sibTrans2D1" presStyleIdx="0" presStyleCnt="5"/>
      <dgm:spPr/>
    </dgm:pt>
    <dgm:pt modelId="{FED70994-F94C-754C-AA76-60D17FCFDC9B}" type="pres">
      <dgm:prSet presAssocID="{A276352E-B10A-7B42-9C88-B12088D96552}" presName="connectorText" presStyleLbl="sibTrans2D1" presStyleIdx="0" presStyleCnt="5"/>
      <dgm:spPr/>
    </dgm:pt>
    <dgm:pt modelId="{10F1559F-2094-AD41-AFD9-D6F9EDAC8F49}" type="pres">
      <dgm:prSet presAssocID="{91891948-89C3-734E-B799-D7FB9A257DE5}" presName="node" presStyleLbl="node1" presStyleIdx="1" presStyleCnt="5">
        <dgm:presLayoutVars>
          <dgm:bulletEnabled val="1"/>
        </dgm:presLayoutVars>
      </dgm:prSet>
      <dgm:spPr/>
    </dgm:pt>
    <dgm:pt modelId="{F93025B6-C865-EF4C-9B4F-B9A43095CD97}" type="pres">
      <dgm:prSet presAssocID="{DE2110EB-8CAB-CF42-A2B5-BF3F8B900B8B}" presName="sibTrans" presStyleLbl="sibTrans2D1" presStyleIdx="1" presStyleCnt="5"/>
      <dgm:spPr/>
    </dgm:pt>
    <dgm:pt modelId="{6EF3FC50-D3F5-BC43-9AE4-B5466578F3C5}" type="pres">
      <dgm:prSet presAssocID="{DE2110EB-8CAB-CF42-A2B5-BF3F8B900B8B}" presName="connectorText" presStyleLbl="sibTrans2D1" presStyleIdx="1" presStyleCnt="5"/>
      <dgm:spPr/>
    </dgm:pt>
    <dgm:pt modelId="{8CB257CA-D7A9-D148-A837-62F86AEBAC3A}" type="pres">
      <dgm:prSet presAssocID="{2D36012C-7DED-F547-B8EF-DDD1017D3207}" presName="node" presStyleLbl="node1" presStyleIdx="2" presStyleCnt="5">
        <dgm:presLayoutVars>
          <dgm:bulletEnabled val="1"/>
        </dgm:presLayoutVars>
      </dgm:prSet>
      <dgm:spPr/>
    </dgm:pt>
    <dgm:pt modelId="{96C15897-48E3-1041-A7CF-303C2D7A6B5C}" type="pres">
      <dgm:prSet presAssocID="{69DAA2A5-1625-5D4E-A87A-BA23C797D245}" presName="sibTrans" presStyleLbl="sibTrans2D1" presStyleIdx="2" presStyleCnt="5"/>
      <dgm:spPr/>
    </dgm:pt>
    <dgm:pt modelId="{45B38F49-B612-094C-88D5-8D8CF1A48A09}" type="pres">
      <dgm:prSet presAssocID="{69DAA2A5-1625-5D4E-A87A-BA23C797D245}" presName="connectorText" presStyleLbl="sibTrans2D1" presStyleIdx="2" presStyleCnt="5"/>
      <dgm:spPr/>
    </dgm:pt>
    <dgm:pt modelId="{74F64333-9065-EE44-A8FE-62709C84B84A}" type="pres">
      <dgm:prSet presAssocID="{298490A2-91EF-8849-96C4-91DC6FF1C7D2}" presName="node" presStyleLbl="node1" presStyleIdx="3" presStyleCnt="5">
        <dgm:presLayoutVars>
          <dgm:bulletEnabled val="1"/>
        </dgm:presLayoutVars>
      </dgm:prSet>
      <dgm:spPr/>
    </dgm:pt>
    <dgm:pt modelId="{7E4A84C8-BAA7-5344-B62B-9F6BC2D844CA}" type="pres">
      <dgm:prSet presAssocID="{81F65112-E76A-984D-9810-5A4DA69361B5}" presName="sibTrans" presStyleLbl="sibTrans2D1" presStyleIdx="3" presStyleCnt="5"/>
      <dgm:spPr/>
    </dgm:pt>
    <dgm:pt modelId="{90EA314F-5D29-1147-AEAF-8701361D0447}" type="pres">
      <dgm:prSet presAssocID="{81F65112-E76A-984D-9810-5A4DA69361B5}" presName="connectorText" presStyleLbl="sibTrans2D1" presStyleIdx="3" presStyleCnt="5"/>
      <dgm:spPr/>
    </dgm:pt>
    <dgm:pt modelId="{0A31B591-1318-1E43-A2F3-FE5D79DEB2F6}" type="pres">
      <dgm:prSet presAssocID="{53CF48F6-ABA7-A445-B5C5-988E96F8BD95}" presName="node" presStyleLbl="node1" presStyleIdx="4" presStyleCnt="5">
        <dgm:presLayoutVars>
          <dgm:bulletEnabled val="1"/>
        </dgm:presLayoutVars>
      </dgm:prSet>
      <dgm:spPr/>
    </dgm:pt>
    <dgm:pt modelId="{718CD616-E810-D841-AA64-ED7F72123BD7}" type="pres">
      <dgm:prSet presAssocID="{55F510C9-020F-E34C-9ADA-635D0EFB9AE0}" presName="sibTrans" presStyleLbl="sibTrans2D1" presStyleIdx="4" presStyleCnt="5"/>
      <dgm:spPr/>
    </dgm:pt>
    <dgm:pt modelId="{1D55436A-BDA1-8A43-816F-6412FBD9FB41}" type="pres">
      <dgm:prSet presAssocID="{55F510C9-020F-E34C-9ADA-635D0EFB9AE0}" presName="connectorText" presStyleLbl="sibTrans2D1" presStyleIdx="4" presStyleCnt="5"/>
      <dgm:spPr/>
    </dgm:pt>
  </dgm:ptLst>
  <dgm:cxnLst>
    <dgm:cxn modelId="{AD792607-9CA3-554F-813E-565E28F3AC52}" type="presOf" srcId="{91891948-89C3-734E-B799-D7FB9A257DE5}" destId="{10F1559F-2094-AD41-AFD9-D6F9EDAC8F49}" srcOrd="0" destOrd="0" presId="urn:microsoft.com/office/officeart/2005/8/layout/cycle2"/>
    <dgm:cxn modelId="{AB2B3D18-897D-3A4B-BAEB-EB7415C2D13B}" type="presOf" srcId="{81F65112-E76A-984D-9810-5A4DA69361B5}" destId="{7E4A84C8-BAA7-5344-B62B-9F6BC2D844CA}" srcOrd="0" destOrd="0" presId="urn:microsoft.com/office/officeart/2005/8/layout/cycle2"/>
    <dgm:cxn modelId="{2D93AE1A-EF1B-8D47-AC5A-A4F97A0BEDA7}" type="presOf" srcId="{DE2110EB-8CAB-CF42-A2B5-BF3F8B900B8B}" destId="{6EF3FC50-D3F5-BC43-9AE4-B5466578F3C5}" srcOrd="1" destOrd="0" presId="urn:microsoft.com/office/officeart/2005/8/layout/cycle2"/>
    <dgm:cxn modelId="{14F8451D-C021-464C-BFD0-8D35A59E7269}" type="presOf" srcId="{2D36012C-7DED-F547-B8EF-DDD1017D3207}" destId="{8CB257CA-D7A9-D148-A837-62F86AEBAC3A}" srcOrd="0" destOrd="0" presId="urn:microsoft.com/office/officeart/2005/8/layout/cycle2"/>
    <dgm:cxn modelId="{B2F5E82E-5B5A-FE46-B0E1-B6D611BA9E11}" type="presOf" srcId="{DE2110EB-8CAB-CF42-A2B5-BF3F8B900B8B}" destId="{F93025B6-C865-EF4C-9B4F-B9A43095CD97}" srcOrd="0" destOrd="0" presId="urn:microsoft.com/office/officeart/2005/8/layout/cycle2"/>
    <dgm:cxn modelId="{F8124A31-D6E1-C64E-B51A-E6A93DD491F3}" srcId="{B54560ED-E050-C24F-A2FF-BD3AF4AF9D78}" destId="{2D36012C-7DED-F547-B8EF-DDD1017D3207}" srcOrd="2" destOrd="0" parTransId="{21321BAF-D633-EB49-AFD7-98C0FEB2EC0F}" sibTransId="{69DAA2A5-1625-5D4E-A87A-BA23C797D245}"/>
    <dgm:cxn modelId="{298EAA42-2A9E-7046-B4F9-D40786F1E35C}" type="presOf" srcId="{298490A2-91EF-8849-96C4-91DC6FF1C7D2}" destId="{74F64333-9065-EE44-A8FE-62709C84B84A}" srcOrd="0" destOrd="0" presId="urn:microsoft.com/office/officeart/2005/8/layout/cycle2"/>
    <dgm:cxn modelId="{0915AC44-3751-A646-9207-37E377CA5EB2}" type="presOf" srcId="{55F510C9-020F-E34C-9ADA-635D0EFB9AE0}" destId="{1D55436A-BDA1-8A43-816F-6412FBD9FB41}" srcOrd="1" destOrd="0" presId="urn:microsoft.com/office/officeart/2005/8/layout/cycle2"/>
    <dgm:cxn modelId="{E0D6FE5E-0CFF-2246-AC05-BDA8508F4DA6}" srcId="{B54560ED-E050-C24F-A2FF-BD3AF4AF9D78}" destId="{298490A2-91EF-8849-96C4-91DC6FF1C7D2}" srcOrd="3" destOrd="0" parTransId="{4022E028-19C9-FE40-B654-D94B629D14B8}" sibTransId="{81F65112-E76A-984D-9810-5A4DA69361B5}"/>
    <dgm:cxn modelId="{FFFF3870-A56D-CF48-B677-4EBD5EF5587A}" type="presOf" srcId="{53CF48F6-ABA7-A445-B5C5-988E96F8BD95}" destId="{0A31B591-1318-1E43-A2F3-FE5D79DEB2F6}" srcOrd="0" destOrd="0" presId="urn:microsoft.com/office/officeart/2005/8/layout/cycle2"/>
    <dgm:cxn modelId="{41344A78-733D-814F-A3C4-37CEB6306609}" type="presOf" srcId="{5612872D-6F4C-184B-8670-FFCDED01295B}" destId="{124AF8A3-BFC3-F24C-A451-3ACDF7196926}" srcOrd="0" destOrd="0" presId="urn:microsoft.com/office/officeart/2005/8/layout/cycle2"/>
    <dgm:cxn modelId="{68D28788-A1FC-214E-9093-BB7309189836}" type="presOf" srcId="{B54560ED-E050-C24F-A2FF-BD3AF4AF9D78}" destId="{6DE754A0-47BA-5A41-8623-4718EBB2C533}" srcOrd="0" destOrd="0" presId="urn:microsoft.com/office/officeart/2005/8/layout/cycle2"/>
    <dgm:cxn modelId="{F9F9168D-F5C0-6E40-AF2C-BAAF71E9AFF2}" srcId="{B54560ED-E050-C24F-A2FF-BD3AF4AF9D78}" destId="{91891948-89C3-734E-B799-D7FB9A257DE5}" srcOrd="1" destOrd="0" parTransId="{6E967E64-5C12-DE41-A604-AB4ECC2B835C}" sibTransId="{DE2110EB-8CAB-CF42-A2B5-BF3F8B900B8B}"/>
    <dgm:cxn modelId="{3874498D-A97D-E44C-B4EF-1308587E07A3}" type="presOf" srcId="{81F65112-E76A-984D-9810-5A4DA69361B5}" destId="{90EA314F-5D29-1147-AEAF-8701361D0447}" srcOrd="1" destOrd="0" presId="urn:microsoft.com/office/officeart/2005/8/layout/cycle2"/>
    <dgm:cxn modelId="{55B9F3A7-C8C1-404B-A6C0-9AA8F1E8355E}" type="presOf" srcId="{69DAA2A5-1625-5D4E-A87A-BA23C797D245}" destId="{45B38F49-B612-094C-88D5-8D8CF1A48A09}" srcOrd="1" destOrd="0" presId="urn:microsoft.com/office/officeart/2005/8/layout/cycle2"/>
    <dgm:cxn modelId="{902A03B8-4FE8-CE42-BB5B-0C2FCC27FD62}" type="presOf" srcId="{69DAA2A5-1625-5D4E-A87A-BA23C797D245}" destId="{96C15897-48E3-1041-A7CF-303C2D7A6B5C}" srcOrd="0" destOrd="0" presId="urn:microsoft.com/office/officeart/2005/8/layout/cycle2"/>
    <dgm:cxn modelId="{49B2D2BC-85B6-F64D-A60C-2159D81B6FEB}" type="presOf" srcId="{A276352E-B10A-7B42-9C88-B12088D96552}" destId="{FED70994-F94C-754C-AA76-60D17FCFDC9B}" srcOrd="1" destOrd="0" presId="urn:microsoft.com/office/officeart/2005/8/layout/cycle2"/>
    <dgm:cxn modelId="{40806DCF-3486-014D-AC62-AC360C29CFAA}" type="presOf" srcId="{55F510C9-020F-E34C-9ADA-635D0EFB9AE0}" destId="{718CD616-E810-D841-AA64-ED7F72123BD7}" srcOrd="0" destOrd="0" presId="urn:microsoft.com/office/officeart/2005/8/layout/cycle2"/>
    <dgm:cxn modelId="{3E08B1D1-D50B-5D42-9494-F8704595783F}" type="presOf" srcId="{A276352E-B10A-7B42-9C88-B12088D96552}" destId="{F3F942E5-C809-5A44-8A09-6D9BB5E34B16}" srcOrd="0" destOrd="0" presId="urn:microsoft.com/office/officeart/2005/8/layout/cycle2"/>
    <dgm:cxn modelId="{EF74B6E3-9885-3548-9544-5089013DF8A5}" srcId="{B54560ED-E050-C24F-A2FF-BD3AF4AF9D78}" destId="{5612872D-6F4C-184B-8670-FFCDED01295B}" srcOrd="0" destOrd="0" parTransId="{C7C81970-3E0F-A142-B349-F7566491FF90}" sibTransId="{A276352E-B10A-7B42-9C88-B12088D96552}"/>
    <dgm:cxn modelId="{33DFD7F0-CF70-DE42-8B72-CD8881B8F147}" srcId="{B54560ED-E050-C24F-A2FF-BD3AF4AF9D78}" destId="{53CF48F6-ABA7-A445-B5C5-988E96F8BD95}" srcOrd="4" destOrd="0" parTransId="{35B404F5-513E-6A45-B5AF-8BFCE40D54B5}" sibTransId="{55F510C9-020F-E34C-9ADA-635D0EFB9AE0}"/>
    <dgm:cxn modelId="{EEFBC0D1-1BDB-5542-9343-AE73DE5F68E8}" type="presParOf" srcId="{6DE754A0-47BA-5A41-8623-4718EBB2C533}" destId="{124AF8A3-BFC3-F24C-A451-3ACDF7196926}" srcOrd="0" destOrd="0" presId="urn:microsoft.com/office/officeart/2005/8/layout/cycle2"/>
    <dgm:cxn modelId="{3C5E496C-1FEA-684E-9E09-29FE65C33DD8}" type="presParOf" srcId="{6DE754A0-47BA-5A41-8623-4718EBB2C533}" destId="{F3F942E5-C809-5A44-8A09-6D9BB5E34B16}" srcOrd="1" destOrd="0" presId="urn:microsoft.com/office/officeart/2005/8/layout/cycle2"/>
    <dgm:cxn modelId="{821C2495-FA31-DE4F-BE02-BFC323ACC977}" type="presParOf" srcId="{F3F942E5-C809-5A44-8A09-6D9BB5E34B16}" destId="{FED70994-F94C-754C-AA76-60D17FCFDC9B}" srcOrd="0" destOrd="0" presId="urn:microsoft.com/office/officeart/2005/8/layout/cycle2"/>
    <dgm:cxn modelId="{E48BB1FD-6138-B244-A815-99157E0271E3}" type="presParOf" srcId="{6DE754A0-47BA-5A41-8623-4718EBB2C533}" destId="{10F1559F-2094-AD41-AFD9-D6F9EDAC8F49}" srcOrd="2" destOrd="0" presId="urn:microsoft.com/office/officeart/2005/8/layout/cycle2"/>
    <dgm:cxn modelId="{21B7457B-2962-A148-B71E-A83E40B11D25}" type="presParOf" srcId="{6DE754A0-47BA-5A41-8623-4718EBB2C533}" destId="{F93025B6-C865-EF4C-9B4F-B9A43095CD97}" srcOrd="3" destOrd="0" presId="urn:microsoft.com/office/officeart/2005/8/layout/cycle2"/>
    <dgm:cxn modelId="{B9E8B42D-9470-9346-AA2A-4B5A65601E96}" type="presParOf" srcId="{F93025B6-C865-EF4C-9B4F-B9A43095CD97}" destId="{6EF3FC50-D3F5-BC43-9AE4-B5466578F3C5}" srcOrd="0" destOrd="0" presId="urn:microsoft.com/office/officeart/2005/8/layout/cycle2"/>
    <dgm:cxn modelId="{742A0D1E-BF3A-A64B-A883-D0DCAA8F8F43}" type="presParOf" srcId="{6DE754A0-47BA-5A41-8623-4718EBB2C533}" destId="{8CB257CA-D7A9-D148-A837-62F86AEBAC3A}" srcOrd="4" destOrd="0" presId="urn:microsoft.com/office/officeart/2005/8/layout/cycle2"/>
    <dgm:cxn modelId="{8CDDB786-7CE1-C841-9FFE-8126FA858144}" type="presParOf" srcId="{6DE754A0-47BA-5A41-8623-4718EBB2C533}" destId="{96C15897-48E3-1041-A7CF-303C2D7A6B5C}" srcOrd="5" destOrd="0" presId="urn:microsoft.com/office/officeart/2005/8/layout/cycle2"/>
    <dgm:cxn modelId="{8A424030-CFD3-5A4E-9326-156FF265459F}" type="presParOf" srcId="{96C15897-48E3-1041-A7CF-303C2D7A6B5C}" destId="{45B38F49-B612-094C-88D5-8D8CF1A48A09}" srcOrd="0" destOrd="0" presId="urn:microsoft.com/office/officeart/2005/8/layout/cycle2"/>
    <dgm:cxn modelId="{636D38C0-395E-7E44-AC17-4FB6A8C705BF}" type="presParOf" srcId="{6DE754A0-47BA-5A41-8623-4718EBB2C533}" destId="{74F64333-9065-EE44-A8FE-62709C84B84A}" srcOrd="6" destOrd="0" presId="urn:microsoft.com/office/officeart/2005/8/layout/cycle2"/>
    <dgm:cxn modelId="{28681BB1-BCDA-8B4A-9CA2-2A5DF1302E4B}" type="presParOf" srcId="{6DE754A0-47BA-5A41-8623-4718EBB2C533}" destId="{7E4A84C8-BAA7-5344-B62B-9F6BC2D844CA}" srcOrd="7" destOrd="0" presId="urn:microsoft.com/office/officeart/2005/8/layout/cycle2"/>
    <dgm:cxn modelId="{E1EC2C5F-8217-804B-A0DB-AFE61BB4C36E}" type="presParOf" srcId="{7E4A84C8-BAA7-5344-B62B-9F6BC2D844CA}" destId="{90EA314F-5D29-1147-AEAF-8701361D0447}" srcOrd="0" destOrd="0" presId="urn:microsoft.com/office/officeart/2005/8/layout/cycle2"/>
    <dgm:cxn modelId="{5651380A-58A8-B640-8BF7-D9E4D5B4E413}" type="presParOf" srcId="{6DE754A0-47BA-5A41-8623-4718EBB2C533}" destId="{0A31B591-1318-1E43-A2F3-FE5D79DEB2F6}" srcOrd="8" destOrd="0" presId="urn:microsoft.com/office/officeart/2005/8/layout/cycle2"/>
    <dgm:cxn modelId="{C0BF83FC-76B6-9F4D-87EF-D60793750134}" type="presParOf" srcId="{6DE754A0-47BA-5A41-8623-4718EBB2C533}" destId="{718CD616-E810-D841-AA64-ED7F72123BD7}" srcOrd="9" destOrd="0" presId="urn:microsoft.com/office/officeart/2005/8/layout/cycle2"/>
    <dgm:cxn modelId="{4ACBB3B5-40CC-8E4B-BF02-C7519812B838}" type="presParOf" srcId="{718CD616-E810-D841-AA64-ED7F72123BD7}" destId="{1D55436A-BDA1-8A43-816F-6412FBD9FB4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AF8A3-BFC3-F24C-A451-3ACDF7196926}">
      <dsp:nvSpPr>
        <dsp:cNvPr id="0" name=""/>
        <dsp:cNvSpPr/>
      </dsp:nvSpPr>
      <dsp:spPr>
        <a:xfrm>
          <a:off x="3221859" y="337"/>
          <a:ext cx="1114549" cy="11145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a:t>Cash</a:t>
          </a:r>
        </a:p>
      </dsp:txBody>
      <dsp:txXfrm>
        <a:off x="3385081" y="163559"/>
        <a:ext cx="788105" cy="788105"/>
      </dsp:txXfrm>
    </dsp:sp>
    <dsp:sp modelId="{F3F942E5-C809-5A44-8A09-6D9BB5E34B16}">
      <dsp:nvSpPr>
        <dsp:cNvPr id="0" name=""/>
        <dsp:cNvSpPr/>
      </dsp:nvSpPr>
      <dsp:spPr>
        <a:xfrm rot="2160000">
          <a:off x="4301327" y="856775"/>
          <a:ext cx="296880" cy="3761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309832" y="905832"/>
        <a:ext cx="207816" cy="225696"/>
      </dsp:txXfrm>
    </dsp:sp>
    <dsp:sp modelId="{10F1559F-2094-AD41-AFD9-D6F9EDAC8F49}">
      <dsp:nvSpPr>
        <dsp:cNvPr id="0" name=""/>
        <dsp:cNvSpPr/>
      </dsp:nvSpPr>
      <dsp:spPr>
        <a:xfrm>
          <a:off x="4576721" y="984701"/>
          <a:ext cx="1114549" cy="11145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Raw Material</a:t>
          </a:r>
        </a:p>
      </dsp:txBody>
      <dsp:txXfrm>
        <a:off x="4739943" y="1147923"/>
        <a:ext cx="788105" cy="788105"/>
      </dsp:txXfrm>
    </dsp:sp>
    <dsp:sp modelId="{F93025B6-C865-EF4C-9B4F-B9A43095CD97}">
      <dsp:nvSpPr>
        <dsp:cNvPr id="0" name=""/>
        <dsp:cNvSpPr/>
      </dsp:nvSpPr>
      <dsp:spPr>
        <a:xfrm rot="6480000">
          <a:off x="4729396" y="2142273"/>
          <a:ext cx="296880" cy="3761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4787689" y="2175153"/>
        <a:ext cx="207816" cy="225696"/>
      </dsp:txXfrm>
    </dsp:sp>
    <dsp:sp modelId="{8CB257CA-D7A9-D148-A837-62F86AEBAC3A}">
      <dsp:nvSpPr>
        <dsp:cNvPr id="0" name=""/>
        <dsp:cNvSpPr/>
      </dsp:nvSpPr>
      <dsp:spPr>
        <a:xfrm>
          <a:off x="4059210" y="2577437"/>
          <a:ext cx="1114549" cy="11145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Semi- Finished Goods</a:t>
          </a:r>
        </a:p>
      </dsp:txBody>
      <dsp:txXfrm>
        <a:off x="4222432" y="2740659"/>
        <a:ext cx="788105" cy="788105"/>
      </dsp:txXfrm>
    </dsp:sp>
    <dsp:sp modelId="{96C15897-48E3-1041-A7CF-303C2D7A6B5C}">
      <dsp:nvSpPr>
        <dsp:cNvPr id="0" name=""/>
        <dsp:cNvSpPr/>
      </dsp:nvSpPr>
      <dsp:spPr>
        <a:xfrm rot="10800000">
          <a:off x="3639096" y="2946631"/>
          <a:ext cx="296880" cy="3761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3728160" y="3021863"/>
        <a:ext cx="207816" cy="225696"/>
      </dsp:txXfrm>
    </dsp:sp>
    <dsp:sp modelId="{74F64333-9065-EE44-A8FE-62709C84B84A}">
      <dsp:nvSpPr>
        <dsp:cNvPr id="0" name=""/>
        <dsp:cNvSpPr/>
      </dsp:nvSpPr>
      <dsp:spPr>
        <a:xfrm>
          <a:off x="2384509" y="2577437"/>
          <a:ext cx="1114549" cy="11145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Finished Goods</a:t>
          </a:r>
        </a:p>
      </dsp:txBody>
      <dsp:txXfrm>
        <a:off x="2547731" y="2740659"/>
        <a:ext cx="788105" cy="788105"/>
      </dsp:txXfrm>
    </dsp:sp>
    <dsp:sp modelId="{7E4A84C8-BAA7-5344-B62B-9F6BC2D844CA}">
      <dsp:nvSpPr>
        <dsp:cNvPr id="0" name=""/>
        <dsp:cNvSpPr/>
      </dsp:nvSpPr>
      <dsp:spPr>
        <a:xfrm rot="15120000">
          <a:off x="2537184" y="2158255"/>
          <a:ext cx="296880" cy="3761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2595477" y="2275839"/>
        <a:ext cx="207816" cy="225696"/>
      </dsp:txXfrm>
    </dsp:sp>
    <dsp:sp modelId="{0A31B591-1318-1E43-A2F3-FE5D79DEB2F6}">
      <dsp:nvSpPr>
        <dsp:cNvPr id="0" name=""/>
        <dsp:cNvSpPr/>
      </dsp:nvSpPr>
      <dsp:spPr>
        <a:xfrm>
          <a:off x="1866998" y="984701"/>
          <a:ext cx="1114549" cy="11145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Bills Receivables</a:t>
          </a:r>
        </a:p>
      </dsp:txBody>
      <dsp:txXfrm>
        <a:off x="2030220" y="1147923"/>
        <a:ext cx="788105" cy="788105"/>
      </dsp:txXfrm>
    </dsp:sp>
    <dsp:sp modelId="{718CD616-E810-D841-AA64-ED7F72123BD7}">
      <dsp:nvSpPr>
        <dsp:cNvPr id="0" name=""/>
        <dsp:cNvSpPr/>
      </dsp:nvSpPr>
      <dsp:spPr>
        <a:xfrm rot="19440000">
          <a:off x="2946465" y="866652"/>
          <a:ext cx="296880" cy="3761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954970" y="968059"/>
        <a:ext cx="207816" cy="22569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02BA-2E81-C306-6C38-F0F5401BF8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B899729-E6D2-04FE-521B-CEB39F51A3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6415749-5C36-FF5D-A2D5-9D7BC1C1C4AE}"/>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5" name="Footer Placeholder 4">
            <a:extLst>
              <a:ext uri="{FF2B5EF4-FFF2-40B4-BE49-F238E27FC236}">
                <a16:creationId xmlns:a16="http://schemas.microsoft.com/office/drawing/2014/main" id="{70F42922-D2F1-886D-5699-155417D9C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278B6-B67C-D50C-7AB3-5C592FCC268A}"/>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277659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C95E-C580-096B-790D-142F98BD515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C294BD-ADFE-FFF2-E43E-7EB38D76A46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28A295-72AE-7DD4-AC5B-C857BA7688B4}"/>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5" name="Footer Placeholder 4">
            <a:extLst>
              <a:ext uri="{FF2B5EF4-FFF2-40B4-BE49-F238E27FC236}">
                <a16:creationId xmlns:a16="http://schemas.microsoft.com/office/drawing/2014/main" id="{019DA579-7109-E486-5573-4202E1068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4F3EC-DFD6-C8CC-78CE-C852CEF5FB4C}"/>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293827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10A83-EAC5-660A-A01C-37715E1DC7C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586A24-A7C5-CEEA-0BB2-C3F8DBBE59E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C60F78-85E7-0790-F2FE-1D152E57F445}"/>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5" name="Footer Placeholder 4">
            <a:extLst>
              <a:ext uri="{FF2B5EF4-FFF2-40B4-BE49-F238E27FC236}">
                <a16:creationId xmlns:a16="http://schemas.microsoft.com/office/drawing/2014/main" id="{E2B3A73F-17DC-71D9-7A37-0093FF423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5EA0-5E7D-422D-9751-498A604988AC}"/>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221283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DF42-7F7F-1C56-E672-B4E87FE1413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80FFA0-5D86-F46F-22DF-129A5430226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834684-6494-EF45-85EC-8237E1600085}"/>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5" name="Footer Placeholder 4">
            <a:extLst>
              <a:ext uri="{FF2B5EF4-FFF2-40B4-BE49-F238E27FC236}">
                <a16:creationId xmlns:a16="http://schemas.microsoft.com/office/drawing/2014/main" id="{B8E3E94F-3AD1-50F4-F3BF-74ED1223A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6AD41-FEE0-768B-6380-4C113B64DBAC}"/>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342795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40D2-9593-642F-9700-9BF12A5F0A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6663230-B07C-27D7-48DA-CF68C4C85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709DD07-9EDC-9C94-48E7-85CA955F15E1}"/>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5" name="Footer Placeholder 4">
            <a:extLst>
              <a:ext uri="{FF2B5EF4-FFF2-40B4-BE49-F238E27FC236}">
                <a16:creationId xmlns:a16="http://schemas.microsoft.com/office/drawing/2014/main" id="{343CB0F1-C572-B4C7-6EE5-78B168572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CB862-F639-7B67-2EA4-658307B6994C}"/>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334845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DD3A-CE8F-FD1A-9DDD-B94FF8DC2D3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004428-F1D1-30B6-64BD-3F33C6F25EB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4FDFC-A451-F4E0-FD26-7EB0AA971A9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8C9CE35-516E-AE0F-C8EE-3BEDBEB0BE8C}"/>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6" name="Footer Placeholder 5">
            <a:extLst>
              <a:ext uri="{FF2B5EF4-FFF2-40B4-BE49-F238E27FC236}">
                <a16:creationId xmlns:a16="http://schemas.microsoft.com/office/drawing/2014/main" id="{2AD036ED-F714-191E-6861-70E3E0718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31E51-459B-739A-7404-2BE152CA350E}"/>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14762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7791-76F1-CBC5-D124-FCE1C864450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D3D823C-4D21-C937-722F-FC95A8128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B13E4E-9FE6-B705-B89F-3ED5E62AF8D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D29EA8-66EC-F796-02C8-BB49BC87B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CBDD45-EADC-45A8-D164-E53250B649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3C0730A-563F-526D-F45C-B387F41B5034}"/>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8" name="Footer Placeholder 7">
            <a:extLst>
              <a:ext uri="{FF2B5EF4-FFF2-40B4-BE49-F238E27FC236}">
                <a16:creationId xmlns:a16="http://schemas.microsoft.com/office/drawing/2014/main" id="{767C5779-22AC-C778-58A5-4C6D32AB0F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61A9D1-C1E0-7DFC-D20D-0E9CF6E2EC28}"/>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54307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42A6-EAF0-9870-12B7-1A597C2C918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DC8984F-3458-01DA-44ED-C3ADC96AB89A}"/>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4" name="Footer Placeholder 3">
            <a:extLst>
              <a:ext uri="{FF2B5EF4-FFF2-40B4-BE49-F238E27FC236}">
                <a16:creationId xmlns:a16="http://schemas.microsoft.com/office/drawing/2014/main" id="{10E25443-1477-2718-704F-D38AB40944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10B672-D027-3074-5104-B06BDD23A5EF}"/>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245702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1A926-1F6D-4EB7-A2FA-B24ED940861F}"/>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3" name="Footer Placeholder 2">
            <a:extLst>
              <a:ext uri="{FF2B5EF4-FFF2-40B4-BE49-F238E27FC236}">
                <a16:creationId xmlns:a16="http://schemas.microsoft.com/office/drawing/2014/main" id="{E39AD90A-2481-D538-2044-08748E3EE9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79C275-C905-1CB0-908B-7BE281EDFBCB}"/>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274304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D793-575F-76B2-B67D-98D4B2D7C2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8D66AD5-D97B-D756-FC96-F39D0BAED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84B26F-3F66-6311-C3E8-6B372C4E3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345F10-3C57-6DC5-CACE-657932667C0A}"/>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6" name="Footer Placeholder 5">
            <a:extLst>
              <a:ext uri="{FF2B5EF4-FFF2-40B4-BE49-F238E27FC236}">
                <a16:creationId xmlns:a16="http://schemas.microsoft.com/office/drawing/2014/main" id="{9AABFB2D-45F2-AFE0-6251-A5FCA4DA5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09BD2-9F91-A8A3-B146-521080C8D295}"/>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377114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6514-F746-5C30-3D39-120A21B5AC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B9B103-32B5-0D67-58DB-09B8EB4B4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FF062-F54A-CAE2-1A0D-4D693C1B6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6E43AA-2BE8-6935-9706-4439C613267E}"/>
              </a:ext>
            </a:extLst>
          </p:cNvPr>
          <p:cNvSpPr>
            <a:spLocks noGrp="1"/>
          </p:cNvSpPr>
          <p:nvPr>
            <p:ph type="dt" sz="half" idx="10"/>
          </p:nvPr>
        </p:nvSpPr>
        <p:spPr/>
        <p:txBody>
          <a:bodyPr/>
          <a:lstStyle/>
          <a:p>
            <a:fld id="{EFFA2CD3-BD05-3449-A7AB-5BAA61025F48}" type="datetimeFigureOut">
              <a:rPr lang="en-US" smtClean="0"/>
              <a:t>4/10/23</a:t>
            </a:fld>
            <a:endParaRPr lang="en-US"/>
          </a:p>
        </p:txBody>
      </p:sp>
      <p:sp>
        <p:nvSpPr>
          <p:cNvPr id="6" name="Footer Placeholder 5">
            <a:extLst>
              <a:ext uri="{FF2B5EF4-FFF2-40B4-BE49-F238E27FC236}">
                <a16:creationId xmlns:a16="http://schemas.microsoft.com/office/drawing/2014/main" id="{F892ECDA-4CE2-B489-0E58-7C047B7B1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E669FA-C830-D77C-A7AB-9CC290F124A5}"/>
              </a:ext>
            </a:extLst>
          </p:cNvPr>
          <p:cNvSpPr>
            <a:spLocks noGrp="1"/>
          </p:cNvSpPr>
          <p:nvPr>
            <p:ph type="sldNum" sz="quarter" idx="12"/>
          </p:nvPr>
        </p:nvSpPr>
        <p:spPr/>
        <p:txBody>
          <a:bodyPr/>
          <a:lstStyle/>
          <a:p>
            <a:fld id="{6CBE4A34-76D2-4A4F-A726-88089B358024}" type="slidenum">
              <a:rPr lang="en-US" smtClean="0"/>
              <a:t>‹#›</a:t>
            </a:fld>
            <a:endParaRPr lang="en-US"/>
          </a:p>
        </p:txBody>
      </p:sp>
    </p:spTree>
    <p:extLst>
      <p:ext uri="{BB962C8B-B14F-4D97-AF65-F5344CB8AC3E}">
        <p14:creationId xmlns:p14="http://schemas.microsoft.com/office/powerpoint/2010/main" val="342634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48F3D9-A7F5-6283-2463-E88694A99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9C460A-5E26-2F76-AF96-74B4AE184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400BDB-8887-01FC-1025-2347CD284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A2CD3-BD05-3449-A7AB-5BAA61025F48}" type="datetimeFigureOut">
              <a:rPr lang="en-US" smtClean="0"/>
              <a:t>4/10/23</a:t>
            </a:fld>
            <a:endParaRPr lang="en-US"/>
          </a:p>
        </p:txBody>
      </p:sp>
      <p:sp>
        <p:nvSpPr>
          <p:cNvPr id="5" name="Footer Placeholder 4">
            <a:extLst>
              <a:ext uri="{FF2B5EF4-FFF2-40B4-BE49-F238E27FC236}">
                <a16:creationId xmlns:a16="http://schemas.microsoft.com/office/drawing/2014/main" id="{1AF000AF-84CA-816B-283D-5A762A50C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726352-6731-BA1B-4737-6DABAB06D9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E4A34-76D2-4A4F-A726-88089B358024}" type="slidenum">
              <a:rPr lang="en-US" smtClean="0"/>
              <a:t>‹#›</a:t>
            </a:fld>
            <a:endParaRPr lang="en-US"/>
          </a:p>
        </p:txBody>
      </p:sp>
    </p:spTree>
    <p:extLst>
      <p:ext uri="{BB962C8B-B14F-4D97-AF65-F5344CB8AC3E}">
        <p14:creationId xmlns:p14="http://schemas.microsoft.com/office/powerpoint/2010/main" val="34542881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D4C5-3664-9C15-3349-EB5471B6C555}"/>
              </a:ext>
            </a:extLst>
          </p:cNvPr>
          <p:cNvSpPr>
            <a:spLocks noGrp="1"/>
          </p:cNvSpPr>
          <p:nvPr>
            <p:ph type="ctrTitle"/>
          </p:nvPr>
        </p:nvSpPr>
        <p:spPr>
          <a:xfrm>
            <a:off x="138897" y="1828800"/>
            <a:ext cx="11945074" cy="2766550"/>
          </a:xfrm>
        </p:spPr>
        <p:txBody>
          <a:bodyPr>
            <a:noAutofit/>
          </a:bodyPr>
          <a:lstStyle/>
          <a:p>
            <a:r>
              <a:rPr lang="en-IN" b="1" u="sng" dirty="0">
                <a:effectLst/>
                <a:latin typeface="Times New Roman" panose="02020603050405020304" pitchFamily="18" charset="0"/>
                <a:cs typeface="Times New Roman" panose="02020603050405020304" pitchFamily="18" charset="0"/>
              </a:rPr>
              <a:t>Working Capital Management </a:t>
            </a:r>
            <a:br>
              <a:rPr lang="en-IN" dirty="0"/>
            </a:br>
            <a:endParaRPr lang="en-US" dirty="0"/>
          </a:p>
        </p:txBody>
      </p:sp>
    </p:spTree>
    <p:extLst>
      <p:ext uri="{BB962C8B-B14F-4D97-AF65-F5344CB8AC3E}">
        <p14:creationId xmlns:p14="http://schemas.microsoft.com/office/powerpoint/2010/main" val="547939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4FB268-E764-738D-0EF9-B36880E8B455}"/>
                  </a:ext>
                </a:extLst>
              </p:cNvPr>
              <p:cNvSpPr>
                <a:spLocks noGrp="1"/>
              </p:cNvSpPr>
              <p:nvPr>
                <p:ph idx="1"/>
              </p:nvPr>
            </p:nvSpPr>
            <p:spPr>
              <a:xfrm>
                <a:off x="277791" y="266218"/>
                <a:ext cx="11667281" cy="6342926"/>
              </a:xfrm>
            </p:spPr>
            <p:txBody>
              <a:bodyPr>
                <a:normAutofit/>
              </a:bodyPr>
              <a:lstStyle/>
              <a:p>
                <a:r>
                  <a:rPr lang="en-US" sz="2800" b="1" dirty="0">
                    <a:solidFill>
                      <a:srgbClr val="0070C0"/>
                    </a:solidFill>
                    <a:latin typeface="Times New Roman" panose="02020603050405020304" pitchFamily="18" charset="0"/>
                    <a:cs typeface="Times New Roman" panose="02020603050405020304" pitchFamily="18" charset="0"/>
                  </a:rPr>
                  <a:t>Measuring Liquidity</a:t>
                </a:r>
              </a:p>
              <a:p>
                <a:r>
                  <a:rPr lang="en-US" sz="2400" b="1" dirty="0">
                    <a:solidFill>
                      <a:srgbClr val="003BAE"/>
                    </a:solidFill>
                    <a:latin typeface="Times New Roman" panose="02020603050405020304" pitchFamily="18" charset="0"/>
                    <a:cs typeface="Times New Roman" panose="02020603050405020304" pitchFamily="18" charset="0"/>
                  </a:rPr>
                  <a:t>Liquidity Ratios</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Liquidity implies a borrower’s ability to honor its commitments in a timely manner.</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High Liquidity → High Creditworthiness → Lower Borrowing Costs/Better Credit Terms → Investment Flexibility → Profitable Project Opportunities</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Less liquid companies more likely to end up in financial distress (even bankruptcy)</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Various financial ratios used to assess a company’s liquidity and efficiency in asset usages.</a:t>
                </a:r>
              </a:p>
              <a:p>
                <a:pPr marL="0" indent="0" algn="l"/>
                <a:endParaRPr lang="en-US" sz="2400" b="1" i="1" dirty="0">
                  <a:solidFill>
                    <a:schemeClr val="tx1"/>
                  </a:solidFill>
                  <a:latin typeface="Times New Roman" panose="02020603050405020304" pitchFamily="18" charset="0"/>
                  <a:cs typeface="Times New Roman" panose="02020603050405020304" pitchFamily="18" charset="0"/>
                </a:endParaRPr>
              </a:p>
              <a:p>
                <a:pPr marL="0" indent="0" algn="l"/>
                <a:r>
                  <a:rPr lang="en-US" sz="2400" b="1" i="1" dirty="0">
                    <a:solidFill>
                      <a:schemeClr val="tx1"/>
                    </a:solidFill>
                    <a:latin typeface="Times New Roman" panose="02020603050405020304" pitchFamily="18" charset="0"/>
                    <a:cs typeface="Times New Roman" panose="02020603050405020304" pitchFamily="18" charset="0"/>
                  </a:rPr>
                  <a:t>Liquidity Ratios</a:t>
                </a:r>
              </a:p>
              <a:p>
                <a:pPr marL="0" indent="0" algn="l"/>
                <a:r>
                  <a:rPr lang="en-US" sz="2400" b="1" dirty="0">
                    <a:solidFill>
                      <a:srgbClr val="0070C0"/>
                    </a:solidFill>
                    <a:latin typeface="Times New Roman" panose="02020603050405020304" pitchFamily="18" charset="0"/>
                    <a:cs typeface="Times New Roman" panose="02020603050405020304" pitchFamily="18" charset="0"/>
                  </a:rPr>
                  <a:t>Current Ratio</a:t>
                </a:r>
                <a:r>
                  <a:rPr lang="en-US" sz="2400" b="1" dirty="0">
                    <a:solidFill>
                      <a:schemeClr val="tx1"/>
                    </a:solidFill>
                    <a:latin typeface="Times New Roman" panose="02020603050405020304" pitchFamily="18" charset="0"/>
                    <a:cs typeface="Times New Roman" panose="02020603050405020304" pitchFamily="18" charset="0"/>
                  </a:rPr>
                  <a:t>:</a:t>
                </a:r>
                <a:r>
                  <a:rPr lang="en-US" sz="2400" b="1" i="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1" i="1" smtClean="0">
                        <a:solidFill>
                          <a:schemeClr val="tx1"/>
                        </a:solidFill>
                        <a:latin typeface="Cambria Math" panose="02040503050406030204" pitchFamily="18" charset="0"/>
                        <a:cs typeface="Calibri" panose="020F0502020204030204" pitchFamily="34" charset="0"/>
                      </a:rPr>
                      <m:t>𝑪𝒖𝒓𝒓𝒆𝒏𝒕</m:t>
                    </m:r>
                    <m:r>
                      <a:rPr lang="en-US" sz="2400" b="1" i="1" smtClean="0">
                        <a:solidFill>
                          <a:schemeClr val="tx1"/>
                        </a:solidFill>
                        <a:latin typeface="Cambria Math" panose="02040503050406030204" pitchFamily="18" charset="0"/>
                        <a:cs typeface="Calibri" panose="020F0502020204030204" pitchFamily="34" charset="0"/>
                      </a:rPr>
                      <m:t> </m:t>
                    </m:r>
                    <m:r>
                      <a:rPr lang="en-US" sz="2400" b="1" i="1" smtClean="0">
                        <a:solidFill>
                          <a:schemeClr val="tx1"/>
                        </a:solidFill>
                        <a:latin typeface="Cambria Math" panose="02040503050406030204" pitchFamily="18" charset="0"/>
                        <a:cs typeface="Calibri" panose="020F0502020204030204" pitchFamily="34" charset="0"/>
                      </a:rPr>
                      <m:t>𝑹𝒂𝒕𝒊𝒐</m:t>
                    </m:r>
                    <m:r>
                      <a:rPr lang="en-US" sz="2400" b="1" i="1" smtClean="0">
                        <a:solidFill>
                          <a:schemeClr val="tx1"/>
                        </a:solidFill>
                        <a:latin typeface="Cambria Math" panose="02040503050406030204" pitchFamily="18" charset="0"/>
                        <a:cs typeface="Calibri" panose="020F0502020204030204" pitchFamily="34" charset="0"/>
                      </a:rPr>
                      <m:t>= </m:t>
                    </m:r>
                    <m:f>
                      <m:fPr>
                        <m:ctrlPr>
                          <a:rPr lang="en-US" sz="2400" b="1" i="1" smtClean="0">
                            <a:solidFill>
                              <a:schemeClr val="tx1"/>
                            </a:solidFill>
                            <a:latin typeface="Cambria Math" panose="02040503050406030204" pitchFamily="18" charset="0"/>
                            <a:cs typeface="Calibri" panose="020F0502020204030204" pitchFamily="34" charset="0"/>
                          </a:rPr>
                        </m:ctrlPr>
                      </m:fPr>
                      <m:num>
                        <m:r>
                          <a:rPr lang="en-US" sz="2400" b="1" i="1" smtClean="0">
                            <a:solidFill>
                              <a:schemeClr val="tx1"/>
                            </a:solidFill>
                            <a:latin typeface="Cambria Math" panose="02040503050406030204" pitchFamily="18" charset="0"/>
                            <a:cs typeface="Calibri" panose="020F0502020204030204" pitchFamily="34" charset="0"/>
                          </a:rPr>
                          <m:t>𝑪𝒖𝒓𝒓𝒆𝒏𝒕</m:t>
                        </m:r>
                        <m:r>
                          <a:rPr lang="en-US" sz="2400" b="1" i="1" smtClean="0">
                            <a:solidFill>
                              <a:schemeClr val="tx1"/>
                            </a:solidFill>
                            <a:latin typeface="Cambria Math" panose="02040503050406030204" pitchFamily="18" charset="0"/>
                            <a:cs typeface="Calibri" panose="020F0502020204030204" pitchFamily="34" charset="0"/>
                          </a:rPr>
                          <m:t> </m:t>
                        </m:r>
                        <m:r>
                          <a:rPr lang="en-US" sz="2400" b="1" i="1" smtClean="0">
                            <a:solidFill>
                              <a:schemeClr val="tx1"/>
                            </a:solidFill>
                            <a:latin typeface="Cambria Math" panose="02040503050406030204" pitchFamily="18" charset="0"/>
                            <a:cs typeface="Calibri" panose="020F0502020204030204" pitchFamily="34" charset="0"/>
                          </a:rPr>
                          <m:t>𝑨𝒔𝒔𝒆𝒕𝒔</m:t>
                        </m:r>
                      </m:num>
                      <m:den>
                        <m:r>
                          <a:rPr lang="en-US" sz="2400" b="1" i="1" smtClean="0">
                            <a:solidFill>
                              <a:schemeClr val="tx1"/>
                            </a:solidFill>
                            <a:latin typeface="Cambria Math" panose="02040503050406030204" pitchFamily="18" charset="0"/>
                            <a:cs typeface="Calibri" panose="020F0502020204030204" pitchFamily="34" charset="0"/>
                          </a:rPr>
                          <m:t>𝑪𝒖𝒓𝒓𝒆𝒏𝒕</m:t>
                        </m:r>
                        <m:r>
                          <a:rPr lang="en-US" sz="2400" b="1" i="1" smtClean="0">
                            <a:solidFill>
                              <a:schemeClr val="tx1"/>
                            </a:solidFill>
                            <a:latin typeface="Cambria Math" panose="02040503050406030204" pitchFamily="18" charset="0"/>
                            <a:cs typeface="Calibri" panose="020F0502020204030204" pitchFamily="34" charset="0"/>
                          </a:rPr>
                          <m:t> </m:t>
                        </m:r>
                        <m:r>
                          <a:rPr lang="en-US" sz="2400" b="1" i="1" smtClean="0">
                            <a:solidFill>
                              <a:schemeClr val="tx1"/>
                            </a:solidFill>
                            <a:latin typeface="Cambria Math" panose="02040503050406030204" pitchFamily="18" charset="0"/>
                            <a:cs typeface="Calibri" panose="020F0502020204030204" pitchFamily="34" charset="0"/>
                          </a:rPr>
                          <m:t>𝑳𝒊𝒂𝒃𝒊𝒍𝒊𝒕𝒊𝒆𝒔</m:t>
                        </m:r>
                      </m:den>
                    </m:f>
                  </m:oMath>
                </a14:m>
                <a:endParaRPr lang="en-US" sz="2400" b="1" dirty="0">
                  <a:solidFill>
                    <a:schemeClr val="tx1"/>
                  </a:solidFill>
                  <a:latin typeface="Times New Roman" panose="02020603050405020304" pitchFamily="18" charset="0"/>
                  <a:cs typeface="Times New Roman" panose="02020603050405020304" pitchFamily="18" charset="0"/>
                </a:endParaRPr>
              </a:p>
              <a:p>
                <a:pPr marL="0" indent="0" algn="l"/>
                <a:r>
                  <a:rPr lang="en-US" sz="2400" b="1" dirty="0">
                    <a:solidFill>
                      <a:srgbClr val="0070C0"/>
                    </a:solidFill>
                    <a:latin typeface="Times New Roman" panose="02020603050405020304" pitchFamily="18" charset="0"/>
                    <a:cs typeface="Times New Roman" panose="02020603050405020304" pitchFamily="18" charset="0"/>
                  </a:rPr>
                  <a:t>Quick Ratio </a:t>
                </a:r>
                <a:r>
                  <a:rPr lang="en-US" sz="2400" b="1" dirty="0">
                    <a:solidFill>
                      <a:schemeClr val="tx1"/>
                    </a:solidFill>
                    <a:latin typeface="Times New Roman" panose="02020603050405020304" pitchFamily="18" charset="0"/>
                    <a:cs typeface="Times New Roman" panose="02020603050405020304" pitchFamily="18" charset="0"/>
                  </a:rPr>
                  <a:t>or</a:t>
                </a:r>
                <a:r>
                  <a:rPr lang="en-US" sz="2400" b="1" dirty="0">
                    <a:solidFill>
                      <a:srgbClr val="0070C0"/>
                    </a:solidFill>
                    <a:latin typeface="Times New Roman" panose="02020603050405020304" pitchFamily="18" charset="0"/>
                    <a:cs typeface="Times New Roman" panose="02020603050405020304" pitchFamily="18" charset="0"/>
                  </a:rPr>
                  <a:t> Acid-test Ratio</a:t>
                </a:r>
                <a:r>
                  <a:rPr lang="en-US" sz="24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1" i="1" smtClean="0">
                        <a:solidFill>
                          <a:schemeClr val="tx1"/>
                        </a:solidFill>
                        <a:latin typeface="Cambria Math" panose="02040503050406030204" pitchFamily="18" charset="0"/>
                        <a:cs typeface="Calibri" panose="020F0502020204030204" pitchFamily="34" charset="0"/>
                      </a:rPr>
                      <m:t>𝑸𝒖𝒊𝒄𝒌</m:t>
                    </m:r>
                    <m:r>
                      <a:rPr lang="en-US" sz="2400" b="1" i="1">
                        <a:solidFill>
                          <a:schemeClr val="tx1"/>
                        </a:solidFill>
                        <a:latin typeface="Cambria Math" panose="02040503050406030204" pitchFamily="18" charset="0"/>
                        <a:cs typeface="Calibri" panose="020F0502020204030204" pitchFamily="34" charset="0"/>
                      </a:rPr>
                      <m:t> </m:t>
                    </m:r>
                    <m:r>
                      <a:rPr lang="en-US" sz="2400" b="1" i="1">
                        <a:solidFill>
                          <a:schemeClr val="tx1"/>
                        </a:solidFill>
                        <a:latin typeface="Cambria Math" panose="02040503050406030204" pitchFamily="18" charset="0"/>
                        <a:cs typeface="Calibri" panose="020F0502020204030204" pitchFamily="34" charset="0"/>
                      </a:rPr>
                      <m:t>𝑹𝒂𝒕𝒊𝒐</m:t>
                    </m:r>
                    <m:r>
                      <a:rPr lang="en-US" sz="2400" b="1" i="1">
                        <a:solidFill>
                          <a:schemeClr val="tx1"/>
                        </a:solidFill>
                        <a:latin typeface="Cambria Math" panose="02040503050406030204" pitchFamily="18" charset="0"/>
                        <a:cs typeface="Calibri" panose="020F0502020204030204" pitchFamily="34" charset="0"/>
                      </a:rPr>
                      <m:t>= </m:t>
                    </m:r>
                    <m:f>
                      <m:fPr>
                        <m:ctrlPr>
                          <a:rPr lang="en-US" sz="2400" b="1" i="1">
                            <a:solidFill>
                              <a:schemeClr val="tx1"/>
                            </a:solidFill>
                            <a:latin typeface="Cambria Math" panose="02040503050406030204" pitchFamily="18" charset="0"/>
                            <a:cs typeface="Calibri" panose="020F0502020204030204" pitchFamily="34" charset="0"/>
                          </a:rPr>
                        </m:ctrlPr>
                      </m:fPr>
                      <m:num>
                        <m:r>
                          <a:rPr lang="en-US" sz="2400" b="1" i="1">
                            <a:solidFill>
                              <a:schemeClr val="tx1"/>
                            </a:solidFill>
                            <a:latin typeface="Cambria Math" panose="02040503050406030204" pitchFamily="18" charset="0"/>
                            <a:cs typeface="Calibri" panose="020F0502020204030204" pitchFamily="34" charset="0"/>
                          </a:rPr>
                          <m:t>𝑪𝒖𝒓𝒓𝒆𝒏𝒕</m:t>
                        </m:r>
                        <m:r>
                          <a:rPr lang="en-US" sz="2400" b="1" i="1">
                            <a:solidFill>
                              <a:schemeClr val="tx1"/>
                            </a:solidFill>
                            <a:latin typeface="Cambria Math" panose="02040503050406030204" pitchFamily="18" charset="0"/>
                            <a:cs typeface="Calibri" panose="020F0502020204030204" pitchFamily="34" charset="0"/>
                          </a:rPr>
                          <m:t> </m:t>
                        </m:r>
                        <m:r>
                          <a:rPr lang="en-US" sz="2400" b="1" i="1">
                            <a:solidFill>
                              <a:schemeClr val="tx1"/>
                            </a:solidFill>
                            <a:latin typeface="Cambria Math" panose="02040503050406030204" pitchFamily="18" charset="0"/>
                            <a:cs typeface="Calibri" panose="020F0502020204030204" pitchFamily="34" charset="0"/>
                          </a:rPr>
                          <m:t>𝑨𝒔𝒔𝒆𝒕𝒔</m:t>
                        </m:r>
                        <m:r>
                          <a:rPr lang="en-US" sz="2400" b="1" i="1" smtClean="0">
                            <a:solidFill>
                              <a:schemeClr val="tx1"/>
                            </a:solidFill>
                            <a:latin typeface="Cambria Math" panose="02040503050406030204" pitchFamily="18" charset="0"/>
                            <a:cs typeface="Calibri" panose="020F0502020204030204" pitchFamily="34" charset="0"/>
                          </a:rPr>
                          <m:t> −</m:t>
                        </m:r>
                        <m:r>
                          <a:rPr lang="en-US" sz="2400" b="1" i="1" smtClean="0">
                            <a:solidFill>
                              <a:schemeClr val="tx1"/>
                            </a:solidFill>
                            <a:latin typeface="Cambria Math" panose="02040503050406030204" pitchFamily="18" charset="0"/>
                            <a:cs typeface="Calibri" panose="020F0502020204030204" pitchFamily="34" charset="0"/>
                          </a:rPr>
                          <m:t>𝑰𝒏𝒗𝒆𝒏𝒕𝒐𝒓𝒚</m:t>
                        </m:r>
                      </m:num>
                      <m:den>
                        <m:r>
                          <a:rPr lang="en-US" sz="2400" b="1" i="1">
                            <a:solidFill>
                              <a:schemeClr val="tx1"/>
                            </a:solidFill>
                            <a:latin typeface="Cambria Math" panose="02040503050406030204" pitchFamily="18" charset="0"/>
                            <a:cs typeface="Calibri" panose="020F0502020204030204" pitchFamily="34" charset="0"/>
                          </a:rPr>
                          <m:t>𝑪𝒖𝒓𝒓𝒆𝒏𝒕</m:t>
                        </m:r>
                        <m:r>
                          <a:rPr lang="en-US" sz="2400" b="1" i="1">
                            <a:solidFill>
                              <a:schemeClr val="tx1"/>
                            </a:solidFill>
                            <a:latin typeface="Cambria Math" panose="02040503050406030204" pitchFamily="18" charset="0"/>
                            <a:cs typeface="Calibri" panose="020F0502020204030204" pitchFamily="34" charset="0"/>
                          </a:rPr>
                          <m:t> </m:t>
                        </m:r>
                        <m:r>
                          <a:rPr lang="en-US" sz="2400" b="1" i="1">
                            <a:solidFill>
                              <a:schemeClr val="tx1"/>
                            </a:solidFill>
                            <a:latin typeface="Cambria Math" panose="02040503050406030204" pitchFamily="18" charset="0"/>
                            <a:cs typeface="Calibri" panose="020F0502020204030204" pitchFamily="34" charset="0"/>
                          </a:rPr>
                          <m:t>𝑳𝒊𝒂𝒃𝒊𝒍𝒊𝒕𝒊𝒆𝒔</m:t>
                        </m:r>
                      </m:den>
                    </m:f>
                  </m:oMath>
                </a14:m>
                <a:endParaRPr lang="en-US" sz="2400" b="1" dirty="0">
                  <a:solidFill>
                    <a:schemeClr val="tx1"/>
                  </a:solidFill>
                  <a:latin typeface="Times New Roman" panose="02020603050405020304" pitchFamily="18" charset="0"/>
                  <a:cs typeface="Times New Roman" panose="02020603050405020304" pitchFamily="18" charset="0"/>
                </a:endParaRPr>
              </a:p>
              <a:p>
                <a:pPr marL="0" indent="0" algn="l"/>
                <a:r>
                  <a:rPr lang="en-US" sz="2400" b="1" dirty="0">
                    <a:solidFill>
                      <a:srgbClr val="0070C0"/>
                    </a:solidFill>
                    <a:latin typeface="Times New Roman" panose="02020603050405020304" pitchFamily="18" charset="0"/>
                    <a:cs typeface="Times New Roman" panose="02020603050405020304" pitchFamily="18" charset="0"/>
                  </a:rPr>
                  <a:t>Cash Ratio</a:t>
                </a:r>
                <a:r>
                  <a:rPr lang="en-US" sz="24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1" i="1" smtClean="0">
                        <a:solidFill>
                          <a:schemeClr val="tx1"/>
                        </a:solidFill>
                        <a:latin typeface="Cambria Math" panose="02040503050406030204" pitchFamily="18" charset="0"/>
                        <a:cs typeface="Calibri" panose="020F0502020204030204" pitchFamily="34" charset="0"/>
                      </a:rPr>
                      <m:t>𝑪𝒂𝒔𝒉</m:t>
                    </m:r>
                    <m:r>
                      <a:rPr lang="en-US" sz="2400" b="1" i="1">
                        <a:solidFill>
                          <a:schemeClr val="tx1"/>
                        </a:solidFill>
                        <a:latin typeface="Cambria Math" panose="02040503050406030204" pitchFamily="18" charset="0"/>
                        <a:cs typeface="Calibri" panose="020F0502020204030204" pitchFamily="34" charset="0"/>
                      </a:rPr>
                      <m:t> </m:t>
                    </m:r>
                    <m:r>
                      <a:rPr lang="en-US" sz="2400" b="1" i="1">
                        <a:solidFill>
                          <a:schemeClr val="tx1"/>
                        </a:solidFill>
                        <a:latin typeface="Cambria Math" panose="02040503050406030204" pitchFamily="18" charset="0"/>
                        <a:cs typeface="Calibri" panose="020F0502020204030204" pitchFamily="34" charset="0"/>
                      </a:rPr>
                      <m:t>𝑹𝒂𝒕𝒊𝒐</m:t>
                    </m:r>
                    <m:r>
                      <a:rPr lang="en-US" sz="2400" b="1" i="1">
                        <a:solidFill>
                          <a:schemeClr val="tx1"/>
                        </a:solidFill>
                        <a:latin typeface="Cambria Math" panose="02040503050406030204" pitchFamily="18" charset="0"/>
                        <a:cs typeface="Calibri" panose="020F0502020204030204" pitchFamily="34" charset="0"/>
                      </a:rPr>
                      <m:t>= </m:t>
                    </m:r>
                    <m:f>
                      <m:fPr>
                        <m:ctrlPr>
                          <a:rPr lang="en-US" sz="2400" b="1" i="1">
                            <a:solidFill>
                              <a:schemeClr val="tx1"/>
                            </a:solidFill>
                            <a:latin typeface="Cambria Math" panose="02040503050406030204" pitchFamily="18" charset="0"/>
                            <a:cs typeface="Calibri" panose="020F0502020204030204" pitchFamily="34" charset="0"/>
                          </a:rPr>
                        </m:ctrlPr>
                      </m:fPr>
                      <m:num>
                        <m:r>
                          <a:rPr lang="en-US" sz="2400" b="1" i="1" smtClean="0">
                            <a:solidFill>
                              <a:schemeClr val="tx1"/>
                            </a:solidFill>
                            <a:latin typeface="Cambria Math" panose="02040503050406030204" pitchFamily="18" charset="0"/>
                            <a:cs typeface="Calibri" panose="020F0502020204030204" pitchFamily="34" charset="0"/>
                          </a:rPr>
                          <m:t>𝑪𝒂𝒔𝒉</m:t>
                        </m:r>
                        <m:r>
                          <a:rPr lang="en-US" sz="2400" b="1" i="1" smtClean="0">
                            <a:solidFill>
                              <a:schemeClr val="tx1"/>
                            </a:solidFill>
                            <a:latin typeface="Cambria Math" panose="02040503050406030204" pitchFamily="18" charset="0"/>
                            <a:cs typeface="Calibri" panose="020F0502020204030204" pitchFamily="34" charset="0"/>
                          </a:rPr>
                          <m:t> </m:t>
                        </m:r>
                        <m:r>
                          <a:rPr lang="en-US" sz="2400" b="1" i="1" smtClean="0">
                            <a:solidFill>
                              <a:schemeClr val="tx1"/>
                            </a:solidFill>
                            <a:latin typeface="Cambria Math" panose="02040503050406030204" pitchFamily="18" charset="0"/>
                            <a:cs typeface="Calibri" panose="020F0502020204030204" pitchFamily="34" charset="0"/>
                          </a:rPr>
                          <m:t>𝒂𝒏𝒅</m:t>
                        </m:r>
                        <m:r>
                          <a:rPr lang="en-US" sz="2400" b="1" i="1" smtClean="0">
                            <a:solidFill>
                              <a:schemeClr val="tx1"/>
                            </a:solidFill>
                            <a:latin typeface="Cambria Math" panose="02040503050406030204" pitchFamily="18" charset="0"/>
                            <a:cs typeface="Calibri" panose="020F0502020204030204" pitchFamily="34" charset="0"/>
                          </a:rPr>
                          <m:t> </m:t>
                        </m:r>
                        <m:r>
                          <a:rPr lang="en-US" sz="2400" b="1" i="1" smtClean="0">
                            <a:solidFill>
                              <a:schemeClr val="tx1"/>
                            </a:solidFill>
                            <a:latin typeface="Cambria Math" panose="02040503050406030204" pitchFamily="18" charset="0"/>
                            <a:cs typeface="Calibri" panose="020F0502020204030204" pitchFamily="34" charset="0"/>
                          </a:rPr>
                          <m:t>𝑪𝒂𝒔𝒉</m:t>
                        </m:r>
                        <m:r>
                          <a:rPr lang="en-US" sz="2400" b="1" i="1" smtClean="0">
                            <a:solidFill>
                              <a:schemeClr val="tx1"/>
                            </a:solidFill>
                            <a:latin typeface="Cambria Math" panose="02040503050406030204" pitchFamily="18" charset="0"/>
                            <a:cs typeface="Calibri" panose="020F0502020204030204" pitchFamily="34" charset="0"/>
                          </a:rPr>
                          <m:t> </m:t>
                        </m:r>
                        <m:r>
                          <a:rPr lang="en-US" sz="2400" b="1" i="1" smtClean="0">
                            <a:solidFill>
                              <a:schemeClr val="tx1"/>
                            </a:solidFill>
                            <a:latin typeface="Cambria Math" panose="02040503050406030204" pitchFamily="18" charset="0"/>
                            <a:cs typeface="Calibri" panose="020F0502020204030204" pitchFamily="34" charset="0"/>
                          </a:rPr>
                          <m:t>𝑬𝒒𝒖𝒊𝒗𝒂𝒍𝒆𝒏𝒕𝒔</m:t>
                        </m:r>
                      </m:num>
                      <m:den>
                        <m:r>
                          <a:rPr lang="en-US" sz="2400" b="1" i="1">
                            <a:solidFill>
                              <a:schemeClr val="tx1"/>
                            </a:solidFill>
                            <a:latin typeface="Cambria Math" panose="02040503050406030204" pitchFamily="18" charset="0"/>
                            <a:cs typeface="Calibri" panose="020F0502020204030204" pitchFamily="34" charset="0"/>
                          </a:rPr>
                          <m:t>𝑪𝒖𝒓𝒓𝒆𝒏𝒕</m:t>
                        </m:r>
                        <m:r>
                          <a:rPr lang="en-US" sz="2400" b="1" i="1">
                            <a:solidFill>
                              <a:schemeClr val="tx1"/>
                            </a:solidFill>
                            <a:latin typeface="Cambria Math" panose="02040503050406030204" pitchFamily="18" charset="0"/>
                            <a:cs typeface="Calibri" panose="020F0502020204030204" pitchFamily="34" charset="0"/>
                          </a:rPr>
                          <m:t> </m:t>
                        </m:r>
                        <m:r>
                          <a:rPr lang="en-US" sz="2400" b="1" i="1">
                            <a:solidFill>
                              <a:schemeClr val="tx1"/>
                            </a:solidFill>
                            <a:latin typeface="Cambria Math" panose="02040503050406030204" pitchFamily="18" charset="0"/>
                            <a:cs typeface="Calibri" panose="020F0502020204030204" pitchFamily="34" charset="0"/>
                          </a:rPr>
                          <m:t>𝑳𝒊𝒂𝒃𝒊𝒍𝒊𝒕𝒊𝒆𝒔</m:t>
                        </m:r>
                      </m:den>
                    </m:f>
                  </m:oMath>
                </a14:m>
                <a:endParaRPr lang="en-US" sz="2400" b="1" dirty="0">
                  <a:solidFill>
                    <a:schemeClr val="tx1"/>
                  </a:solidFill>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124FB268-E764-738D-0EF9-B36880E8B455}"/>
                  </a:ext>
                </a:extLst>
              </p:cNvPr>
              <p:cNvSpPr>
                <a:spLocks noGrp="1" noRot="1" noChangeAspect="1" noMove="1" noResize="1" noEditPoints="1" noAdjustHandles="1" noChangeArrowheads="1" noChangeShapeType="1" noTextEdit="1"/>
              </p:cNvSpPr>
              <p:nvPr>
                <p:ph idx="1"/>
              </p:nvPr>
            </p:nvSpPr>
            <p:spPr>
              <a:xfrm>
                <a:off x="277791" y="266218"/>
                <a:ext cx="11667281" cy="6342926"/>
              </a:xfrm>
              <a:blipFill>
                <a:blip r:embed="rId2"/>
                <a:stretch>
                  <a:fillRect l="-979" t="-1800"/>
                </a:stretch>
              </a:blipFill>
            </p:spPr>
            <p:txBody>
              <a:bodyPr/>
              <a:lstStyle/>
              <a:p>
                <a:r>
                  <a:rPr lang="en-US">
                    <a:noFill/>
                  </a:rPr>
                  <a:t> </a:t>
                </a:r>
              </a:p>
            </p:txBody>
          </p:sp>
        </mc:Fallback>
      </mc:AlternateContent>
    </p:spTree>
    <p:extLst>
      <p:ext uri="{BB962C8B-B14F-4D97-AF65-F5344CB8AC3E}">
        <p14:creationId xmlns:p14="http://schemas.microsoft.com/office/powerpoint/2010/main" val="52180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BBAC1-B1A5-B98E-A39C-6526B5D0AA3B}"/>
                  </a:ext>
                </a:extLst>
              </p:cNvPr>
              <p:cNvSpPr>
                <a:spLocks noGrp="1"/>
              </p:cNvSpPr>
              <p:nvPr>
                <p:ph idx="1"/>
              </p:nvPr>
            </p:nvSpPr>
            <p:spPr>
              <a:xfrm>
                <a:off x="127323" y="335666"/>
                <a:ext cx="11736728" cy="6180881"/>
              </a:xfrm>
            </p:spPr>
            <p:txBody>
              <a:bodyPr/>
              <a:lstStyle/>
              <a:p>
                <a:r>
                  <a:rPr lang="en-US" b="1" dirty="0">
                    <a:solidFill>
                      <a:srgbClr val="003BAE"/>
                    </a:solidFill>
                    <a:latin typeface="Times New Roman" panose="02020603050405020304" pitchFamily="18" charset="0"/>
                    <a:cs typeface="Times New Roman" panose="02020603050405020304" pitchFamily="18" charset="0"/>
                  </a:rPr>
                  <a:t>Management of Key Current Assets</a:t>
                </a:r>
              </a:p>
              <a:p>
                <a:pPr marL="0" indent="0" algn="l"/>
                <a:r>
                  <a:rPr lang="en-US" b="1" dirty="0">
                    <a:solidFill>
                      <a:srgbClr val="C00000"/>
                    </a:solidFill>
                    <a:latin typeface="Times New Roman" panose="02020603050405020304" pitchFamily="18" charset="0"/>
                    <a:cs typeface="Times New Roman" panose="02020603050405020304" pitchFamily="18" charset="0"/>
                  </a:rPr>
                  <a:t>Accounts Receivable Turnover</a:t>
                </a:r>
                <a:r>
                  <a:rPr lang="en-US" b="1" dirty="0">
                    <a:solidFill>
                      <a:schemeClr val="tx1"/>
                    </a:solidFill>
                    <a:latin typeface="Times New Roman" panose="02020603050405020304" pitchFamily="18" charset="0"/>
                    <a:cs typeface="Times New Roman" panose="02020603050405020304" pitchFamily="18" charset="0"/>
                  </a:rPr>
                  <a:t>:</a:t>
                </a:r>
              </a:p>
              <a:p>
                <a:pPr marL="0" indent="0" algn="l"/>
                <a:r>
                  <a:rPr lang="en-US" b="1" dirty="0">
                    <a:solidFill>
                      <a:schemeClr val="tx1"/>
                    </a:solidFill>
                    <a:latin typeface="Times New Roman" panose="02020603050405020304" pitchFamily="18" charset="0"/>
                    <a:cs typeface="Times New Roman" panose="02020603050405020304" pitchFamily="18" charset="0"/>
                  </a:rPr>
                  <a:t>The ratio of credit sales and average balance in accounts receivables.</a:t>
                </a:r>
              </a:p>
              <a:p>
                <a:pPr marL="0" indent="0" algn="l"/>
                <a:r>
                  <a:rPr lang="en-US" b="1" i="1" dirty="0">
                    <a:solidFill>
                      <a:schemeClr val="tx1"/>
                    </a:solidFill>
                    <a:latin typeface="Times New Roman" panose="02020603050405020304" pitchFamily="18" charset="0"/>
                    <a:cs typeface="Times New Roman" panose="02020603050405020304" pitchFamily="18" charset="0"/>
                  </a:rPr>
                  <a:t>How many times, on average, accounts receivables are created by credit sales and collected during the year.</a:t>
                </a:r>
              </a:p>
              <a:p>
                <a:pPr marL="0" indent="0" algn="l"/>
                <a14:m>
                  <m:oMath xmlns:m="http://schemas.openxmlformats.org/officeDocument/2006/math">
                    <m:r>
                      <a:rPr lang="en-US" b="1" i="1" smtClean="0">
                        <a:solidFill>
                          <a:schemeClr val="accent1"/>
                        </a:solidFill>
                        <a:latin typeface="Cambria Math" panose="02040503050406030204" pitchFamily="18" charset="0"/>
                        <a:cs typeface="Calibri" panose="020F0502020204030204" pitchFamily="34" charset="0"/>
                      </a:rPr>
                      <m:t>𝑨𝒄𝒄𝒐𝒖𝒏𝒕𝒔</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𝑹𝒆𝒄𝒆𝒊𝒗𝒂𝒃𝒍𝒆</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𝑻𝒖𝒓𝒏𝒐𝒗𝒆𝒓</m:t>
                    </m:r>
                    <m:r>
                      <a:rPr lang="en-US" b="1" i="1" smtClean="0">
                        <a:solidFill>
                          <a:schemeClr val="accent1"/>
                        </a:solidFill>
                        <a:latin typeface="Cambria Math" panose="02040503050406030204" pitchFamily="18" charset="0"/>
                        <a:cs typeface="Calibri" panose="020F0502020204030204" pitchFamily="34" charset="0"/>
                      </a:rPr>
                      <m:t>= </m:t>
                    </m:r>
                    <m:f>
                      <m:fPr>
                        <m:ctrlPr>
                          <a:rPr lang="en-US" b="1" i="1" smtClean="0">
                            <a:solidFill>
                              <a:schemeClr val="accent1"/>
                            </a:solidFill>
                            <a:latin typeface="Cambria Math" panose="02040503050406030204" pitchFamily="18" charset="0"/>
                            <a:cs typeface="Calibri" panose="020F0502020204030204" pitchFamily="34" charset="0"/>
                          </a:rPr>
                        </m:ctrlPr>
                      </m:fPr>
                      <m:num>
                        <m:r>
                          <a:rPr lang="en-US" b="1" i="1" smtClean="0">
                            <a:solidFill>
                              <a:schemeClr val="accent1"/>
                            </a:solidFill>
                            <a:latin typeface="Cambria Math" panose="02040503050406030204" pitchFamily="18" charset="0"/>
                            <a:cs typeface="Calibri" panose="020F0502020204030204" pitchFamily="34" charset="0"/>
                          </a:rPr>
                          <m:t>𝑪𝒓𝒆𝒅𝒊𝒕</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𝑺𝒂𝒍𝒆𝒔</m:t>
                        </m:r>
                      </m:num>
                      <m:den>
                        <m:r>
                          <a:rPr lang="en-US" b="1" i="1" smtClean="0">
                            <a:solidFill>
                              <a:schemeClr val="accent1"/>
                            </a:solidFill>
                            <a:latin typeface="Cambria Math" panose="02040503050406030204" pitchFamily="18" charset="0"/>
                            <a:cs typeface="Calibri" panose="020F0502020204030204" pitchFamily="34" charset="0"/>
                          </a:rPr>
                          <m:t>𝑨𝒗𝒆𝒓𝒂𝒈𝒆</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𝑹𝒆𝒄𝒆𝒊𝒗𝒂𝒃𝒍𝒆𝒔</m:t>
                        </m:r>
                      </m:den>
                    </m:f>
                  </m:oMath>
                </a14:m>
                <a:endParaRPr lang="en-US" dirty="0">
                  <a:latin typeface="Times New Roman" panose="02020603050405020304" pitchFamily="18" charset="0"/>
                  <a:cs typeface="Times New Roman" panose="02020603050405020304" pitchFamily="18" charset="0"/>
                </a:endParaRPr>
              </a:p>
              <a:p>
                <a:pPr marL="0" indent="0" algn="l"/>
                <a:r>
                  <a:rPr lang="en-US" b="1" dirty="0">
                    <a:solidFill>
                      <a:srgbClr val="C00000"/>
                    </a:solidFill>
                    <a:latin typeface="Times New Roman" panose="02020603050405020304" pitchFamily="18" charset="0"/>
                    <a:cs typeface="Times New Roman" panose="02020603050405020304" pitchFamily="18" charset="0"/>
                  </a:rPr>
                  <a:t>Inventory Turnover</a:t>
                </a:r>
                <a:r>
                  <a:rPr lang="en-US" b="1" dirty="0">
                    <a:solidFill>
                      <a:schemeClr val="tx1"/>
                    </a:solidFill>
                    <a:latin typeface="Times New Roman" panose="02020603050405020304" pitchFamily="18" charset="0"/>
                    <a:cs typeface="Times New Roman" panose="02020603050405020304" pitchFamily="18" charset="0"/>
                  </a:rPr>
                  <a:t>:</a:t>
                </a:r>
              </a:p>
              <a:p>
                <a:pPr marL="0" indent="0" algn="l"/>
                <a:r>
                  <a:rPr lang="en-US" b="1" dirty="0">
                    <a:solidFill>
                      <a:schemeClr val="tx1"/>
                    </a:solidFill>
                    <a:latin typeface="Times New Roman" panose="02020603050405020304" pitchFamily="18" charset="0"/>
                    <a:cs typeface="Times New Roman" panose="02020603050405020304" pitchFamily="18" charset="0"/>
                  </a:rPr>
                  <a:t>The ratio of the </a:t>
                </a:r>
                <a:r>
                  <a:rPr lang="en-US" b="1" dirty="0" err="1">
                    <a:solidFill>
                      <a:schemeClr val="tx1"/>
                    </a:solidFill>
                    <a:latin typeface="Times New Roman" panose="02020603050405020304" pitchFamily="18" charset="0"/>
                    <a:cs typeface="Times New Roman" panose="02020603050405020304" pitchFamily="18" charset="0"/>
                  </a:rPr>
                  <a:t>CoGS</a:t>
                </a:r>
                <a:r>
                  <a:rPr lang="en-US" b="1" dirty="0">
                    <a:solidFill>
                      <a:schemeClr val="tx1"/>
                    </a:solidFill>
                    <a:latin typeface="Times New Roman" panose="02020603050405020304" pitchFamily="18" charset="0"/>
                    <a:cs typeface="Times New Roman" panose="02020603050405020304" pitchFamily="18" charset="0"/>
                  </a:rPr>
                  <a:t> to the average inventory, to indicate </a:t>
                </a:r>
                <a:r>
                  <a:rPr lang="en-US" b="1" i="1" dirty="0">
                    <a:solidFill>
                      <a:schemeClr val="tx1"/>
                    </a:solidFill>
                    <a:latin typeface="Times New Roman" panose="02020603050405020304" pitchFamily="18" charset="0"/>
                    <a:cs typeface="Times New Roman" panose="02020603050405020304" pitchFamily="18" charset="0"/>
                  </a:rPr>
                  <a:t>how many times, on average, inventory is created or acquired and sold during the period.</a:t>
                </a:r>
              </a:p>
              <a:p>
                <a:pPr marL="0" indent="0" algn="l"/>
                <a:endParaRPr lang="en-US" b="1" i="1" dirty="0">
                  <a:solidFill>
                    <a:schemeClr val="tx1"/>
                  </a:solidFill>
                  <a:latin typeface="Times New Roman" panose="02020603050405020304" pitchFamily="18" charset="0"/>
                  <a:cs typeface="Times New Roman" panose="02020603050405020304" pitchFamily="18" charset="0"/>
                </a:endParaRPr>
              </a:p>
              <a:p>
                <a:pPr marL="0" indent="0" algn="l"/>
                <a14:m>
                  <m:oMath xmlns:m="http://schemas.openxmlformats.org/officeDocument/2006/math">
                    <m:r>
                      <a:rPr lang="en-US" b="1" i="1" smtClean="0">
                        <a:solidFill>
                          <a:schemeClr val="accent1"/>
                        </a:solidFill>
                        <a:latin typeface="Cambria Math" panose="02040503050406030204" pitchFamily="18" charset="0"/>
                        <a:cs typeface="Calibri" panose="020F0502020204030204" pitchFamily="34" charset="0"/>
                      </a:rPr>
                      <m:t>𝑰𝒏𝒗𝒆𝒏𝒕𝒐𝒓𝒚</m:t>
                    </m:r>
                    <m:r>
                      <a:rPr lang="en-US" b="1" i="1" smtClean="0">
                        <a:solidFill>
                          <a:schemeClr val="accent1"/>
                        </a:solidFill>
                        <a:latin typeface="Cambria Math" panose="02040503050406030204" pitchFamily="18" charset="0"/>
                        <a:cs typeface="Calibri" panose="020F0502020204030204" pitchFamily="34" charset="0"/>
                      </a:rPr>
                      <m:t> </m:t>
                    </m:r>
                    <m:r>
                      <a:rPr lang="en-US" b="1" i="1">
                        <a:solidFill>
                          <a:schemeClr val="accent1"/>
                        </a:solidFill>
                        <a:latin typeface="Cambria Math" panose="02040503050406030204" pitchFamily="18" charset="0"/>
                        <a:cs typeface="Calibri" panose="020F0502020204030204" pitchFamily="34" charset="0"/>
                      </a:rPr>
                      <m:t>𝑻𝒖𝒓𝒏𝒐𝒗𝒆𝒓</m:t>
                    </m:r>
                    <m:r>
                      <a:rPr lang="en-US" b="1" i="1">
                        <a:solidFill>
                          <a:schemeClr val="accent1"/>
                        </a:solidFill>
                        <a:latin typeface="Cambria Math" panose="02040503050406030204" pitchFamily="18" charset="0"/>
                        <a:cs typeface="Calibri" panose="020F0502020204030204" pitchFamily="34" charset="0"/>
                      </a:rPr>
                      <m:t>= </m:t>
                    </m:r>
                    <m:f>
                      <m:fPr>
                        <m:ctrlPr>
                          <a:rPr lang="en-US" b="1" i="1">
                            <a:solidFill>
                              <a:schemeClr val="accent1"/>
                            </a:solidFill>
                            <a:latin typeface="Cambria Math" panose="02040503050406030204" pitchFamily="18" charset="0"/>
                            <a:cs typeface="Calibri" panose="020F0502020204030204" pitchFamily="34" charset="0"/>
                          </a:rPr>
                        </m:ctrlPr>
                      </m:fPr>
                      <m:num>
                        <m:r>
                          <a:rPr lang="en-US" b="1" i="1" smtClean="0">
                            <a:solidFill>
                              <a:schemeClr val="accent1"/>
                            </a:solidFill>
                            <a:latin typeface="Cambria Math" panose="02040503050406030204" pitchFamily="18" charset="0"/>
                            <a:cs typeface="Calibri" panose="020F0502020204030204" pitchFamily="34" charset="0"/>
                          </a:rPr>
                          <m:t>𝑪𝒐𝒔𝒕</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𝒐𝒇</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𝑮𝒐𝒐𝒅𝒔</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𝑺𝒐𝒍𝒅</m:t>
                        </m:r>
                      </m:num>
                      <m:den>
                        <m:r>
                          <a:rPr lang="en-US" b="1" i="1">
                            <a:solidFill>
                              <a:schemeClr val="accent1"/>
                            </a:solidFill>
                            <a:latin typeface="Cambria Math" panose="02040503050406030204" pitchFamily="18" charset="0"/>
                            <a:cs typeface="Calibri" panose="020F0502020204030204" pitchFamily="34" charset="0"/>
                          </a:rPr>
                          <m:t>𝑨𝒗𝒆𝒓𝒂𝒈𝒆</m:t>
                        </m:r>
                        <m:r>
                          <a:rPr lang="en-US" b="1" i="1">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𝑰𝒏𝒗𝒆𝒏𝒕𝒐𝒓𝒚</m:t>
                        </m:r>
                      </m:den>
                    </m:f>
                  </m:oMath>
                </a14:m>
                <a:endParaRPr lang="en-US" b="1" dirty="0">
                  <a:solidFill>
                    <a:schemeClr val="accent1"/>
                  </a:solidFill>
                  <a:latin typeface="Times New Roman" panose="02020603050405020304" pitchFamily="18" charset="0"/>
                  <a:cs typeface="Times New Roman" panose="02020603050405020304" pitchFamily="18" charset="0"/>
                </a:endParaRPr>
              </a:p>
              <a:p>
                <a:pPr marL="0" indent="0" algn="l"/>
                <a:endParaRPr lang="en-US" dirty="0"/>
              </a:p>
            </p:txBody>
          </p:sp>
        </mc:Choice>
        <mc:Fallback xmlns="">
          <p:sp>
            <p:nvSpPr>
              <p:cNvPr id="3" name="Content Placeholder 2">
                <a:extLst>
                  <a:ext uri="{FF2B5EF4-FFF2-40B4-BE49-F238E27FC236}">
                    <a16:creationId xmlns:a16="http://schemas.microsoft.com/office/drawing/2014/main" id="{BC1BBAC1-B1A5-B98E-A39C-6526B5D0AA3B}"/>
                  </a:ext>
                </a:extLst>
              </p:cNvPr>
              <p:cNvSpPr>
                <a:spLocks noGrp="1" noRot="1" noChangeAspect="1" noMove="1" noResize="1" noEditPoints="1" noAdjustHandles="1" noChangeArrowheads="1" noChangeShapeType="1" noTextEdit="1"/>
              </p:cNvSpPr>
              <p:nvPr>
                <p:ph idx="1"/>
              </p:nvPr>
            </p:nvSpPr>
            <p:spPr>
              <a:xfrm>
                <a:off x="127323" y="335666"/>
                <a:ext cx="11736728" cy="6180881"/>
              </a:xfrm>
              <a:blipFill>
                <a:blip r:embed="rId2"/>
                <a:stretch>
                  <a:fillRect l="-1081" t="-1639" r="-1730"/>
                </a:stretch>
              </a:blipFill>
            </p:spPr>
            <p:txBody>
              <a:bodyPr/>
              <a:lstStyle/>
              <a:p>
                <a:r>
                  <a:rPr lang="en-US">
                    <a:noFill/>
                  </a:rPr>
                  <a:t> </a:t>
                </a:r>
              </a:p>
            </p:txBody>
          </p:sp>
        </mc:Fallback>
      </mc:AlternateContent>
    </p:spTree>
    <p:extLst>
      <p:ext uri="{BB962C8B-B14F-4D97-AF65-F5344CB8AC3E}">
        <p14:creationId xmlns:p14="http://schemas.microsoft.com/office/powerpoint/2010/main" val="243307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380F3F-D323-1DC4-C2DD-BD7828034E3B}"/>
                  </a:ext>
                </a:extLst>
              </p:cNvPr>
              <p:cNvSpPr>
                <a:spLocks noGrp="1"/>
              </p:cNvSpPr>
              <p:nvPr>
                <p:ph idx="1"/>
              </p:nvPr>
            </p:nvSpPr>
            <p:spPr>
              <a:xfrm>
                <a:off x="520861" y="335666"/>
                <a:ext cx="11343190" cy="6099858"/>
              </a:xfrm>
            </p:spPr>
            <p:txBody>
              <a:bodyPr>
                <a:normAutofit/>
              </a:bodyPr>
              <a:lstStyle/>
              <a:p>
                <a:pPr marL="0" indent="0" algn="l"/>
                <a:r>
                  <a:rPr lang="en-US" b="1" dirty="0">
                    <a:solidFill>
                      <a:srgbClr val="C00000"/>
                    </a:solidFill>
                    <a:latin typeface="Times New Roman" panose="02020603050405020304" pitchFamily="18" charset="0"/>
                    <a:cs typeface="Times New Roman" panose="02020603050405020304" pitchFamily="18" charset="0"/>
                  </a:rPr>
                  <a:t>Accounts Payable Turnover</a:t>
                </a:r>
                <a:r>
                  <a:rPr lang="en-US" b="1" dirty="0">
                    <a:solidFill>
                      <a:schemeClr val="tx1"/>
                    </a:solidFill>
                    <a:latin typeface="Times New Roman" panose="02020603050405020304" pitchFamily="18" charset="0"/>
                    <a:cs typeface="Times New Roman" panose="02020603050405020304" pitchFamily="18" charset="0"/>
                  </a:rPr>
                  <a:t>:</a:t>
                </a:r>
              </a:p>
              <a:p>
                <a:pPr marL="0" indent="0" algn="l"/>
                <a:r>
                  <a:rPr lang="en-US" b="1" dirty="0">
                    <a:solidFill>
                      <a:schemeClr val="tx1"/>
                    </a:solidFill>
                    <a:latin typeface="Times New Roman" panose="02020603050405020304" pitchFamily="18" charset="0"/>
                    <a:cs typeface="Times New Roman" panose="02020603050405020304" pitchFamily="18" charset="0"/>
                  </a:rPr>
                  <a:t>The ratio of credit purchase and average balance in accounts payables.</a:t>
                </a:r>
              </a:p>
              <a:p>
                <a:pPr marL="0" indent="0" algn="l"/>
                <a:r>
                  <a:rPr lang="en-US" b="1" i="1" dirty="0">
                    <a:solidFill>
                      <a:schemeClr val="tx1"/>
                    </a:solidFill>
                    <a:latin typeface="Times New Roman" panose="02020603050405020304" pitchFamily="18" charset="0"/>
                    <a:cs typeface="Times New Roman" panose="02020603050405020304" pitchFamily="18" charset="0"/>
                  </a:rPr>
                  <a:t>How many times, on average, accounts payables are created by credit purchase and paid off during the year.</a:t>
                </a:r>
              </a:p>
              <a:p>
                <a:pPr marL="0" indent="0" algn="l"/>
                <a14:m>
                  <m:oMath xmlns:m="http://schemas.openxmlformats.org/officeDocument/2006/math">
                    <m:r>
                      <a:rPr lang="en-US" b="1" i="1" smtClean="0">
                        <a:solidFill>
                          <a:schemeClr val="accent1"/>
                        </a:solidFill>
                        <a:latin typeface="Cambria Math" panose="02040503050406030204" pitchFamily="18" charset="0"/>
                        <a:cs typeface="Calibri" panose="020F0502020204030204" pitchFamily="34" charset="0"/>
                      </a:rPr>
                      <m:t>𝑨𝒄𝒄𝒐𝒖𝒏𝒕𝒔</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𝑷𝒂𝒚𝒂𝒃𝒍𝒆</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𝑻𝒖𝒓𝒏𝒐𝒗𝒆𝒓</m:t>
                    </m:r>
                    <m:r>
                      <a:rPr lang="en-US" b="1" i="1" smtClean="0">
                        <a:solidFill>
                          <a:schemeClr val="accent1"/>
                        </a:solidFill>
                        <a:latin typeface="Cambria Math" panose="02040503050406030204" pitchFamily="18" charset="0"/>
                        <a:cs typeface="Calibri" panose="020F0502020204030204" pitchFamily="34" charset="0"/>
                      </a:rPr>
                      <m:t>= </m:t>
                    </m:r>
                    <m:f>
                      <m:fPr>
                        <m:ctrlPr>
                          <a:rPr lang="en-US" b="1" i="1" smtClean="0">
                            <a:solidFill>
                              <a:schemeClr val="accent1"/>
                            </a:solidFill>
                            <a:latin typeface="Cambria Math" panose="02040503050406030204" pitchFamily="18" charset="0"/>
                            <a:cs typeface="Calibri" panose="020F0502020204030204" pitchFamily="34" charset="0"/>
                          </a:rPr>
                        </m:ctrlPr>
                      </m:fPr>
                      <m:num>
                        <m:r>
                          <a:rPr lang="en-US" b="1" i="1" smtClean="0">
                            <a:solidFill>
                              <a:schemeClr val="accent1"/>
                            </a:solidFill>
                            <a:latin typeface="Cambria Math" panose="02040503050406030204" pitchFamily="18" charset="0"/>
                            <a:cs typeface="Calibri" panose="020F0502020204030204" pitchFamily="34" charset="0"/>
                          </a:rPr>
                          <m:t>𝑪𝒓𝒆𝒅𝒊𝒕</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𝑷𝒖𝒓𝒄𝒉𝒂𝒔𝒆</m:t>
                        </m:r>
                      </m:num>
                      <m:den>
                        <m:r>
                          <a:rPr lang="en-US" b="1" i="1" smtClean="0">
                            <a:solidFill>
                              <a:schemeClr val="accent1"/>
                            </a:solidFill>
                            <a:latin typeface="Cambria Math" panose="02040503050406030204" pitchFamily="18" charset="0"/>
                            <a:cs typeface="Calibri" panose="020F0502020204030204" pitchFamily="34" charset="0"/>
                          </a:rPr>
                          <m:t>𝑨𝒗𝒆𝒓𝒂𝒈𝒆</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𝑷𝒂𝒚𝒂𝒃𝒍𝒆</m:t>
                        </m:r>
                      </m:den>
                    </m:f>
                  </m:oMath>
                </a14:m>
                <a:endParaRPr lang="en-US" dirty="0">
                  <a:latin typeface="Times New Roman" panose="02020603050405020304" pitchFamily="18" charset="0"/>
                  <a:cs typeface="Times New Roman" panose="02020603050405020304" pitchFamily="18" charset="0"/>
                </a:endParaRPr>
              </a:p>
              <a:p>
                <a:pPr marL="0" indent="0" algn="l"/>
                <a:r>
                  <a:rPr lang="en-US" b="1" dirty="0">
                    <a:solidFill>
                      <a:srgbClr val="C00000"/>
                    </a:solidFill>
                    <a:latin typeface="Times New Roman" panose="02020603050405020304" pitchFamily="18" charset="0"/>
                    <a:cs typeface="Times New Roman" panose="02020603050405020304" pitchFamily="18" charset="0"/>
                  </a:rPr>
                  <a:t>Average accounts receivable period</a:t>
                </a:r>
                <a:r>
                  <a:rPr lang="en-US" b="1" dirty="0">
                    <a:solidFill>
                      <a:schemeClr val="tx1"/>
                    </a:solidFill>
                    <a:latin typeface="Times New Roman" panose="02020603050405020304" pitchFamily="18" charset="0"/>
                    <a:cs typeface="Times New Roman" panose="02020603050405020304" pitchFamily="18" charset="0"/>
                  </a:rPr>
                  <a:t>:</a:t>
                </a:r>
              </a:p>
              <a:p>
                <a:pPr marL="0" indent="0" algn="l"/>
                <a:r>
                  <a:rPr lang="en-US" b="1" dirty="0">
                    <a:solidFill>
                      <a:schemeClr val="tx1"/>
                    </a:solidFill>
                    <a:latin typeface="Times New Roman" panose="02020603050405020304" pitchFamily="18" charset="0"/>
                    <a:cs typeface="Times New Roman" panose="02020603050405020304" pitchFamily="18" charset="0"/>
                  </a:rPr>
                  <a:t>The ratio of average day’s balance in accounts receivables  and credit sales.</a:t>
                </a:r>
              </a:p>
              <a:p>
                <a:pPr marL="0" indent="0" algn="l"/>
                <a:r>
                  <a:rPr lang="en-US" b="1" i="1" dirty="0">
                    <a:solidFill>
                      <a:schemeClr val="tx1"/>
                    </a:solidFill>
                    <a:latin typeface="Times New Roman" panose="02020603050405020304" pitchFamily="18" charset="0"/>
                    <a:cs typeface="Times New Roman" panose="02020603050405020304" pitchFamily="18" charset="0"/>
                  </a:rPr>
                  <a:t>Also referred to as the day’s sales outstanding or days in receivables: </a:t>
                </a:r>
                <a:r>
                  <a:rPr lang="en-US" b="1" dirty="0">
                    <a:solidFill>
                      <a:schemeClr val="tx1"/>
                    </a:solidFill>
                    <a:latin typeface="Times New Roman" panose="02020603050405020304" pitchFamily="18" charset="0"/>
                    <a:cs typeface="Times New Roman" panose="02020603050405020304" pitchFamily="18" charset="0"/>
                  </a:rPr>
                  <a:t>management of the credit to customers</a:t>
                </a:r>
                <a:r>
                  <a:rPr lang="en-US" b="1" i="1" dirty="0">
                    <a:solidFill>
                      <a:schemeClr val="tx1"/>
                    </a:solidFill>
                    <a:latin typeface="Times New Roman" panose="02020603050405020304" pitchFamily="18" charset="0"/>
                    <a:cs typeface="Times New Roman" panose="02020603050405020304" pitchFamily="18" charset="0"/>
                  </a:rPr>
                  <a:t>.</a:t>
                </a:r>
              </a:p>
              <a:p>
                <a:pPr marL="0" indent="0"/>
                <a14:m>
                  <m:oMath xmlns:m="http://schemas.openxmlformats.org/officeDocument/2006/math">
                    <m:r>
                      <a:rPr lang="en-US" b="1" i="1" smtClean="0">
                        <a:solidFill>
                          <a:schemeClr val="accent1"/>
                        </a:solidFill>
                        <a:latin typeface="Cambria Math" panose="02040503050406030204" pitchFamily="18" charset="0"/>
                        <a:cs typeface="Calibri" panose="020F0502020204030204" pitchFamily="34" charset="0"/>
                      </a:rPr>
                      <m:t>𝑵𝒖𝒎𝒃𝒆𝒓</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𝒐𝒇</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𝒅𝒂𝒚𝒔</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𝒐𝒇</m:t>
                    </m:r>
                    <m:r>
                      <a:rPr lang="en-US" b="1" i="1" smtClean="0">
                        <a:solidFill>
                          <a:schemeClr val="accent1"/>
                        </a:solidFill>
                        <a:latin typeface="Cambria Math" panose="02040503050406030204" pitchFamily="18" charset="0"/>
                        <a:cs typeface="Calibri" panose="020F0502020204030204" pitchFamily="34" charset="0"/>
                      </a:rPr>
                      <m:t> </m:t>
                    </m:r>
                    <m:r>
                      <a:rPr lang="en-US" b="1" i="1" smtClean="0">
                        <a:solidFill>
                          <a:schemeClr val="accent1"/>
                        </a:solidFill>
                        <a:latin typeface="Cambria Math" panose="02040503050406030204" pitchFamily="18" charset="0"/>
                        <a:cs typeface="Calibri" panose="020F0502020204030204" pitchFamily="34" charset="0"/>
                      </a:rPr>
                      <m:t>𝒓𝒆𝒄𝒆𝒊𝒗𝒂𝒃𝒍𝒆</m:t>
                    </m:r>
                    <m:r>
                      <a:rPr lang="en-US" b="1" i="1" smtClean="0">
                        <a:solidFill>
                          <a:schemeClr val="accent1"/>
                        </a:solidFill>
                        <a:latin typeface="Cambria Math" panose="02040503050406030204" pitchFamily="18" charset="0"/>
                        <a:cs typeface="Calibri" panose="020F0502020204030204" pitchFamily="34" charset="0"/>
                      </a:rPr>
                      <m:t>=</m:t>
                    </m:r>
                    <m:f>
                      <m:fPr>
                        <m:ctrlPr>
                          <a:rPr lang="en-US" b="1" i="1">
                            <a:solidFill>
                              <a:schemeClr val="accent5">
                                <a:lumMod val="75000"/>
                              </a:schemeClr>
                            </a:solidFill>
                            <a:latin typeface="Cambria Math" panose="02040503050406030204" pitchFamily="18" charset="0"/>
                            <a:cs typeface="Calibri" panose="020F0502020204030204" pitchFamily="34" charset="0"/>
                          </a:rPr>
                        </m:ctrlPr>
                      </m:fPr>
                      <m:num>
                        <m:r>
                          <m:rPr>
                            <m:nor/>
                          </m:rPr>
                          <a:rPr lang="en-IN" dirty="0">
                            <a:solidFill>
                              <a:schemeClr val="accent5">
                                <a:lumMod val="75000"/>
                              </a:schemeClr>
                            </a:solidFill>
                            <a:latin typeface="Times New Roman" panose="02020603050405020304" pitchFamily="18" charset="0"/>
                            <a:cs typeface="Times New Roman" panose="02020603050405020304" pitchFamily="18" charset="0"/>
                          </a:rPr>
                          <m:t>AverageAccount</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Receivable</m:t>
                        </m:r>
                      </m:num>
                      <m:den>
                        <m:r>
                          <m:rPr>
                            <m:nor/>
                          </m:rPr>
                          <a:rPr lang="en-US" dirty="0">
                            <a:solidFill>
                              <a:schemeClr val="accent5">
                                <a:lumMod val="75000"/>
                              </a:schemeClr>
                            </a:solidFill>
                            <a:latin typeface="Times New Roman" panose="02020603050405020304" pitchFamily="18" charset="0"/>
                            <a:cs typeface="Times New Roman" panose="02020603050405020304" pitchFamily="18" charset="0"/>
                          </a:rPr>
                          <m:t>Annual</m:t>
                        </m:r>
                        <m:r>
                          <m:rPr>
                            <m:nor/>
                          </m:rPr>
                          <a:rPr lang="en-US"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US" dirty="0">
                            <a:solidFill>
                              <a:schemeClr val="accent5">
                                <a:lumMod val="75000"/>
                              </a:schemeClr>
                            </a:solidFill>
                            <a:latin typeface="Times New Roman" panose="02020603050405020304" pitchFamily="18" charset="0"/>
                            <a:cs typeface="Times New Roman" panose="02020603050405020304" pitchFamily="18" charset="0"/>
                          </a:rPr>
                          <m:t>Sale</m:t>
                        </m:r>
                      </m:den>
                    </m:f>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x</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365</m:t>
                    </m:r>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0380F3F-D323-1DC4-C2DD-BD7828034E3B}"/>
                  </a:ext>
                </a:extLst>
              </p:cNvPr>
              <p:cNvSpPr>
                <a:spLocks noGrp="1" noRot="1" noChangeAspect="1" noMove="1" noResize="1" noEditPoints="1" noAdjustHandles="1" noChangeArrowheads="1" noChangeShapeType="1" noTextEdit="1"/>
              </p:cNvSpPr>
              <p:nvPr>
                <p:ph idx="1"/>
              </p:nvPr>
            </p:nvSpPr>
            <p:spPr>
              <a:xfrm>
                <a:off x="520861" y="335666"/>
                <a:ext cx="11343190" cy="6099858"/>
              </a:xfrm>
              <a:blipFill>
                <a:blip r:embed="rId2"/>
                <a:stretch>
                  <a:fillRect l="-1006" t="-1663"/>
                </a:stretch>
              </a:blipFill>
            </p:spPr>
            <p:txBody>
              <a:bodyPr/>
              <a:lstStyle/>
              <a:p>
                <a:r>
                  <a:rPr lang="en-US">
                    <a:noFill/>
                  </a:rPr>
                  <a:t> </a:t>
                </a:r>
              </a:p>
            </p:txBody>
          </p:sp>
        </mc:Fallback>
      </mc:AlternateContent>
    </p:spTree>
    <p:extLst>
      <p:ext uri="{BB962C8B-B14F-4D97-AF65-F5344CB8AC3E}">
        <p14:creationId xmlns:p14="http://schemas.microsoft.com/office/powerpoint/2010/main" val="186463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FCBA7D-3E9B-0D3C-DA27-6335F3828664}"/>
                  </a:ext>
                </a:extLst>
              </p:cNvPr>
              <p:cNvSpPr>
                <a:spLocks noGrp="1"/>
              </p:cNvSpPr>
              <p:nvPr>
                <p:ph idx="1"/>
              </p:nvPr>
            </p:nvSpPr>
            <p:spPr>
              <a:xfrm>
                <a:off x="370389" y="393539"/>
                <a:ext cx="11401063" cy="6099858"/>
              </a:xfrm>
            </p:spPr>
            <p:txBody>
              <a:bodyPr>
                <a:normAutofit lnSpcReduction="10000"/>
              </a:bodyPr>
              <a:lstStyle/>
              <a:p>
                <a:pPr marL="0" indent="0" algn="l"/>
                <a:r>
                  <a:rPr lang="en-US" sz="2800" b="1" dirty="0">
                    <a:solidFill>
                      <a:srgbClr val="C00000"/>
                    </a:solidFill>
                    <a:latin typeface="Calibri" panose="020F0502020204030204" pitchFamily="34" charset="0"/>
                    <a:cs typeface="Calibri" panose="020F0502020204030204" pitchFamily="34" charset="0"/>
                  </a:rPr>
                  <a:t>Average inventory period</a:t>
                </a:r>
                <a:r>
                  <a:rPr lang="en-US" sz="2800" b="1" dirty="0">
                    <a:solidFill>
                      <a:schemeClr val="tx1"/>
                    </a:solidFill>
                    <a:latin typeface="Calibri" panose="020F0502020204030204" pitchFamily="34" charset="0"/>
                    <a:cs typeface="Calibri" panose="020F0502020204030204" pitchFamily="34" charset="0"/>
                  </a:rPr>
                  <a:t>:</a:t>
                </a:r>
              </a:p>
              <a:p>
                <a:pPr marL="0" indent="0" algn="l"/>
                <a:r>
                  <a:rPr lang="en-US" sz="2800" b="1" dirty="0">
                    <a:solidFill>
                      <a:schemeClr val="tx1"/>
                    </a:solidFill>
                    <a:latin typeface="Calibri" panose="020F0502020204030204" pitchFamily="34" charset="0"/>
                    <a:cs typeface="Calibri" panose="020F0502020204030204" pitchFamily="34" charset="0"/>
                  </a:rPr>
                  <a:t>The ratio of the average day’s inventory and the </a:t>
                </a:r>
                <a:r>
                  <a:rPr lang="en-US" sz="2800" b="1" dirty="0" err="1">
                    <a:solidFill>
                      <a:schemeClr val="tx1"/>
                    </a:solidFill>
                    <a:latin typeface="Calibri" panose="020F0502020204030204" pitchFamily="34" charset="0"/>
                    <a:cs typeface="Calibri" panose="020F0502020204030204" pitchFamily="34" charset="0"/>
                  </a:rPr>
                  <a:t>CoGS</a:t>
                </a:r>
                <a:r>
                  <a:rPr lang="en-US" sz="2800" b="1" dirty="0">
                    <a:solidFill>
                      <a:schemeClr val="tx1"/>
                    </a:solidFill>
                    <a:latin typeface="Calibri" panose="020F0502020204030204" pitchFamily="34" charset="0"/>
                    <a:cs typeface="Calibri" panose="020F0502020204030204" pitchFamily="34" charset="0"/>
                  </a:rPr>
                  <a:t>, to indicate </a:t>
                </a:r>
                <a:r>
                  <a:rPr lang="en-US" sz="2800" b="1" i="1" dirty="0">
                    <a:solidFill>
                      <a:schemeClr val="tx1"/>
                    </a:solidFill>
                    <a:latin typeface="Calibri" panose="020F0502020204030204" pitchFamily="34" charset="0"/>
                    <a:cs typeface="Calibri" panose="020F0502020204030204" pitchFamily="34" charset="0"/>
                  </a:rPr>
                  <a:t>well the inventory is managed (acquisition, process, and distribution) during the </a:t>
                </a:r>
                <a:r>
                  <a:rPr lang="en-US" sz="2800" b="1" dirty="0">
                    <a:solidFill>
                      <a:schemeClr val="tx1"/>
                    </a:solidFill>
                    <a:latin typeface="Calibri" panose="020F0502020204030204" pitchFamily="34" charset="0"/>
                    <a:cs typeface="Calibri" panose="020F0502020204030204" pitchFamily="34" charset="0"/>
                  </a:rPr>
                  <a:t> </a:t>
                </a:r>
                <a:r>
                  <a:rPr lang="en-US" sz="2800" b="1" i="1" dirty="0">
                    <a:solidFill>
                      <a:schemeClr val="tx1"/>
                    </a:solidFill>
                    <a:latin typeface="Calibri" panose="020F0502020204030204" pitchFamily="34" charset="0"/>
                    <a:cs typeface="Calibri" panose="020F0502020204030204" pitchFamily="34" charset="0"/>
                  </a:rPr>
                  <a:t>period.</a:t>
                </a:r>
              </a:p>
              <a:p>
                <a:pPr marL="0" indent="0"/>
                <a14:m>
                  <m:oMath xmlns:m="http://schemas.openxmlformats.org/officeDocument/2006/math">
                    <m:r>
                      <a:rPr lang="en-US" sz="2400" b="1" i="1" smtClean="0">
                        <a:solidFill>
                          <a:schemeClr val="accent1"/>
                        </a:solidFill>
                        <a:latin typeface="Cambria Math" panose="02040503050406030204" pitchFamily="18" charset="0"/>
                        <a:cs typeface="Calibri" panose="020F0502020204030204" pitchFamily="34" charset="0"/>
                      </a:rPr>
                      <m:t>𝑵𝒖𝒎𝒃𝒆𝒓</m:t>
                    </m:r>
                    <m:r>
                      <a:rPr lang="en-US" sz="2400" b="1" i="1" smtClean="0">
                        <a:solidFill>
                          <a:schemeClr val="accent1"/>
                        </a:solidFill>
                        <a:latin typeface="Cambria Math" panose="02040503050406030204" pitchFamily="18" charset="0"/>
                        <a:cs typeface="Calibri" panose="020F0502020204030204" pitchFamily="34" charset="0"/>
                      </a:rPr>
                      <m:t> </m:t>
                    </m:r>
                    <m:r>
                      <a:rPr lang="en-US" sz="2400" b="1" i="1" smtClean="0">
                        <a:solidFill>
                          <a:schemeClr val="accent1"/>
                        </a:solidFill>
                        <a:latin typeface="Cambria Math" panose="02040503050406030204" pitchFamily="18" charset="0"/>
                        <a:cs typeface="Calibri" panose="020F0502020204030204" pitchFamily="34" charset="0"/>
                      </a:rPr>
                      <m:t>𝒐𝒇</m:t>
                    </m:r>
                    <m:r>
                      <a:rPr lang="en-US" sz="2400" b="1" i="1" smtClean="0">
                        <a:solidFill>
                          <a:schemeClr val="accent1"/>
                        </a:solidFill>
                        <a:latin typeface="Cambria Math" panose="02040503050406030204" pitchFamily="18" charset="0"/>
                        <a:cs typeface="Calibri" panose="020F0502020204030204" pitchFamily="34" charset="0"/>
                      </a:rPr>
                      <m:t> </m:t>
                    </m:r>
                    <m:r>
                      <a:rPr lang="en-US" sz="2400" b="1" i="1" smtClean="0">
                        <a:solidFill>
                          <a:schemeClr val="accent1"/>
                        </a:solidFill>
                        <a:latin typeface="Cambria Math" panose="02040503050406030204" pitchFamily="18" charset="0"/>
                        <a:cs typeface="Calibri" panose="020F0502020204030204" pitchFamily="34" charset="0"/>
                      </a:rPr>
                      <m:t>𝒅𝒂𝒚𝒔</m:t>
                    </m:r>
                    <m:r>
                      <a:rPr lang="en-US" sz="2400" b="1" i="1" smtClean="0">
                        <a:solidFill>
                          <a:schemeClr val="accent1"/>
                        </a:solidFill>
                        <a:latin typeface="Cambria Math" panose="02040503050406030204" pitchFamily="18" charset="0"/>
                        <a:cs typeface="Calibri" panose="020F0502020204030204" pitchFamily="34" charset="0"/>
                      </a:rPr>
                      <m:t> </m:t>
                    </m:r>
                    <m:r>
                      <a:rPr lang="en-US" sz="2400" b="1" i="1" smtClean="0">
                        <a:solidFill>
                          <a:schemeClr val="accent1"/>
                        </a:solidFill>
                        <a:latin typeface="Cambria Math" panose="02040503050406030204" pitchFamily="18" charset="0"/>
                        <a:cs typeface="Calibri" panose="020F0502020204030204" pitchFamily="34" charset="0"/>
                      </a:rPr>
                      <m:t>𝒐𝒇</m:t>
                    </m:r>
                    <m:r>
                      <a:rPr lang="en-US" sz="2400" b="1" i="1" smtClean="0">
                        <a:solidFill>
                          <a:schemeClr val="accent1"/>
                        </a:solidFill>
                        <a:latin typeface="Cambria Math" panose="02040503050406030204" pitchFamily="18" charset="0"/>
                        <a:cs typeface="Calibri" panose="020F0502020204030204" pitchFamily="34" charset="0"/>
                      </a:rPr>
                      <m:t> </m:t>
                    </m:r>
                    <m:r>
                      <a:rPr lang="en-US" sz="2400" b="1" i="1" smtClean="0">
                        <a:solidFill>
                          <a:schemeClr val="accent1"/>
                        </a:solidFill>
                        <a:latin typeface="Cambria Math" panose="02040503050406030204" pitchFamily="18" charset="0"/>
                        <a:cs typeface="Calibri" panose="020F0502020204030204" pitchFamily="34" charset="0"/>
                      </a:rPr>
                      <m:t>𝒊𝒏𝒗𝒆𝒏𝒕𝒐𝒓𝒚</m:t>
                    </m:r>
                  </m:oMath>
                </a14:m>
                <a:r>
                  <a:rPr lang="en-IN" dirty="0">
                    <a:solidFill>
                      <a:schemeClr val="accent5">
                        <a:lumMod val="75000"/>
                      </a:schemeClr>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b="1" i="1">
                            <a:solidFill>
                              <a:schemeClr val="accent5">
                                <a:lumMod val="75000"/>
                              </a:schemeClr>
                            </a:solidFill>
                            <a:latin typeface="Cambria Math" panose="02040503050406030204" pitchFamily="18" charset="0"/>
                            <a:cs typeface="Calibri" panose="020F0502020204030204" pitchFamily="34" charset="0"/>
                          </a:rPr>
                        </m:ctrlPr>
                      </m:fPr>
                      <m:num>
                        <m:r>
                          <m:rPr>
                            <m:nor/>
                          </m:rPr>
                          <a:rPr lang="en-IN" dirty="0">
                            <a:solidFill>
                              <a:schemeClr val="accent5">
                                <a:lumMod val="75000"/>
                              </a:schemeClr>
                            </a:solidFill>
                            <a:latin typeface="Times New Roman" panose="02020603050405020304" pitchFamily="18" charset="0"/>
                            <a:cs typeface="Times New Roman" panose="02020603050405020304" pitchFamily="18" charset="0"/>
                          </a:rPr>
                          <m:t>Average</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Inventory</m:t>
                        </m:r>
                      </m:num>
                      <m:den>
                        <m:r>
                          <m:rPr>
                            <m:nor/>
                          </m:rPr>
                          <a:rPr lang="en-IN" dirty="0">
                            <a:solidFill>
                              <a:schemeClr val="accent5">
                                <a:lumMod val="75000"/>
                              </a:schemeClr>
                            </a:solidFill>
                            <a:latin typeface="Times New Roman" panose="02020603050405020304" pitchFamily="18" charset="0"/>
                            <a:cs typeface="Times New Roman" panose="02020603050405020304" pitchFamily="18" charset="0"/>
                          </a:rPr>
                          <m:t>Annual</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cost</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of</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Goods</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Sold</m:t>
                        </m:r>
                      </m:den>
                    </m:f>
                  </m:oMath>
                </a14:m>
                <a:r>
                  <a:rPr lang="en-IN" dirty="0">
                    <a:solidFill>
                      <a:schemeClr val="accent5">
                        <a:lumMod val="75000"/>
                      </a:schemeClr>
                    </a:solidFill>
                    <a:latin typeface="Times New Roman" panose="02020603050405020304" pitchFamily="18" charset="0"/>
                    <a:cs typeface="Times New Roman" panose="02020603050405020304" pitchFamily="18" charset="0"/>
                  </a:rPr>
                  <a:t> x 365</a:t>
                </a:r>
              </a:p>
              <a:p>
                <a:pPr marL="0" indent="0">
                  <a:buNone/>
                </a:pPr>
                <a:endParaRPr lang="en-US" dirty="0"/>
              </a:p>
              <a:p>
                <a:pPr marL="0" indent="0" algn="l"/>
                <a:r>
                  <a:rPr lang="en-US" sz="2800" b="1" dirty="0">
                    <a:solidFill>
                      <a:srgbClr val="C00000"/>
                    </a:solidFill>
                    <a:latin typeface="Calibri" panose="020F0502020204030204" pitchFamily="34" charset="0"/>
                    <a:cs typeface="Calibri" panose="020F0502020204030204" pitchFamily="34" charset="0"/>
                  </a:rPr>
                  <a:t>Average accounts payable period</a:t>
                </a:r>
                <a:r>
                  <a:rPr lang="en-US" sz="2800" b="1" dirty="0">
                    <a:solidFill>
                      <a:schemeClr val="tx1"/>
                    </a:solidFill>
                    <a:latin typeface="Calibri" panose="020F0502020204030204" pitchFamily="34" charset="0"/>
                    <a:cs typeface="Calibri" panose="020F0502020204030204" pitchFamily="34" charset="0"/>
                  </a:rPr>
                  <a:t>:</a:t>
                </a:r>
              </a:p>
              <a:p>
                <a:pPr marL="0" indent="0" algn="l"/>
                <a:r>
                  <a:rPr lang="en-US" sz="2800" b="1" dirty="0">
                    <a:solidFill>
                      <a:schemeClr val="tx1"/>
                    </a:solidFill>
                    <a:latin typeface="Calibri" panose="020F0502020204030204" pitchFamily="34" charset="0"/>
                    <a:cs typeface="Calibri" panose="020F0502020204030204" pitchFamily="34" charset="0"/>
                  </a:rPr>
                  <a:t>The ratio of average day’s balance in accounts payables and credit purchase.</a:t>
                </a:r>
              </a:p>
              <a:p>
                <a:pPr marL="0" indent="0" algn="l"/>
                <a:r>
                  <a:rPr lang="en-US" sz="2800" b="1" i="1" dirty="0">
                    <a:solidFill>
                      <a:schemeClr val="tx1"/>
                    </a:solidFill>
                    <a:latin typeface="Calibri" panose="020F0502020204030204" pitchFamily="34" charset="0"/>
                    <a:cs typeface="Calibri" panose="020F0502020204030204" pitchFamily="34" charset="0"/>
                  </a:rPr>
                  <a:t>How long it takes for the company to pay its own suppliers.</a:t>
                </a:r>
              </a:p>
              <a:p>
                <a:pPr marL="0" indent="0" algn="l"/>
                <a:endParaRPr lang="en-US" sz="2800" b="1" i="1" dirty="0">
                  <a:solidFill>
                    <a:schemeClr val="tx1"/>
                  </a:solidFill>
                  <a:latin typeface="Calibri" panose="020F0502020204030204" pitchFamily="34" charset="0"/>
                  <a:cs typeface="Calibri" panose="020F0502020204030204" pitchFamily="34" charset="0"/>
                </a:endParaRPr>
              </a:p>
              <a:p>
                <a:pPr marL="0" indent="0"/>
                <a14:m>
                  <m:oMath xmlns:m="http://schemas.openxmlformats.org/officeDocument/2006/math">
                    <m:r>
                      <a:rPr lang="en-US" sz="2400" b="1" i="1" smtClean="0">
                        <a:solidFill>
                          <a:schemeClr val="accent1"/>
                        </a:solidFill>
                        <a:latin typeface="Cambria Math" panose="02040503050406030204" pitchFamily="18" charset="0"/>
                        <a:cs typeface="Calibri" panose="020F0502020204030204" pitchFamily="34" charset="0"/>
                      </a:rPr>
                      <m:t>𝑵𝒐</m:t>
                    </m:r>
                    <m:r>
                      <a:rPr lang="en-US" sz="2400" b="1" i="1" smtClean="0">
                        <a:solidFill>
                          <a:schemeClr val="accent1"/>
                        </a:solidFill>
                        <a:latin typeface="Cambria Math" panose="02040503050406030204" pitchFamily="18" charset="0"/>
                        <a:cs typeface="Calibri" panose="020F0502020204030204" pitchFamily="34" charset="0"/>
                      </a:rPr>
                      <m:t>. </m:t>
                    </m:r>
                    <m:r>
                      <a:rPr lang="en-US" sz="2400" b="1" i="1" smtClean="0">
                        <a:solidFill>
                          <a:schemeClr val="accent1"/>
                        </a:solidFill>
                        <a:latin typeface="Cambria Math" panose="02040503050406030204" pitchFamily="18" charset="0"/>
                        <a:cs typeface="Calibri" panose="020F0502020204030204" pitchFamily="34" charset="0"/>
                      </a:rPr>
                      <m:t>𝒐𝒇</m:t>
                    </m:r>
                    <m:r>
                      <a:rPr lang="en-US" sz="2400" b="1" i="1" smtClean="0">
                        <a:solidFill>
                          <a:schemeClr val="accent1"/>
                        </a:solidFill>
                        <a:latin typeface="Cambria Math" panose="02040503050406030204" pitchFamily="18" charset="0"/>
                        <a:cs typeface="Calibri" panose="020F0502020204030204" pitchFamily="34" charset="0"/>
                      </a:rPr>
                      <m:t> </m:t>
                    </m:r>
                    <m:r>
                      <a:rPr lang="en-US" sz="2400" b="1" i="1" smtClean="0">
                        <a:solidFill>
                          <a:schemeClr val="accent1"/>
                        </a:solidFill>
                        <a:latin typeface="Cambria Math" panose="02040503050406030204" pitchFamily="18" charset="0"/>
                        <a:cs typeface="Calibri" panose="020F0502020204030204" pitchFamily="34" charset="0"/>
                      </a:rPr>
                      <m:t>𝒅𝒂𝒚𝒔</m:t>
                    </m:r>
                    <m:r>
                      <a:rPr lang="en-US" sz="2400" b="1" i="1" smtClean="0">
                        <a:solidFill>
                          <a:schemeClr val="accent1"/>
                        </a:solidFill>
                        <a:latin typeface="Cambria Math" panose="02040503050406030204" pitchFamily="18" charset="0"/>
                        <a:cs typeface="Calibri" panose="020F0502020204030204" pitchFamily="34" charset="0"/>
                      </a:rPr>
                      <m:t> </m:t>
                    </m:r>
                    <m:r>
                      <a:rPr lang="en-US" sz="2400" b="1" i="1" smtClean="0">
                        <a:solidFill>
                          <a:schemeClr val="accent1"/>
                        </a:solidFill>
                        <a:latin typeface="Cambria Math" panose="02040503050406030204" pitchFamily="18" charset="0"/>
                        <a:cs typeface="Calibri" panose="020F0502020204030204" pitchFamily="34" charset="0"/>
                      </a:rPr>
                      <m:t>𝒐𝒇</m:t>
                    </m:r>
                    <m:r>
                      <a:rPr lang="en-US" sz="2400" b="1" i="1" smtClean="0">
                        <a:solidFill>
                          <a:schemeClr val="accent1"/>
                        </a:solidFill>
                        <a:latin typeface="Cambria Math" panose="02040503050406030204" pitchFamily="18" charset="0"/>
                        <a:cs typeface="Calibri" panose="020F0502020204030204" pitchFamily="34" charset="0"/>
                      </a:rPr>
                      <m:t> </m:t>
                    </m:r>
                    <m:r>
                      <a:rPr lang="en-US" sz="2400" b="1" i="1" smtClean="0">
                        <a:solidFill>
                          <a:schemeClr val="accent1"/>
                        </a:solidFill>
                        <a:latin typeface="Cambria Math" panose="02040503050406030204" pitchFamily="18" charset="0"/>
                        <a:cs typeface="Calibri" panose="020F0502020204030204" pitchFamily="34" charset="0"/>
                      </a:rPr>
                      <m:t>𝒂𝒄𝒄𝒐𝒖𝒏𝒕𝒔</m:t>
                    </m:r>
                    <m:r>
                      <a:rPr lang="en-US" sz="2400" b="1" i="1" smtClean="0">
                        <a:solidFill>
                          <a:schemeClr val="accent1"/>
                        </a:solidFill>
                        <a:latin typeface="Cambria Math" panose="02040503050406030204" pitchFamily="18" charset="0"/>
                        <a:cs typeface="Calibri" panose="020F0502020204030204" pitchFamily="34" charset="0"/>
                      </a:rPr>
                      <m:t> </m:t>
                    </m:r>
                    <m:r>
                      <a:rPr lang="en-US" sz="2400" b="1" i="1" smtClean="0">
                        <a:solidFill>
                          <a:schemeClr val="accent1"/>
                        </a:solidFill>
                        <a:latin typeface="Cambria Math" panose="02040503050406030204" pitchFamily="18" charset="0"/>
                        <a:cs typeface="Calibri" panose="020F0502020204030204" pitchFamily="34" charset="0"/>
                      </a:rPr>
                      <m:t>𝒑𝒂𝒚𝒂𝒃𝒍𝒆</m:t>
                    </m:r>
                    <m:r>
                      <a:rPr lang="en-US" sz="2400" b="1" i="1" smtClean="0">
                        <a:solidFill>
                          <a:schemeClr val="accent1"/>
                        </a:solidFill>
                        <a:latin typeface="Cambria Math" panose="02040503050406030204" pitchFamily="18" charset="0"/>
                        <a:cs typeface="Calibri" panose="020F0502020204030204" pitchFamily="34" charset="0"/>
                      </a:rPr>
                      <m:t>=</m:t>
                    </m:r>
                    <m:f>
                      <m:fPr>
                        <m:ctrlPr>
                          <a:rPr lang="en-US" b="1" i="1">
                            <a:solidFill>
                              <a:schemeClr val="accent5">
                                <a:lumMod val="75000"/>
                              </a:schemeClr>
                            </a:solidFill>
                            <a:latin typeface="Cambria Math" panose="02040503050406030204" pitchFamily="18" charset="0"/>
                            <a:cs typeface="Calibri" panose="020F0502020204030204" pitchFamily="34" charset="0"/>
                          </a:rPr>
                        </m:ctrlPr>
                      </m:fPr>
                      <m:num>
                        <m:r>
                          <m:rPr>
                            <m:nor/>
                          </m:rPr>
                          <a:rPr lang="en-IN" dirty="0">
                            <a:solidFill>
                              <a:schemeClr val="accent5">
                                <a:lumMod val="75000"/>
                              </a:schemeClr>
                            </a:solidFill>
                            <a:latin typeface="Times New Roman" panose="02020603050405020304" pitchFamily="18" charset="0"/>
                            <a:cs typeface="Times New Roman" panose="02020603050405020304" pitchFamily="18" charset="0"/>
                          </a:rPr>
                          <m:t>AverageAccount</m:t>
                        </m:r>
                        <m:r>
                          <m:rPr>
                            <m:nor/>
                          </m:rPr>
                          <a:rPr lang="en-US"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US" dirty="0">
                            <a:solidFill>
                              <a:schemeClr val="accent5">
                                <a:lumMod val="75000"/>
                              </a:schemeClr>
                            </a:solidFill>
                            <a:latin typeface="Times New Roman" panose="02020603050405020304" pitchFamily="18" charset="0"/>
                            <a:cs typeface="Times New Roman" panose="02020603050405020304" pitchFamily="18" charset="0"/>
                          </a:rPr>
                          <m:t>Payable</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num>
                      <m:den>
                        <m:r>
                          <m:rPr>
                            <m:nor/>
                          </m:rPr>
                          <a:rPr lang="en-IN" dirty="0">
                            <a:solidFill>
                              <a:schemeClr val="accent5">
                                <a:lumMod val="75000"/>
                              </a:schemeClr>
                            </a:solidFill>
                            <a:latin typeface="Times New Roman" panose="02020603050405020304" pitchFamily="18" charset="0"/>
                            <a:cs typeface="Times New Roman" panose="02020603050405020304" pitchFamily="18" charset="0"/>
                          </a:rPr>
                          <m:t>Total</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credit</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purchase</m:t>
                        </m:r>
                      </m:den>
                    </m:f>
                    <m:r>
                      <m:rPr>
                        <m:nor/>
                      </m:rPr>
                      <a:rPr lang="en-IN"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x</m:t>
                    </m:r>
                    <m:r>
                      <m:rPr>
                        <m:nor/>
                      </m:rPr>
                      <a:rPr lang="en-IN" dirty="0">
                        <a:solidFill>
                          <a:schemeClr val="accent5">
                            <a:lumMod val="75000"/>
                          </a:schemeClr>
                        </a:solidFill>
                        <a:latin typeface="Times New Roman" panose="02020603050405020304" pitchFamily="18" charset="0"/>
                        <a:cs typeface="Times New Roman" panose="02020603050405020304" pitchFamily="18" charset="0"/>
                      </a:rPr>
                      <m:t> 365</m:t>
                    </m:r>
                  </m:oMath>
                </a14:m>
                <a:endParaRPr lang="en-US" dirty="0"/>
              </a:p>
            </p:txBody>
          </p:sp>
        </mc:Choice>
        <mc:Fallback xmlns="">
          <p:sp>
            <p:nvSpPr>
              <p:cNvPr id="3" name="Content Placeholder 2">
                <a:extLst>
                  <a:ext uri="{FF2B5EF4-FFF2-40B4-BE49-F238E27FC236}">
                    <a16:creationId xmlns:a16="http://schemas.microsoft.com/office/drawing/2014/main" id="{B4FCBA7D-3E9B-0D3C-DA27-6335F3828664}"/>
                  </a:ext>
                </a:extLst>
              </p:cNvPr>
              <p:cNvSpPr>
                <a:spLocks noGrp="1" noRot="1" noChangeAspect="1" noMove="1" noResize="1" noEditPoints="1" noAdjustHandles="1" noChangeArrowheads="1" noChangeShapeType="1" noTextEdit="1"/>
              </p:cNvSpPr>
              <p:nvPr>
                <p:ph idx="1"/>
              </p:nvPr>
            </p:nvSpPr>
            <p:spPr>
              <a:xfrm>
                <a:off x="370389" y="393539"/>
                <a:ext cx="11401063" cy="6099858"/>
              </a:xfrm>
              <a:blipFill>
                <a:blip r:embed="rId2"/>
                <a:stretch>
                  <a:fillRect l="-1114" t="-2495" r="-223"/>
                </a:stretch>
              </a:blipFill>
            </p:spPr>
            <p:txBody>
              <a:bodyPr/>
              <a:lstStyle/>
              <a:p>
                <a:r>
                  <a:rPr lang="en-US">
                    <a:noFill/>
                  </a:rPr>
                  <a:t> </a:t>
                </a:r>
              </a:p>
            </p:txBody>
          </p:sp>
        </mc:Fallback>
      </mc:AlternateContent>
    </p:spTree>
    <p:extLst>
      <p:ext uri="{BB962C8B-B14F-4D97-AF65-F5344CB8AC3E}">
        <p14:creationId xmlns:p14="http://schemas.microsoft.com/office/powerpoint/2010/main" val="396493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BD7ED-FBB4-A942-C488-AD1FD3737B79}"/>
              </a:ext>
            </a:extLst>
          </p:cNvPr>
          <p:cNvSpPr>
            <a:spLocks noGrp="1"/>
          </p:cNvSpPr>
          <p:nvPr>
            <p:ph idx="1"/>
          </p:nvPr>
        </p:nvSpPr>
        <p:spPr>
          <a:xfrm>
            <a:off x="312515" y="324091"/>
            <a:ext cx="11632557" cy="5876021"/>
          </a:xfrm>
        </p:spPr>
        <p:txBody>
          <a:bodyPr>
            <a:normAutofit/>
          </a:bodyPr>
          <a:lstStyle/>
          <a:p>
            <a:pPr>
              <a:lnSpc>
                <a:spcPct val="150000"/>
              </a:lnSpc>
            </a:pPr>
            <a:r>
              <a:rPr lang="en-IN" dirty="0">
                <a:solidFill>
                  <a:srgbClr val="FF0000"/>
                </a:solidFill>
                <a:effectLst/>
                <a:latin typeface="Times New Roman" panose="02020603050405020304" pitchFamily="18" charset="0"/>
                <a:cs typeface="Times New Roman" panose="02020603050405020304" pitchFamily="18" charset="0"/>
              </a:rPr>
              <a:t>The formula to calculate operating cycle</a:t>
            </a:r>
          </a:p>
          <a:p>
            <a:pPr>
              <a:lnSpc>
                <a:spcPct val="150000"/>
              </a:lnSpc>
            </a:pPr>
            <a:endParaRPr lang="en-IN" sz="1800" dirty="0">
              <a:solidFill>
                <a:srgbClr val="FF0000"/>
              </a:solidFill>
              <a:latin typeface="Times New Roman" panose="02020603050405020304" pitchFamily="18" charset="0"/>
              <a:cs typeface="Times New Roman" panose="02020603050405020304" pitchFamily="18" charset="0"/>
            </a:endParaRPr>
          </a:p>
          <a:p>
            <a:pPr>
              <a:lnSpc>
                <a:spcPct val="150000"/>
              </a:lnSpc>
            </a:pPr>
            <a:endParaRPr lang="en-IN" sz="1800" dirty="0">
              <a:effectLst/>
              <a:latin typeface="MinionPro"/>
            </a:endParaRPr>
          </a:p>
          <a:p>
            <a:pPr>
              <a:lnSpc>
                <a:spcPct val="150000"/>
              </a:lnSpc>
            </a:pPr>
            <a:endParaRPr lang="en-IN" sz="1800" dirty="0">
              <a:effectLst/>
              <a:latin typeface="MinionPro"/>
            </a:endParaRPr>
          </a:p>
          <a:p>
            <a:pPr marL="0" indent="0">
              <a:lnSpc>
                <a:spcPct val="150000"/>
              </a:lnSpc>
              <a:buNone/>
            </a:pPr>
            <a:endParaRPr lang="en-IN" sz="1800" dirty="0">
              <a:effectLst/>
              <a:latin typeface="MinionPro"/>
            </a:endParaRPr>
          </a:p>
        </p:txBody>
      </p:sp>
      <p:cxnSp>
        <p:nvCxnSpPr>
          <p:cNvPr id="4" name="Straight Connector 3">
            <a:extLst>
              <a:ext uri="{FF2B5EF4-FFF2-40B4-BE49-F238E27FC236}">
                <a16:creationId xmlns:a16="http://schemas.microsoft.com/office/drawing/2014/main" id="{5723C9D7-2BBE-59BF-F21F-16F6FD479255}"/>
              </a:ext>
            </a:extLst>
          </p:cNvPr>
          <p:cNvCxnSpPr/>
          <p:nvPr/>
        </p:nvCxnSpPr>
        <p:spPr>
          <a:xfrm>
            <a:off x="1238491" y="3429000"/>
            <a:ext cx="9144000" cy="0"/>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428165FB-D58C-94FA-B54F-49A2B02B38A0}"/>
              </a:ext>
            </a:extLst>
          </p:cNvPr>
          <p:cNvCxnSpPr/>
          <p:nvPr/>
        </p:nvCxnSpPr>
        <p:spPr>
          <a:xfrm>
            <a:off x="2916820" y="2546430"/>
            <a:ext cx="0" cy="1516284"/>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7B4B496C-5010-3933-ADB7-CFF213D1200F}"/>
              </a:ext>
            </a:extLst>
          </p:cNvPr>
          <p:cNvCxnSpPr>
            <a:cxnSpLocks/>
          </p:cNvCxnSpPr>
          <p:nvPr/>
        </p:nvCxnSpPr>
        <p:spPr>
          <a:xfrm>
            <a:off x="5602148" y="3429000"/>
            <a:ext cx="0" cy="650184"/>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33E1748C-9D1E-8CB5-900B-D1CB765BFAC2}"/>
              </a:ext>
            </a:extLst>
          </p:cNvPr>
          <p:cNvCxnSpPr/>
          <p:nvPr/>
        </p:nvCxnSpPr>
        <p:spPr>
          <a:xfrm>
            <a:off x="6205959" y="2679539"/>
            <a:ext cx="0" cy="74946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0CA91EF2-FA44-357A-9D4F-B59321A0BDB0}"/>
              </a:ext>
            </a:extLst>
          </p:cNvPr>
          <p:cNvCxnSpPr>
            <a:cxnSpLocks/>
          </p:cNvCxnSpPr>
          <p:nvPr/>
        </p:nvCxnSpPr>
        <p:spPr>
          <a:xfrm flipV="1">
            <a:off x="10382491" y="2696901"/>
            <a:ext cx="0" cy="1365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56E399E3-E813-2CCA-BD7E-5DA6D62BC110}"/>
              </a:ext>
            </a:extLst>
          </p:cNvPr>
          <p:cNvCxnSpPr>
            <a:cxnSpLocks/>
          </p:cNvCxnSpPr>
          <p:nvPr/>
        </p:nvCxnSpPr>
        <p:spPr>
          <a:xfrm>
            <a:off x="2916820" y="4850850"/>
            <a:ext cx="7558269" cy="0"/>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AB38B362-8D59-36FB-B3B2-CF3A954B1CBA}"/>
              </a:ext>
            </a:extLst>
          </p:cNvPr>
          <p:cNvCxnSpPr>
            <a:cxnSpLocks/>
          </p:cNvCxnSpPr>
          <p:nvPr/>
        </p:nvCxnSpPr>
        <p:spPr>
          <a:xfrm>
            <a:off x="5602148" y="5571249"/>
            <a:ext cx="4780343" cy="0"/>
          </a:xfrm>
          <a:prstGeom prst="straightConnector1">
            <a:avLst/>
          </a:prstGeom>
          <a:ln>
            <a:solidFill>
              <a:schemeClr val="accent6">
                <a:lumMod val="75000"/>
              </a:schemeClr>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85C977CA-D351-43FA-FE20-1D9389D694C6}"/>
              </a:ext>
            </a:extLst>
          </p:cNvPr>
          <p:cNvSpPr txBox="1"/>
          <p:nvPr/>
        </p:nvSpPr>
        <p:spPr>
          <a:xfrm>
            <a:off x="2245492" y="2130271"/>
            <a:ext cx="164359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Stock Arrives</a:t>
            </a:r>
          </a:p>
        </p:txBody>
      </p:sp>
      <p:sp>
        <p:nvSpPr>
          <p:cNvPr id="20" name="TextBox 19">
            <a:extLst>
              <a:ext uri="{FF2B5EF4-FFF2-40B4-BE49-F238E27FC236}">
                <a16:creationId xmlns:a16="http://schemas.microsoft.com/office/drawing/2014/main" id="{8EF0075A-0146-C9D1-9CDD-D57895CFB8B8}"/>
              </a:ext>
            </a:extLst>
          </p:cNvPr>
          <p:cNvSpPr txBox="1"/>
          <p:nvPr/>
        </p:nvSpPr>
        <p:spPr>
          <a:xfrm>
            <a:off x="416692" y="2737414"/>
            <a:ext cx="164359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Order Placed</a:t>
            </a:r>
          </a:p>
        </p:txBody>
      </p:sp>
      <p:cxnSp>
        <p:nvCxnSpPr>
          <p:cNvPr id="24" name="Straight Arrow Connector 23">
            <a:extLst>
              <a:ext uri="{FF2B5EF4-FFF2-40B4-BE49-F238E27FC236}">
                <a16:creationId xmlns:a16="http://schemas.microsoft.com/office/drawing/2014/main" id="{B3BCED21-4A98-9F16-F969-8443A3FEACA5}"/>
              </a:ext>
            </a:extLst>
          </p:cNvPr>
          <p:cNvCxnSpPr/>
          <p:nvPr/>
        </p:nvCxnSpPr>
        <p:spPr>
          <a:xfrm flipV="1">
            <a:off x="1255857" y="3054269"/>
            <a:ext cx="0" cy="374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ACEF82E8-0B61-DE06-9FFD-071C0C2F7C33}"/>
              </a:ext>
            </a:extLst>
          </p:cNvPr>
          <p:cNvSpPr txBox="1"/>
          <p:nvPr/>
        </p:nvSpPr>
        <p:spPr>
          <a:xfrm>
            <a:off x="7149292" y="3010475"/>
            <a:ext cx="287437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Account Receivables Period </a:t>
            </a:r>
          </a:p>
        </p:txBody>
      </p:sp>
      <p:sp>
        <p:nvSpPr>
          <p:cNvPr id="27" name="TextBox 26">
            <a:extLst>
              <a:ext uri="{FF2B5EF4-FFF2-40B4-BE49-F238E27FC236}">
                <a16:creationId xmlns:a16="http://schemas.microsoft.com/office/drawing/2014/main" id="{E4163E1D-2239-7083-AC86-BF0514EB5565}"/>
              </a:ext>
            </a:extLst>
          </p:cNvPr>
          <p:cNvSpPr txBox="1"/>
          <p:nvPr/>
        </p:nvSpPr>
        <p:spPr>
          <a:xfrm>
            <a:off x="4354979" y="4042457"/>
            <a:ext cx="249433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Cash Paid for Materials </a:t>
            </a:r>
          </a:p>
        </p:txBody>
      </p:sp>
      <p:sp>
        <p:nvSpPr>
          <p:cNvPr id="28" name="TextBox 27">
            <a:extLst>
              <a:ext uri="{FF2B5EF4-FFF2-40B4-BE49-F238E27FC236}">
                <a16:creationId xmlns:a16="http://schemas.microsoft.com/office/drawing/2014/main" id="{BDE2E011-1E8A-F2A0-C37D-423445BE8A17}"/>
              </a:ext>
            </a:extLst>
          </p:cNvPr>
          <p:cNvSpPr txBox="1"/>
          <p:nvPr/>
        </p:nvSpPr>
        <p:spPr>
          <a:xfrm>
            <a:off x="9510531" y="2433717"/>
            <a:ext cx="164359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Cash Received</a:t>
            </a:r>
          </a:p>
        </p:txBody>
      </p:sp>
      <p:sp>
        <p:nvSpPr>
          <p:cNvPr id="29" name="TextBox 28">
            <a:extLst>
              <a:ext uri="{FF2B5EF4-FFF2-40B4-BE49-F238E27FC236}">
                <a16:creationId xmlns:a16="http://schemas.microsoft.com/office/drawing/2014/main" id="{F485AB94-675E-69F4-3350-90CDD594EE70}"/>
              </a:ext>
            </a:extLst>
          </p:cNvPr>
          <p:cNvSpPr txBox="1"/>
          <p:nvPr/>
        </p:nvSpPr>
        <p:spPr>
          <a:xfrm>
            <a:off x="2916819" y="3524508"/>
            <a:ext cx="251556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Account payables Period </a:t>
            </a:r>
          </a:p>
        </p:txBody>
      </p:sp>
      <p:sp>
        <p:nvSpPr>
          <p:cNvPr id="30" name="TextBox 29">
            <a:extLst>
              <a:ext uri="{FF2B5EF4-FFF2-40B4-BE49-F238E27FC236}">
                <a16:creationId xmlns:a16="http://schemas.microsoft.com/office/drawing/2014/main" id="{AB0F951C-1A97-9BBC-6C4F-730A153EBB7C}"/>
              </a:ext>
            </a:extLst>
          </p:cNvPr>
          <p:cNvSpPr txBox="1"/>
          <p:nvPr/>
        </p:nvSpPr>
        <p:spPr>
          <a:xfrm>
            <a:off x="5742012" y="4971483"/>
            <a:ext cx="2567648" cy="400110"/>
          </a:xfrm>
          <a:prstGeom prst="rect">
            <a:avLst/>
          </a:prstGeom>
          <a:noFill/>
        </p:spPr>
        <p:txBody>
          <a:bodyPr wrap="square" rtlCol="0">
            <a:spAutoFit/>
          </a:bodyPr>
          <a:lstStyle/>
          <a:p>
            <a:r>
              <a:rPr lang="en-US" sz="2000" i="1" dirty="0">
                <a:solidFill>
                  <a:srgbClr val="FF0000"/>
                </a:solidFill>
                <a:latin typeface="Times New Roman" panose="02020603050405020304" pitchFamily="18" charset="0"/>
                <a:cs typeface="Times New Roman" panose="02020603050405020304" pitchFamily="18" charset="0"/>
              </a:rPr>
              <a:t>Operating Cycle</a:t>
            </a:r>
          </a:p>
        </p:txBody>
      </p:sp>
      <p:sp>
        <p:nvSpPr>
          <p:cNvPr id="31" name="TextBox 30">
            <a:extLst>
              <a:ext uri="{FF2B5EF4-FFF2-40B4-BE49-F238E27FC236}">
                <a16:creationId xmlns:a16="http://schemas.microsoft.com/office/drawing/2014/main" id="{8EC0F786-09C4-D981-DC85-AE09D33222D9}"/>
              </a:ext>
            </a:extLst>
          </p:cNvPr>
          <p:cNvSpPr txBox="1"/>
          <p:nvPr/>
        </p:nvSpPr>
        <p:spPr>
          <a:xfrm>
            <a:off x="7025836" y="5605973"/>
            <a:ext cx="1643597" cy="400110"/>
          </a:xfrm>
          <a:prstGeom prst="rect">
            <a:avLst/>
          </a:prstGeom>
          <a:noFill/>
        </p:spPr>
        <p:txBody>
          <a:bodyPr wrap="square" rtlCol="0">
            <a:spAutoFit/>
          </a:bodyPr>
          <a:lstStyle/>
          <a:p>
            <a:r>
              <a:rPr lang="en-US" sz="2000" i="1" dirty="0">
                <a:solidFill>
                  <a:schemeClr val="accent6">
                    <a:lumMod val="75000"/>
                  </a:schemeClr>
                </a:solidFill>
                <a:latin typeface="Times New Roman" panose="02020603050405020304" pitchFamily="18" charset="0"/>
                <a:cs typeface="Times New Roman" panose="02020603050405020304" pitchFamily="18" charset="0"/>
              </a:rPr>
              <a:t>Cash Cycle</a:t>
            </a:r>
          </a:p>
        </p:txBody>
      </p:sp>
      <p:sp>
        <p:nvSpPr>
          <p:cNvPr id="32" name="TextBox 31">
            <a:extLst>
              <a:ext uri="{FF2B5EF4-FFF2-40B4-BE49-F238E27FC236}">
                <a16:creationId xmlns:a16="http://schemas.microsoft.com/office/drawing/2014/main" id="{CF1E3210-A362-6B97-29E9-6D64A9E6552B}"/>
              </a:ext>
            </a:extLst>
          </p:cNvPr>
          <p:cNvSpPr txBox="1"/>
          <p:nvPr/>
        </p:nvSpPr>
        <p:spPr>
          <a:xfrm>
            <a:off x="3492675" y="2987750"/>
            <a:ext cx="1939714"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Inventory Period</a:t>
            </a:r>
          </a:p>
        </p:txBody>
      </p:sp>
      <p:sp>
        <p:nvSpPr>
          <p:cNvPr id="36" name="TextBox 35">
            <a:extLst>
              <a:ext uri="{FF2B5EF4-FFF2-40B4-BE49-F238E27FC236}">
                <a16:creationId xmlns:a16="http://schemas.microsoft.com/office/drawing/2014/main" id="{FF4E51D1-EBDE-4648-58FE-08B556D15CD7}"/>
              </a:ext>
            </a:extLst>
          </p:cNvPr>
          <p:cNvSpPr txBox="1"/>
          <p:nvPr/>
        </p:nvSpPr>
        <p:spPr>
          <a:xfrm>
            <a:off x="5022214" y="2374294"/>
            <a:ext cx="2429211"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Finished Good Sold</a:t>
            </a:r>
          </a:p>
        </p:txBody>
      </p:sp>
    </p:spTree>
    <p:extLst>
      <p:ext uri="{BB962C8B-B14F-4D97-AF65-F5344CB8AC3E}">
        <p14:creationId xmlns:p14="http://schemas.microsoft.com/office/powerpoint/2010/main" val="334689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772CED-B482-7491-FB32-982068E359FB}"/>
                  </a:ext>
                </a:extLst>
              </p:cNvPr>
              <p:cNvSpPr>
                <a:spLocks noGrp="1"/>
              </p:cNvSpPr>
              <p:nvPr>
                <p:ph idx="1"/>
              </p:nvPr>
            </p:nvSpPr>
            <p:spPr>
              <a:xfrm>
                <a:off x="150471" y="173620"/>
                <a:ext cx="11887200" cy="6562845"/>
              </a:xfrm>
            </p:spPr>
            <p:txBody>
              <a:bodyPr>
                <a:normAutofit fontScale="32500" lnSpcReduction="20000"/>
              </a:bodyPr>
              <a:lstStyle/>
              <a:p>
                <a:pPr algn="just">
                  <a:lnSpc>
                    <a:spcPct val="150000"/>
                  </a:lnSpc>
                </a:pPr>
                <a:r>
                  <a:rPr lang="en-IN" sz="8000" dirty="0">
                    <a:effectLst/>
                    <a:latin typeface="Times New Roman" panose="02020603050405020304" pitchFamily="18" charset="0"/>
                    <a:cs typeface="Times New Roman" panose="02020603050405020304" pitchFamily="18" charset="0"/>
                  </a:rPr>
                  <a:t>Operating cycle </a:t>
                </a:r>
                <a:r>
                  <a:rPr lang="en-IN" sz="8000" dirty="0">
                    <a:solidFill>
                      <a:schemeClr val="accent2"/>
                    </a:solidFill>
                    <a:effectLst/>
                    <a:latin typeface="Times New Roman" panose="02020603050405020304" pitchFamily="18" charset="0"/>
                    <a:cs typeface="Times New Roman" panose="02020603050405020304" pitchFamily="18" charset="0"/>
                  </a:rPr>
                  <a:t>= Inventory</a:t>
                </a:r>
                <a:r>
                  <a:rPr lang="en-IN" sz="8000" dirty="0">
                    <a:solidFill>
                      <a:schemeClr val="accent2"/>
                    </a:solidFill>
                    <a:latin typeface="Times New Roman" panose="02020603050405020304" pitchFamily="18" charset="0"/>
                    <a:cs typeface="Times New Roman" panose="02020603050405020304" pitchFamily="18" charset="0"/>
                  </a:rPr>
                  <a:t> </a:t>
                </a:r>
                <a:r>
                  <a:rPr lang="en-IN" sz="8000" dirty="0">
                    <a:solidFill>
                      <a:schemeClr val="accent2"/>
                    </a:solidFill>
                    <a:effectLst/>
                    <a:latin typeface="Times New Roman" panose="02020603050405020304" pitchFamily="18" charset="0"/>
                    <a:cs typeface="Times New Roman" panose="02020603050405020304" pitchFamily="18" charset="0"/>
                  </a:rPr>
                  <a:t>Period + collection period</a:t>
                </a:r>
              </a:p>
              <a:p>
                <a:pPr algn="just">
                  <a:lnSpc>
                    <a:spcPct val="150000"/>
                  </a:lnSpc>
                </a:pPr>
                <a:r>
                  <a:rPr lang="en-IN" sz="8000" dirty="0">
                    <a:effectLst/>
                    <a:latin typeface="Times New Roman" panose="02020603050405020304" pitchFamily="18" charset="0"/>
                    <a:cs typeface="Times New Roman" panose="02020603050405020304" pitchFamily="18" charset="0"/>
                  </a:rPr>
                  <a:t>Net operating cycle </a:t>
                </a:r>
                <a:r>
                  <a:rPr lang="en-IN" sz="8000" dirty="0">
                    <a:solidFill>
                      <a:schemeClr val="accent2"/>
                    </a:solidFill>
                    <a:effectLst/>
                    <a:latin typeface="Times New Roman" panose="02020603050405020304" pitchFamily="18" charset="0"/>
                    <a:cs typeface="Times New Roman" panose="02020603050405020304" pitchFamily="18" charset="0"/>
                  </a:rPr>
                  <a:t>= </a:t>
                </a:r>
                <a:r>
                  <a:rPr lang="en-IN" sz="8000" dirty="0">
                    <a:solidFill>
                      <a:schemeClr val="accent2"/>
                    </a:solidFill>
                    <a:latin typeface="Times New Roman" panose="02020603050405020304" pitchFamily="18" charset="0"/>
                    <a:cs typeface="Times New Roman" panose="02020603050405020304" pitchFamily="18" charset="0"/>
                  </a:rPr>
                  <a:t>I</a:t>
                </a:r>
                <a:r>
                  <a:rPr lang="en-IN" sz="8000" dirty="0">
                    <a:solidFill>
                      <a:schemeClr val="accent2"/>
                    </a:solidFill>
                    <a:effectLst/>
                    <a:latin typeface="Times New Roman" panose="02020603050405020304" pitchFamily="18" charset="0"/>
                    <a:cs typeface="Times New Roman" panose="02020603050405020304" pitchFamily="18" charset="0"/>
                  </a:rPr>
                  <a:t>nventory Period+ collection period – deferred payments </a:t>
                </a:r>
              </a:p>
              <a:p>
                <a:pPr algn="just">
                  <a:lnSpc>
                    <a:spcPct val="220000"/>
                  </a:lnSpc>
                </a:pPr>
                <a:r>
                  <a:rPr lang="en-IN" sz="8000" dirty="0">
                    <a:solidFill>
                      <a:schemeClr val="accent5">
                        <a:lumMod val="75000"/>
                      </a:schemeClr>
                    </a:solidFill>
                    <a:latin typeface="Times New Roman" panose="02020603050405020304" pitchFamily="18" charset="0"/>
                    <a:cs typeface="Times New Roman" panose="02020603050405020304" pitchFamily="18" charset="0"/>
                  </a:rPr>
                  <a:t>Inventory Period = </a:t>
                </a:r>
                <a14:m>
                  <m:oMath xmlns:m="http://schemas.openxmlformats.org/officeDocument/2006/math">
                    <m:f>
                      <m:fPr>
                        <m:ctrlPr>
                          <a:rPr lang="en-US" sz="8000" b="1" i="1" smtClean="0">
                            <a:solidFill>
                              <a:schemeClr val="accent5">
                                <a:lumMod val="75000"/>
                              </a:schemeClr>
                            </a:solidFill>
                            <a:latin typeface="Cambria Math" panose="02040503050406030204" pitchFamily="18" charset="0"/>
                            <a:cs typeface="Calibri" panose="020F0502020204030204" pitchFamily="34" charset="0"/>
                          </a:rPr>
                        </m:ctrlPr>
                      </m:fPr>
                      <m:num>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Average</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Inventory</m:t>
                        </m:r>
                      </m:num>
                      <m:den>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Annual</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cost</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of</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Goods</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Sold</m:t>
                        </m:r>
                      </m:den>
                    </m:f>
                  </m:oMath>
                </a14:m>
                <a:r>
                  <a:rPr lang="en-IN" sz="8000" dirty="0">
                    <a:solidFill>
                      <a:schemeClr val="accent5">
                        <a:lumMod val="75000"/>
                      </a:schemeClr>
                    </a:solidFill>
                    <a:effectLst/>
                    <a:latin typeface="Times New Roman" panose="02020603050405020304" pitchFamily="18" charset="0"/>
                    <a:cs typeface="Times New Roman" panose="02020603050405020304" pitchFamily="18" charset="0"/>
                  </a:rPr>
                  <a:t> x 365</a:t>
                </a:r>
              </a:p>
              <a:p>
                <a:pPr algn="just">
                  <a:lnSpc>
                    <a:spcPct val="220000"/>
                  </a:lnSpc>
                </a:pPr>
                <a:r>
                  <a:rPr lang="en-IN" sz="8000" dirty="0">
                    <a:solidFill>
                      <a:schemeClr val="accent5">
                        <a:lumMod val="75000"/>
                      </a:schemeClr>
                    </a:solidFill>
                    <a:latin typeface="Times New Roman" panose="02020603050405020304" pitchFamily="18" charset="0"/>
                    <a:cs typeface="Times New Roman" panose="02020603050405020304" pitchFamily="18" charset="0"/>
                  </a:rPr>
                  <a:t>Account Receivable Period = </a:t>
                </a:r>
                <a14:m>
                  <m:oMath xmlns:m="http://schemas.openxmlformats.org/officeDocument/2006/math">
                    <m:f>
                      <m:fPr>
                        <m:ctrlPr>
                          <a:rPr lang="en-US" sz="8000" b="1" i="1" smtClean="0">
                            <a:solidFill>
                              <a:schemeClr val="accent5">
                                <a:lumMod val="75000"/>
                              </a:schemeClr>
                            </a:solidFill>
                            <a:latin typeface="Cambria Math" panose="02040503050406030204" pitchFamily="18" charset="0"/>
                            <a:cs typeface="Calibri" panose="020F0502020204030204" pitchFamily="34" charset="0"/>
                          </a:rPr>
                        </m:ctrlPr>
                      </m:fPr>
                      <m:num>
                        <m:r>
                          <m:rPr>
                            <m:nor/>
                          </m:rPr>
                          <a:rPr lang="en-IN" sz="8000" dirty="0" smtClean="0">
                            <a:solidFill>
                              <a:schemeClr val="accent5">
                                <a:lumMod val="75000"/>
                              </a:schemeClr>
                            </a:solidFill>
                            <a:latin typeface="Times New Roman" panose="02020603050405020304" pitchFamily="18" charset="0"/>
                            <a:cs typeface="Times New Roman" panose="02020603050405020304" pitchFamily="18" charset="0"/>
                          </a:rPr>
                          <m:t>AverageAccount</m:t>
                        </m:r>
                        <m:r>
                          <m:rPr>
                            <m:nor/>
                          </m:rPr>
                          <a:rPr lang="en-IN" sz="8000" dirty="0" smtClean="0">
                            <a:solidFill>
                              <a:schemeClr val="accent5">
                                <a:lumMod val="75000"/>
                              </a:schemeClr>
                            </a:solidFill>
                            <a:latin typeface="Times New Roman" panose="02020603050405020304" pitchFamily="18" charset="0"/>
                            <a:cs typeface="Times New Roman" panose="02020603050405020304" pitchFamily="18" charset="0"/>
                          </a:rPr>
                          <m:t> </m:t>
                        </m:r>
                        <m:r>
                          <m:rPr>
                            <m:nor/>
                          </m:rPr>
                          <a:rPr lang="en-IN" sz="8000" dirty="0" smtClean="0">
                            <a:solidFill>
                              <a:schemeClr val="accent5">
                                <a:lumMod val="75000"/>
                              </a:schemeClr>
                            </a:solidFill>
                            <a:latin typeface="Times New Roman" panose="02020603050405020304" pitchFamily="18" charset="0"/>
                            <a:cs typeface="Times New Roman" panose="02020603050405020304" pitchFamily="18" charset="0"/>
                          </a:rPr>
                          <m:t>Receivable</m:t>
                        </m:r>
                      </m:num>
                      <m:den>
                        <m:r>
                          <m:rPr>
                            <m:nor/>
                          </m:rPr>
                          <a:rPr lang="en-US" sz="8000" b="0" i="0" dirty="0" smtClean="0">
                            <a:solidFill>
                              <a:schemeClr val="accent5">
                                <a:lumMod val="75000"/>
                              </a:schemeClr>
                            </a:solidFill>
                            <a:latin typeface="Times New Roman" panose="02020603050405020304" pitchFamily="18" charset="0"/>
                            <a:cs typeface="Times New Roman" panose="02020603050405020304" pitchFamily="18" charset="0"/>
                          </a:rPr>
                          <m:t>Annual</m:t>
                        </m:r>
                        <m:r>
                          <m:rPr>
                            <m:nor/>
                          </m:rPr>
                          <a:rPr lang="en-US" sz="8000" b="0" i="0" dirty="0" smtClean="0">
                            <a:solidFill>
                              <a:schemeClr val="accent5">
                                <a:lumMod val="75000"/>
                              </a:schemeClr>
                            </a:solidFill>
                            <a:latin typeface="Times New Roman" panose="02020603050405020304" pitchFamily="18" charset="0"/>
                            <a:cs typeface="Times New Roman" panose="02020603050405020304" pitchFamily="18" charset="0"/>
                          </a:rPr>
                          <m:t> </m:t>
                        </m:r>
                        <m:r>
                          <m:rPr>
                            <m:nor/>
                          </m:rPr>
                          <a:rPr lang="en-US" sz="8000" b="0" i="0" dirty="0" smtClean="0">
                            <a:solidFill>
                              <a:schemeClr val="accent5">
                                <a:lumMod val="75000"/>
                              </a:schemeClr>
                            </a:solidFill>
                            <a:latin typeface="Times New Roman" panose="02020603050405020304" pitchFamily="18" charset="0"/>
                            <a:cs typeface="Times New Roman" panose="02020603050405020304" pitchFamily="18" charset="0"/>
                          </a:rPr>
                          <m:t>Sale</m:t>
                        </m:r>
                      </m:den>
                    </m:f>
                  </m:oMath>
                </a14:m>
                <a:r>
                  <a:rPr lang="en-IN" sz="8000" dirty="0">
                    <a:solidFill>
                      <a:schemeClr val="accent5">
                        <a:lumMod val="75000"/>
                      </a:schemeClr>
                    </a:solidFill>
                    <a:latin typeface="Times New Roman" panose="02020603050405020304" pitchFamily="18" charset="0"/>
                    <a:cs typeface="Times New Roman" panose="02020603050405020304" pitchFamily="18" charset="0"/>
                  </a:rPr>
                  <a:t> x 365</a:t>
                </a:r>
                <a:endParaRPr lang="en-IN" sz="8000" dirty="0">
                  <a:latin typeface="Times New Roman" panose="02020603050405020304" pitchFamily="18" charset="0"/>
                  <a:cs typeface="Times New Roman" panose="02020603050405020304" pitchFamily="18" charset="0"/>
                </a:endParaRPr>
              </a:p>
              <a:p>
                <a:pPr algn="just">
                  <a:lnSpc>
                    <a:spcPct val="170000"/>
                  </a:lnSpc>
                </a:pPr>
                <a:r>
                  <a:rPr lang="en-IN" sz="8000" dirty="0">
                    <a:solidFill>
                      <a:schemeClr val="accent5">
                        <a:lumMod val="75000"/>
                      </a:schemeClr>
                    </a:solidFill>
                    <a:latin typeface="Times New Roman" panose="02020603050405020304" pitchFamily="18" charset="0"/>
                    <a:cs typeface="Times New Roman" panose="02020603050405020304" pitchFamily="18" charset="0"/>
                  </a:rPr>
                  <a:t>Account Payables Period = </a:t>
                </a:r>
                <a14:m>
                  <m:oMath xmlns:m="http://schemas.openxmlformats.org/officeDocument/2006/math">
                    <m:f>
                      <m:fPr>
                        <m:ctrlPr>
                          <a:rPr lang="en-US" sz="8000" b="1" i="1" smtClean="0">
                            <a:solidFill>
                              <a:schemeClr val="accent5">
                                <a:lumMod val="75000"/>
                              </a:schemeClr>
                            </a:solidFill>
                            <a:latin typeface="Cambria Math" panose="02040503050406030204" pitchFamily="18" charset="0"/>
                            <a:cs typeface="Calibri" panose="020F0502020204030204" pitchFamily="34" charset="0"/>
                          </a:rPr>
                        </m:ctrlPr>
                      </m:fPr>
                      <m:num>
                        <m:r>
                          <m:rPr>
                            <m:nor/>
                          </m:rPr>
                          <a:rPr lang="en-IN" sz="8000" dirty="0" smtClean="0">
                            <a:solidFill>
                              <a:schemeClr val="accent5">
                                <a:lumMod val="75000"/>
                              </a:schemeClr>
                            </a:solidFill>
                            <a:latin typeface="Times New Roman" panose="02020603050405020304" pitchFamily="18" charset="0"/>
                            <a:cs typeface="Times New Roman" panose="02020603050405020304" pitchFamily="18" charset="0"/>
                          </a:rPr>
                          <m:t>AverageAccount</m:t>
                        </m:r>
                        <m:r>
                          <m:rPr>
                            <m:nor/>
                          </m:rPr>
                          <a:rPr lang="en-US" sz="8000" b="0" i="0" dirty="0" smtClean="0">
                            <a:solidFill>
                              <a:schemeClr val="accent5">
                                <a:lumMod val="75000"/>
                              </a:schemeClr>
                            </a:solidFill>
                            <a:latin typeface="Times New Roman" panose="02020603050405020304" pitchFamily="18" charset="0"/>
                            <a:cs typeface="Times New Roman" panose="02020603050405020304" pitchFamily="18" charset="0"/>
                          </a:rPr>
                          <m:t> </m:t>
                        </m:r>
                        <m:r>
                          <m:rPr>
                            <m:nor/>
                          </m:rPr>
                          <a:rPr lang="en-US" sz="8000" b="0" i="0" dirty="0" smtClean="0">
                            <a:solidFill>
                              <a:schemeClr val="accent5">
                                <a:lumMod val="75000"/>
                              </a:schemeClr>
                            </a:solidFill>
                            <a:latin typeface="Times New Roman" panose="02020603050405020304" pitchFamily="18" charset="0"/>
                            <a:cs typeface="Times New Roman" panose="02020603050405020304" pitchFamily="18" charset="0"/>
                          </a:rPr>
                          <m:t>Payable</m:t>
                        </m:r>
                        <m:r>
                          <m:rPr>
                            <m:nor/>
                          </m:rPr>
                          <a:rPr lang="en-IN" sz="8000" dirty="0" smtClean="0">
                            <a:solidFill>
                              <a:schemeClr val="accent5">
                                <a:lumMod val="75000"/>
                              </a:schemeClr>
                            </a:solidFill>
                            <a:latin typeface="Times New Roman" panose="02020603050405020304" pitchFamily="18" charset="0"/>
                            <a:cs typeface="Times New Roman" panose="02020603050405020304" pitchFamily="18" charset="0"/>
                          </a:rPr>
                          <m:t> </m:t>
                        </m:r>
                      </m:num>
                      <m:den>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Total</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credit</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 </m:t>
                        </m:r>
                        <m:r>
                          <m:rPr>
                            <m:nor/>
                          </m:rPr>
                          <a:rPr lang="en-IN" sz="8000" dirty="0">
                            <a:solidFill>
                              <a:schemeClr val="accent5">
                                <a:lumMod val="75000"/>
                              </a:schemeClr>
                            </a:solidFill>
                            <a:latin typeface="Times New Roman" panose="02020603050405020304" pitchFamily="18" charset="0"/>
                            <a:cs typeface="Times New Roman" panose="02020603050405020304" pitchFamily="18" charset="0"/>
                          </a:rPr>
                          <m:t>purchase</m:t>
                        </m:r>
                      </m:den>
                    </m:f>
                  </m:oMath>
                </a14:m>
                <a:r>
                  <a:rPr lang="en-IN" sz="8000" dirty="0">
                    <a:solidFill>
                      <a:schemeClr val="accent5">
                        <a:lumMod val="75000"/>
                      </a:schemeClr>
                    </a:solidFill>
                    <a:latin typeface="Times New Roman" panose="02020603050405020304" pitchFamily="18" charset="0"/>
                    <a:cs typeface="Times New Roman" panose="02020603050405020304" pitchFamily="18" charset="0"/>
                  </a:rPr>
                  <a:t> x 365</a:t>
                </a:r>
              </a:p>
              <a:p>
                <a:pPr algn="just"/>
                <a:r>
                  <a:rPr lang="en-IN" sz="8000" dirty="0">
                    <a:solidFill>
                      <a:schemeClr val="accent5">
                        <a:lumMod val="75000"/>
                      </a:schemeClr>
                    </a:solidFill>
                    <a:effectLst/>
                    <a:latin typeface="Times New Roman" panose="02020603050405020304" pitchFamily="18" charset="0"/>
                    <a:cs typeface="Times New Roman" panose="02020603050405020304" pitchFamily="18" charset="0"/>
                  </a:rPr>
                  <a:t>where, </a:t>
                </a:r>
                <a:endParaRPr lang="en-IN" sz="8000" dirty="0">
                  <a:solidFill>
                    <a:schemeClr val="accent5">
                      <a:lumMod val="75000"/>
                    </a:schemeClr>
                  </a:solidFill>
                  <a:latin typeface="Times New Roman" panose="02020603050405020304" pitchFamily="18" charset="0"/>
                  <a:cs typeface="Times New Roman" panose="02020603050405020304" pitchFamily="18" charset="0"/>
                </a:endParaRPr>
              </a:p>
              <a:p>
                <a:pPr algn="just"/>
                <a:r>
                  <a:rPr lang="en-IN" sz="8000" dirty="0">
                    <a:solidFill>
                      <a:schemeClr val="accent5">
                        <a:lumMod val="75000"/>
                      </a:schemeClr>
                    </a:solidFill>
                    <a:effectLst/>
                    <a:latin typeface="Times New Roman" panose="02020603050405020304" pitchFamily="18" charset="0"/>
                    <a:cs typeface="Times New Roman" panose="02020603050405020304" pitchFamily="18" charset="0"/>
                  </a:rPr>
                  <a:t>Total credit purchase = cost of goods sold + ending inventory – beginning of inventory </a:t>
                </a:r>
                <a:endParaRPr lang="en-IN" sz="8000" dirty="0">
                  <a:solidFill>
                    <a:schemeClr val="accent5">
                      <a:lumMod val="75000"/>
                    </a:schemeClr>
                  </a:solidFill>
                  <a:latin typeface="Times New Roman" panose="02020603050405020304" pitchFamily="18" charset="0"/>
                  <a:cs typeface="Times New Roman" panose="02020603050405020304" pitchFamily="18" charset="0"/>
                </a:endParaRPr>
              </a:p>
              <a:p>
                <a:pPr marL="0" indent="0" algn="just">
                  <a:buNone/>
                </a:pPr>
                <a:endParaRPr lang="en-IN" sz="8000" dirty="0">
                  <a:effectLst/>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8B772CED-B482-7491-FB32-982068E359FB}"/>
                  </a:ext>
                </a:extLst>
              </p:cNvPr>
              <p:cNvSpPr>
                <a:spLocks noGrp="1" noRot="1" noChangeAspect="1" noMove="1" noResize="1" noEditPoints="1" noAdjustHandles="1" noChangeArrowheads="1" noChangeShapeType="1" noTextEdit="1"/>
              </p:cNvSpPr>
              <p:nvPr>
                <p:ph idx="1"/>
              </p:nvPr>
            </p:nvSpPr>
            <p:spPr>
              <a:xfrm>
                <a:off x="150471" y="173620"/>
                <a:ext cx="11887200" cy="6562845"/>
              </a:xfrm>
              <a:blipFill>
                <a:blip r:embed="rId2"/>
                <a:stretch>
                  <a:fillRect l="-854" r="-747"/>
                </a:stretch>
              </a:blipFill>
            </p:spPr>
            <p:txBody>
              <a:bodyPr/>
              <a:lstStyle/>
              <a:p>
                <a:r>
                  <a:rPr lang="en-US">
                    <a:noFill/>
                  </a:rPr>
                  <a:t> </a:t>
                </a:r>
              </a:p>
            </p:txBody>
          </p:sp>
        </mc:Fallback>
      </mc:AlternateContent>
    </p:spTree>
    <p:extLst>
      <p:ext uri="{BB962C8B-B14F-4D97-AF65-F5344CB8AC3E}">
        <p14:creationId xmlns:p14="http://schemas.microsoft.com/office/powerpoint/2010/main" val="392162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6B029-A3EC-3223-A2F1-8A24145384DE}"/>
              </a:ext>
            </a:extLst>
          </p:cNvPr>
          <p:cNvSpPr>
            <a:spLocks noGrp="1"/>
          </p:cNvSpPr>
          <p:nvPr>
            <p:ph idx="1"/>
          </p:nvPr>
        </p:nvSpPr>
        <p:spPr>
          <a:xfrm>
            <a:off x="193964" y="207819"/>
            <a:ext cx="11706740" cy="6470072"/>
          </a:xfrm>
        </p:spPr>
        <p:txBody>
          <a:bodyPr>
            <a:normAutofit fontScale="92500" lnSpcReduction="20000"/>
          </a:bodyPr>
          <a:lstStyle/>
          <a:p>
            <a:pPr marL="0" indent="0" algn="just">
              <a:buNone/>
            </a:pPr>
            <a:endParaRPr lang="en-IN" sz="2000" dirty="0">
              <a:effectLst/>
              <a:latin typeface="Times New Roman" panose="02020603050405020304" pitchFamily="18" charset="0"/>
              <a:cs typeface="Times New Roman" panose="02020603050405020304" pitchFamily="18" charset="0"/>
            </a:endParaRPr>
          </a:p>
          <a:p>
            <a:pPr algn="just"/>
            <a:r>
              <a:rPr lang="en-IN" sz="2600" dirty="0">
                <a:effectLst/>
                <a:latin typeface="Times New Roman" panose="02020603050405020304" pitchFamily="18" charset="0"/>
                <a:cs typeface="Times New Roman" panose="02020603050405020304" pitchFamily="18" charset="0"/>
              </a:rPr>
              <a:t>For calculating net operating cycle, various conversion periods may be calculated as follows: </a:t>
            </a:r>
            <a:endParaRPr lang="en-IN" sz="2600" dirty="0">
              <a:latin typeface="Times New Roman" panose="02020603050405020304" pitchFamily="18" charset="0"/>
              <a:cs typeface="Times New Roman" panose="02020603050405020304" pitchFamily="18" charset="0"/>
            </a:endParaRPr>
          </a:p>
          <a:p>
            <a:pPr algn="just"/>
            <a:r>
              <a:rPr lang="en-IN" sz="2600" dirty="0">
                <a:solidFill>
                  <a:schemeClr val="accent2"/>
                </a:solidFill>
                <a:effectLst/>
                <a:latin typeface="Times New Roman" panose="02020603050405020304" pitchFamily="18" charset="0"/>
                <a:cs typeface="Times New Roman" panose="02020603050405020304" pitchFamily="18" charset="0"/>
              </a:rPr>
              <a:t>Raw material cycle period (RMCP</a:t>
            </a:r>
            <a:r>
              <a:rPr lang="en-IN" sz="2600" dirty="0">
                <a:effectLst/>
                <a:latin typeface="Times New Roman" panose="02020603050405020304" pitchFamily="18" charset="0"/>
                <a:cs typeface="Times New Roman" panose="02020603050405020304" pitchFamily="18" charset="0"/>
              </a:rPr>
              <a:t>)= (Average Raw material stock/Total raw material Consumable) x 365 </a:t>
            </a:r>
          </a:p>
          <a:p>
            <a:pPr algn="just"/>
            <a:r>
              <a:rPr lang="en-IN" sz="2600" dirty="0">
                <a:solidFill>
                  <a:schemeClr val="accent2"/>
                </a:solidFill>
                <a:effectLst/>
                <a:latin typeface="Times New Roman" panose="02020603050405020304" pitchFamily="18" charset="0"/>
                <a:cs typeface="Times New Roman" panose="02020603050405020304" pitchFamily="18" charset="0"/>
              </a:rPr>
              <a:t>Working progress cycle period (WPCP) </a:t>
            </a:r>
            <a:r>
              <a:rPr lang="en-IN" sz="2600" dirty="0">
                <a:effectLst/>
                <a:latin typeface="Times New Roman" panose="02020603050405020304" pitchFamily="18" charset="0"/>
                <a:cs typeface="Times New Roman" panose="02020603050405020304" pitchFamily="18" charset="0"/>
              </a:rPr>
              <a:t>= (Average work in progress/ Total cost of Production) x 365 </a:t>
            </a:r>
            <a:endParaRPr lang="en-IN" sz="2600" dirty="0">
              <a:latin typeface="Times New Roman" panose="02020603050405020304" pitchFamily="18" charset="0"/>
              <a:cs typeface="Times New Roman" panose="02020603050405020304" pitchFamily="18" charset="0"/>
            </a:endParaRPr>
          </a:p>
          <a:p>
            <a:pPr algn="just"/>
            <a:r>
              <a:rPr lang="en-IN" sz="2600" dirty="0">
                <a:solidFill>
                  <a:schemeClr val="accent2"/>
                </a:solidFill>
                <a:effectLst/>
                <a:latin typeface="Times New Roman" panose="02020603050405020304" pitchFamily="18" charset="0"/>
                <a:cs typeface="Times New Roman" panose="02020603050405020304" pitchFamily="18" charset="0"/>
              </a:rPr>
              <a:t>Finished goods cycle period (FGCP) </a:t>
            </a:r>
            <a:r>
              <a:rPr lang="en-IN" sz="2600" dirty="0">
                <a:effectLst/>
                <a:latin typeface="Times New Roman" panose="02020603050405020304" pitchFamily="18" charset="0"/>
                <a:cs typeface="Times New Roman" panose="02020603050405020304" pitchFamily="18" charset="0"/>
              </a:rPr>
              <a:t>= (Average finished goods/Total cost of goods Sold) x 365 </a:t>
            </a:r>
            <a:endParaRPr lang="en-IN" sz="26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algn="just"/>
            <a:r>
              <a:rPr lang="en-IN" sz="2600" dirty="0">
                <a:solidFill>
                  <a:srgbClr val="FF0000"/>
                </a:solidFill>
                <a:effectLst/>
                <a:latin typeface="Times New Roman" panose="02020603050405020304" pitchFamily="18" charset="0"/>
                <a:cs typeface="Times New Roman" panose="02020603050405020304" pitchFamily="18" charset="0"/>
              </a:rPr>
              <a:t>For above calculations, the following points are essential </a:t>
            </a:r>
            <a:endParaRPr lang="en-IN" sz="2600" dirty="0">
              <a:solidFill>
                <a:srgbClr val="FF0000"/>
              </a:solidFill>
              <a:latin typeface="Times New Roman" panose="02020603050405020304" pitchFamily="18" charset="0"/>
              <a:cs typeface="Times New Roman" panose="02020603050405020304" pitchFamily="18" charset="0"/>
            </a:endParaRPr>
          </a:p>
          <a:p>
            <a:pPr marL="358775" indent="-358775" algn="just">
              <a:buNone/>
            </a:pPr>
            <a:r>
              <a:rPr lang="en-IN" sz="2600" dirty="0">
                <a:effectLst/>
                <a:latin typeface="Times New Roman" panose="02020603050405020304" pitchFamily="18" charset="0"/>
                <a:cs typeface="Times New Roman" panose="02020603050405020304" pitchFamily="18" charset="0"/>
              </a:rPr>
              <a:t>1. The average value is the average of opening balance and closing balance of the respective items. In case the opening balance is not available, only the closing balance is taken as the average. </a:t>
            </a:r>
            <a:endParaRPr lang="en-IN" sz="2600" dirty="0">
              <a:latin typeface="Times New Roman" panose="02020603050405020304" pitchFamily="18" charset="0"/>
              <a:cs typeface="Times New Roman" panose="02020603050405020304" pitchFamily="18" charset="0"/>
            </a:endParaRPr>
          </a:p>
          <a:p>
            <a:pPr algn="just">
              <a:buFont typeface="+mj-lt"/>
              <a:buAutoNum type="arabicPeriod" startAt="2"/>
            </a:pPr>
            <a:r>
              <a:rPr lang="en-IN" sz="2600" dirty="0">
                <a:effectLst/>
                <a:latin typeface="Times New Roman" panose="02020603050405020304" pitchFamily="18" charset="0"/>
                <a:cs typeface="Times New Roman" panose="02020603050405020304" pitchFamily="18" charset="0"/>
              </a:rPr>
              <a:t>The figure 365 represents number of days in a year. Sometimes even 360 days are considered. </a:t>
            </a:r>
          </a:p>
          <a:p>
            <a:pPr algn="just">
              <a:buFont typeface="+mj-lt"/>
              <a:buAutoNum type="arabicPeriod" startAt="2"/>
            </a:pPr>
            <a:r>
              <a:rPr lang="en-IN" sz="2600" dirty="0">
                <a:effectLst/>
                <a:latin typeface="Times New Roman" panose="02020603050405020304" pitchFamily="18" charset="0"/>
                <a:cs typeface="Times New Roman" panose="02020603050405020304" pitchFamily="18" charset="0"/>
              </a:rPr>
              <a:t>The calculation of RMCP, WPCP and FGCP the denomination is taken as the total cost raw material consumable, total cost of production, total cost of goods sold respectively since they form respective end products. </a:t>
            </a:r>
          </a:p>
          <a:p>
            <a:pPr marL="0" indent="0">
              <a:buNone/>
            </a:pPr>
            <a:endParaRPr lang="en-US" dirty="0"/>
          </a:p>
        </p:txBody>
      </p:sp>
      <p:sp>
        <p:nvSpPr>
          <p:cNvPr id="4" name="Text Box 1">
            <a:extLst>
              <a:ext uri="{FF2B5EF4-FFF2-40B4-BE49-F238E27FC236}">
                <a16:creationId xmlns:a16="http://schemas.microsoft.com/office/drawing/2014/main" id="{B628FF9B-FBBF-2457-29CA-B1027B801673}"/>
              </a:ext>
            </a:extLst>
          </p:cNvPr>
          <p:cNvSpPr txBox="1">
            <a:spLocks noChangeArrowheads="1"/>
          </p:cNvSpPr>
          <p:nvPr/>
        </p:nvSpPr>
        <p:spPr bwMode="auto">
          <a:xfrm>
            <a:off x="-292100" y="2082298"/>
            <a:ext cx="2921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2BBC66E3-86FF-D3FC-F979-E7274D857137}"/>
              </a:ext>
            </a:extLst>
          </p:cNvPr>
          <p:cNvSpPr>
            <a:spLocks noChangeArrowheads="1"/>
          </p:cNvSpPr>
          <p:nvPr/>
        </p:nvSpPr>
        <p:spPr bwMode="auto">
          <a:xfrm>
            <a:off x="0" y="191561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4E7B0C09-656C-97FA-776B-820404607A69}"/>
              </a:ext>
            </a:extLst>
          </p:cNvPr>
          <p:cNvSpPr>
            <a:spLocks noChangeArrowheads="1"/>
          </p:cNvSpPr>
          <p:nvPr/>
        </p:nvSpPr>
        <p:spPr bwMode="auto">
          <a:xfrm>
            <a:off x="0" y="267761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1802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3FF7AF5-4D6E-DB23-FCB1-69E684542191}"/>
              </a:ext>
            </a:extLst>
          </p:cNvPr>
          <p:cNvGraphicFramePr>
            <a:graphicFrameLocks noGrp="1"/>
          </p:cNvGraphicFramePr>
          <p:nvPr>
            <p:ph idx="1"/>
            <p:extLst>
              <p:ext uri="{D42A27DB-BD31-4B8C-83A1-F6EECF244321}">
                <p14:modId xmlns:p14="http://schemas.microsoft.com/office/powerpoint/2010/main" val="1195928025"/>
              </p:ext>
            </p:extLst>
          </p:nvPr>
        </p:nvGraphicFramePr>
        <p:xfrm>
          <a:off x="491835" y="952788"/>
          <a:ext cx="11118272" cy="4311938"/>
        </p:xfrm>
        <a:graphic>
          <a:graphicData uri="http://schemas.openxmlformats.org/drawingml/2006/table">
            <a:tbl>
              <a:tblPr firstRow="1" bandRow="1">
                <a:tableStyleId>{327F97BB-C833-4FB7-BDE5-3F7075034690}</a:tableStyleId>
              </a:tblPr>
              <a:tblGrid>
                <a:gridCol w="2004657">
                  <a:extLst>
                    <a:ext uri="{9D8B030D-6E8A-4147-A177-3AD203B41FA5}">
                      <a16:colId xmlns:a16="http://schemas.microsoft.com/office/drawing/2014/main" val="461929440"/>
                    </a:ext>
                  </a:extLst>
                </a:gridCol>
                <a:gridCol w="2425804">
                  <a:extLst>
                    <a:ext uri="{9D8B030D-6E8A-4147-A177-3AD203B41FA5}">
                      <a16:colId xmlns:a16="http://schemas.microsoft.com/office/drawing/2014/main" val="869473961"/>
                    </a:ext>
                  </a:extLst>
                </a:gridCol>
                <a:gridCol w="2745876">
                  <a:extLst>
                    <a:ext uri="{9D8B030D-6E8A-4147-A177-3AD203B41FA5}">
                      <a16:colId xmlns:a16="http://schemas.microsoft.com/office/drawing/2014/main" val="1956733268"/>
                    </a:ext>
                  </a:extLst>
                </a:gridCol>
                <a:gridCol w="2105733">
                  <a:extLst>
                    <a:ext uri="{9D8B030D-6E8A-4147-A177-3AD203B41FA5}">
                      <a16:colId xmlns:a16="http://schemas.microsoft.com/office/drawing/2014/main" val="804692205"/>
                    </a:ext>
                  </a:extLst>
                </a:gridCol>
                <a:gridCol w="1836202">
                  <a:extLst>
                    <a:ext uri="{9D8B030D-6E8A-4147-A177-3AD203B41FA5}">
                      <a16:colId xmlns:a16="http://schemas.microsoft.com/office/drawing/2014/main" val="2764772464"/>
                    </a:ext>
                  </a:extLst>
                </a:gridCol>
              </a:tblGrid>
              <a:tr h="653324">
                <a:tc rowSpan="2">
                  <a:txBody>
                    <a:bodyPr/>
                    <a:lstStyle/>
                    <a:p>
                      <a:endParaRPr lang="en-US" sz="2400" dirty="0"/>
                    </a:p>
                  </a:txBody>
                  <a:tcPr/>
                </a:tc>
                <a:tc rowSpan="2">
                  <a:txBody>
                    <a:bodyPr/>
                    <a:lstStyle/>
                    <a:p>
                      <a:r>
                        <a:rPr lang="en-US" sz="2400" dirty="0"/>
                        <a:t>Profit &amp; Loss Account Data</a:t>
                      </a:r>
                    </a:p>
                  </a:txBody>
                  <a:tcPr/>
                </a:tc>
                <a:tc gridSpan="3">
                  <a:txBody>
                    <a:bodyPr/>
                    <a:lstStyle/>
                    <a:p>
                      <a:pPr algn="ctr"/>
                      <a:r>
                        <a:rPr lang="en-US" sz="2400" b="0" dirty="0"/>
                        <a:t>Balance sheet Data</a:t>
                      </a:r>
                    </a:p>
                  </a:txBody>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3818473"/>
                  </a:ext>
                </a:extLst>
              </a:tr>
              <a:tr h="1175983">
                <a:tc vMerge="1">
                  <a:txBody>
                    <a:bodyPr/>
                    <a:lstStyle/>
                    <a:p>
                      <a:endParaRPr lang="en-US"/>
                    </a:p>
                  </a:txBody>
                  <a:tcPr/>
                </a:tc>
                <a:tc vMerge="1">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tc>
                <a:tc>
                  <a:txBody>
                    <a:bodyPr/>
                    <a:lstStyle/>
                    <a:p>
                      <a:r>
                        <a:rPr lang="en-US" sz="2400" dirty="0"/>
                        <a:t>Beginning of 20X0</a:t>
                      </a:r>
                    </a:p>
                  </a:txBody>
                  <a:tcPr/>
                </a:tc>
                <a:tc>
                  <a:txBody>
                    <a:bodyPr/>
                    <a:lstStyle/>
                    <a:p>
                      <a:r>
                        <a:rPr lang="en-US" sz="2400" dirty="0"/>
                        <a:t>End of 20X0</a:t>
                      </a:r>
                    </a:p>
                  </a:txBody>
                  <a:tcPr/>
                </a:tc>
                <a:extLst>
                  <a:ext uri="{0D108BD9-81ED-4DB2-BD59-A6C34878D82A}">
                    <a16:rowId xmlns:a16="http://schemas.microsoft.com/office/drawing/2014/main" val="2300682623"/>
                  </a:ext>
                </a:extLst>
              </a:tr>
              <a:tr h="653324">
                <a:tc>
                  <a:txBody>
                    <a:bodyPr/>
                    <a:lstStyle/>
                    <a:p>
                      <a:r>
                        <a:rPr lang="en-US" sz="2400" dirty="0"/>
                        <a:t>Sales </a:t>
                      </a:r>
                    </a:p>
                  </a:txBody>
                  <a:tcPr/>
                </a:tc>
                <a:tc>
                  <a:txBody>
                    <a:bodyPr/>
                    <a:lstStyle/>
                    <a:p>
                      <a:r>
                        <a:rPr lang="en-US" sz="2400" dirty="0"/>
                        <a:t>800</a:t>
                      </a:r>
                    </a:p>
                  </a:txBody>
                  <a:tcPr/>
                </a:tc>
                <a:tc>
                  <a:txBody>
                    <a:bodyPr/>
                    <a:lstStyle/>
                    <a:p>
                      <a:r>
                        <a:rPr lang="en-US" sz="2400" dirty="0"/>
                        <a:t>Inventory</a:t>
                      </a:r>
                    </a:p>
                  </a:txBody>
                  <a:tcPr/>
                </a:tc>
                <a:tc>
                  <a:txBody>
                    <a:bodyPr/>
                    <a:lstStyle/>
                    <a:p>
                      <a:r>
                        <a:rPr lang="en-US" sz="2400" dirty="0"/>
                        <a:t>96</a:t>
                      </a:r>
                    </a:p>
                  </a:txBody>
                  <a:tcPr/>
                </a:tc>
                <a:tc>
                  <a:txBody>
                    <a:bodyPr/>
                    <a:lstStyle/>
                    <a:p>
                      <a:r>
                        <a:rPr lang="en-US" sz="2400" dirty="0"/>
                        <a:t>102</a:t>
                      </a:r>
                    </a:p>
                  </a:txBody>
                  <a:tcPr/>
                </a:tc>
                <a:extLst>
                  <a:ext uri="{0D108BD9-81ED-4DB2-BD59-A6C34878D82A}">
                    <a16:rowId xmlns:a16="http://schemas.microsoft.com/office/drawing/2014/main" val="3246723878"/>
                  </a:ext>
                </a:extLst>
              </a:tr>
              <a:tr h="1175983">
                <a:tc>
                  <a:txBody>
                    <a:bodyPr/>
                    <a:lstStyle/>
                    <a:p>
                      <a:r>
                        <a:rPr lang="en-US" sz="2400" dirty="0"/>
                        <a:t>Cost of Good Sold</a:t>
                      </a:r>
                    </a:p>
                  </a:txBody>
                  <a:tcPr/>
                </a:tc>
                <a:tc>
                  <a:txBody>
                    <a:bodyPr/>
                    <a:lstStyle/>
                    <a:p>
                      <a:r>
                        <a:rPr lang="en-US" sz="2400" dirty="0"/>
                        <a:t>720</a:t>
                      </a:r>
                    </a:p>
                  </a:txBody>
                  <a:tcPr/>
                </a:tc>
                <a:tc>
                  <a:txBody>
                    <a:bodyPr/>
                    <a:lstStyle/>
                    <a:p>
                      <a:r>
                        <a:rPr lang="en-US" sz="2400" dirty="0"/>
                        <a:t>Trade Receivable</a:t>
                      </a:r>
                    </a:p>
                  </a:txBody>
                  <a:tcPr/>
                </a:tc>
                <a:tc>
                  <a:txBody>
                    <a:bodyPr/>
                    <a:lstStyle/>
                    <a:p>
                      <a:r>
                        <a:rPr lang="en-US" sz="2400" dirty="0"/>
                        <a:t>86</a:t>
                      </a:r>
                    </a:p>
                  </a:txBody>
                  <a:tcPr/>
                </a:tc>
                <a:tc>
                  <a:txBody>
                    <a:bodyPr/>
                    <a:lstStyle/>
                    <a:p>
                      <a:r>
                        <a:rPr lang="en-US" sz="2400" dirty="0"/>
                        <a:t>90</a:t>
                      </a:r>
                    </a:p>
                  </a:txBody>
                  <a:tcPr/>
                </a:tc>
                <a:extLst>
                  <a:ext uri="{0D108BD9-81ED-4DB2-BD59-A6C34878D82A}">
                    <a16:rowId xmlns:a16="http://schemas.microsoft.com/office/drawing/2014/main" val="2554803224"/>
                  </a:ext>
                </a:extLst>
              </a:tr>
              <a:tr h="653324">
                <a:tc>
                  <a:txBody>
                    <a:bodyPr/>
                    <a:lstStyle/>
                    <a:p>
                      <a:endParaRPr lang="en-US" sz="2400" dirty="0"/>
                    </a:p>
                  </a:txBody>
                  <a:tcPr/>
                </a:tc>
                <a:tc>
                  <a:txBody>
                    <a:bodyPr/>
                    <a:lstStyle/>
                    <a:p>
                      <a:endParaRPr lang="en-US" sz="2400" dirty="0"/>
                    </a:p>
                  </a:txBody>
                  <a:tcPr/>
                </a:tc>
                <a:tc>
                  <a:txBody>
                    <a:bodyPr/>
                    <a:lstStyle/>
                    <a:p>
                      <a:r>
                        <a:rPr lang="en-US" sz="2400" dirty="0"/>
                        <a:t>Trade Payables</a:t>
                      </a:r>
                    </a:p>
                  </a:txBody>
                  <a:tcPr/>
                </a:tc>
                <a:tc>
                  <a:txBody>
                    <a:bodyPr/>
                    <a:lstStyle/>
                    <a:p>
                      <a:r>
                        <a:rPr lang="en-US" sz="2400" dirty="0"/>
                        <a:t>56</a:t>
                      </a:r>
                    </a:p>
                  </a:txBody>
                  <a:tcPr/>
                </a:tc>
                <a:tc>
                  <a:txBody>
                    <a:bodyPr/>
                    <a:lstStyle/>
                    <a:p>
                      <a:r>
                        <a:rPr lang="en-US" sz="2400" dirty="0"/>
                        <a:t>60</a:t>
                      </a:r>
                    </a:p>
                  </a:txBody>
                  <a:tcPr/>
                </a:tc>
                <a:extLst>
                  <a:ext uri="{0D108BD9-81ED-4DB2-BD59-A6C34878D82A}">
                    <a16:rowId xmlns:a16="http://schemas.microsoft.com/office/drawing/2014/main" val="968235947"/>
                  </a:ext>
                </a:extLst>
              </a:tr>
            </a:tbl>
          </a:graphicData>
        </a:graphic>
      </p:graphicFrame>
      <p:sp>
        <p:nvSpPr>
          <p:cNvPr id="6" name="TextBox 5">
            <a:extLst>
              <a:ext uri="{FF2B5EF4-FFF2-40B4-BE49-F238E27FC236}">
                <a16:creationId xmlns:a16="http://schemas.microsoft.com/office/drawing/2014/main" id="{37198D27-FD67-9275-7978-3AB526BF7E85}"/>
              </a:ext>
            </a:extLst>
          </p:cNvPr>
          <p:cNvSpPr txBox="1"/>
          <p:nvPr/>
        </p:nvSpPr>
        <p:spPr>
          <a:xfrm>
            <a:off x="491836" y="387927"/>
            <a:ext cx="843049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Example: </a:t>
            </a:r>
            <a:r>
              <a:rPr kumimoji="0" lang="en-US" altLang="en-US" sz="2400" i="0" u="none" strike="noStrike" cap="none" normalizeH="0" baseline="0" dirty="0">
                <a:ln>
                  <a:noFill/>
                </a:ln>
                <a:solidFill>
                  <a:srgbClr val="1A1E27"/>
                </a:solidFill>
                <a:effectLst/>
                <a:latin typeface="Times New Roman" panose="02020603050405020304" pitchFamily="18" charset="0"/>
                <a:ea typeface="Calibri" panose="020F0502020204030204" pitchFamily="34" charset="0"/>
                <a:cs typeface="Times New Roman" panose="02020603050405020304" pitchFamily="18" charset="0"/>
              </a:rPr>
              <a:t>Financial Information for Horizon Limited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015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C8F297-7CEF-3040-897E-07B0A2400F2C}"/>
              </a:ext>
            </a:extLst>
          </p:cNvPr>
          <p:cNvSpPr txBox="1"/>
          <p:nvPr/>
        </p:nvSpPr>
        <p:spPr>
          <a:xfrm>
            <a:off x="415636" y="333239"/>
            <a:ext cx="11360727" cy="5663089"/>
          </a:xfrm>
          <a:prstGeom prst="rect">
            <a:avLst/>
          </a:prstGeom>
          <a:noFill/>
        </p:spPr>
        <p:txBody>
          <a:bodyPr wrap="square" rtlCol="0">
            <a:spAutoFit/>
          </a:bodyPr>
          <a:lstStyle/>
          <a:p>
            <a:pPr algn="l"/>
            <a:endParaRPr lang="en-IN" sz="2200" b="0" i="0" u="none" strike="noStrike" dirty="0">
              <a:solidFill>
                <a:srgbClr val="222222"/>
              </a:solidFill>
              <a:effectLst/>
              <a:latin typeface="Times New Roman" panose="02020603050405020304" pitchFamily="18" charset="0"/>
              <a:cs typeface="Times New Roman" panose="02020603050405020304" pitchFamily="18" charset="0"/>
            </a:endParaRPr>
          </a:p>
          <a:p>
            <a:pPr algn="l"/>
            <a:endParaRPr lang="en-IN" sz="2200" dirty="0">
              <a:solidFill>
                <a:srgbClr val="222222"/>
              </a:solidFill>
              <a:latin typeface="Times New Roman" panose="02020603050405020304" pitchFamily="18" charset="0"/>
              <a:cs typeface="Times New Roman" panose="02020603050405020304" pitchFamily="18" charset="0"/>
            </a:endParaRPr>
          </a:p>
          <a:p>
            <a:pPr algn="l"/>
            <a:endParaRPr lang="en-IN" sz="2200" b="0" i="0" u="none" strike="noStrike" dirty="0">
              <a:solidFill>
                <a:srgbClr val="222222"/>
              </a:solidFill>
              <a:effectLst/>
              <a:latin typeface="Times New Roman" panose="02020603050405020304" pitchFamily="18" charset="0"/>
              <a:cs typeface="Times New Roman" panose="02020603050405020304" pitchFamily="18" charset="0"/>
            </a:endParaRPr>
          </a:p>
          <a:p>
            <a:pPr algn="l"/>
            <a:r>
              <a:rPr lang="en-IN" sz="2200" b="0" i="0" u="none" strike="noStrike" dirty="0">
                <a:solidFill>
                  <a:srgbClr val="222222"/>
                </a:solidFill>
                <a:effectLst/>
                <a:latin typeface="Times New Roman" panose="02020603050405020304" pitchFamily="18" charset="0"/>
                <a:cs typeface="Times New Roman" panose="02020603050405020304" pitchFamily="18" charset="0"/>
              </a:rPr>
              <a:t>Accounts receivable period = </a:t>
            </a:r>
          </a:p>
          <a:p>
            <a:pPr algn="l"/>
            <a:endParaRPr lang="en-IN" sz="2200" b="0" i="0" u="none" strike="noStrike" dirty="0">
              <a:solidFill>
                <a:srgbClr val="222222"/>
              </a:solidFill>
              <a:effectLst/>
              <a:latin typeface="Times New Roman" panose="02020603050405020304" pitchFamily="18" charset="0"/>
              <a:cs typeface="Times New Roman" panose="02020603050405020304" pitchFamily="18" charset="0"/>
            </a:endParaRPr>
          </a:p>
          <a:p>
            <a:pPr algn="l"/>
            <a:endParaRPr lang="en-IN" sz="2200" dirty="0">
              <a:solidFill>
                <a:srgbClr val="222222"/>
              </a:solidFill>
              <a:latin typeface="Times New Roman" panose="02020603050405020304" pitchFamily="18" charset="0"/>
              <a:cs typeface="Times New Roman" panose="02020603050405020304" pitchFamily="18" charset="0"/>
            </a:endParaRPr>
          </a:p>
          <a:p>
            <a:pPr algn="l"/>
            <a:r>
              <a:rPr lang="en-IN" sz="2200" b="0" i="0" u="none" strike="noStrike" dirty="0">
                <a:solidFill>
                  <a:srgbClr val="222222"/>
                </a:solidFill>
                <a:effectLst/>
                <a:latin typeface="Times New Roman" panose="02020603050405020304" pitchFamily="18" charset="0"/>
                <a:cs typeface="Times New Roman" panose="02020603050405020304" pitchFamily="18" charset="0"/>
              </a:rPr>
              <a:t>Accounts payable period = </a:t>
            </a:r>
          </a:p>
          <a:p>
            <a:pPr algn="l"/>
            <a:endParaRPr lang="en-IN" sz="2200" dirty="0">
              <a:solidFill>
                <a:srgbClr val="222222"/>
              </a:solidFill>
              <a:latin typeface="Times New Roman" panose="02020603050405020304" pitchFamily="18" charset="0"/>
              <a:cs typeface="Times New Roman" panose="02020603050405020304" pitchFamily="18" charset="0"/>
            </a:endParaRPr>
          </a:p>
          <a:p>
            <a:pPr algn="l"/>
            <a:endParaRPr lang="en-IN" sz="2200" b="0" i="0" u="none" strike="noStrike" dirty="0">
              <a:solidFill>
                <a:srgbClr val="222222"/>
              </a:solidFill>
              <a:effectLst/>
              <a:latin typeface="Times New Roman" panose="02020603050405020304" pitchFamily="18" charset="0"/>
              <a:cs typeface="Times New Roman" panose="02020603050405020304" pitchFamily="18" charset="0"/>
            </a:endParaRPr>
          </a:p>
          <a:p>
            <a:pPr algn="l"/>
            <a:r>
              <a:rPr lang="en-IN" sz="2200" b="0" i="0" u="none" strike="noStrike" dirty="0">
                <a:solidFill>
                  <a:srgbClr val="222222"/>
                </a:solidFill>
                <a:effectLst/>
                <a:latin typeface="Times New Roman" panose="02020603050405020304" pitchFamily="18" charset="0"/>
                <a:cs typeface="Times New Roman" panose="02020603050405020304" pitchFamily="18" charset="0"/>
              </a:rPr>
              <a:t>Operating cycle =            50.1                     +                  40.2                    =     90.3 days</a:t>
            </a:r>
          </a:p>
          <a:p>
            <a:pPr marL="2455863"/>
            <a:r>
              <a:rPr lang="en-IN" sz="2200" b="0" i="0" u="none" strike="noStrike" dirty="0">
                <a:solidFill>
                  <a:srgbClr val="222222"/>
                </a:solidFill>
                <a:effectLst/>
                <a:latin typeface="Times New Roman" panose="02020603050405020304" pitchFamily="18" charset="0"/>
                <a:cs typeface="Times New Roman" panose="02020603050405020304" pitchFamily="18" charset="0"/>
              </a:rPr>
              <a:t>Inventory period              Accounts receivable</a:t>
            </a:r>
          </a:p>
          <a:p>
            <a:pPr marL="5424488" algn="l"/>
            <a:r>
              <a:rPr lang="en-IN" sz="2200" dirty="0">
                <a:solidFill>
                  <a:srgbClr val="222222"/>
                </a:solidFill>
                <a:latin typeface="Times New Roman" panose="02020603050405020304" pitchFamily="18" charset="0"/>
                <a:cs typeface="Times New Roman" panose="02020603050405020304" pitchFamily="18" charset="0"/>
              </a:rPr>
              <a:t>p</a:t>
            </a:r>
            <a:r>
              <a:rPr lang="en-IN" sz="2200" b="0" i="0" u="none" strike="noStrike" dirty="0">
                <a:solidFill>
                  <a:srgbClr val="222222"/>
                </a:solidFill>
                <a:effectLst/>
                <a:latin typeface="Times New Roman" panose="02020603050405020304" pitchFamily="18" charset="0"/>
                <a:cs typeface="Times New Roman" panose="02020603050405020304" pitchFamily="18" charset="0"/>
              </a:rPr>
              <a:t>eriod                                                            </a:t>
            </a:r>
          </a:p>
          <a:p>
            <a:pPr algn="l"/>
            <a:br>
              <a:rPr lang="en-IN" sz="2200" b="0" i="0" u="none" strike="noStrike" dirty="0">
                <a:solidFill>
                  <a:srgbClr val="222222"/>
                </a:solidFill>
                <a:effectLst/>
                <a:latin typeface="Times New Roman" panose="02020603050405020304" pitchFamily="18" charset="0"/>
                <a:cs typeface="Times New Roman" panose="02020603050405020304" pitchFamily="18" charset="0"/>
              </a:rPr>
            </a:br>
            <a:r>
              <a:rPr lang="en-IN" sz="2200" b="0" i="0" u="none" strike="noStrike" dirty="0">
                <a:solidFill>
                  <a:srgbClr val="222222"/>
                </a:solidFill>
                <a:effectLst/>
                <a:latin typeface="Times New Roman" panose="02020603050405020304" pitchFamily="18" charset="0"/>
                <a:cs typeface="Times New Roman" panose="02020603050405020304" pitchFamily="18" charset="0"/>
              </a:rPr>
              <a:t>Cash cycle =   90.3                      -          29.2                            = 61.1days</a:t>
            </a:r>
          </a:p>
          <a:p>
            <a:pPr marL="1517650"/>
            <a:r>
              <a:rPr lang="en-IN" b="0" i="0" u="none" strike="noStrike" dirty="0">
                <a:solidFill>
                  <a:srgbClr val="222222"/>
                </a:solidFill>
                <a:effectLst/>
                <a:latin typeface="Arial" panose="020B0604020202020204" pitchFamily="34" charset="0"/>
              </a:rPr>
              <a:t>Operating cycle            Accounts payable period</a:t>
            </a:r>
          </a:p>
          <a:p>
            <a:pPr algn="l"/>
            <a:endParaRPr lang="en-IN" b="0" i="0" u="none" strike="noStrike" dirty="0">
              <a:solidFill>
                <a:srgbClr val="222222"/>
              </a:solidFill>
              <a:effectLst/>
              <a:latin typeface="Arial" panose="020B0604020202020204" pitchFamily="34" charset="0"/>
            </a:endParaRPr>
          </a:p>
          <a:p>
            <a:endParaRPr lang="en-US" dirty="0"/>
          </a:p>
        </p:txBody>
      </p:sp>
      <p:sp>
        <p:nvSpPr>
          <p:cNvPr id="7" name="TextBox 6">
            <a:extLst>
              <a:ext uri="{FF2B5EF4-FFF2-40B4-BE49-F238E27FC236}">
                <a16:creationId xmlns:a16="http://schemas.microsoft.com/office/drawing/2014/main" id="{BFC387DF-5EA3-68EB-BD7B-A36A8A1193EF}"/>
              </a:ext>
            </a:extLst>
          </p:cNvPr>
          <p:cNvSpPr txBox="1"/>
          <p:nvPr/>
        </p:nvSpPr>
        <p:spPr>
          <a:xfrm>
            <a:off x="4738254" y="495831"/>
            <a:ext cx="2992582"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X 365 = 50.1 days</a:t>
            </a:r>
          </a:p>
        </p:txBody>
      </p:sp>
      <p:sp>
        <p:nvSpPr>
          <p:cNvPr id="15" name="TextBox 14">
            <a:extLst>
              <a:ext uri="{FF2B5EF4-FFF2-40B4-BE49-F238E27FC236}">
                <a16:creationId xmlns:a16="http://schemas.microsoft.com/office/drawing/2014/main" id="{848FCED7-CD74-042B-B13F-718C40585C83}"/>
              </a:ext>
            </a:extLst>
          </p:cNvPr>
          <p:cNvSpPr txBox="1"/>
          <p:nvPr/>
        </p:nvSpPr>
        <p:spPr>
          <a:xfrm>
            <a:off x="439880" y="495831"/>
            <a:ext cx="2467839" cy="430887"/>
          </a:xfrm>
          <a:prstGeom prst="rect">
            <a:avLst/>
          </a:prstGeom>
          <a:noFill/>
        </p:spPr>
        <p:txBody>
          <a:bodyPr wrap="square" rtlCol="0">
            <a:spAutoFit/>
          </a:bodyPr>
          <a:lstStyle/>
          <a:p>
            <a:r>
              <a:rPr lang="en-IN" sz="2200" b="0" i="0" u="none" strike="noStrike" dirty="0">
                <a:solidFill>
                  <a:srgbClr val="222222"/>
                </a:solidFill>
                <a:effectLst/>
                <a:latin typeface="Times New Roman" panose="02020603050405020304" pitchFamily="18" charset="0"/>
                <a:cs typeface="Times New Roman" panose="02020603050405020304" pitchFamily="18" charset="0"/>
              </a:rPr>
              <a:t>Inventory  period  =</a:t>
            </a:r>
            <a:endParaRPr lang="en-US" sz="2200" dirty="0"/>
          </a:p>
        </p:txBody>
      </p:sp>
      <p:sp>
        <p:nvSpPr>
          <p:cNvPr id="16" name="TextBox 15">
            <a:extLst>
              <a:ext uri="{FF2B5EF4-FFF2-40B4-BE49-F238E27FC236}">
                <a16:creationId xmlns:a16="http://schemas.microsoft.com/office/drawing/2014/main" id="{93AE61DA-60B9-897E-39C2-1B9623D730B4}"/>
              </a:ext>
            </a:extLst>
          </p:cNvPr>
          <p:cNvSpPr txBox="1"/>
          <p:nvPr/>
        </p:nvSpPr>
        <p:spPr>
          <a:xfrm>
            <a:off x="323847" y="350026"/>
            <a:ext cx="4298375" cy="769441"/>
          </a:xfrm>
          <a:prstGeom prst="rect">
            <a:avLst/>
          </a:prstGeom>
          <a:noFill/>
        </p:spPr>
        <p:txBody>
          <a:bodyPr wrap="square" rtlCol="0">
            <a:spAutoFit/>
          </a:bodyPr>
          <a:lstStyle/>
          <a:p>
            <a:pPr marL="2497138"/>
            <a:r>
              <a:rPr lang="en-IN" sz="2200" b="0" i="0" u="none" strike="noStrike" dirty="0">
                <a:solidFill>
                  <a:srgbClr val="222222"/>
                </a:solidFill>
                <a:effectLst/>
                <a:latin typeface="Times New Roman" panose="02020603050405020304" pitchFamily="18" charset="0"/>
                <a:cs typeface="Times New Roman" panose="02020603050405020304" pitchFamily="18" charset="0"/>
              </a:rPr>
              <a:t>(96 + 102) /2</a:t>
            </a:r>
          </a:p>
          <a:p>
            <a:pPr marL="2940050"/>
            <a:r>
              <a:rPr lang="en-US" sz="2200" dirty="0">
                <a:latin typeface="Times New Roman" panose="02020603050405020304" pitchFamily="18" charset="0"/>
                <a:cs typeface="Times New Roman" panose="02020603050405020304" pitchFamily="18" charset="0"/>
              </a:rPr>
              <a:t>720</a:t>
            </a:r>
          </a:p>
        </p:txBody>
      </p:sp>
      <p:cxnSp>
        <p:nvCxnSpPr>
          <p:cNvPr id="17" name="Straight Connector 16">
            <a:extLst>
              <a:ext uri="{FF2B5EF4-FFF2-40B4-BE49-F238E27FC236}">
                <a16:creationId xmlns:a16="http://schemas.microsoft.com/office/drawing/2014/main" id="{CF52F1EE-BEB5-8E92-7BE1-54B35C430D9E}"/>
              </a:ext>
            </a:extLst>
          </p:cNvPr>
          <p:cNvCxnSpPr>
            <a:cxnSpLocks/>
          </p:cNvCxnSpPr>
          <p:nvPr/>
        </p:nvCxnSpPr>
        <p:spPr>
          <a:xfrm>
            <a:off x="2907719" y="742784"/>
            <a:ext cx="1820144" cy="7399"/>
          </a:xfrm>
          <a:prstGeom prst="line">
            <a:avLst/>
          </a:prstGeom>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B2A07D79-A880-B6AE-F91A-19ACDB4A1110}"/>
              </a:ext>
            </a:extLst>
          </p:cNvPr>
          <p:cNvSpPr txBox="1"/>
          <p:nvPr/>
        </p:nvSpPr>
        <p:spPr>
          <a:xfrm>
            <a:off x="5687288" y="1458436"/>
            <a:ext cx="2992582"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X 365 = 40.2days</a:t>
            </a:r>
          </a:p>
        </p:txBody>
      </p:sp>
      <p:sp>
        <p:nvSpPr>
          <p:cNvPr id="19" name="TextBox 18">
            <a:extLst>
              <a:ext uri="{FF2B5EF4-FFF2-40B4-BE49-F238E27FC236}">
                <a16:creationId xmlns:a16="http://schemas.microsoft.com/office/drawing/2014/main" id="{06B3B369-CC74-26BE-C2F4-D7452CA821E8}"/>
              </a:ext>
            </a:extLst>
          </p:cNvPr>
          <p:cNvSpPr txBox="1"/>
          <p:nvPr/>
        </p:nvSpPr>
        <p:spPr>
          <a:xfrm>
            <a:off x="3955472" y="1216565"/>
            <a:ext cx="4558145" cy="1046440"/>
          </a:xfrm>
          <a:prstGeom prst="rect">
            <a:avLst/>
          </a:prstGeom>
          <a:noFill/>
        </p:spPr>
        <p:txBody>
          <a:bodyPr wrap="square" rtlCol="0">
            <a:spAutoFit/>
          </a:bodyPr>
          <a:lstStyle/>
          <a:p>
            <a:pPr algn="l"/>
            <a:r>
              <a:rPr lang="en-IN" sz="2200" b="0" i="0" u="none" strike="noStrike" dirty="0">
                <a:solidFill>
                  <a:srgbClr val="222222"/>
                </a:solidFill>
                <a:effectLst/>
                <a:latin typeface="Times New Roman" panose="02020603050405020304" pitchFamily="18" charset="0"/>
                <a:cs typeface="Times New Roman" panose="02020603050405020304" pitchFamily="18" charset="0"/>
              </a:rPr>
              <a:t>(86 + 90) /2</a:t>
            </a:r>
          </a:p>
          <a:p>
            <a:pPr marL="274638" algn="l"/>
            <a:r>
              <a:rPr lang="en-IN" sz="2200" dirty="0">
                <a:solidFill>
                  <a:srgbClr val="222222"/>
                </a:solidFill>
                <a:latin typeface="Times New Roman" panose="02020603050405020304" pitchFamily="18" charset="0"/>
                <a:cs typeface="Times New Roman" panose="02020603050405020304" pitchFamily="18" charset="0"/>
              </a:rPr>
              <a:t> </a:t>
            </a:r>
            <a:r>
              <a:rPr lang="en-IN" sz="2200" b="0" i="0" u="none" strike="noStrike" dirty="0">
                <a:solidFill>
                  <a:srgbClr val="222222"/>
                </a:solidFill>
                <a:effectLst/>
                <a:latin typeface="Times New Roman" panose="02020603050405020304" pitchFamily="18" charset="0"/>
                <a:cs typeface="Times New Roman" panose="02020603050405020304" pitchFamily="18" charset="0"/>
              </a:rPr>
              <a:t>800</a:t>
            </a:r>
          </a:p>
          <a:p>
            <a:endParaRPr lang="en-US" dirty="0"/>
          </a:p>
        </p:txBody>
      </p:sp>
      <p:cxnSp>
        <p:nvCxnSpPr>
          <p:cNvPr id="21" name="Straight Connector 20">
            <a:extLst>
              <a:ext uri="{FF2B5EF4-FFF2-40B4-BE49-F238E27FC236}">
                <a16:creationId xmlns:a16="http://schemas.microsoft.com/office/drawing/2014/main" id="{EB77BA7D-98A5-7B53-31F9-CCB55A022221}"/>
              </a:ext>
            </a:extLst>
          </p:cNvPr>
          <p:cNvCxnSpPr>
            <a:cxnSpLocks/>
          </p:cNvCxnSpPr>
          <p:nvPr/>
        </p:nvCxnSpPr>
        <p:spPr>
          <a:xfrm>
            <a:off x="3863683" y="1630481"/>
            <a:ext cx="1820144" cy="7399"/>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61058C49-C394-B79F-44A8-000207B6553C}"/>
              </a:ext>
            </a:extLst>
          </p:cNvPr>
          <p:cNvSpPr txBox="1"/>
          <p:nvPr/>
        </p:nvSpPr>
        <p:spPr>
          <a:xfrm>
            <a:off x="3591786" y="2179170"/>
            <a:ext cx="4682837" cy="769441"/>
          </a:xfrm>
          <a:prstGeom prst="rect">
            <a:avLst/>
          </a:prstGeom>
          <a:noFill/>
        </p:spPr>
        <p:txBody>
          <a:bodyPr wrap="square" rtlCol="0">
            <a:spAutoFit/>
          </a:bodyPr>
          <a:lstStyle/>
          <a:p>
            <a:pPr algn="l"/>
            <a:r>
              <a:rPr lang="en-IN" sz="2200" b="0" i="0" u="none" strike="noStrike" dirty="0">
                <a:solidFill>
                  <a:srgbClr val="222222"/>
                </a:solidFill>
                <a:effectLst/>
                <a:latin typeface="Times New Roman" panose="02020603050405020304" pitchFamily="18" charset="0"/>
                <a:cs typeface="Times New Roman" panose="02020603050405020304" pitchFamily="18" charset="0"/>
              </a:rPr>
              <a:t>(56 + 60) /2</a:t>
            </a:r>
          </a:p>
          <a:p>
            <a:pPr marL="274638"/>
            <a:r>
              <a:rPr lang="en-IN" sz="2200" b="0" i="0" u="none" strike="noStrike" dirty="0">
                <a:solidFill>
                  <a:srgbClr val="222222"/>
                </a:solidFill>
                <a:effectLst/>
                <a:latin typeface="Times New Roman" panose="02020603050405020304" pitchFamily="18" charset="0"/>
                <a:cs typeface="Times New Roman" panose="02020603050405020304" pitchFamily="18" charset="0"/>
              </a:rPr>
              <a:t>726</a:t>
            </a:r>
            <a:endParaRPr lang="en-US" sz="2200" dirty="0"/>
          </a:p>
        </p:txBody>
      </p:sp>
      <p:cxnSp>
        <p:nvCxnSpPr>
          <p:cNvPr id="23" name="Straight Connector 22">
            <a:extLst>
              <a:ext uri="{FF2B5EF4-FFF2-40B4-BE49-F238E27FC236}">
                <a16:creationId xmlns:a16="http://schemas.microsoft.com/office/drawing/2014/main" id="{6EFDCEDA-7B6D-C83F-E6C6-76DBDB0002EE}"/>
              </a:ext>
            </a:extLst>
          </p:cNvPr>
          <p:cNvCxnSpPr>
            <a:cxnSpLocks/>
          </p:cNvCxnSpPr>
          <p:nvPr/>
        </p:nvCxnSpPr>
        <p:spPr>
          <a:xfrm>
            <a:off x="3591786" y="2590817"/>
            <a:ext cx="1820144" cy="7399"/>
          </a:xfrm>
          <a:prstGeom prst="line">
            <a:avLst/>
          </a:prstGeom>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C3C1888C-6F93-2D81-6586-BAEAD3D78427}"/>
              </a:ext>
            </a:extLst>
          </p:cNvPr>
          <p:cNvSpPr txBox="1"/>
          <p:nvPr/>
        </p:nvSpPr>
        <p:spPr>
          <a:xfrm>
            <a:off x="5373830" y="2326965"/>
            <a:ext cx="2992582"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X 365 = 29.2 days</a:t>
            </a:r>
          </a:p>
        </p:txBody>
      </p:sp>
    </p:spTree>
    <p:extLst>
      <p:ext uri="{BB962C8B-B14F-4D97-AF65-F5344CB8AC3E}">
        <p14:creationId xmlns:p14="http://schemas.microsoft.com/office/powerpoint/2010/main" val="1683730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6965-7C97-F653-7D20-485DD6890531}"/>
              </a:ext>
            </a:extLst>
          </p:cNvPr>
          <p:cNvSpPr>
            <a:spLocks noGrp="1"/>
          </p:cNvSpPr>
          <p:nvPr>
            <p:ph type="title"/>
          </p:nvPr>
        </p:nvSpPr>
        <p:spPr>
          <a:xfrm>
            <a:off x="187037" y="226580"/>
            <a:ext cx="10515600" cy="563129"/>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Cash Requirement for working Capital</a:t>
            </a:r>
          </a:p>
        </p:txBody>
      </p:sp>
      <p:sp>
        <p:nvSpPr>
          <p:cNvPr id="3" name="Content Placeholder 2">
            <a:extLst>
              <a:ext uri="{FF2B5EF4-FFF2-40B4-BE49-F238E27FC236}">
                <a16:creationId xmlns:a16="http://schemas.microsoft.com/office/drawing/2014/main" id="{5CD047EB-A56C-DFB6-FC16-116FCCBAEDF0}"/>
              </a:ext>
            </a:extLst>
          </p:cNvPr>
          <p:cNvSpPr>
            <a:spLocks noGrp="1"/>
          </p:cNvSpPr>
          <p:nvPr>
            <p:ph idx="1"/>
          </p:nvPr>
        </p:nvSpPr>
        <p:spPr>
          <a:xfrm>
            <a:off x="429491" y="983672"/>
            <a:ext cx="11457709" cy="5375563"/>
          </a:xfrm>
        </p:spPr>
        <p:txBody>
          <a:bodyPr/>
          <a:lstStyle/>
          <a:p>
            <a:pPr algn="just"/>
            <a:r>
              <a:rPr lang="en-IN" b="0" i="0" u="none" strike="noStrike" dirty="0">
                <a:solidFill>
                  <a:srgbClr val="222222"/>
                </a:solidFill>
                <a:effectLst/>
                <a:latin typeface="Times New Roman" panose="02020603050405020304" pitchFamily="18" charset="0"/>
                <a:cs typeface="Times New Roman" panose="02020603050405020304" pitchFamily="18" charset="0"/>
              </a:rPr>
              <a:t>Step 1: Estimate the cash cost of various current assets required by the firm. The cash cost of current assets is:</a:t>
            </a:r>
          </a:p>
          <a:p>
            <a:pPr marL="0" indent="0" algn="just">
              <a:buNone/>
            </a:pPr>
            <a:r>
              <a:rPr lang="en-IN" b="0" i="0" u="none" strike="noStrike" dirty="0">
                <a:solidFill>
                  <a:srgbClr val="222222"/>
                </a:solidFill>
                <a:effectLst/>
                <a:latin typeface="Times New Roman" panose="02020603050405020304" pitchFamily="18" charset="0"/>
                <a:cs typeface="Times New Roman" panose="02020603050405020304" pitchFamily="18" charset="0"/>
              </a:rPr>
              <a:t>value of the current assets minus </a:t>
            </a:r>
          </a:p>
          <a:p>
            <a:pPr marL="0" indent="0" algn="just">
              <a:buNone/>
            </a:pPr>
            <a:r>
              <a:rPr lang="en-IN" dirty="0">
                <a:solidFill>
                  <a:srgbClr val="222222"/>
                </a:solidFill>
                <a:latin typeface="Times New Roman" panose="02020603050405020304" pitchFamily="18" charset="0"/>
                <a:cs typeface="Times New Roman" panose="02020603050405020304" pitchFamily="18" charset="0"/>
              </a:rPr>
              <a:t>-</a:t>
            </a:r>
            <a:r>
              <a:rPr lang="en-IN" b="0" i="0" u="none" strike="noStrike" dirty="0">
                <a:solidFill>
                  <a:srgbClr val="222222"/>
                </a:solidFill>
                <a:effectLst/>
                <a:latin typeface="Times New Roman" panose="02020603050405020304" pitchFamily="18" charset="0"/>
                <a:cs typeface="Times New Roman" panose="02020603050405020304" pitchFamily="18" charset="0"/>
              </a:rPr>
              <a:t>profit element if any include in the value </a:t>
            </a:r>
          </a:p>
          <a:p>
            <a:pPr marL="0" indent="0" algn="just">
              <a:buNone/>
            </a:pPr>
            <a:r>
              <a:rPr lang="en-IN" b="0" i="0" u="none" strike="noStrike" dirty="0">
                <a:solidFill>
                  <a:srgbClr val="222222"/>
                </a:solidFill>
                <a:effectLst/>
                <a:latin typeface="Times New Roman" panose="02020603050405020304" pitchFamily="18" charset="0"/>
                <a:cs typeface="Times New Roman" panose="02020603050405020304" pitchFamily="18" charset="0"/>
              </a:rPr>
              <a:t>-non cash charge like depreciation, if any, include in the value.</a:t>
            </a:r>
          </a:p>
          <a:p>
            <a:pPr algn="just"/>
            <a:r>
              <a:rPr lang="en-IN" dirty="0">
                <a:solidFill>
                  <a:srgbClr val="222222"/>
                </a:solidFill>
                <a:latin typeface="Times New Roman" panose="02020603050405020304" pitchFamily="18" charset="0"/>
                <a:cs typeface="Times New Roman" panose="02020603050405020304" pitchFamily="18" charset="0"/>
              </a:rPr>
              <a:t>S</a:t>
            </a:r>
            <a:r>
              <a:rPr lang="en-IN" b="0" i="0" u="none" strike="noStrike" dirty="0">
                <a:solidFill>
                  <a:srgbClr val="222222"/>
                </a:solidFill>
                <a:effectLst/>
                <a:latin typeface="Times New Roman" panose="02020603050405020304" pitchFamily="18" charset="0"/>
                <a:cs typeface="Times New Roman" panose="02020603050405020304" pitchFamily="18" charset="0"/>
              </a:rPr>
              <a:t>tep 2:  </a:t>
            </a:r>
            <a:r>
              <a:rPr lang="en-IN" dirty="0">
                <a:solidFill>
                  <a:srgbClr val="222222"/>
                </a:solidFill>
                <a:latin typeface="Times New Roman" panose="02020603050405020304" pitchFamily="18" charset="0"/>
                <a:cs typeface="Times New Roman" panose="02020603050405020304" pitchFamily="18" charset="0"/>
              </a:rPr>
              <a:t>D</a:t>
            </a:r>
            <a:r>
              <a:rPr lang="en-IN" b="0" i="0" u="none" strike="noStrike" dirty="0">
                <a:solidFill>
                  <a:srgbClr val="222222"/>
                </a:solidFill>
                <a:effectLst/>
                <a:latin typeface="Times New Roman" panose="02020603050405020304" pitchFamily="18" charset="0"/>
                <a:cs typeface="Times New Roman" panose="02020603050405020304" pitchFamily="18" charset="0"/>
              </a:rPr>
              <a:t>educt the spontaneous current liabilities from the cash cost of current assets. A portion of the case cost of current assets is supported by the trade credit and accruals of wages on expenses, which may be referred to as spontaneous current liabilities. The balance left after such deduction has to be arranged from the other sources.</a:t>
            </a:r>
          </a:p>
          <a:p>
            <a:endParaRPr lang="en-US" dirty="0"/>
          </a:p>
        </p:txBody>
      </p:sp>
    </p:spTree>
    <p:extLst>
      <p:ext uri="{BB962C8B-B14F-4D97-AF65-F5344CB8AC3E}">
        <p14:creationId xmlns:p14="http://schemas.microsoft.com/office/powerpoint/2010/main" val="285961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8E59-8416-1DD5-6904-608854BB56C3}"/>
              </a:ext>
            </a:extLst>
          </p:cNvPr>
          <p:cNvSpPr>
            <a:spLocks noGrp="1"/>
          </p:cNvSpPr>
          <p:nvPr>
            <p:ph type="title"/>
          </p:nvPr>
        </p:nvSpPr>
        <p:spPr>
          <a:xfrm>
            <a:off x="300942" y="214654"/>
            <a:ext cx="10515600" cy="132556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5A785B4-8D00-9054-1347-DA9B98788769}"/>
              </a:ext>
            </a:extLst>
          </p:cNvPr>
          <p:cNvSpPr>
            <a:spLocks noGrp="1"/>
          </p:cNvSpPr>
          <p:nvPr>
            <p:ph idx="1"/>
          </p:nvPr>
        </p:nvSpPr>
        <p:spPr>
          <a:xfrm>
            <a:off x="300942" y="1377387"/>
            <a:ext cx="11655706" cy="4799576"/>
          </a:xfrm>
        </p:spPr>
        <p:txBody>
          <a:bodyPr>
            <a:normAutofit/>
          </a:bodyPr>
          <a:lstStyle/>
          <a:p>
            <a:pPr algn="just"/>
            <a:r>
              <a:rPr lang="en-US" b="1" dirty="0">
                <a:solidFill>
                  <a:schemeClr val="accent2"/>
                </a:solidFill>
                <a:latin typeface="Times New Roman" panose="02020603050405020304" pitchFamily="18" charset="0"/>
                <a:cs typeface="Times New Roman" panose="02020603050405020304" pitchFamily="18" charset="0"/>
              </a:rPr>
              <a:t>Working Capital Management: </a:t>
            </a:r>
            <a:r>
              <a:rPr lang="en-IN" sz="2400" dirty="0">
                <a:effectLst/>
                <a:latin typeface="Times New Roman" panose="02020603050405020304" pitchFamily="18" charset="0"/>
                <a:cs typeface="Times New Roman" panose="02020603050405020304" pitchFamily="18" charset="0"/>
              </a:rPr>
              <a:t>Management of the current assets held by a firm is known as working capital management. It involves the administration, control, procurement and financing of current assets. Current assets include cash marketable securities, short-terms investments, accounts receivable inventory, and so on and financing of current assets include current liabilities and bank borrowing. Thus working capital management deals with funds involved in the day-to-day operations of the firm. </a:t>
            </a:r>
          </a:p>
          <a:p>
            <a:pPr marL="0" indent="0" algn="just">
              <a:buNone/>
            </a:pPr>
            <a:endParaRPr lang="en-IN" sz="2400" dirty="0">
              <a:latin typeface="Times New Roman" panose="02020603050405020304" pitchFamily="18" charset="0"/>
              <a:cs typeface="Times New Roman" panose="02020603050405020304" pitchFamily="18" charset="0"/>
            </a:endParaRPr>
          </a:p>
          <a:p>
            <a:r>
              <a:rPr lang="en-IN" b="1" dirty="0">
                <a:solidFill>
                  <a:schemeClr val="accent2"/>
                </a:solidFill>
                <a:effectLst/>
                <a:latin typeface="Times New Roman" panose="02020603050405020304" pitchFamily="18" charset="0"/>
                <a:cs typeface="Times New Roman" panose="02020603050405020304" pitchFamily="18" charset="0"/>
              </a:rPr>
              <a:t>Concepts of Working Capital </a:t>
            </a:r>
            <a:endParaRPr lang="en-IN" b="1" dirty="0">
              <a:solidFill>
                <a:schemeClr val="accent2"/>
              </a:solidFill>
              <a:latin typeface="Times New Roman" panose="02020603050405020304" pitchFamily="18" charset="0"/>
              <a:cs typeface="Times New Roman" panose="02020603050405020304" pitchFamily="18" charset="0"/>
            </a:endParaRPr>
          </a:p>
          <a:p>
            <a:pPr marL="0" indent="0">
              <a:buNone/>
            </a:pPr>
            <a:r>
              <a:rPr lang="en-IN" sz="2400" dirty="0">
                <a:effectLst/>
                <a:latin typeface="Times New Roman" panose="02020603050405020304" pitchFamily="18" charset="0"/>
                <a:cs typeface="Times New Roman" panose="02020603050405020304" pitchFamily="18" charset="0"/>
              </a:rPr>
              <a:t>There are two concepts of working capital- gross and net. </a:t>
            </a:r>
            <a:endParaRPr lang="en-IN" sz="2400" dirty="0">
              <a:latin typeface="Times New Roman" panose="02020603050405020304" pitchFamily="18" charset="0"/>
              <a:cs typeface="Times New Roman" panose="02020603050405020304" pitchFamily="18" charset="0"/>
            </a:endParaRPr>
          </a:p>
          <a:p>
            <a:pPr marL="514350" indent="-514350">
              <a:buAutoNum type="arabicPeriod"/>
            </a:pPr>
            <a:r>
              <a:rPr lang="en-US" sz="2400" dirty="0">
                <a:latin typeface="Times New Roman" panose="02020603050405020304" pitchFamily="18" charset="0"/>
                <a:cs typeface="Times New Roman" panose="02020603050405020304" pitchFamily="18" charset="0"/>
              </a:rPr>
              <a:t>Gross Working Capital (Total Current Assets)</a:t>
            </a:r>
          </a:p>
          <a:p>
            <a:pPr marL="514350" indent="-514350">
              <a:buAutoNum type="arabicPeriod"/>
            </a:pPr>
            <a:r>
              <a:rPr lang="en-US" sz="2400" dirty="0">
                <a:latin typeface="Times New Roman" panose="02020603050405020304" pitchFamily="18" charset="0"/>
                <a:cs typeface="Times New Roman" panose="02020603050405020304" pitchFamily="18" charset="0"/>
              </a:rPr>
              <a:t>Net Working Capital (Current assets – Current Liabilities)</a:t>
            </a:r>
          </a:p>
        </p:txBody>
      </p:sp>
    </p:spTree>
    <p:extLst>
      <p:ext uri="{BB962C8B-B14F-4D97-AF65-F5344CB8AC3E}">
        <p14:creationId xmlns:p14="http://schemas.microsoft.com/office/powerpoint/2010/main" val="1223690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8315D2C-0CF0-0E6B-3A61-7FC860F85516}"/>
              </a:ext>
            </a:extLst>
          </p:cNvPr>
          <p:cNvGraphicFramePr>
            <a:graphicFrameLocks noGrp="1"/>
          </p:cNvGraphicFramePr>
          <p:nvPr>
            <p:ph idx="1"/>
            <p:extLst>
              <p:ext uri="{D42A27DB-BD31-4B8C-83A1-F6EECF244321}">
                <p14:modId xmlns:p14="http://schemas.microsoft.com/office/powerpoint/2010/main" val="454527190"/>
              </p:ext>
            </p:extLst>
          </p:nvPr>
        </p:nvGraphicFramePr>
        <p:xfrm>
          <a:off x="429490" y="1493116"/>
          <a:ext cx="10515600" cy="3291840"/>
        </p:xfrm>
        <a:graphic>
          <a:graphicData uri="http://schemas.openxmlformats.org/drawingml/2006/table">
            <a:tbl>
              <a:tblPr firstRow="1" bandRow="1">
                <a:tableStyleId>{2D5ABB26-0587-4C30-8999-92F81FD0307C}</a:tableStyleId>
              </a:tblPr>
              <a:tblGrid>
                <a:gridCol w="8139545">
                  <a:extLst>
                    <a:ext uri="{9D8B030D-6E8A-4147-A177-3AD203B41FA5}">
                      <a16:colId xmlns:a16="http://schemas.microsoft.com/office/drawing/2014/main" val="2962808070"/>
                    </a:ext>
                  </a:extLst>
                </a:gridCol>
                <a:gridCol w="2376055">
                  <a:extLst>
                    <a:ext uri="{9D8B030D-6E8A-4147-A177-3AD203B41FA5}">
                      <a16:colId xmlns:a16="http://schemas.microsoft.com/office/drawing/2014/main" val="4121668939"/>
                    </a:ext>
                  </a:extLst>
                </a:gridCol>
              </a:tblGrid>
              <a:tr h="370840">
                <a:tc>
                  <a:txBody>
                    <a:bodyPr/>
                    <a:lstStyle/>
                    <a:p>
                      <a:pPr marL="342900" indent="-342900">
                        <a:buFont typeface="Arial" panose="020B0604020202020204" pitchFamily="34" charset="0"/>
                        <a:buChar char="•"/>
                      </a:pPr>
                      <a:r>
                        <a:rPr lang="en-IN" sz="2400" b="0" u="none" strike="noStrike" kern="1200" dirty="0">
                          <a:solidFill>
                            <a:schemeClr val="tx1"/>
                          </a:solidFill>
                          <a:effectLst/>
                        </a:rPr>
                        <a:t>Sales (Two months credit is given)</a:t>
                      </a:r>
                      <a:r>
                        <a:rPr lang="en-IN" sz="2400" b="0" u="none" strike="noStrike" kern="1200" dirty="0">
                          <a:solidFill>
                            <a:schemeClr val="lt1"/>
                          </a:solidFill>
                          <a:effectLst/>
                        </a:rPr>
                        <a:t>months credit is given)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Rs. 240 Million</a:t>
                      </a:r>
                    </a:p>
                  </a:txBody>
                  <a:tcPr/>
                </a:tc>
                <a:extLst>
                  <a:ext uri="{0D108BD9-81ED-4DB2-BD59-A6C34878D82A}">
                    <a16:rowId xmlns:a16="http://schemas.microsoft.com/office/drawing/2014/main" val="590437810"/>
                  </a:ext>
                </a:extLst>
              </a:tr>
              <a:tr h="370840">
                <a:tc>
                  <a:txBody>
                    <a:bodyPr/>
                    <a:lstStyle/>
                    <a:p>
                      <a:pPr marL="342900" indent="-342900">
                        <a:buFont typeface="Arial" panose="020B0604020202020204" pitchFamily="34" charset="0"/>
                        <a:buChar char="•"/>
                      </a:pPr>
                      <a:r>
                        <a:rPr lang="en-IN" sz="2400" b="0" u="none" strike="noStrike" kern="1200" dirty="0">
                          <a:solidFill>
                            <a:schemeClr val="dk1"/>
                          </a:solidFill>
                          <a:effectLst/>
                        </a:rPr>
                        <a:t>Material cost (Suppliers give three months credit)</a:t>
                      </a:r>
                      <a:endParaRPr lang="en-IN" sz="24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72</a:t>
                      </a:r>
                    </a:p>
                  </a:txBody>
                  <a:tcPr/>
                </a:tc>
                <a:extLst>
                  <a:ext uri="{0D108BD9-81ED-4DB2-BD59-A6C34878D82A}">
                    <a16:rowId xmlns:a16="http://schemas.microsoft.com/office/drawing/2014/main" val="2782728334"/>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0" u="none" strike="noStrike" kern="1200" dirty="0">
                          <a:solidFill>
                            <a:schemeClr val="dk1"/>
                          </a:solidFill>
                          <a:effectLst/>
                        </a:rPr>
                        <a:t>Wages (Wages are paid one month in arrears)</a:t>
                      </a:r>
                      <a:endParaRPr lang="en-IN" sz="24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48</a:t>
                      </a:r>
                    </a:p>
                  </a:txBody>
                  <a:tcPr/>
                </a:tc>
                <a:extLst>
                  <a:ext uri="{0D108BD9-81ED-4DB2-BD59-A6C34878D82A}">
                    <a16:rowId xmlns:a16="http://schemas.microsoft.com/office/drawing/2014/main" val="4161312007"/>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0" u="none" strike="noStrike" kern="1200" dirty="0">
                          <a:solidFill>
                            <a:schemeClr val="dk1"/>
                          </a:solidFill>
                          <a:effectLst/>
                        </a:rPr>
                        <a:t>Manufacturing expenses outstanding at the end of the year (Cash expenses are paid one month in arrears)</a:t>
                      </a:r>
                      <a:endParaRPr lang="en-IN" sz="24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965777573"/>
                  </a:ext>
                </a:extLst>
              </a:tr>
              <a:tr h="370840">
                <a:tc>
                  <a:txBody>
                    <a:bodyPr/>
                    <a:lstStyle/>
                    <a:p>
                      <a:pPr marL="342900" indent="-342900">
                        <a:buFont typeface="Arial" panose="020B0604020202020204" pitchFamily="34" charset="0"/>
                        <a:buChar char="•"/>
                      </a:pPr>
                      <a:r>
                        <a:rPr lang="en-US" sz="2400" dirty="0"/>
                        <a:t>Administrative and sales expenses (These are paid as incurred)</a:t>
                      </a:r>
                    </a:p>
                    <a:p>
                      <a:endParaRPr lang="en-US" dirty="0"/>
                    </a:p>
                  </a:txBody>
                  <a:tcPr/>
                </a:tc>
                <a:tc>
                  <a:txBody>
                    <a:bodyPr/>
                    <a:lstStyle/>
                    <a:p>
                      <a:pPr algn="ctr"/>
                      <a:r>
                        <a:rPr lang="en-US" sz="240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2472258727"/>
                  </a:ext>
                </a:extLst>
              </a:tr>
            </a:tbl>
          </a:graphicData>
        </a:graphic>
      </p:graphicFrame>
      <p:sp>
        <p:nvSpPr>
          <p:cNvPr id="6" name="TextBox 5">
            <a:extLst>
              <a:ext uri="{FF2B5EF4-FFF2-40B4-BE49-F238E27FC236}">
                <a16:creationId xmlns:a16="http://schemas.microsoft.com/office/drawing/2014/main" id="{98A1246E-6AB6-295F-E7F8-756F755DBC33}"/>
              </a:ext>
            </a:extLst>
          </p:cNvPr>
          <p:cNvSpPr txBox="1"/>
          <p:nvPr/>
        </p:nvSpPr>
        <p:spPr>
          <a:xfrm>
            <a:off x="304800" y="484909"/>
            <a:ext cx="10764981" cy="830997"/>
          </a:xfrm>
          <a:prstGeom prst="rect">
            <a:avLst/>
          </a:prstGeom>
          <a:noFill/>
        </p:spPr>
        <p:txBody>
          <a:bodyPr wrap="square" rtlCol="0">
            <a:spAutoFit/>
          </a:bodyPr>
          <a:lstStyle/>
          <a:p>
            <a:r>
              <a:rPr lang="en-IN" sz="2400" b="0" i="0" u="none" strike="noStrike" dirty="0">
                <a:solidFill>
                  <a:srgbClr val="222222"/>
                </a:solidFill>
                <a:effectLst/>
                <a:latin typeface="Times New Roman" panose="02020603050405020304" pitchFamily="18" charset="0"/>
                <a:cs typeface="Times New Roman" panose="02020603050405020304" pitchFamily="18" charset="0"/>
              </a:rPr>
              <a:t>Q. Max Limited sells goods at a profit margin of 25 percent, counting depreciation as part of the cost o manufacture. Its annual figures are as follows:</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E516B0F-F5DE-FED1-98F4-C8ED12F85D9D}"/>
              </a:ext>
            </a:extLst>
          </p:cNvPr>
          <p:cNvSpPr txBox="1"/>
          <p:nvPr/>
        </p:nvSpPr>
        <p:spPr>
          <a:xfrm>
            <a:off x="429490" y="4580054"/>
            <a:ext cx="11222183" cy="1569660"/>
          </a:xfrm>
          <a:prstGeom prst="rect">
            <a:avLst/>
          </a:prstGeom>
          <a:noFill/>
        </p:spPr>
        <p:txBody>
          <a:bodyPr wrap="square" rtlCol="0">
            <a:spAutoFit/>
          </a:bodyPr>
          <a:lstStyle/>
          <a:p>
            <a:pPr algn="just"/>
            <a:r>
              <a:rPr lang="en-IN" sz="2400" b="0" i="0" u="none" strike="noStrike" dirty="0">
                <a:solidFill>
                  <a:srgbClr val="222222"/>
                </a:solidFill>
                <a:effectLst/>
                <a:latin typeface="Times New Roman" panose="02020603050405020304" pitchFamily="18" charset="0"/>
                <a:cs typeface="Times New Roman" panose="02020603050405020304" pitchFamily="18" charset="0"/>
              </a:rPr>
              <a:t>Max Limited keeps two months' stock of raw materials and one month's stock of finished goods. It wants to maintain a cash balance of 5 million. Estimate the requirement of working capital on cash cost basis, assuming a 10 percent safety margin. Ignore work-in-process.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279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30F30-1A90-FCB9-AD51-0166CCF26376}"/>
              </a:ext>
            </a:extLst>
          </p:cNvPr>
          <p:cNvSpPr>
            <a:spLocks noGrp="1"/>
          </p:cNvSpPr>
          <p:nvPr>
            <p:ph idx="1"/>
          </p:nvPr>
        </p:nvSpPr>
        <p:spPr>
          <a:xfrm>
            <a:off x="87750" y="124692"/>
            <a:ext cx="11605486" cy="6345382"/>
          </a:xfrm>
        </p:spPr>
        <p:txBody>
          <a:bodyPr/>
          <a:lstStyle/>
          <a:p>
            <a:pPr marL="0" indent="0">
              <a:buNone/>
            </a:pPr>
            <a:r>
              <a:rPr lang="en-US" sz="2400" dirty="0">
                <a:latin typeface="Times New Roman" panose="02020603050405020304" pitchFamily="18" charset="0"/>
                <a:cs typeface="Times New Roman" panose="02020603050405020304" pitchFamily="18" charset="0"/>
              </a:rPr>
              <a:t>A: Current assets</a:t>
            </a:r>
          </a:p>
          <a:p>
            <a:endParaRPr lang="en-US" dirty="0"/>
          </a:p>
          <a:p>
            <a:endParaRPr lang="en-US" dirty="0"/>
          </a:p>
        </p:txBody>
      </p:sp>
      <p:graphicFrame>
        <p:nvGraphicFramePr>
          <p:cNvPr id="4" name="Table 4">
            <a:extLst>
              <a:ext uri="{FF2B5EF4-FFF2-40B4-BE49-F238E27FC236}">
                <a16:creationId xmlns:a16="http://schemas.microsoft.com/office/drawing/2014/main" id="{538B9B02-EA8F-B973-2032-A1881F160461}"/>
              </a:ext>
            </a:extLst>
          </p:cNvPr>
          <p:cNvGraphicFramePr>
            <a:graphicFrameLocks noGrp="1"/>
          </p:cNvGraphicFramePr>
          <p:nvPr>
            <p:extLst>
              <p:ext uri="{D42A27DB-BD31-4B8C-83A1-F6EECF244321}">
                <p14:modId xmlns:p14="http://schemas.microsoft.com/office/powerpoint/2010/main" val="262659848"/>
              </p:ext>
            </p:extLst>
          </p:nvPr>
        </p:nvGraphicFramePr>
        <p:xfrm>
          <a:off x="87750" y="508337"/>
          <a:ext cx="11605486" cy="2593571"/>
        </p:xfrm>
        <a:graphic>
          <a:graphicData uri="http://schemas.openxmlformats.org/drawingml/2006/table">
            <a:tbl>
              <a:tblPr firstRow="1" bandRow="1">
                <a:tableStyleId>{5C22544A-7EE6-4342-B048-85BDC9FD1C3A}</a:tableStyleId>
              </a:tblPr>
              <a:tblGrid>
                <a:gridCol w="3746869">
                  <a:extLst>
                    <a:ext uri="{9D8B030D-6E8A-4147-A177-3AD203B41FA5}">
                      <a16:colId xmlns:a16="http://schemas.microsoft.com/office/drawing/2014/main" val="276254449"/>
                    </a:ext>
                  </a:extLst>
                </a:gridCol>
                <a:gridCol w="4672072">
                  <a:extLst>
                    <a:ext uri="{9D8B030D-6E8A-4147-A177-3AD203B41FA5}">
                      <a16:colId xmlns:a16="http://schemas.microsoft.com/office/drawing/2014/main" val="3079338222"/>
                    </a:ext>
                  </a:extLst>
                </a:gridCol>
                <a:gridCol w="3186545">
                  <a:extLst>
                    <a:ext uri="{9D8B030D-6E8A-4147-A177-3AD203B41FA5}">
                      <a16:colId xmlns:a16="http://schemas.microsoft.com/office/drawing/2014/main" val="2784840868"/>
                    </a:ext>
                  </a:extLst>
                </a:gridCol>
              </a:tblGrid>
              <a:tr h="370840">
                <a:tc>
                  <a:txBody>
                    <a:bodyPr/>
                    <a:lstStyle/>
                    <a:p>
                      <a:r>
                        <a:rPr lang="en-US" sz="2000" dirty="0">
                          <a:latin typeface="Times New Roman" panose="02020603050405020304" pitchFamily="18" charset="0"/>
                          <a:cs typeface="Times New Roman" panose="02020603050405020304" pitchFamily="18" charset="0"/>
                        </a:rPr>
                        <a:t>Item</a:t>
                      </a:r>
                    </a:p>
                  </a:txBody>
                  <a:tcPr>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Calculation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Amount (Rs. In Million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0632025"/>
                  </a:ext>
                </a:extLst>
              </a:tr>
              <a:tr h="612371">
                <a:tc>
                  <a:txBody>
                    <a:bodyPr/>
                    <a:lstStyle/>
                    <a:p>
                      <a:r>
                        <a:rPr lang="en-US" sz="2000" dirty="0">
                          <a:latin typeface="Times New Roman" panose="02020603050405020304" pitchFamily="18" charset="0"/>
                          <a:cs typeface="Times New Roman" panose="02020603050405020304" pitchFamily="18" charset="0"/>
                        </a:rPr>
                        <a:t>Debtors</a:t>
                      </a:r>
                    </a:p>
                  </a:txBody>
                  <a:tcPr>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Total cash cost x 2/12 = 198 X 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33.00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79496280"/>
                  </a:ext>
                </a:extLst>
              </a:tr>
              <a:tr h="370840">
                <a:tc>
                  <a:txBody>
                    <a:bodyPr/>
                    <a:lstStyle/>
                    <a:p>
                      <a:r>
                        <a:rPr lang="en-US" sz="2000" dirty="0">
                          <a:latin typeface="Times New Roman" panose="02020603050405020304" pitchFamily="18" charset="0"/>
                          <a:cs typeface="Times New Roman" panose="02020603050405020304" pitchFamily="18" charset="0"/>
                        </a:rPr>
                        <a:t>Raw Materials</a:t>
                      </a:r>
                    </a:p>
                  </a:txBody>
                  <a:tcPr>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Material cost x 2/12 = 72 X 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12.00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97854985"/>
                  </a:ext>
                </a:extLst>
              </a:tr>
              <a:tr h="370840">
                <a:tc>
                  <a:txBody>
                    <a:bodyPr/>
                    <a:lstStyle/>
                    <a:p>
                      <a:r>
                        <a:rPr lang="en-US" sz="2000" dirty="0">
                          <a:latin typeface="Times New Roman" panose="02020603050405020304" pitchFamily="18" charset="0"/>
                          <a:cs typeface="Times New Roman" panose="02020603050405020304" pitchFamily="18" charset="0"/>
                        </a:rPr>
                        <a:t>Finished Good</a:t>
                      </a:r>
                    </a:p>
                  </a:txBody>
                  <a:tcPr>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Cash Manufacturing cost x1/12 =168/12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14.00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02062528"/>
                  </a:ext>
                </a:extLst>
              </a:tr>
              <a:tr h="370840">
                <a:tc>
                  <a:txBody>
                    <a:bodyPr/>
                    <a:lstStyle/>
                    <a:p>
                      <a:r>
                        <a:rPr lang="en-US" sz="2000" dirty="0">
                          <a:latin typeface="Times New Roman" panose="02020603050405020304" pitchFamily="18" charset="0"/>
                          <a:cs typeface="Times New Roman" panose="02020603050405020304" pitchFamily="18" charset="0"/>
                        </a:rPr>
                        <a:t>Cash Balance</a:t>
                      </a:r>
                    </a:p>
                  </a:txBody>
                  <a:tcPr>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A predetermined 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62102902"/>
                  </a:ext>
                </a:extLst>
              </a:tr>
              <a:tr h="370840">
                <a:tc>
                  <a:txBody>
                    <a:bodyPr/>
                    <a:lstStyle/>
                    <a:p>
                      <a:endParaRPr 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A: Current 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64.0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64343910"/>
                  </a:ext>
                </a:extLst>
              </a:tr>
            </a:tbl>
          </a:graphicData>
        </a:graphic>
      </p:graphicFrame>
      <p:graphicFrame>
        <p:nvGraphicFramePr>
          <p:cNvPr id="5" name="Table 4">
            <a:extLst>
              <a:ext uri="{FF2B5EF4-FFF2-40B4-BE49-F238E27FC236}">
                <a16:creationId xmlns:a16="http://schemas.microsoft.com/office/drawing/2014/main" id="{0EC6E4E1-6EFE-826E-DE25-8B8A7B595C54}"/>
              </a:ext>
            </a:extLst>
          </p:cNvPr>
          <p:cNvGraphicFramePr>
            <a:graphicFrameLocks noGrp="1"/>
          </p:cNvGraphicFramePr>
          <p:nvPr>
            <p:extLst>
              <p:ext uri="{D42A27DB-BD31-4B8C-83A1-F6EECF244321}">
                <p14:modId xmlns:p14="http://schemas.microsoft.com/office/powerpoint/2010/main" val="1014782142"/>
              </p:ext>
            </p:extLst>
          </p:nvPr>
        </p:nvGraphicFramePr>
        <p:xfrm>
          <a:off x="87750" y="3515574"/>
          <a:ext cx="11605486" cy="2502131"/>
        </p:xfrm>
        <a:graphic>
          <a:graphicData uri="http://schemas.openxmlformats.org/drawingml/2006/table">
            <a:tbl>
              <a:tblPr firstRow="1" bandRow="1">
                <a:tableStyleId>{5C22544A-7EE6-4342-B048-85BDC9FD1C3A}</a:tableStyleId>
              </a:tblPr>
              <a:tblGrid>
                <a:gridCol w="3746869">
                  <a:extLst>
                    <a:ext uri="{9D8B030D-6E8A-4147-A177-3AD203B41FA5}">
                      <a16:colId xmlns:a16="http://schemas.microsoft.com/office/drawing/2014/main" val="276254449"/>
                    </a:ext>
                  </a:extLst>
                </a:gridCol>
                <a:gridCol w="4658217">
                  <a:extLst>
                    <a:ext uri="{9D8B030D-6E8A-4147-A177-3AD203B41FA5}">
                      <a16:colId xmlns:a16="http://schemas.microsoft.com/office/drawing/2014/main" val="3079338222"/>
                    </a:ext>
                  </a:extLst>
                </a:gridCol>
                <a:gridCol w="3200400">
                  <a:extLst>
                    <a:ext uri="{9D8B030D-6E8A-4147-A177-3AD203B41FA5}">
                      <a16:colId xmlns:a16="http://schemas.microsoft.com/office/drawing/2014/main" val="2784840868"/>
                    </a:ext>
                  </a:extLst>
                </a:gridCol>
              </a:tblGrid>
              <a:tr h="370840">
                <a:tc>
                  <a:txBody>
                    <a:bodyPr/>
                    <a:lstStyle/>
                    <a:p>
                      <a:r>
                        <a:rPr lang="en-US" sz="2000" dirty="0">
                          <a:latin typeface="Times New Roman" panose="02020603050405020304" pitchFamily="18" charset="0"/>
                          <a:cs typeface="Times New Roman" panose="02020603050405020304" pitchFamily="18" charset="0"/>
                        </a:rPr>
                        <a:t>Item</a:t>
                      </a:r>
                    </a:p>
                  </a:txBody>
                  <a:tcPr>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Calculation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Amount (Rs. In Million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0632025"/>
                  </a:ext>
                </a:extLst>
              </a:tr>
              <a:tr h="612371">
                <a:tc>
                  <a:txBody>
                    <a:bodyPr/>
                    <a:lstStyle/>
                    <a:p>
                      <a:r>
                        <a:rPr lang="en-US" sz="2000" dirty="0">
                          <a:latin typeface="Times New Roman" panose="02020603050405020304" pitchFamily="18" charset="0"/>
                          <a:cs typeface="Times New Roman" panose="02020603050405020304" pitchFamily="18" charset="0"/>
                        </a:rPr>
                        <a:t>Sundry Creditors</a:t>
                      </a:r>
                    </a:p>
                  </a:txBody>
                  <a:tcPr>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Material cost x 3/12 = 72 X 3/12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18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79496280"/>
                  </a:ext>
                </a:extLst>
              </a:tr>
              <a:tr h="370840">
                <a:tc>
                  <a:txBody>
                    <a:bodyPr/>
                    <a:lstStyle/>
                    <a:p>
                      <a:r>
                        <a:rPr lang="en-IN"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Manufacturing expenses outstanding</a:t>
                      </a:r>
                      <a:endParaRPr 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IN"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One month's cash manufacturing expenses</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4.00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97854985"/>
                  </a:ext>
                </a:extLst>
              </a:tr>
              <a:tr h="370840">
                <a:tc>
                  <a:txBody>
                    <a:bodyPr/>
                    <a:lstStyle/>
                    <a:p>
                      <a:r>
                        <a:rPr lang="en-US" sz="2000" dirty="0">
                          <a:latin typeface="Times New Roman" panose="02020603050405020304" pitchFamily="18" charset="0"/>
                          <a:cs typeface="Times New Roman" panose="02020603050405020304" pitchFamily="18" charset="0"/>
                        </a:rPr>
                        <a:t>Wages outstanding</a:t>
                      </a:r>
                    </a:p>
                  </a:txBody>
                  <a:tcPr>
                    <a:lnR w="12700" cap="flat" cmpd="sng" algn="ctr">
                      <a:solidFill>
                        <a:schemeClr val="tx1"/>
                      </a:solidFill>
                      <a:prstDash val="solid"/>
                      <a:round/>
                      <a:headEnd type="none" w="med" len="med"/>
                      <a:tailEnd type="none" w="med" len="med"/>
                    </a:lnR>
                  </a:tcPr>
                </a:tc>
                <a:tc>
                  <a:txBody>
                    <a:bodyPr/>
                    <a:lstStyle/>
                    <a:p>
                      <a:r>
                        <a:rPr lang="en-IN" sz="20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One month's wages</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4.00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02062528"/>
                  </a:ext>
                </a:extLst>
              </a:tr>
              <a:tr h="370840">
                <a:tc>
                  <a:txBody>
                    <a:bodyPr/>
                    <a:lstStyle/>
                    <a:p>
                      <a:endParaRPr 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B: Current Liabilities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dirty="0">
                          <a:latin typeface="Times New Roman" panose="02020603050405020304" pitchFamily="18" charset="0"/>
                          <a:cs typeface="Times New Roman" panose="02020603050405020304" pitchFamily="18" charset="0"/>
                        </a:rPr>
                        <a:t>26</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62102902"/>
                  </a:ext>
                </a:extLst>
              </a:tr>
            </a:tbl>
          </a:graphicData>
        </a:graphic>
      </p:graphicFrame>
      <p:sp>
        <p:nvSpPr>
          <p:cNvPr id="6" name="TextBox 5">
            <a:extLst>
              <a:ext uri="{FF2B5EF4-FFF2-40B4-BE49-F238E27FC236}">
                <a16:creationId xmlns:a16="http://schemas.microsoft.com/office/drawing/2014/main" id="{C4A52D3A-B820-5061-99BC-BB9B31830406}"/>
              </a:ext>
            </a:extLst>
          </p:cNvPr>
          <p:cNvSpPr txBox="1"/>
          <p:nvPr/>
        </p:nvSpPr>
        <p:spPr>
          <a:xfrm>
            <a:off x="87750" y="3116221"/>
            <a:ext cx="2811988" cy="738664"/>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B: Current Liabilities</a:t>
            </a:r>
          </a:p>
          <a:p>
            <a:endParaRPr lang="en-US" dirty="0"/>
          </a:p>
        </p:txBody>
      </p:sp>
    </p:spTree>
    <p:extLst>
      <p:ext uri="{BB962C8B-B14F-4D97-AF65-F5344CB8AC3E}">
        <p14:creationId xmlns:p14="http://schemas.microsoft.com/office/powerpoint/2010/main" val="171192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75EC050-622E-5DC3-3330-8D37BF109AE1}"/>
              </a:ext>
            </a:extLst>
          </p:cNvPr>
          <p:cNvSpPr txBox="1">
            <a:spLocks noGrp="1"/>
          </p:cNvSpPr>
          <p:nvPr>
            <p:ph idx="1"/>
          </p:nvPr>
        </p:nvSpPr>
        <p:spPr>
          <a:xfrm>
            <a:off x="685800" y="1465407"/>
            <a:ext cx="10515600" cy="435133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Working Capital (A-B) = 64.00 - 26.00 = 38.00</a:t>
            </a:r>
          </a:p>
          <a:p>
            <a:r>
              <a:rPr lang="en-US" sz="2400" dirty="0">
                <a:latin typeface="Times New Roman" panose="02020603050405020304" pitchFamily="18" charset="0"/>
                <a:cs typeface="Times New Roman" panose="02020603050405020304" pitchFamily="18" charset="0"/>
              </a:rPr>
              <a:t>Add 10 percent safety margin                    3.8</a:t>
            </a:r>
          </a:p>
          <a:p>
            <a:r>
              <a:rPr lang="en-US" sz="2400" dirty="0">
                <a:latin typeface="Times New Roman" panose="02020603050405020304" pitchFamily="18" charset="0"/>
                <a:cs typeface="Times New Roman" panose="02020603050405020304" pitchFamily="18" charset="0"/>
              </a:rPr>
              <a:t>Working capital required                           41.8</a:t>
            </a:r>
          </a:p>
        </p:txBody>
      </p:sp>
    </p:spTree>
    <p:extLst>
      <p:ext uri="{BB962C8B-B14F-4D97-AF65-F5344CB8AC3E}">
        <p14:creationId xmlns:p14="http://schemas.microsoft.com/office/powerpoint/2010/main" val="251125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71C962-7025-631F-AA0B-32221C730221}"/>
              </a:ext>
            </a:extLst>
          </p:cNvPr>
          <p:cNvSpPr txBox="1"/>
          <p:nvPr/>
        </p:nvSpPr>
        <p:spPr>
          <a:xfrm>
            <a:off x="152254" y="177761"/>
            <a:ext cx="3020291"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Working</a:t>
            </a:r>
            <a:r>
              <a:rPr lang="en-US" sz="2400" dirty="0">
                <a:solidFill>
                  <a:schemeClr val="tx2"/>
                </a:solidFill>
                <a:latin typeface="Times New Roman" panose="02020603050405020304" pitchFamily="18" charset="0"/>
                <a:cs typeface="Times New Roman" panose="02020603050405020304" pitchFamily="18" charset="0"/>
              </a:rPr>
              <a:t> Notes</a:t>
            </a:r>
          </a:p>
        </p:txBody>
      </p:sp>
      <p:sp>
        <p:nvSpPr>
          <p:cNvPr id="7" name="TextBox 6">
            <a:extLst>
              <a:ext uri="{FF2B5EF4-FFF2-40B4-BE49-F238E27FC236}">
                <a16:creationId xmlns:a16="http://schemas.microsoft.com/office/drawing/2014/main" id="{C1FC76E3-F553-982B-4730-22FF46613472}"/>
              </a:ext>
            </a:extLst>
          </p:cNvPr>
          <p:cNvSpPr txBox="1"/>
          <p:nvPr/>
        </p:nvSpPr>
        <p:spPr>
          <a:xfrm>
            <a:off x="263090" y="835279"/>
            <a:ext cx="5126471" cy="4985980"/>
          </a:xfrm>
          <a:prstGeom prst="rect">
            <a:avLst/>
          </a:prstGeom>
          <a:noFill/>
        </p:spPr>
        <p:txBody>
          <a:bodyPr wrap="square" rtlCol="0">
            <a:spAutoFit/>
          </a:bodyPr>
          <a:lstStyle/>
          <a:p>
            <a:pPr algn="l"/>
            <a:r>
              <a:rPr lang="en-IN" b="0" i="0" u="none" strike="noStrike" dirty="0">
                <a:solidFill>
                  <a:srgbClr val="222222"/>
                </a:solidFill>
                <a:effectLst/>
                <a:latin typeface="Arial" panose="020B0604020202020204" pitchFamily="34" charset="0"/>
              </a:rPr>
              <a:t>1</a:t>
            </a:r>
            <a:r>
              <a:rPr lang="en-IN" sz="2000" b="0" i="0" u="none" strike="noStrike" dirty="0">
                <a:solidFill>
                  <a:srgbClr val="222222"/>
                </a:solidFill>
                <a:effectLst/>
                <a:latin typeface="Times New Roman" panose="02020603050405020304" pitchFamily="18" charset="0"/>
                <a:cs typeface="Times New Roman" panose="02020603050405020304" pitchFamily="18" charset="0"/>
              </a:rPr>
              <a:t>. Sales                                              </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Less: Gross profit (25%)</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Total manufacturing cost</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Less: Materials 72</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         Wages.     48</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Manufacturing expenses</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2. Cash manufacturing expenses</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(4Million x 12)</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3. Depreciation: (1) -(2)</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4. Total cash cost</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Total manufacturing cost</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Less: Depreciation</a:t>
            </a:r>
          </a:p>
          <a:p>
            <a:pPr algn="l"/>
            <a:r>
              <a:rPr lang="en-IN" sz="2000" b="0" i="0" u="none" strike="noStrike" dirty="0">
                <a:solidFill>
                  <a:srgbClr val="222222"/>
                </a:solidFill>
                <a:effectLst/>
                <a:highlight>
                  <a:srgbClr val="FFFF00"/>
                </a:highlight>
                <a:latin typeface="Times New Roman" panose="02020603050405020304" pitchFamily="18" charset="0"/>
                <a:cs typeface="Times New Roman" panose="02020603050405020304" pitchFamily="18" charset="0"/>
              </a:rPr>
              <a:t>Cash manufacturing cost</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Add Total administrative and selling expenses</a:t>
            </a:r>
          </a:p>
          <a:p>
            <a:pPr algn="l"/>
            <a:r>
              <a:rPr lang="en-IN" sz="2000" b="0" i="0" u="none" strike="noStrike" dirty="0">
                <a:solidFill>
                  <a:srgbClr val="222222"/>
                </a:solidFill>
                <a:effectLst/>
                <a:latin typeface="Times New Roman" panose="02020603050405020304" pitchFamily="18" charset="0"/>
                <a:cs typeface="Times New Roman" panose="02020603050405020304" pitchFamily="18" charset="0"/>
              </a:rPr>
              <a:t>Total cash cost</a:t>
            </a:r>
          </a:p>
          <a:p>
            <a:endParaRPr lang="en-US" dirty="0"/>
          </a:p>
        </p:txBody>
      </p:sp>
      <p:sp>
        <p:nvSpPr>
          <p:cNvPr id="8" name="TextBox 7">
            <a:extLst>
              <a:ext uri="{FF2B5EF4-FFF2-40B4-BE49-F238E27FC236}">
                <a16:creationId xmlns:a16="http://schemas.microsoft.com/office/drawing/2014/main" id="{ED321D27-C5DA-BE5F-CD73-4F0358430CF5}"/>
              </a:ext>
            </a:extLst>
          </p:cNvPr>
          <p:cNvSpPr txBox="1"/>
          <p:nvPr/>
        </p:nvSpPr>
        <p:spPr>
          <a:xfrm>
            <a:off x="10293782" y="716247"/>
            <a:ext cx="858982" cy="646331"/>
          </a:xfrm>
          <a:prstGeom prst="rect">
            <a:avLst/>
          </a:prstGeom>
          <a:noFill/>
        </p:spPr>
        <p:txBody>
          <a:bodyPr wrap="square" rtlCol="0">
            <a:spAutoFit/>
          </a:bodyPr>
          <a:lstStyle/>
          <a:p>
            <a:pPr algn="l"/>
            <a:endParaRPr lang="en-IN" b="0" i="0" u="none" strike="noStrike" dirty="0">
              <a:solidFill>
                <a:srgbClr val="222222"/>
              </a:solidFill>
              <a:effectLst/>
              <a:latin typeface="Arial" panose="020B0604020202020204" pitchFamily="34" charset="0"/>
            </a:endParaRPr>
          </a:p>
          <a:p>
            <a:endParaRPr lang="en-US" dirty="0"/>
          </a:p>
        </p:txBody>
      </p:sp>
      <p:sp>
        <p:nvSpPr>
          <p:cNvPr id="9" name="TextBox 8">
            <a:extLst>
              <a:ext uri="{FF2B5EF4-FFF2-40B4-BE49-F238E27FC236}">
                <a16:creationId xmlns:a16="http://schemas.microsoft.com/office/drawing/2014/main" id="{CD6F678A-8D98-8812-36CC-3D931A00BFFF}"/>
              </a:ext>
            </a:extLst>
          </p:cNvPr>
          <p:cNvSpPr txBox="1"/>
          <p:nvPr/>
        </p:nvSpPr>
        <p:spPr>
          <a:xfrm>
            <a:off x="7093239" y="915274"/>
            <a:ext cx="2396836" cy="526297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240</a:t>
            </a:r>
          </a:p>
          <a:p>
            <a:r>
              <a:rPr lang="en-US" sz="2000" dirty="0">
                <a:latin typeface="Times New Roman" panose="02020603050405020304" pitchFamily="18" charset="0"/>
                <a:cs typeface="Times New Roman" panose="02020603050405020304" pitchFamily="18" charset="0"/>
              </a:rPr>
              <a:t>60</a:t>
            </a:r>
          </a:p>
          <a:p>
            <a:r>
              <a:rPr lang="en-US" sz="2000" dirty="0">
                <a:latin typeface="Times New Roman" panose="02020603050405020304" pitchFamily="18" charset="0"/>
                <a:cs typeface="Times New Roman" panose="02020603050405020304" pitchFamily="18" charset="0"/>
              </a:rPr>
              <a:t>180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120</a:t>
            </a:r>
          </a:p>
          <a:p>
            <a:r>
              <a:rPr lang="en-US" sz="2000" dirty="0">
                <a:latin typeface="Times New Roman" panose="02020603050405020304" pitchFamily="18" charset="0"/>
                <a:cs typeface="Times New Roman" panose="02020603050405020304" pitchFamily="18" charset="0"/>
              </a:rPr>
              <a:t>60</a:t>
            </a:r>
          </a:p>
          <a:p>
            <a:r>
              <a:rPr lang="en-US" sz="2000" dirty="0">
                <a:latin typeface="Times New Roman" panose="02020603050405020304" pitchFamily="18" charset="0"/>
                <a:cs typeface="Times New Roman" panose="02020603050405020304" pitchFamily="18" charset="0"/>
              </a:rPr>
              <a:t>48</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12</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180</a:t>
            </a:r>
          </a:p>
          <a:p>
            <a:r>
              <a:rPr lang="en-US" sz="2000" dirty="0">
                <a:latin typeface="Times New Roman" panose="02020603050405020304" pitchFamily="18" charset="0"/>
                <a:cs typeface="Times New Roman" panose="02020603050405020304" pitchFamily="18" charset="0"/>
              </a:rPr>
              <a:t>12</a:t>
            </a:r>
          </a:p>
          <a:p>
            <a:r>
              <a:rPr lang="en-US" sz="2000" dirty="0">
                <a:latin typeface="Times New Roman" panose="02020603050405020304" pitchFamily="18" charset="0"/>
                <a:cs typeface="Times New Roman" panose="02020603050405020304" pitchFamily="18" charset="0"/>
              </a:rPr>
              <a:t>168</a:t>
            </a:r>
          </a:p>
          <a:p>
            <a:r>
              <a:rPr lang="en-US" sz="2000" dirty="0">
                <a:latin typeface="Times New Roman" panose="02020603050405020304" pitchFamily="18" charset="0"/>
                <a:cs typeface="Times New Roman" panose="02020603050405020304" pitchFamily="18" charset="0"/>
              </a:rPr>
              <a:t>30</a:t>
            </a:r>
          </a:p>
          <a:p>
            <a:r>
              <a:rPr lang="en-US" sz="2000" dirty="0">
                <a:latin typeface="Times New Roman" panose="02020603050405020304" pitchFamily="18" charset="0"/>
                <a:cs typeface="Times New Roman" panose="02020603050405020304" pitchFamily="18" charset="0"/>
              </a:rPr>
              <a:t>198</a:t>
            </a:r>
          </a:p>
          <a:p>
            <a:endParaRPr lang="en-US" dirty="0"/>
          </a:p>
          <a:p>
            <a:endParaRPr lang="en-US" dirty="0"/>
          </a:p>
        </p:txBody>
      </p:sp>
      <p:cxnSp>
        <p:nvCxnSpPr>
          <p:cNvPr id="11" name="Straight Connector 10">
            <a:extLst>
              <a:ext uri="{FF2B5EF4-FFF2-40B4-BE49-F238E27FC236}">
                <a16:creationId xmlns:a16="http://schemas.microsoft.com/office/drawing/2014/main" id="{F609CC7C-1140-0BC5-409F-F1F0B7DE5B14}"/>
              </a:ext>
            </a:extLst>
          </p:cNvPr>
          <p:cNvCxnSpPr/>
          <p:nvPr/>
        </p:nvCxnSpPr>
        <p:spPr>
          <a:xfrm>
            <a:off x="1967345" y="2410691"/>
            <a:ext cx="38792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474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69637F-6C56-3B21-3BD6-0C16ACE197A4}"/>
              </a:ext>
            </a:extLst>
          </p:cNvPr>
          <p:cNvSpPr>
            <a:spLocks noGrp="1"/>
          </p:cNvSpPr>
          <p:nvPr>
            <p:ph idx="1"/>
          </p:nvPr>
        </p:nvSpPr>
        <p:spPr>
          <a:xfrm>
            <a:off x="515655" y="205418"/>
            <a:ext cx="10515600" cy="5387254"/>
          </a:xfrm>
        </p:spPr>
        <p:txBody>
          <a:bodyPr/>
          <a:lstStyle/>
          <a:p>
            <a:pPr algn="ctr"/>
            <a:endParaRPr lang="en-US" dirty="0"/>
          </a:p>
          <a:p>
            <a:pPr marL="0" indent="0" algn="ctr">
              <a:buNone/>
            </a:pPr>
            <a:endParaRPr lang="en-US" dirty="0"/>
          </a:p>
          <a:p>
            <a:pPr algn="ctr"/>
            <a:endParaRPr lang="en-US" dirty="0"/>
          </a:p>
          <a:p>
            <a:pPr marL="0" indent="0" algn="ctr">
              <a:buNone/>
            </a:pPr>
            <a:endParaRPr lang="en-US" dirty="0"/>
          </a:p>
          <a:p>
            <a:pPr marL="0" indent="0" algn="ctr">
              <a:buNone/>
            </a:pPr>
            <a:r>
              <a:rPr lang="en-US" sz="6600" b="1" dirty="0">
                <a:solidFill>
                  <a:srgbClr val="FF0000"/>
                </a:solidFill>
                <a:latin typeface="Times New Roman" panose="02020603050405020304" pitchFamily="18" charset="0"/>
                <a:cs typeface="Times New Roman" panose="02020603050405020304" pitchFamily="18" charset="0"/>
              </a:rPr>
              <a:t>Thank You</a:t>
            </a:r>
          </a:p>
          <a:p>
            <a:pPr marL="0" indent="0" algn="ctr">
              <a:buNone/>
            </a:pPr>
            <a:r>
              <a:rPr lang="en-US" sz="6600" b="1" dirty="0">
                <a:solidFill>
                  <a:srgbClr val="FF0000"/>
                </a:solidFill>
                <a:latin typeface="Times New Roman" panose="02020603050405020304" pitchFamily="18" charset="0"/>
                <a:cs typeface="Times New Roman" panose="02020603050405020304" pitchFamily="18" charset="0"/>
              </a:rPr>
              <a:t>&amp; All the Best </a:t>
            </a:r>
          </a:p>
        </p:txBody>
      </p:sp>
      <p:sp>
        <p:nvSpPr>
          <p:cNvPr id="2" name="TextBox 1">
            <a:extLst>
              <a:ext uri="{FF2B5EF4-FFF2-40B4-BE49-F238E27FC236}">
                <a16:creationId xmlns:a16="http://schemas.microsoft.com/office/drawing/2014/main" id="{8DB11FE2-E7A2-9A7D-3437-810FC61F2048}"/>
              </a:ext>
            </a:extLst>
          </p:cNvPr>
          <p:cNvSpPr txBox="1"/>
          <p:nvPr/>
        </p:nvSpPr>
        <p:spPr>
          <a:xfrm>
            <a:off x="193111" y="5903893"/>
            <a:ext cx="11160689" cy="523220"/>
          </a:xfrm>
          <a:prstGeom prst="rect">
            <a:avLst/>
          </a:prstGeom>
          <a:noFill/>
        </p:spPr>
        <p:txBody>
          <a:bodyPr wrap="square" rtlCol="0">
            <a:spAutoFit/>
          </a:bodyPr>
          <a:lstStyle/>
          <a:p>
            <a:r>
              <a:rPr lang="en-US" sz="2800" dirty="0"/>
              <a:t>Reference : Prasanna Chandra Financial Management 10th edition book</a:t>
            </a:r>
          </a:p>
        </p:txBody>
      </p:sp>
    </p:spTree>
    <p:extLst>
      <p:ext uri="{BB962C8B-B14F-4D97-AF65-F5344CB8AC3E}">
        <p14:creationId xmlns:p14="http://schemas.microsoft.com/office/powerpoint/2010/main" val="1439515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07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B082B-240D-0FF8-503F-6004D9116DB7}"/>
              </a:ext>
            </a:extLst>
          </p:cNvPr>
          <p:cNvSpPr>
            <a:spLocks noGrp="1"/>
          </p:cNvSpPr>
          <p:nvPr>
            <p:ph idx="1"/>
          </p:nvPr>
        </p:nvSpPr>
        <p:spPr>
          <a:xfrm>
            <a:off x="838200" y="544010"/>
            <a:ext cx="10515600" cy="5794998"/>
          </a:xfrm>
        </p:spPr>
        <p:txBody>
          <a:bodyPr/>
          <a:lstStyle/>
          <a:p>
            <a:r>
              <a:rPr lang="en-IN" b="1" dirty="0">
                <a:solidFill>
                  <a:schemeClr val="accent2"/>
                </a:solidFill>
                <a:effectLst/>
                <a:latin typeface="Times New Roman" panose="02020603050405020304" pitchFamily="18" charset="0"/>
                <a:cs typeface="Times New Roman" panose="02020603050405020304" pitchFamily="18" charset="0"/>
              </a:rPr>
              <a:t>The Objectives of Working Capital Management </a:t>
            </a:r>
            <a:endParaRPr lang="en-IN" b="1" dirty="0">
              <a:solidFill>
                <a:schemeClr val="accent2"/>
              </a:solidFill>
              <a:latin typeface="Times New Roman" panose="02020603050405020304" pitchFamily="18" charset="0"/>
              <a:cs typeface="Times New Roman" panose="02020603050405020304" pitchFamily="18" charset="0"/>
            </a:endParaRPr>
          </a:p>
          <a:p>
            <a:pPr marL="311150" indent="-311150">
              <a:buFont typeface="+mj-lt"/>
              <a:buAutoNum type="alphaLcPeriod"/>
            </a:pPr>
            <a:r>
              <a:rPr lang="en-US" sz="2400" dirty="0">
                <a:latin typeface="Times New Roman" panose="02020603050405020304" pitchFamily="18" charset="0"/>
                <a:cs typeface="Times New Roman" panose="02020603050405020304" pitchFamily="18" charset="0"/>
              </a:rPr>
              <a:t>Liquidity</a:t>
            </a:r>
          </a:p>
          <a:p>
            <a:pPr marL="311150" indent="-311150">
              <a:buFont typeface="+mj-lt"/>
              <a:buAutoNum type="alphaLcPeriod"/>
            </a:pPr>
            <a:r>
              <a:rPr lang="en-IN" sz="2400" dirty="0">
                <a:latin typeface="Times New Roman" panose="02020603050405020304" pitchFamily="18" charset="0"/>
                <a:cs typeface="Times New Roman" panose="02020603050405020304" pitchFamily="18" charset="0"/>
              </a:rPr>
              <a:t>T</a:t>
            </a:r>
            <a:r>
              <a:rPr lang="en-IN" sz="2400" dirty="0">
                <a:effectLst/>
                <a:latin typeface="Times New Roman" panose="02020603050405020304" pitchFamily="18" charset="0"/>
                <a:cs typeface="Times New Roman" panose="02020603050405020304" pitchFamily="18" charset="0"/>
              </a:rPr>
              <a:t>o maintain an optimum level of current assets </a:t>
            </a:r>
            <a:endParaRPr lang="en-IN" sz="2400" dirty="0">
              <a:latin typeface="Times New Roman" panose="02020603050405020304" pitchFamily="18" charset="0"/>
              <a:cs typeface="Times New Roman" panose="02020603050405020304" pitchFamily="18" charset="0"/>
            </a:endParaRPr>
          </a:p>
          <a:p>
            <a:pPr marL="354013" indent="-342900"/>
            <a:r>
              <a:rPr lang="en-IN" dirty="0">
                <a:latin typeface="Times New Roman" panose="02020603050405020304" pitchFamily="18" charset="0"/>
                <a:cs typeface="Times New Roman" panose="02020603050405020304" pitchFamily="18" charset="0"/>
              </a:rPr>
              <a:t>T</a:t>
            </a:r>
            <a:r>
              <a:rPr lang="en-IN" dirty="0">
                <a:effectLst/>
                <a:latin typeface="Times New Roman" panose="02020603050405020304" pitchFamily="18" charset="0"/>
                <a:cs typeface="Times New Roman" panose="02020603050405020304" pitchFamily="18" charset="0"/>
              </a:rPr>
              <a:t>otal working capitals composed of two parts are known as</a:t>
            </a:r>
          </a:p>
          <a:p>
            <a:pPr marL="11113" indent="0">
              <a:buNone/>
            </a:pPr>
            <a:r>
              <a:rPr lang="en-IN" sz="2400" dirty="0">
                <a:effectLst/>
                <a:latin typeface="Times New Roman" panose="02020603050405020304" pitchFamily="18" charset="0"/>
                <a:cs typeface="Times New Roman" panose="02020603050405020304" pitchFamily="18" charset="0"/>
              </a:rPr>
              <a:t>(</a:t>
            </a:r>
            <a:r>
              <a:rPr lang="en-IN" sz="2400" dirty="0" err="1">
                <a:effectLst/>
                <a:latin typeface="Times New Roman" panose="02020603050405020304" pitchFamily="18" charset="0"/>
                <a:cs typeface="Times New Roman" panose="02020603050405020304" pitchFamily="18" charset="0"/>
              </a:rPr>
              <a:t>i</a:t>
            </a:r>
            <a:r>
              <a:rPr lang="en-IN" sz="2400" dirty="0">
                <a:effectLst/>
                <a:latin typeface="Times New Roman" panose="02020603050405020304" pitchFamily="18" charset="0"/>
                <a:cs typeface="Times New Roman" panose="02020603050405020304" pitchFamily="18" charset="0"/>
              </a:rPr>
              <a:t>) Permanent Working Capital</a:t>
            </a:r>
          </a:p>
          <a:p>
            <a:pPr marL="11113" indent="0">
              <a:buNone/>
            </a:pPr>
            <a:r>
              <a:rPr lang="en-IN" sz="2400" dirty="0">
                <a:effectLst/>
                <a:latin typeface="Times New Roman" panose="02020603050405020304" pitchFamily="18" charset="0"/>
                <a:cs typeface="Times New Roman" panose="02020603050405020304" pitchFamily="18" charset="0"/>
              </a:rPr>
              <a:t>(ii) Variable Working Capital</a:t>
            </a:r>
            <a:endParaRPr lang="en-IN" sz="2400" dirty="0">
              <a:latin typeface="Times New Roman" panose="02020603050405020304" pitchFamily="18" charset="0"/>
              <a:cs typeface="Times New Roman" panose="02020603050405020304" pitchFamily="18" charset="0"/>
            </a:endParaRPr>
          </a:p>
          <a:p>
            <a:pPr marL="11113"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US" dirty="0"/>
          </a:p>
        </p:txBody>
      </p:sp>
      <p:cxnSp>
        <p:nvCxnSpPr>
          <p:cNvPr id="8" name="Straight Arrow Connector 7">
            <a:extLst>
              <a:ext uri="{FF2B5EF4-FFF2-40B4-BE49-F238E27FC236}">
                <a16:creationId xmlns:a16="http://schemas.microsoft.com/office/drawing/2014/main" id="{6168BEC1-F596-19D3-F905-31616E6577B3}"/>
              </a:ext>
            </a:extLst>
          </p:cNvPr>
          <p:cNvCxnSpPr>
            <a:cxnSpLocks/>
          </p:cNvCxnSpPr>
          <p:nvPr/>
        </p:nvCxnSpPr>
        <p:spPr>
          <a:xfrm flipV="1">
            <a:off x="2303360" y="3828707"/>
            <a:ext cx="0" cy="2511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FAF28077-D368-23C6-ACFE-3FDA81B06688}"/>
              </a:ext>
            </a:extLst>
          </p:cNvPr>
          <p:cNvCxnSpPr>
            <a:cxnSpLocks/>
          </p:cNvCxnSpPr>
          <p:nvPr/>
        </p:nvCxnSpPr>
        <p:spPr>
          <a:xfrm>
            <a:off x="2303360" y="5787342"/>
            <a:ext cx="6732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A0E59DB5-ACF7-915F-86E1-8B09A63B7763}"/>
              </a:ext>
            </a:extLst>
          </p:cNvPr>
          <p:cNvCxnSpPr>
            <a:cxnSpLocks/>
          </p:cNvCxnSpPr>
          <p:nvPr/>
        </p:nvCxnSpPr>
        <p:spPr>
          <a:xfrm>
            <a:off x="2303360" y="5393803"/>
            <a:ext cx="6732000" cy="0"/>
          </a:xfrm>
          <a:prstGeom prst="line">
            <a:avLst/>
          </a:prstGeom>
        </p:spPr>
        <p:style>
          <a:lnRef idx="3">
            <a:schemeClr val="dk1"/>
          </a:lnRef>
          <a:fillRef idx="0">
            <a:schemeClr val="dk1"/>
          </a:fillRef>
          <a:effectRef idx="2">
            <a:schemeClr val="dk1"/>
          </a:effectRef>
          <a:fontRef idx="minor">
            <a:schemeClr val="tx1"/>
          </a:fontRef>
        </p:style>
      </p:cxnSp>
      <p:sp>
        <p:nvSpPr>
          <p:cNvPr id="12" name="Freeform 11">
            <a:extLst>
              <a:ext uri="{FF2B5EF4-FFF2-40B4-BE49-F238E27FC236}">
                <a16:creationId xmlns:a16="http://schemas.microsoft.com/office/drawing/2014/main" id="{631BBE5E-77FF-BABF-FC30-B558943ED0F5}"/>
              </a:ext>
            </a:extLst>
          </p:cNvPr>
          <p:cNvSpPr/>
          <p:nvPr/>
        </p:nvSpPr>
        <p:spPr>
          <a:xfrm>
            <a:off x="2303360" y="4513018"/>
            <a:ext cx="6099849" cy="1143084"/>
          </a:xfrm>
          <a:custGeom>
            <a:avLst/>
            <a:gdLst>
              <a:gd name="connsiteX0" fmla="*/ 0 w 7117346"/>
              <a:gd name="connsiteY0" fmla="*/ 1439148 h 1451028"/>
              <a:gd name="connsiteX1" fmla="*/ 972273 w 7117346"/>
              <a:gd name="connsiteY1" fmla="*/ 571046 h 1451028"/>
              <a:gd name="connsiteX2" fmla="*/ 1956121 w 7117346"/>
              <a:gd name="connsiteY2" fmla="*/ 1450722 h 1451028"/>
              <a:gd name="connsiteX3" fmla="*/ 3009417 w 7117346"/>
              <a:gd name="connsiteY3" fmla="*/ 455299 h 1451028"/>
              <a:gd name="connsiteX4" fmla="*/ 3842795 w 7117346"/>
              <a:gd name="connsiteY4" fmla="*/ 953011 h 1451028"/>
              <a:gd name="connsiteX5" fmla="*/ 5000263 w 7117346"/>
              <a:gd name="connsiteY5" fmla="*/ 246955 h 1451028"/>
              <a:gd name="connsiteX6" fmla="*/ 5972536 w 7117346"/>
              <a:gd name="connsiteY6" fmla="*/ 1323401 h 1451028"/>
              <a:gd name="connsiteX7" fmla="*/ 6724891 w 7117346"/>
              <a:gd name="connsiteY7" fmla="*/ 142783 h 1451028"/>
              <a:gd name="connsiteX8" fmla="*/ 6817488 w 7117346"/>
              <a:gd name="connsiteY8" fmla="*/ 27036 h 1451028"/>
              <a:gd name="connsiteX9" fmla="*/ 6910086 w 7117346"/>
              <a:gd name="connsiteY9" fmla="*/ 200656 h 1451028"/>
              <a:gd name="connsiteX10" fmla="*/ 7095281 w 7117346"/>
              <a:gd name="connsiteY10" fmla="*/ 744667 h 1451028"/>
              <a:gd name="connsiteX11" fmla="*/ 7106855 w 7117346"/>
              <a:gd name="connsiteY11" fmla="*/ 756241 h 145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7346" h="1451028">
                <a:moveTo>
                  <a:pt x="0" y="1439148"/>
                </a:moveTo>
                <a:cubicBezTo>
                  <a:pt x="323126" y="1004132"/>
                  <a:pt x="646253" y="569117"/>
                  <a:pt x="972273" y="571046"/>
                </a:cubicBezTo>
                <a:cubicBezTo>
                  <a:pt x="1298293" y="572975"/>
                  <a:pt x="1616597" y="1470013"/>
                  <a:pt x="1956121" y="1450722"/>
                </a:cubicBezTo>
                <a:cubicBezTo>
                  <a:pt x="2295645" y="1431431"/>
                  <a:pt x="2694971" y="538251"/>
                  <a:pt x="3009417" y="455299"/>
                </a:cubicBezTo>
                <a:cubicBezTo>
                  <a:pt x="3323863" y="372347"/>
                  <a:pt x="3510987" y="987735"/>
                  <a:pt x="3842795" y="953011"/>
                </a:cubicBezTo>
                <a:cubicBezTo>
                  <a:pt x="4174603" y="918287"/>
                  <a:pt x="4645306" y="185223"/>
                  <a:pt x="5000263" y="246955"/>
                </a:cubicBezTo>
                <a:cubicBezTo>
                  <a:pt x="5355220" y="308687"/>
                  <a:pt x="5685098" y="1340763"/>
                  <a:pt x="5972536" y="1323401"/>
                </a:cubicBezTo>
                <a:cubicBezTo>
                  <a:pt x="6259974" y="1306039"/>
                  <a:pt x="6584066" y="358844"/>
                  <a:pt x="6724891" y="142783"/>
                </a:cubicBezTo>
                <a:cubicBezTo>
                  <a:pt x="6865716" y="-73278"/>
                  <a:pt x="6786622" y="17391"/>
                  <a:pt x="6817488" y="27036"/>
                </a:cubicBezTo>
                <a:cubicBezTo>
                  <a:pt x="6848354" y="36681"/>
                  <a:pt x="6863787" y="81051"/>
                  <a:pt x="6910086" y="200656"/>
                </a:cubicBezTo>
                <a:cubicBezTo>
                  <a:pt x="6956385" y="320261"/>
                  <a:pt x="7062486" y="652069"/>
                  <a:pt x="7095281" y="744667"/>
                </a:cubicBezTo>
                <a:cubicBezTo>
                  <a:pt x="7128076" y="837264"/>
                  <a:pt x="7117465" y="796752"/>
                  <a:pt x="7106855" y="7562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11BE7C7-3A68-A3D3-0797-5BA71A28B257}"/>
              </a:ext>
            </a:extLst>
          </p:cNvPr>
          <p:cNvSpPr txBox="1"/>
          <p:nvPr/>
        </p:nvSpPr>
        <p:spPr>
          <a:xfrm rot="16200000">
            <a:off x="557847" y="4743570"/>
            <a:ext cx="3017150" cy="338554"/>
          </a:xfrm>
          <a:prstGeom prst="rect">
            <a:avLst/>
          </a:prstGeom>
          <a:noFill/>
        </p:spPr>
        <p:txBody>
          <a:bodyPr wrap="square" rtlCol="0">
            <a:spAutoFit/>
          </a:bodyPr>
          <a:lstStyle/>
          <a:p>
            <a:r>
              <a:rPr lang="en-US" sz="1600" dirty="0"/>
              <a:t>Amount of Working Capital (Rs.)</a:t>
            </a:r>
          </a:p>
        </p:txBody>
      </p:sp>
      <p:sp>
        <p:nvSpPr>
          <p:cNvPr id="17" name="TextBox 16">
            <a:extLst>
              <a:ext uri="{FF2B5EF4-FFF2-40B4-BE49-F238E27FC236}">
                <a16:creationId xmlns:a16="http://schemas.microsoft.com/office/drawing/2014/main" id="{983291BB-94F0-38CD-0BE6-90C308EAF186}"/>
              </a:ext>
            </a:extLst>
          </p:cNvPr>
          <p:cNvSpPr txBox="1"/>
          <p:nvPr/>
        </p:nvSpPr>
        <p:spPr>
          <a:xfrm>
            <a:off x="4761045" y="5844132"/>
            <a:ext cx="1142041" cy="373664"/>
          </a:xfrm>
          <a:prstGeom prst="rect">
            <a:avLst/>
          </a:prstGeom>
          <a:noFill/>
        </p:spPr>
        <p:txBody>
          <a:bodyPr wrap="square" rtlCol="0">
            <a:spAutoFit/>
          </a:bodyPr>
          <a:lstStyle/>
          <a:p>
            <a:pPr algn="ctr"/>
            <a:r>
              <a:rPr lang="en-US" dirty="0"/>
              <a:t>Time</a:t>
            </a:r>
          </a:p>
        </p:txBody>
      </p:sp>
      <p:cxnSp>
        <p:nvCxnSpPr>
          <p:cNvPr id="23" name="Straight Arrow Connector 22">
            <a:extLst>
              <a:ext uri="{FF2B5EF4-FFF2-40B4-BE49-F238E27FC236}">
                <a16:creationId xmlns:a16="http://schemas.microsoft.com/office/drawing/2014/main" id="{46808CE0-EB5D-D96B-E73D-A48C6C744A86}"/>
              </a:ext>
            </a:extLst>
          </p:cNvPr>
          <p:cNvCxnSpPr>
            <a:cxnSpLocks/>
          </p:cNvCxnSpPr>
          <p:nvPr/>
        </p:nvCxnSpPr>
        <p:spPr>
          <a:xfrm flipH="1">
            <a:off x="8669438" y="5011838"/>
            <a:ext cx="497711" cy="381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18B2EE1-98AC-4AC7-2B3F-C91CAFE27ACC}"/>
              </a:ext>
            </a:extLst>
          </p:cNvPr>
          <p:cNvCxnSpPr>
            <a:cxnSpLocks/>
          </p:cNvCxnSpPr>
          <p:nvPr/>
        </p:nvCxnSpPr>
        <p:spPr>
          <a:xfrm flipH="1">
            <a:off x="8221573" y="4320630"/>
            <a:ext cx="497711" cy="381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AEC07368-930E-D2CD-8AE9-3731C4C8C717}"/>
              </a:ext>
            </a:extLst>
          </p:cNvPr>
          <p:cNvSpPr txBox="1"/>
          <p:nvPr/>
        </p:nvSpPr>
        <p:spPr>
          <a:xfrm>
            <a:off x="7994093" y="4028820"/>
            <a:ext cx="2762802" cy="369332"/>
          </a:xfrm>
          <a:prstGeom prst="rect">
            <a:avLst/>
          </a:prstGeom>
          <a:noFill/>
        </p:spPr>
        <p:txBody>
          <a:bodyPr wrap="square" rtlCol="0">
            <a:spAutoFit/>
          </a:bodyPr>
          <a:lstStyle/>
          <a:p>
            <a:r>
              <a:rPr lang="en-US" dirty="0"/>
              <a:t>Variable Working Capital</a:t>
            </a:r>
          </a:p>
        </p:txBody>
      </p:sp>
      <p:sp>
        <p:nvSpPr>
          <p:cNvPr id="28" name="TextBox 27">
            <a:extLst>
              <a:ext uri="{FF2B5EF4-FFF2-40B4-BE49-F238E27FC236}">
                <a16:creationId xmlns:a16="http://schemas.microsoft.com/office/drawing/2014/main" id="{A3585753-D571-4881-BA95-1904C3DB29D2}"/>
              </a:ext>
            </a:extLst>
          </p:cNvPr>
          <p:cNvSpPr txBox="1"/>
          <p:nvPr/>
        </p:nvSpPr>
        <p:spPr>
          <a:xfrm>
            <a:off x="8403209" y="4702595"/>
            <a:ext cx="2762802" cy="369332"/>
          </a:xfrm>
          <a:prstGeom prst="rect">
            <a:avLst/>
          </a:prstGeom>
          <a:noFill/>
        </p:spPr>
        <p:txBody>
          <a:bodyPr wrap="square" rtlCol="0">
            <a:spAutoFit/>
          </a:bodyPr>
          <a:lstStyle/>
          <a:p>
            <a:r>
              <a:rPr lang="en-US" dirty="0"/>
              <a:t>Permanent Working Capital</a:t>
            </a:r>
          </a:p>
        </p:txBody>
      </p:sp>
    </p:spTree>
    <p:extLst>
      <p:ext uri="{BB962C8B-B14F-4D97-AF65-F5344CB8AC3E}">
        <p14:creationId xmlns:p14="http://schemas.microsoft.com/office/powerpoint/2010/main" val="154107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0B95A-9F04-8E28-BDDA-9EF9513D47FA}"/>
              </a:ext>
            </a:extLst>
          </p:cNvPr>
          <p:cNvSpPr>
            <a:spLocks noGrp="1"/>
          </p:cNvSpPr>
          <p:nvPr>
            <p:ph idx="1"/>
          </p:nvPr>
        </p:nvSpPr>
        <p:spPr>
          <a:xfrm>
            <a:off x="196770" y="196770"/>
            <a:ext cx="11887200" cy="6551271"/>
          </a:xfrm>
        </p:spPr>
        <p:txBody>
          <a:bodyPr>
            <a:normAutofit lnSpcReduction="10000"/>
          </a:bodyPr>
          <a:lstStyle/>
          <a:p>
            <a:r>
              <a:rPr lang="en-IN" b="1" dirty="0">
                <a:solidFill>
                  <a:schemeClr val="accent2"/>
                </a:solidFill>
                <a:effectLst/>
                <a:latin typeface="Times New Roman" panose="02020603050405020304" pitchFamily="18" charset="0"/>
                <a:cs typeface="Times New Roman" panose="02020603050405020304" pitchFamily="18" charset="0"/>
              </a:rPr>
              <a:t>Balanced Working Capital Position </a:t>
            </a:r>
            <a:endParaRPr lang="en-IN" b="1" dirty="0">
              <a:solidFill>
                <a:schemeClr val="accent2"/>
              </a:solidFill>
              <a:latin typeface="Times New Roman" panose="02020603050405020304" pitchFamily="18" charset="0"/>
              <a:cs typeface="Times New Roman" panose="02020603050405020304" pitchFamily="18" charset="0"/>
            </a:endParaRPr>
          </a:p>
          <a:p>
            <a:pPr algn="just"/>
            <a:r>
              <a:rPr lang="en-IN" sz="2400" dirty="0">
                <a:effectLst/>
                <a:latin typeface="Times New Roman" panose="02020603050405020304" pitchFamily="18" charset="0"/>
                <a:cs typeface="Times New Roman" panose="02020603050405020304" pitchFamily="18" charset="0"/>
              </a:rPr>
              <a:t>The firm should maintain a sound working capital position. It should have adequate working capital to run its business operations. Both excessive as well inadequate working capital positions are dangerous from the firm’s point of view. </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solidFill>
                  <a:schemeClr val="tx2"/>
                </a:solidFill>
                <a:effectLst/>
                <a:latin typeface="Times New Roman" panose="02020603050405020304" pitchFamily="18" charset="0"/>
                <a:cs typeface="Times New Roman" panose="02020603050405020304" pitchFamily="18" charset="0"/>
              </a:rPr>
              <a:t>The dangers of excessive working capital are as follows: </a:t>
            </a:r>
            <a:endParaRPr lang="en-IN" sz="2400" b="1" dirty="0">
              <a:solidFill>
                <a:schemeClr val="tx2"/>
              </a:solidFill>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cs typeface="Times New Roman" panose="02020603050405020304" pitchFamily="18" charset="0"/>
              </a:rPr>
              <a:t> It results in unnecessary accumulation of inventories. Thus chances of inventory mishandling, waste, theft and losses increase. </a:t>
            </a:r>
          </a:p>
          <a:p>
            <a:r>
              <a:rPr lang="en-IN" sz="2000" dirty="0">
                <a:effectLst/>
                <a:latin typeface="Times New Roman" panose="02020603050405020304" pitchFamily="18" charset="0"/>
                <a:cs typeface="Times New Roman" panose="02020603050405020304" pitchFamily="18" charset="0"/>
              </a:rPr>
              <a:t> It is an indication of defective credit policy and slack collection period. Consequently, higher incidence of bad debts results, which adversely affects profits. </a:t>
            </a:r>
          </a:p>
          <a:p>
            <a:r>
              <a:rPr lang="en-IN" sz="2000" dirty="0">
                <a:effectLst/>
                <a:latin typeface="Times New Roman" panose="02020603050405020304" pitchFamily="18" charset="0"/>
                <a:cs typeface="Times New Roman" panose="02020603050405020304" pitchFamily="18" charset="0"/>
              </a:rPr>
              <a:t> Excessive working capital makes management co placement which degenerates into managerial inefficiency. </a:t>
            </a:r>
          </a:p>
          <a:p>
            <a:pPr marL="0" indent="0">
              <a:buNone/>
            </a:pPr>
            <a:r>
              <a:rPr lang="en-IN" sz="2400" b="1" dirty="0">
                <a:solidFill>
                  <a:schemeClr val="tx2"/>
                </a:solidFill>
                <a:effectLst/>
                <a:latin typeface="Times New Roman" panose="02020603050405020304" pitchFamily="18" charset="0"/>
                <a:cs typeface="Times New Roman" panose="02020603050405020304" pitchFamily="18" charset="0"/>
              </a:rPr>
              <a:t>Inadequate working capital is also bad and has the following dangers: </a:t>
            </a:r>
          </a:p>
          <a:p>
            <a:pPr marL="311150" lvl="1" indent="-173038" algn="just"/>
            <a:r>
              <a:rPr lang="en-IN" sz="2000" dirty="0">
                <a:effectLst/>
                <a:latin typeface="Times New Roman" panose="02020603050405020304" pitchFamily="18" charset="0"/>
                <a:cs typeface="Times New Roman" panose="02020603050405020304" pitchFamily="18" charset="0"/>
              </a:rPr>
              <a:t> It stagnates growth. It becomes difficult for the firm to undertake profitable projects for non- availability of working capital funds. </a:t>
            </a:r>
          </a:p>
          <a:p>
            <a:pPr marL="311150" lvl="1" indent="-173038" algn="just"/>
            <a:r>
              <a:rPr lang="en-IN" sz="2000" dirty="0">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a:t>
            </a:r>
            <a:r>
              <a:rPr lang="en-IN" sz="2000" dirty="0">
                <a:effectLst/>
                <a:latin typeface="Times New Roman" panose="02020603050405020304" pitchFamily="18" charset="0"/>
                <a:cs typeface="Times New Roman" panose="02020603050405020304" pitchFamily="18" charset="0"/>
              </a:rPr>
              <a:t>t becomes difficult to implement operating plans and achieve the firm’s profit target. </a:t>
            </a:r>
          </a:p>
          <a:p>
            <a:pPr marL="311150" lvl="1" indent="-173038" algn="just"/>
            <a:r>
              <a:rPr lang="en-IN" sz="2000" dirty="0">
                <a:effectLst/>
                <a:latin typeface="Times New Roman" panose="02020603050405020304" pitchFamily="18" charset="0"/>
                <a:cs typeface="Times New Roman" panose="02020603050405020304" pitchFamily="18" charset="0"/>
              </a:rPr>
              <a:t>Operating inefficiencies creep in when it becomes difficult even to meet day-to-day commitments. </a:t>
            </a:r>
          </a:p>
          <a:p>
            <a:pPr marL="311150" lvl="1" indent="-173038" algn="just"/>
            <a:r>
              <a:rPr lang="en-IN" sz="2000" dirty="0">
                <a:effectLst/>
                <a:latin typeface="Times New Roman" panose="02020603050405020304" pitchFamily="18" charset="0"/>
                <a:cs typeface="Times New Roman" panose="02020603050405020304" pitchFamily="18" charset="0"/>
              </a:rPr>
              <a:t>Fixed assets are not efficiently utilized for the lack of working capital funds. Thus, the firm profitability would deteriorate. </a:t>
            </a:r>
          </a:p>
          <a:p>
            <a:pPr marL="311150" lvl="1" indent="-173038" algn="just"/>
            <a:r>
              <a:rPr lang="en-IN" sz="2000" dirty="0">
                <a:effectLst/>
                <a:latin typeface="Times New Roman" panose="02020603050405020304" pitchFamily="18" charset="0"/>
                <a:cs typeface="Times New Roman" panose="02020603050405020304" pitchFamily="18" charset="0"/>
              </a:rPr>
              <a:t>Paucity of working capital funds render the firm unable to avail attractive credit opportunities etc. </a:t>
            </a:r>
          </a:p>
          <a:p>
            <a:pPr marL="311150" lvl="1" indent="-173038" algn="just"/>
            <a:r>
              <a:rPr lang="en-IN" sz="2000" dirty="0">
                <a:effectLst/>
                <a:latin typeface="Times New Roman" panose="02020603050405020304" pitchFamily="18" charset="0"/>
                <a:cs typeface="Times New Roman" panose="02020603050405020304" pitchFamily="18" charset="0"/>
              </a:rPr>
              <a:t>The firm loses its reputation when it is not in a position to honour its short-term obligations. As a result, the firm faces tight credit terms. </a:t>
            </a:r>
          </a:p>
          <a:p>
            <a:pPr marL="0" indent="0">
              <a:buNone/>
            </a:pPr>
            <a:endParaRPr lang="en-US" dirty="0"/>
          </a:p>
        </p:txBody>
      </p:sp>
    </p:spTree>
    <p:extLst>
      <p:ext uri="{BB962C8B-B14F-4D97-AF65-F5344CB8AC3E}">
        <p14:creationId xmlns:p14="http://schemas.microsoft.com/office/powerpoint/2010/main" val="69193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0DB91-1F0D-2BA2-E7EB-79D29A197C55}"/>
              </a:ext>
            </a:extLst>
          </p:cNvPr>
          <p:cNvSpPr>
            <a:spLocks noGrp="1"/>
          </p:cNvSpPr>
          <p:nvPr>
            <p:ph idx="1"/>
          </p:nvPr>
        </p:nvSpPr>
        <p:spPr>
          <a:xfrm>
            <a:off x="335665" y="277792"/>
            <a:ext cx="11632557" cy="6423950"/>
          </a:xfrm>
        </p:spPr>
        <p:txBody>
          <a:bodyPr>
            <a:normAutofit lnSpcReduction="10000"/>
          </a:bodyPr>
          <a:lstStyle/>
          <a:p>
            <a:r>
              <a:rPr lang="en-IN" b="1" dirty="0">
                <a:solidFill>
                  <a:schemeClr val="accent2"/>
                </a:solidFill>
                <a:effectLst/>
                <a:latin typeface="Times New Roman" panose="02020603050405020304" pitchFamily="18" charset="0"/>
                <a:cs typeface="Times New Roman" panose="02020603050405020304" pitchFamily="18" charset="0"/>
              </a:rPr>
              <a:t>Factors affecting working capital </a:t>
            </a:r>
            <a:endParaRPr lang="en-IN" b="1" dirty="0">
              <a:solidFill>
                <a:schemeClr val="accent2"/>
              </a:solidFill>
              <a:latin typeface="Times New Roman" panose="02020603050405020304" pitchFamily="18" charset="0"/>
              <a:cs typeface="Times New Roman" panose="02020603050405020304" pitchFamily="18" charset="0"/>
            </a:endParaRPr>
          </a:p>
          <a:p>
            <a:pPr algn="just"/>
            <a:r>
              <a:rPr lang="en-IN" sz="2400" dirty="0">
                <a:effectLst/>
                <a:latin typeface="Times New Roman" panose="02020603050405020304" pitchFamily="18" charset="0"/>
                <a:cs typeface="Times New Roman" panose="02020603050405020304" pitchFamily="18" charset="0"/>
              </a:rPr>
              <a:t>The following factors determine the amount of working capital: </a:t>
            </a:r>
            <a:endParaRPr lang="en-IN" sz="2400" dirty="0">
              <a:latin typeface="Times New Roman" panose="02020603050405020304" pitchFamily="18" charset="0"/>
              <a:cs typeface="Times New Roman" panose="02020603050405020304" pitchFamily="18" charset="0"/>
            </a:endParaRPr>
          </a:p>
          <a:p>
            <a:pPr marL="0" indent="0" algn="just"/>
            <a:r>
              <a:rPr lang="en-US" sz="2400" dirty="0">
                <a:solidFill>
                  <a:srgbClr val="C00000"/>
                </a:solidFill>
                <a:latin typeface="Times New Roman" panose="02020603050405020304" pitchFamily="18" charset="0"/>
                <a:cs typeface="Times New Roman" panose="02020603050405020304" pitchFamily="18" charset="0"/>
              </a:rPr>
              <a:t>Nature of Business</a:t>
            </a:r>
            <a:r>
              <a:rPr lang="en-US" sz="2400" dirty="0">
                <a:solidFill>
                  <a:schemeClr val="tx1"/>
                </a:solidFill>
                <a:latin typeface="Times New Roman" panose="02020603050405020304" pitchFamily="18" charset="0"/>
                <a:cs typeface="Times New Roman" panose="02020603050405020304" pitchFamily="18" charset="0"/>
              </a:rPr>
              <a:t>: Service company versus manufacturing company</a:t>
            </a:r>
          </a:p>
          <a:p>
            <a:pPr marL="0" indent="0" algn="just">
              <a:buNone/>
            </a:pPr>
            <a:r>
              <a:rPr lang="en-US" sz="2400" dirty="0">
                <a:solidFill>
                  <a:schemeClr val="accent1"/>
                </a:solidFill>
                <a:latin typeface="Times New Roman" panose="02020603050405020304" pitchFamily="18" charset="0"/>
                <a:cs typeface="Times New Roman" panose="02020603050405020304" pitchFamily="18" charset="0"/>
              </a:rPr>
              <a:t>          Service firms </a:t>
            </a:r>
            <a:r>
              <a:rPr lang="en-US" sz="2400" dirty="0">
                <a:solidFill>
                  <a:schemeClr val="tx1"/>
                </a:solidFill>
                <a:latin typeface="Times New Roman" panose="02020603050405020304" pitchFamily="18" charset="0"/>
                <a:cs typeface="Times New Roman" panose="02020603050405020304" pitchFamily="18" charset="0"/>
              </a:rPr>
              <a:t>have short operating cycle, as they work predominantly on cash basis; need less WC.</a:t>
            </a:r>
          </a:p>
          <a:p>
            <a:pPr marL="0" indent="0" algn="just">
              <a:buNone/>
            </a:pPr>
            <a:r>
              <a:rPr lang="en-US" sz="2400" dirty="0">
                <a:solidFill>
                  <a:schemeClr val="accent1"/>
                </a:solidFill>
                <a:latin typeface="Times New Roman" panose="02020603050405020304" pitchFamily="18" charset="0"/>
                <a:cs typeface="Times New Roman" panose="02020603050405020304" pitchFamily="18" charset="0"/>
              </a:rPr>
              <a:t>          Manufacturing companies </a:t>
            </a:r>
            <a:r>
              <a:rPr lang="en-US" sz="2400" dirty="0">
                <a:solidFill>
                  <a:schemeClr val="tx1"/>
                </a:solidFill>
                <a:latin typeface="Times New Roman" panose="02020603050405020304" pitchFamily="18" charset="0"/>
                <a:cs typeface="Times New Roman" panose="02020603050405020304" pitchFamily="18" charset="0"/>
              </a:rPr>
              <a:t>have long operating cycle; sell largely on credit; they have heavy WC requirements.</a:t>
            </a:r>
          </a:p>
          <a:p>
            <a:pPr marL="0" indent="0" algn="just"/>
            <a:r>
              <a:rPr lang="en-US" sz="2400" dirty="0">
                <a:solidFill>
                  <a:srgbClr val="C00000"/>
                </a:solidFill>
                <a:latin typeface="Times New Roman" panose="02020603050405020304" pitchFamily="18" charset="0"/>
                <a:cs typeface="Times New Roman" panose="02020603050405020304" pitchFamily="18" charset="0"/>
              </a:rPr>
              <a:t>Seasonality of Operations</a:t>
            </a:r>
            <a:r>
              <a:rPr lang="en-US" sz="2400" dirty="0">
                <a:solidFill>
                  <a:schemeClr val="tx1"/>
                </a:solidFill>
                <a:latin typeface="Times New Roman" panose="02020603050405020304" pitchFamily="18" charset="0"/>
                <a:cs typeface="Times New Roman" panose="02020603050405020304" pitchFamily="18" charset="0"/>
              </a:rPr>
              <a:t>: Fluctuating working capital for a firm with seasonality in operations. For example, manufacturer of ceiling fans, sweaters and other woolen clothes.</a:t>
            </a:r>
          </a:p>
          <a:p>
            <a:pPr marL="0" indent="0" algn="just"/>
            <a:r>
              <a:rPr lang="en-US" sz="2400" dirty="0">
                <a:solidFill>
                  <a:srgbClr val="C00000"/>
                </a:solidFill>
                <a:latin typeface="Times New Roman" panose="02020603050405020304" pitchFamily="18" charset="0"/>
                <a:cs typeface="Times New Roman" panose="02020603050405020304" pitchFamily="18" charset="0"/>
              </a:rPr>
              <a:t>Production Policy</a:t>
            </a:r>
            <a:r>
              <a:rPr lang="en-US" sz="2400" dirty="0">
                <a:solidFill>
                  <a:schemeClr val="tx1"/>
                </a:solidFill>
                <a:latin typeface="Times New Roman" panose="02020603050405020304" pitchFamily="18" charset="0"/>
                <a:cs typeface="Times New Roman" panose="02020603050405020304" pitchFamily="18" charset="0"/>
              </a:rPr>
              <a:t>: Based on seasonality in operations, a firm may choose between steady production, level production, or intensified production during peak business period. Accordingly change the working capital requirements.</a:t>
            </a:r>
          </a:p>
          <a:p>
            <a:pPr marL="0" indent="0" algn="just">
              <a:buNone/>
            </a:pPr>
            <a:r>
              <a:rPr lang="en-US" sz="2400" dirty="0">
                <a:solidFill>
                  <a:srgbClr val="C00000"/>
                </a:solidFill>
                <a:latin typeface="Times New Roman" panose="02020603050405020304" pitchFamily="18" charset="0"/>
                <a:cs typeface="Times New Roman" panose="02020603050405020304" pitchFamily="18" charset="0"/>
              </a:rPr>
              <a:t>Market Conditions</a:t>
            </a:r>
            <a:r>
              <a:rPr lang="en-US" sz="2400" dirty="0">
                <a:solidFill>
                  <a:schemeClr val="tx1"/>
                </a:solidFill>
                <a:latin typeface="Times New Roman" panose="02020603050405020304" pitchFamily="18" charset="0"/>
                <a:cs typeface="Times New Roman" panose="02020603050405020304" pitchFamily="18" charset="0"/>
              </a:rPr>
              <a:t>: Factors such as competition prevailing in the market (e.g., premium automobiles), availability of credit (e.g., advance money demanded by real estate firms), and macroeconomic factors (e.g., interest rate).</a:t>
            </a:r>
          </a:p>
          <a:p>
            <a:pPr marL="0" indent="0" algn="just">
              <a:buNone/>
            </a:pPr>
            <a:r>
              <a:rPr lang="en-US" sz="2400" dirty="0">
                <a:solidFill>
                  <a:srgbClr val="C00000"/>
                </a:solidFill>
                <a:latin typeface="Times New Roman" panose="02020603050405020304" pitchFamily="18" charset="0"/>
                <a:cs typeface="Times New Roman" panose="02020603050405020304" pitchFamily="18" charset="0"/>
              </a:rPr>
              <a:t>Conditions of Supply</a:t>
            </a:r>
            <a:r>
              <a:rPr lang="en-US" sz="2400" dirty="0">
                <a:solidFill>
                  <a:schemeClr val="tx1"/>
                </a:solidFill>
                <a:latin typeface="Times New Roman" panose="02020603050405020304" pitchFamily="18" charset="0"/>
                <a:cs typeface="Times New Roman" panose="02020603050405020304" pitchFamily="18" charset="0"/>
              </a:rPr>
              <a:t>: A firm’s relations with other players in the ecosystem affect the supply of raw materials, spares, stores, etc. If supply is assured and prompt when demanded, the working capital requirements are less.</a:t>
            </a:r>
          </a:p>
          <a:p>
            <a:endParaRPr lang="en-US" dirty="0"/>
          </a:p>
        </p:txBody>
      </p:sp>
    </p:spTree>
    <p:extLst>
      <p:ext uri="{BB962C8B-B14F-4D97-AF65-F5344CB8AC3E}">
        <p14:creationId xmlns:p14="http://schemas.microsoft.com/office/powerpoint/2010/main" val="294054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3CC8F-4104-B1E8-B4D8-62E82B598F02}"/>
              </a:ext>
            </a:extLst>
          </p:cNvPr>
          <p:cNvSpPr>
            <a:spLocks noGrp="1"/>
          </p:cNvSpPr>
          <p:nvPr>
            <p:ph idx="1"/>
          </p:nvPr>
        </p:nvSpPr>
        <p:spPr>
          <a:xfrm>
            <a:off x="381965" y="462987"/>
            <a:ext cx="11424212" cy="6053560"/>
          </a:xfrm>
        </p:spPr>
        <p:txBody>
          <a:bodyPr/>
          <a:lstStyle/>
          <a:p>
            <a:r>
              <a:rPr lang="en-IN" b="1" dirty="0">
                <a:solidFill>
                  <a:schemeClr val="accent2"/>
                </a:solidFill>
                <a:effectLst/>
                <a:latin typeface="Times New Roman" panose="02020603050405020304" pitchFamily="18" charset="0"/>
                <a:cs typeface="Times New Roman" panose="02020603050405020304" pitchFamily="18" charset="0"/>
              </a:rPr>
              <a:t>Operating Cycle: </a:t>
            </a:r>
            <a:endParaRPr lang="en-IN" b="1" dirty="0">
              <a:solidFill>
                <a:schemeClr val="accent2"/>
              </a:solidFill>
              <a:latin typeface="Times New Roman" panose="02020603050405020304" pitchFamily="18" charset="0"/>
              <a:cs typeface="Times New Roman" panose="02020603050405020304" pitchFamily="18" charset="0"/>
            </a:endParaRPr>
          </a:p>
          <a:p>
            <a:pPr marL="0" indent="0" algn="just">
              <a:buNone/>
            </a:pPr>
            <a:r>
              <a:rPr lang="en-IN" sz="2400" dirty="0">
                <a:effectLst/>
                <a:latin typeface="Times New Roman" panose="02020603050405020304" pitchFamily="18" charset="0"/>
                <a:cs typeface="Times New Roman" panose="02020603050405020304" pitchFamily="18" charset="0"/>
              </a:rPr>
              <a:t>Working capital is also called a circulating capital or revolving capital. That is the money/capital which circulates in various forms of current assets in a continued manner. For example, at a point of time, funds may be tied up in raw materials and then later converted into semi-finished products, then into finished/ final products and when these finished products are sold, it is converted either into account receivables or cash. </a:t>
            </a:r>
            <a:endParaRPr lang="en-IN" sz="2400" dirty="0">
              <a:latin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12" name="Diagram 11">
            <a:extLst>
              <a:ext uri="{FF2B5EF4-FFF2-40B4-BE49-F238E27FC236}">
                <a16:creationId xmlns:a16="http://schemas.microsoft.com/office/drawing/2014/main" id="{794ECBEB-1D20-98FF-B30E-F89FA4A9381B}"/>
              </a:ext>
            </a:extLst>
          </p:cNvPr>
          <p:cNvGraphicFramePr/>
          <p:nvPr>
            <p:extLst>
              <p:ext uri="{D42A27DB-BD31-4B8C-83A1-F6EECF244321}">
                <p14:modId xmlns:p14="http://schemas.microsoft.com/office/powerpoint/2010/main" val="1433337354"/>
              </p:ext>
            </p:extLst>
          </p:nvPr>
        </p:nvGraphicFramePr>
        <p:xfrm>
          <a:off x="1666754" y="2939969"/>
          <a:ext cx="7558269" cy="3692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54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EF3D2-846E-EB4C-9AE1-67EC4DC189AA}"/>
              </a:ext>
            </a:extLst>
          </p:cNvPr>
          <p:cNvSpPr>
            <a:spLocks noGrp="1"/>
          </p:cNvSpPr>
          <p:nvPr>
            <p:ph idx="1"/>
          </p:nvPr>
        </p:nvSpPr>
        <p:spPr>
          <a:xfrm>
            <a:off x="416689" y="439838"/>
            <a:ext cx="11424212" cy="6018835"/>
          </a:xfrm>
        </p:spPr>
        <p:txBody>
          <a:bodyPr/>
          <a:lstStyle/>
          <a:p>
            <a:r>
              <a:rPr lang="en-IN" dirty="0">
                <a:solidFill>
                  <a:schemeClr val="accent2"/>
                </a:solidFill>
                <a:effectLst/>
                <a:latin typeface="Times New Roman" panose="02020603050405020304" pitchFamily="18" charset="0"/>
                <a:cs typeface="Times New Roman" panose="02020603050405020304" pitchFamily="18" charset="0"/>
              </a:rPr>
              <a:t>Policies for Financing Current Assets: </a:t>
            </a:r>
            <a:endParaRPr lang="en-IN"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b="1" dirty="0">
                <a:solidFill>
                  <a:schemeClr val="accent1">
                    <a:lumMod val="75000"/>
                  </a:schemeClr>
                </a:solidFill>
                <a:effectLst/>
                <a:latin typeface="Times New Roman" panose="02020603050405020304" pitchFamily="18" charset="0"/>
                <a:cs typeface="Times New Roman" panose="02020603050405020304" pitchFamily="18" charset="0"/>
              </a:rPr>
              <a:t>Spontaneous financing- </a:t>
            </a:r>
            <a:r>
              <a:rPr lang="en-IN" sz="2400" dirty="0">
                <a:effectLst/>
                <a:latin typeface="Times New Roman" panose="02020603050405020304" pitchFamily="18" charset="0"/>
                <a:cs typeface="Times New Roman" panose="02020603050405020304" pitchFamily="18" charset="0"/>
              </a:rPr>
              <a:t>Spontaneous financing refers to the automatic sources of short-term funds arising in the normal course of a business. Trade (suppliers) credit and outstanding expenses are examples of spontaneous financing. </a:t>
            </a:r>
          </a:p>
          <a:p>
            <a:pPr algn="just"/>
            <a:r>
              <a:rPr lang="en-IN" sz="2400" b="1" dirty="0">
                <a:solidFill>
                  <a:schemeClr val="accent1">
                    <a:lumMod val="75000"/>
                  </a:schemeClr>
                </a:solidFill>
                <a:effectLst/>
                <a:latin typeface="Times New Roman" panose="02020603050405020304" pitchFamily="18" charset="0"/>
                <a:cs typeface="Times New Roman" panose="02020603050405020304" pitchFamily="18" charset="0"/>
              </a:rPr>
              <a:t>Short-term financing – </a:t>
            </a:r>
            <a:r>
              <a:rPr lang="en-IN" sz="2400" dirty="0">
                <a:effectLst/>
                <a:latin typeface="Times New Roman" panose="02020603050405020304" pitchFamily="18" charset="0"/>
                <a:cs typeface="Times New Roman" panose="02020603050405020304" pitchFamily="18" charset="0"/>
              </a:rPr>
              <a:t>The short-term financing is obtained for a period less than one/year. It is arranged in advance from banks and other suppliers of short-term finance in the money market. Short-term finances include working capital funds from banks, public deposits, commercial paper, factoring of receivable etc. </a:t>
            </a:r>
          </a:p>
          <a:p>
            <a:pPr algn="just"/>
            <a:r>
              <a:rPr lang="en-IN" sz="2400" b="1" dirty="0">
                <a:solidFill>
                  <a:schemeClr val="accent1">
                    <a:lumMod val="75000"/>
                  </a:schemeClr>
                </a:solidFill>
                <a:effectLst/>
                <a:latin typeface="Times New Roman" panose="02020603050405020304" pitchFamily="18" charset="0"/>
                <a:cs typeface="Times New Roman" panose="02020603050405020304" pitchFamily="18" charset="0"/>
              </a:rPr>
              <a:t>Long-term financing- </a:t>
            </a:r>
            <a:r>
              <a:rPr lang="en-IN" sz="2400" dirty="0">
                <a:effectLst/>
                <a:latin typeface="Times New Roman" panose="02020603050405020304" pitchFamily="18" charset="0"/>
                <a:cs typeface="Times New Roman" panose="02020603050405020304" pitchFamily="18" charset="0"/>
              </a:rPr>
              <a:t>The sources of long-term financing include ordinary share capital, preference share capital debentures, long-term borrowing from financial institutions </a:t>
            </a:r>
          </a:p>
          <a:p>
            <a:pPr algn="just"/>
            <a:endParaRPr lang="en-IN" sz="240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400"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1512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7F4D6-0756-97D6-E280-4FC36366AD58}"/>
              </a:ext>
            </a:extLst>
          </p:cNvPr>
          <p:cNvSpPr>
            <a:spLocks noGrp="1"/>
          </p:cNvSpPr>
          <p:nvPr>
            <p:ph idx="1"/>
          </p:nvPr>
        </p:nvSpPr>
        <p:spPr>
          <a:xfrm>
            <a:off x="405114" y="347240"/>
            <a:ext cx="11482086" cy="6180881"/>
          </a:xfrm>
        </p:spPr>
        <p:txBody>
          <a:bodyPr>
            <a:normAutofit/>
          </a:bodyPr>
          <a:lstStyle/>
          <a:p>
            <a:r>
              <a:rPr lang="en-IN" sz="2400" dirty="0">
                <a:effectLst/>
                <a:latin typeface="Times New Roman" panose="02020603050405020304" pitchFamily="18" charset="0"/>
                <a:cs typeface="Times New Roman" panose="02020603050405020304" pitchFamily="18" charset="0"/>
              </a:rPr>
              <a:t>What should be the mix of short and long-term financing the approach following by a company may be referred to as: </a:t>
            </a:r>
          </a:p>
          <a:p>
            <a:pPr>
              <a:buFont typeface="Arial" panose="020B0604020202020204" pitchFamily="34" charset="0"/>
              <a:buChar char="•"/>
            </a:pPr>
            <a:r>
              <a:rPr lang="en-IN" sz="2400" dirty="0">
                <a:effectLst/>
                <a:latin typeface="Times New Roman" panose="02020603050405020304" pitchFamily="18" charset="0"/>
                <a:cs typeface="Times New Roman" panose="02020603050405020304" pitchFamily="18" charset="0"/>
              </a:rPr>
              <a:t>Matching approach </a:t>
            </a:r>
          </a:p>
          <a:p>
            <a:pPr>
              <a:buFont typeface="Arial" panose="020B0604020202020204" pitchFamily="34" charset="0"/>
              <a:buChar char="•"/>
            </a:pPr>
            <a:r>
              <a:rPr lang="en-IN" sz="2400" dirty="0">
                <a:effectLst/>
                <a:latin typeface="Times New Roman" panose="02020603050405020304" pitchFamily="18" charset="0"/>
                <a:cs typeface="Times New Roman" panose="02020603050405020304" pitchFamily="18" charset="0"/>
              </a:rPr>
              <a:t>Conservative approach </a:t>
            </a:r>
          </a:p>
          <a:p>
            <a:pPr>
              <a:buFont typeface="Arial" panose="020B0604020202020204" pitchFamily="34" charset="0"/>
              <a:buChar char="•"/>
            </a:pPr>
            <a:r>
              <a:rPr lang="en-IN" sz="2400" dirty="0">
                <a:effectLst/>
                <a:latin typeface="Times New Roman" panose="02020603050405020304" pitchFamily="18" charset="0"/>
                <a:cs typeface="Times New Roman" panose="02020603050405020304" pitchFamily="18" charset="0"/>
              </a:rPr>
              <a:t>Aggressive approach </a:t>
            </a:r>
          </a:p>
          <a:p>
            <a:pPr marL="0" indent="0">
              <a:buNone/>
            </a:pP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solidFill>
                  <a:srgbClr val="FF0000"/>
                </a:solidFill>
                <a:effectLst/>
                <a:latin typeface="Times New Roman" panose="02020603050405020304" pitchFamily="18" charset="0"/>
                <a:cs typeface="Times New Roman" panose="02020603050405020304" pitchFamily="18" charset="0"/>
              </a:rPr>
              <a:t>Matching Approach </a:t>
            </a:r>
          </a:p>
          <a:p>
            <a:pPr algn="jus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The firm can adopt a financial plan which matches the expected life of assets with the expected life of the source of funds raised to finance assets. Thus a ten-year loan may be raised to finance a plant with an expected life of ten years; stock of goods to be sold in thirty days may be financed with a thirty day commercial paper or a band loan. </a:t>
            </a:r>
          </a:p>
          <a:p>
            <a:endParaRPr lang="en-US" dirty="0"/>
          </a:p>
        </p:txBody>
      </p:sp>
    </p:spTree>
    <p:extLst>
      <p:ext uri="{BB962C8B-B14F-4D97-AF65-F5344CB8AC3E}">
        <p14:creationId xmlns:p14="http://schemas.microsoft.com/office/powerpoint/2010/main" val="3384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2C772-0D81-9D63-D3C0-2B40054C57DF}"/>
              </a:ext>
            </a:extLst>
          </p:cNvPr>
          <p:cNvSpPr>
            <a:spLocks noGrp="1"/>
          </p:cNvSpPr>
          <p:nvPr>
            <p:ph idx="1"/>
          </p:nvPr>
        </p:nvSpPr>
        <p:spPr>
          <a:xfrm>
            <a:off x="370390" y="416689"/>
            <a:ext cx="11354764" cy="6076708"/>
          </a:xfrm>
        </p:spPr>
        <p:txBody>
          <a:bodyPr>
            <a:normAutofit/>
          </a:bodyPr>
          <a:lstStyle/>
          <a:p>
            <a:pPr marL="0" indent="0" algn="l"/>
            <a:r>
              <a:rPr lang="en-US" sz="2800" b="1" dirty="0">
                <a:solidFill>
                  <a:srgbClr val="C00000"/>
                </a:solidFill>
                <a:latin typeface="Times New Roman" panose="02020603050405020304" pitchFamily="18" charset="0"/>
                <a:cs typeface="Times New Roman" panose="02020603050405020304" pitchFamily="18" charset="0"/>
              </a:rPr>
              <a:t>Conservative/Flexible Policy</a:t>
            </a:r>
            <a:r>
              <a:rPr lang="en-US" sz="2800" b="1" dirty="0">
                <a:solidFill>
                  <a:schemeClr val="tx1"/>
                </a:solidFill>
                <a:latin typeface="Times New Roman" panose="02020603050405020304" pitchFamily="18" charset="0"/>
                <a:cs typeface="Times New Roman" panose="02020603050405020304" pitchFamily="18" charset="0"/>
              </a:rPr>
              <a:t>:</a:t>
            </a:r>
          </a:p>
          <a:p>
            <a:pPr marL="0" indent="0" algn="just">
              <a:lnSpc>
                <a:spcPct val="120000"/>
              </a:lnSpc>
              <a:buNone/>
            </a:pPr>
            <a:r>
              <a:rPr lang="en-IN" sz="2400" dirty="0">
                <a:effectLst/>
                <a:latin typeface="Times New Roman" panose="02020603050405020304" pitchFamily="18" charset="0"/>
                <a:cs typeface="Times New Roman" panose="02020603050405020304" pitchFamily="18" charset="0"/>
              </a:rPr>
              <a:t>A firm in practice may adopt a conservative approach in financing its current and fixed assets. The financing policy of the firm is said to be conservative when it depends more on long-term funds for financing needs under a conservative plan, the firm finances its permanent assets and also as part of temporary current assets with long-term financing. </a:t>
            </a:r>
          </a:p>
          <a:p>
            <a:pPr marL="0" indent="0" algn="just">
              <a:lnSpc>
                <a:spcPct val="120000"/>
              </a:lnSpc>
              <a:buNone/>
            </a:pPr>
            <a:endParaRPr lang="en-IN" sz="2400" b="1" dirty="0">
              <a:solidFill>
                <a:schemeClr val="tx1"/>
              </a:solidFill>
              <a:latin typeface="Times New Roman" panose="02020603050405020304" pitchFamily="18" charset="0"/>
              <a:cs typeface="Times New Roman" panose="02020603050405020304" pitchFamily="18" charset="0"/>
            </a:endParaRPr>
          </a:p>
          <a:p>
            <a:pPr marL="0" indent="0" algn="l"/>
            <a:r>
              <a:rPr lang="en-US" sz="2800" b="1" dirty="0">
                <a:solidFill>
                  <a:srgbClr val="C00000"/>
                </a:solidFill>
                <a:latin typeface="Calibri" panose="020F0502020204030204" pitchFamily="34" charset="0"/>
                <a:cs typeface="Calibri" panose="020F0502020204030204" pitchFamily="34" charset="0"/>
              </a:rPr>
              <a:t>Restrictive/Aggressive Policy</a:t>
            </a:r>
            <a:r>
              <a:rPr lang="en-US" sz="2800" b="1" dirty="0">
                <a:solidFill>
                  <a:schemeClr val="tx1"/>
                </a:solidFill>
                <a:latin typeface="Calibri" panose="020F0502020204030204" pitchFamily="34" charset="0"/>
                <a:cs typeface="Calibri" panose="020F0502020204030204" pitchFamily="34" charset="0"/>
              </a:rPr>
              <a:t>:</a:t>
            </a:r>
          </a:p>
          <a:p>
            <a:pPr marL="0" indent="0" algn="just">
              <a:lnSpc>
                <a:spcPct val="150000"/>
              </a:lnSpc>
            </a:pPr>
            <a:r>
              <a:rPr lang="en-IN" sz="2400" dirty="0">
                <a:effectLst/>
                <a:latin typeface="Times New Roman" panose="02020603050405020304" pitchFamily="18" charset="0"/>
                <a:cs typeface="Times New Roman" panose="02020603050405020304" pitchFamily="18" charset="0"/>
              </a:rPr>
              <a:t>A firm may be aggressive in financing its assets. An aggressive policy is said to be followed by the firm when it uses more short-term financing than warranted by the matching plan. Under an aggressive policy, the firm finances a part of its permanent current assets with short-term financing. </a:t>
            </a:r>
            <a:endParaRPr lang="en-US" sz="2400" b="1" dirty="0">
              <a:solidFill>
                <a:schemeClr val="tx1"/>
              </a:solidFill>
              <a:latin typeface="Calibri" panose="020F0502020204030204" pitchFamily="34" charset="0"/>
              <a:cs typeface="Calibri" panose="020F0502020204030204" pitchFamily="34" charset="0"/>
            </a:endParaRPr>
          </a:p>
          <a:p>
            <a:pPr marL="0" indent="0" algn="just">
              <a:lnSpc>
                <a:spcPct val="120000"/>
              </a:lnSpc>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07308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2609</TotalTime>
  <Words>2288</Words>
  <Application>Microsoft Macintosh PowerPoint</Application>
  <PresentationFormat>Widescreen</PresentationFormat>
  <Paragraphs>265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MinionPro</vt:lpstr>
      <vt:lpstr>Times New Roman</vt:lpstr>
      <vt:lpstr>Office Theme</vt:lpstr>
      <vt:lpstr>Working Capital Management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Cash Requirement for working Capital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Capital Management  </dc:title>
  <dc:creator>Microsoft Office User</dc:creator>
  <cp:lastModifiedBy>Microsoft Office User</cp:lastModifiedBy>
  <cp:revision>17</cp:revision>
  <dcterms:created xsi:type="dcterms:W3CDTF">2023-04-07T11:49:38Z</dcterms:created>
  <dcterms:modified xsi:type="dcterms:W3CDTF">2023-04-10T11:35:52Z</dcterms:modified>
</cp:coreProperties>
</file>