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sldIdLst>
    <p:sldId id="256" r:id="rId5"/>
    <p:sldId id="257" r:id="rId6"/>
    <p:sldId id="259" r:id="rId7"/>
    <p:sldId id="260" r:id="rId8"/>
    <p:sldId id="261" r:id="rId9"/>
    <p:sldId id="258" r:id="rId10"/>
    <p:sldId id="262" r:id="rId11"/>
    <p:sldId id="263" r:id="rId12"/>
    <p:sldId id="264" r:id="rId13"/>
    <p:sldId id="265" r:id="rId14"/>
    <p:sldId id="266" r:id="rId15"/>
    <p:sldId id="267" r:id="rId16"/>
    <p:sldId id="270" r:id="rId17"/>
    <p:sldId id="268" r:id="rId18"/>
    <p:sldId id="269" r:id="rId19"/>
    <p:sldId id="271" r:id="rId20"/>
    <p:sldId id="272" r:id="rId21"/>
    <p:sldId id="273" r:id="rId22"/>
    <p:sldId id="275" r:id="rId23"/>
    <p:sldId id="276" r:id="rId24"/>
    <p:sldId id="277" r:id="rId25"/>
    <p:sldId id="274" r:id="rId26"/>
    <p:sldId id="278" r:id="rId27"/>
    <p:sldId id="279" r:id="rId28"/>
    <p:sldId id="280" r:id="rId29"/>
    <p:sldId id="281" r:id="rId30"/>
    <p:sldId id="282" r:id="rId31"/>
    <p:sldId id="283" r:id="rId32"/>
    <p:sldId id="285" r:id="rId33"/>
    <p:sldId id="284" r:id="rId34"/>
    <p:sldId id="286" r:id="rId35"/>
    <p:sldId id="287" r:id="rId36"/>
    <p:sldId id="288" r:id="rId37"/>
    <p:sldId id="289" r:id="rId38"/>
    <p:sldId id="290" r:id="rId39"/>
    <p:sldId id="291" r:id="rId40"/>
    <p:sldId id="292" r:id="rId41"/>
    <p:sldId id="293" r:id="rId42"/>
    <p:sldId id="294" r:id="rId43"/>
  </p:sldIdLst>
  <p:sldSz cx="9144000" cy="6858000" type="screen4x3"/>
  <p:notesSz cx="6858000" cy="9144000"/>
  <p:defaultTextStyle>
    <a:defPPr>
      <a:defRPr lang="x-none"/>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31" d="100"/>
          <a:sy n="31" d="100"/>
        </p:scale>
        <p:origin x="-104" y="-16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C718566-F006-4ABE-870C-EDFA7060B7D7}" type="datetimeFigureOut">
              <a:rPr lang="x-none" smtClean="0"/>
              <a:pPr/>
              <a:t>4/12/16</a:t>
            </a:fld>
            <a:endParaRPr lang="x-none"/>
          </a:p>
        </p:txBody>
      </p:sp>
      <p:sp>
        <p:nvSpPr>
          <p:cNvPr id="17" name="Footer Placeholder 16"/>
          <p:cNvSpPr>
            <a:spLocks noGrp="1"/>
          </p:cNvSpPr>
          <p:nvPr>
            <p:ph type="ftr" sz="quarter" idx="11"/>
          </p:nvPr>
        </p:nvSpPr>
        <p:spPr/>
        <p:txBody>
          <a:bodyPr/>
          <a:lstStyle/>
          <a:p>
            <a:endParaRPr lang="x-none"/>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52736E-5486-4799-88AD-E90FEDF088B3}" type="slidenum">
              <a:rPr lang="x-none" smtClean="0"/>
              <a:pPr/>
              <a:t>‹#›</a:t>
            </a:fld>
            <a:endParaRPr lang="x-none"/>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718566-F006-4ABE-870C-EDFA7060B7D7}" type="datetimeFigureOut">
              <a:rPr lang="x-none" smtClean="0"/>
              <a:pPr/>
              <a:t>4/12/16</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2736E-5486-4799-88AD-E90FEDF088B3}" type="slidenum">
              <a:rPr lang="x-none" smtClean="0"/>
              <a:pPr/>
              <a:t>‹#›</a:t>
            </a:fld>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652736E-5486-4799-88AD-E90FEDF088B3}" type="slidenum">
              <a:rPr lang="x-none" smtClean="0"/>
              <a:pPr/>
              <a:t>‹#›</a:t>
            </a:fld>
            <a:endParaRPr lang="x-none"/>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718566-F006-4ABE-870C-EDFA7060B7D7}" type="datetimeFigureOut">
              <a:rPr lang="x-none" smtClean="0"/>
              <a:pPr/>
              <a:t>4/12/16</a:t>
            </a:fld>
            <a:endParaRPr lang="x-none"/>
          </a:p>
        </p:txBody>
      </p:sp>
      <p:sp>
        <p:nvSpPr>
          <p:cNvPr id="5" name="Footer Placeholder 4"/>
          <p:cNvSpPr>
            <a:spLocks noGrp="1"/>
          </p:cNvSpPr>
          <p:nvPr>
            <p:ph type="ftr" sz="quarter" idx="11"/>
          </p:nvPr>
        </p:nvSpPr>
        <p:spPr/>
        <p:txBody>
          <a:bodyPr/>
          <a:lstStyle/>
          <a:p>
            <a:endParaRPr lang="x-none"/>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C718566-F006-4ABE-870C-EDFA7060B7D7}" type="datetimeFigureOut">
              <a:rPr lang="x-none" smtClean="0"/>
              <a:pPr/>
              <a:t>4/12/16</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4361688" y="1026372"/>
            <a:ext cx="457200" cy="441325"/>
          </a:xfrm>
        </p:spPr>
        <p:txBody>
          <a:bodyPr/>
          <a:lstStyle/>
          <a:p>
            <a:fld id="{C652736E-5486-4799-88AD-E90FEDF088B3}" type="slidenum">
              <a:rPr lang="x-none" smtClean="0"/>
              <a:pPr/>
              <a:t>‹#›</a:t>
            </a:fld>
            <a:endParaRPr lang="x-none"/>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x-none"/>
          </a:p>
        </p:txBody>
      </p:sp>
      <p:sp>
        <p:nvSpPr>
          <p:cNvPr id="4" name="Date Placeholder 3"/>
          <p:cNvSpPr>
            <a:spLocks noGrp="1"/>
          </p:cNvSpPr>
          <p:nvPr>
            <p:ph type="dt" sz="half" idx="10"/>
          </p:nvPr>
        </p:nvSpPr>
        <p:spPr/>
        <p:txBody>
          <a:bodyPr/>
          <a:lstStyle/>
          <a:p>
            <a:fld id="{9C718566-F006-4ABE-870C-EDFA7060B7D7}" type="datetimeFigureOut">
              <a:rPr lang="x-none" smtClean="0"/>
              <a:pPr/>
              <a:t>4/12/16</a:t>
            </a:fld>
            <a:endParaRPr lang="x-none"/>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52736E-5486-4799-88AD-E90FEDF088B3}" type="slidenum">
              <a:rPr lang="x-none" smtClean="0"/>
              <a:pPr/>
              <a:t>‹#›</a:t>
            </a:fld>
            <a:endParaRPr lang="x-none"/>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C718566-F006-4ABE-870C-EDFA7060B7D7}" type="datetimeFigureOut">
              <a:rPr lang="x-none" smtClean="0"/>
              <a:pPr/>
              <a:t>4/12/16</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2736E-5486-4799-88AD-E90FEDF088B3}" type="slidenum">
              <a:rPr lang="x-none" smtClean="0"/>
              <a:pPr/>
              <a:t>‹#›</a:t>
            </a:fld>
            <a:endParaRPr lang="x-none"/>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C718566-F006-4ABE-870C-EDFA7060B7D7}" type="datetimeFigureOut">
              <a:rPr lang="x-none" smtClean="0"/>
              <a:pPr/>
              <a:t>4/12/16</a:t>
            </a:fld>
            <a:endParaRPr lang="x-none"/>
          </a:p>
        </p:txBody>
      </p:sp>
      <p:sp>
        <p:nvSpPr>
          <p:cNvPr id="8" name="Footer Placeholder 7"/>
          <p:cNvSpPr>
            <a:spLocks noGrp="1"/>
          </p:cNvSpPr>
          <p:nvPr>
            <p:ph type="ftr" sz="quarter" idx="11"/>
          </p:nvPr>
        </p:nvSpPr>
        <p:spPr>
          <a:xfrm>
            <a:off x="304800" y="6409944"/>
            <a:ext cx="3581400" cy="365760"/>
          </a:xfrm>
        </p:spPr>
        <p:txBody>
          <a:bodyPr/>
          <a:lstStyle/>
          <a:p>
            <a:endParaRPr lang="x-none"/>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652736E-5486-4799-88AD-E90FEDF088B3}" type="slidenum">
              <a:rPr lang="x-none" smtClean="0"/>
              <a:pPr/>
              <a:t>‹#›</a:t>
            </a:fld>
            <a:endParaRPr lang="x-none"/>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718566-F006-4ABE-870C-EDFA7060B7D7}" type="datetimeFigureOut">
              <a:rPr lang="x-none" smtClean="0"/>
              <a:pPr/>
              <a:t>4/12/16</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a:xfrm>
            <a:off x="4343400" y="1036020"/>
            <a:ext cx="457200" cy="441325"/>
          </a:xfrm>
        </p:spPr>
        <p:txBody>
          <a:bodyPr/>
          <a:lstStyle/>
          <a:p>
            <a:fld id="{C652736E-5486-4799-88AD-E90FEDF088B3}" type="slidenum">
              <a:rPr lang="x-none" smtClean="0"/>
              <a:pPr/>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C718566-F006-4ABE-870C-EDFA7060B7D7}" type="datetimeFigureOut">
              <a:rPr lang="x-none" smtClean="0"/>
              <a:pPr/>
              <a:t>4/12/16</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652736E-5486-4799-88AD-E90FEDF088B3}" type="slidenum">
              <a:rPr lang="x-none" smtClean="0"/>
              <a:pPr/>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652736E-5486-4799-88AD-E90FEDF088B3}" type="slidenum">
              <a:rPr lang="x-none" smtClean="0"/>
              <a:pPr/>
              <a:t>‹#›</a:t>
            </a:fld>
            <a:endParaRPr lang="x-non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C718566-F006-4ABE-870C-EDFA7060B7D7}" type="datetimeFigureOut">
              <a:rPr lang="x-none" smtClean="0"/>
              <a:pPr/>
              <a:t>4/12/16</a:t>
            </a:fld>
            <a:endParaRPr lang="x-none"/>
          </a:p>
        </p:txBody>
      </p:sp>
      <p:sp>
        <p:nvSpPr>
          <p:cNvPr id="6" name="Footer Placeholder 5"/>
          <p:cNvSpPr>
            <a:spLocks noGrp="1"/>
          </p:cNvSpPr>
          <p:nvPr>
            <p:ph type="ftr" sz="quarter" idx="11"/>
          </p:nvPr>
        </p:nvSpPr>
        <p:spPr>
          <a:xfrm>
            <a:off x="301752" y="6410848"/>
            <a:ext cx="3383280" cy="365760"/>
          </a:xfrm>
        </p:spPr>
        <p:txBody>
          <a:bodyPr/>
          <a:lstStyle/>
          <a:p>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652736E-5486-4799-88AD-E90FEDF088B3}" type="slidenum">
              <a:rPr lang="x-none" smtClean="0"/>
              <a:pPr/>
              <a:t>‹#›</a:t>
            </a:fld>
            <a:endParaRPr lang="x-none"/>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C718566-F006-4ABE-870C-EDFA7060B7D7}" type="datetimeFigureOut">
              <a:rPr lang="x-none" smtClean="0"/>
              <a:pPr/>
              <a:t>4/12/16</a:t>
            </a:fld>
            <a:endParaRPr lang="x-none"/>
          </a:p>
        </p:txBody>
      </p:sp>
      <p:sp>
        <p:nvSpPr>
          <p:cNvPr id="6" name="Footer Placeholder 5"/>
          <p:cNvSpPr>
            <a:spLocks noGrp="1"/>
          </p:cNvSpPr>
          <p:nvPr>
            <p:ph type="ftr" sz="quarter" idx="11"/>
          </p:nvPr>
        </p:nvSpPr>
        <p:spPr>
          <a:xfrm>
            <a:off x="301752" y="6410848"/>
            <a:ext cx="3584448" cy="365760"/>
          </a:xfrm>
        </p:spPr>
        <p:txBody>
          <a:bodyPr/>
          <a:lstStyle/>
          <a:p>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C718566-F006-4ABE-870C-EDFA7060B7D7}" type="datetimeFigureOut">
              <a:rPr lang="x-none" smtClean="0"/>
              <a:pPr/>
              <a:t>4/12/16</a:t>
            </a:fld>
            <a:endParaRPr lang="x-none"/>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x-non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52736E-5486-4799-88AD-E90FEDF088B3}" type="slidenum">
              <a:rPr lang="x-none" smtClean="0"/>
              <a:pPr/>
              <a:t>‹#›</a:t>
            </a:fld>
            <a:endParaRPr lang="x-none"/>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1"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971800"/>
            <a:ext cx="8077200" cy="1752600"/>
          </a:xfrm>
        </p:spPr>
        <p:txBody>
          <a:bodyPr>
            <a:noAutofit/>
          </a:bodyPr>
          <a:lstStyle/>
          <a:p>
            <a:r>
              <a:rPr lang="en-US" sz="4000" dirty="0" smtClean="0">
                <a:solidFill>
                  <a:schemeClr val="accent1"/>
                </a:solidFill>
                <a:latin typeface="Batang" pitchFamily="18" charset="-127"/>
              </a:rPr>
              <a:t>Making Capital Investment Decisions</a:t>
            </a:r>
          </a:p>
          <a:p>
            <a:endParaRPr lang="x-none" sz="4000" dirty="0">
              <a:solidFill>
                <a:schemeClr val="accent1"/>
              </a:solidFill>
            </a:endParaRPr>
          </a:p>
        </p:txBody>
      </p:sp>
      <p:sp>
        <p:nvSpPr>
          <p:cNvPr id="2" name="Title 1"/>
          <p:cNvSpPr>
            <a:spLocks noGrp="1"/>
          </p:cNvSpPr>
          <p:nvPr>
            <p:ph type="ctrTitle"/>
          </p:nvPr>
        </p:nvSpPr>
        <p:spPr/>
        <p:txBody>
          <a:bodyPr/>
          <a:lstStyle/>
          <a:p>
            <a:r>
              <a:rPr lang="en-US" sz="4400" b="1" dirty="0" smtClean="0">
                <a:latin typeface="Batang" pitchFamily="18" charset="-127"/>
              </a:rPr>
              <a:t>Chapter 10</a:t>
            </a:r>
            <a:r>
              <a:rPr lang="en-US" sz="4400" b="1" dirty="0" smtClean="0">
                <a:solidFill>
                  <a:schemeClr val="bg1"/>
                </a:solidFill>
                <a:latin typeface="Batang" pitchFamily="18" charset="-127"/>
              </a:rPr>
              <a:t/>
            </a:r>
            <a:br>
              <a:rPr lang="en-US" sz="4400" b="1" dirty="0" smtClean="0">
                <a:solidFill>
                  <a:schemeClr val="bg1"/>
                </a:solidFill>
                <a:latin typeface="Batang" pitchFamily="18" charset="-127"/>
              </a:rPr>
            </a:b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1 Page 327</a:t>
            </a:r>
            <a:endParaRPr lang="x-none" dirty="0"/>
          </a:p>
        </p:txBody>
      </p:sp>
      <p:sp>
        <p:nvSpPr>
          <p:cNvPr id="3" name="Content Placeholder 2"/>
          <p:cNvSpPr>
            <a:spLocks noGrp="1"/>
          </p:cNvSpPr>
          <p:nvPr>
            <p:ph sz="quarter" idx="1"/>
          </p:nvPr>
        </p:nvSpPr>
        <p:spPr/>
        <p:txBody>
          <a:bodyPr>
            <a:normAutofit fontScale="85000" lnSpcReduction="10000"/>
          </a:bodyPr>
          <a:lstStyle/>
          <a:p>
            <a:pPr algn="l" rtl="0">
              <a:lnSpc>
                <a:spcPct val="150000"/>
              </a:lnSpc>
            </a:pPr>
            <a:r>
              <a:rPr lang="en-US" sz="2400" dirty="0" smtClean="0"/>
              <a:t>Parker &amp; stone Inc., is looking at setting up a new manufacturing plant in south park to produce garden tools. The company bought some land six years ago for 6$ million in anticipation of using it as a warehouse and distribution site, but the company has since decided to rent these facilities from a competitor instead. If the land were sold today, the company would net 6.4$ million. The company wants to build its manufacturing plant on this land; the plant will cost 14.2$ million to build, and the site requires 890,000$ worth of grading before its suitable for construction. What is the proper cash flow amount to use as the initial investment in fixed assets when evaluating the project? Why?</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3 Page 328</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A proposed new investment has projected sales of 830,000$. Variable costs are 60 percent of sales, and fixed costs are 181,000$; depreciation is 77,000$. Prepare a pro forma income statement assuming  a tax rate of 35 percent. What is the projected net income?</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4 Page 328</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Consider the following income statement:</a:t>
            </a:r>
            <a:endParaRPr lang="x-none" sz="2400" dirty="0"/>
          </a:p>
        </p:txBody>
      </p:sp>
      <p:graphicFrame>
        <p:nvGraphicFramePr>
          <p:cNvPr id="4" name="Table 3"/>
          <p:cNvGraphicFramePr>
            <a:graphicFrameLocks noGrp="1"/>
          </p:cNvGraphicFramePr>
          <p:nvPr/>
        </p:nvGraphicFramePr>
        <p:xfrm>
          <a:off x="1447800" y="2362200"/>
          <a:ext cx="6096000" cy="2225040"/>
        </p:xfrm>
        <a:graphic>
          <a:graphicData uri="http://schemas.openxmlformats.org/drawingml/2006/table">
            <a:tbl>
              <a:tblPr rtl="1" firstRow="1" bandRow="1">
                <a:tableStyleId>{5C22544A-7EE6-4342-B048-85BDC9FD1C3A}</a:tableStyleId>
              </a:tblPr>
              <a:tblGrid>
                <a:gridCol w="3048000"/>
                <a:gridCol w="3048000"/>
              </a:tblGrid>
              <a:tr h="370840">
                <a:tc>
                  <a:txBody>
                    <a:bodyPr/>
                    <a:lstStyle/>
                    <a:p>
                      <a:pPr algn="ctr" rtl="0"/>
                      <a:r>
                        <a:rPr lang="en-US" dirty="0" smtClean="0"/>
                        <a:t>824,500</a:t>
                      </a:r>
                      <a:endParaRPr lang="x-none" dirty="0"/>
                    </a:p>
                  </a:txBody>
                  <a:tcPr/>
                </a:tc>
                <a:tc>
                  <a:txBody>
                    <a:bodyPr/>
                    <a:lstStyle/>
                    <a:p>
                      <a:pPr algn="ctr" rtl="0"/>
                      <a:r>
                        <a:rPr lang="en-US" dirty="0" smtClean="0"/>
                        <a:t>sales</a:t>
                      </a:r>
                      <a:endParaRPr lang="x-none" dirty="0"/>
                    </a:p>
                  </a:txBody>
                  <a:tcPr/>
                </a:tc>
              </a:tr>
              <a:tr h="370840">
                <a:tc>
                  <a:txBody>
                    <a:bodyPr/>
                    <a:lstStyle/>
                    <a:p>
                      <a:pPr algn="ctr" rtl="0"/>
                      <a:r>
                        <a:rPr lang="en-US" dirty="0" smtClean="0"/>
                        <a:t>538,900</a:t>
                      </a:r>
                      <a:endParaRPr lang="x-none" dirty="0"/>
                    </a:p>
                  </a:txBody>
                  <a:tcPr/>
                </a:tc>
                <a:tc>
                  <a:txBody>
                    <a:bodyPr/>
                    <a:lstStyle/>
                    <a:p>
                      <a:pPr algn="ctr" rtl="0"/>
                      <a:r>
                        <a:rPr lang="en-US" dirty="0" smtClean="0"/>
                        <a:t>costs</a:t>
                      </a:r>
                      <a:endParaRPr lang="x-none" dirty="0"/>
                    </a:p>
                  </a:txBody>
                  <a:tcPr/>
                </a:tc>
              </a:tr>
              <a:tr h="370840">
                <a:tc>
                  <a:txBody>
                    <a:bodyPr/>
                    <a:lstStyle/>
                    <a:p>
                      <a:pPr algn="ctr" rtl="0"/>
                      <a:r>
                        <a:rPr lang="en-US" dirty="0" smtClean="0"/>
                        <a:t>126,500</a:t>
                      </a:r>
                      <a:endParaRPr lang="x-none" dirty="0"/>
                    </a:p>
                  </a:txBody>
                  <a:tcPr/>
                </a:tc>
                <a:tc>
                  <a:txBody>
                    <a:bodyPr/>
                    <a:lstStyle/>
                    <a:p>
                      <a:pPr algn="ctr" rtl="0"/>
                      <a:r>
                        <a:rPr lang="en-US" dirty="0" smtClean="0"/>
                        <a:t>Depreciation</a:t>
                      </a:r>
                      <a:endParaRPr lang="x-none" dirty="0"/>
                    </a:p>
                  </a:txBody>
                  <a:tcPr/>
                </a:tc>
              </a:tr>
              <a:tr h="370840">
                <a:tc>
                  <a:txBody>
                    <a:bodyPr/>
                    <a:lstStyle/>
                    <a:p>
                      <a:pPr algn="ctr" rtl="0"/>
                      <a:r>
                        <a:rPr lang="en-US" dirty="0" smtClean="0"/>
                        <a:t>?</a:t>
                      </a:r>
                      <a:endParaRPr lang="x-none" dirty="0"/>
                    </a:p>
                  </a:txBody>
                  <a:tcPr/>
                </a:tc>
                <a:tc>
                  <a:txBody>
                    <a:bodyPr/>
                    <a:lstStyle/>
                    <a:p>
                      <a:pPr algn="ctr" rtl="0"/>
                      <a:r>
                        <a:rPr lang="en-US" dirty="0" smtClean="0"/>
                        <a:t>EBIT</a:t>
                      </a:r>
                      <a:endParaRPr lang="x-none" dirty="0"/>
                    </a:p>
                  </a:txBody>
                  <a:tcPr/>
                </a:tc>
              </a:tr>
              <a:tr h="370840">
                <a:tc>
                  <a:txBody>
                    <a:bodyPr/>
                    <a:lstStyle/>
                    <a:p>
                      <a:pPr algn="ctr" rtl="0"/>
                      <a:r>
                        <a:rPr lang="en-US" dirty="0" smtClean="0"/>
                        <a:t>?</a:t>
                      </a:r>
                      <a:endParaRPr lang="x-none" dirty="0"/>
                    </a:p>
                  </a:txBody>
                  <a:tcPr/>
                </a:tc>
                <a:tc>
                  <a:txBody>
                    <a:bodyPr/>
                    <a:lstStyle/>
                    <a:p>
                      <a:pPr algn="ctr" rtl="0"/>
                      <a:r>
                        <a:rPr lang="en-US" dirty="0" smtClean="0"/>
                        <a:t>Taxes(34%)</a:t>
                      </a:r>
                      <a:endParaRPr lang="x-none" dirty="0"/>
                    </a:p>
                  </a:txBody>
                  <a:tcPr/>
                </a:tc>
              </a:tr>
              <a:tr h="370840">
                <a:tc>
                  <a:txBody>
                    <a:bodyPr/>
                    <a:lstStyle/>
                    <a:p>
                      <a:pPr algn="ctr" rtl="0"/>
                      <a:r>
                        <a:rPr lang="en-US" dirty="0" smtClean="0"/>
                        <a:t>?</a:t>
                      </a:r>
                      <a:endParaRPr lang="x-none" dirty="0"/>
                    </a:p>
                  </a:txBody>
                  <a:tcPr/>
                </a:tc>
                <a:tc>
                  <a:txBody>
                    <a:bodyPr/>
                    <a:lstStyle/>
                    <a:p>
                      <a:pPr algn="ctr" rtl="0"/>
                      <a:r>
                        <a:rPr lang="en-US" dirty="0" smtClean="0"/>
                        <a:t>Net income</a:t>
                      </a:r>
                      <a:endParaRPr lang="x-none" dirty="0"/>
                    </a:p>
                  </a:txBody>
                  <a:tcPr/>
                </a:tc>
              </a:tr>
            </a:tbl>
          </a:graphicData>
        </a:graphic>
      </p:graphicFrame>
      <p:sp>
        <p:nvSpPr>
          <p:cNvPr id="5" name="TextBox 4"/>
          <p:cNvSpPr txBox="1"/>
          <p:nvPr/>
        </p:nvSpPr>
        <p:spPr>
          <a:xfrm>
            <a:off x="304800" y="4800600"/>
            <a:ext cx="8610600" cy="1133772"/>
          </a:xfrm>
          <a:prstGeom prst="rect">
            <a:avLst/>
          </a:prstGeom>
          <a:noFill/>
        </p:spPr>
        <p:txBody>
          <a:bodyPr wrap="square" rtlCol="1">
            <a:spAutoFit/>
          </a:bodyPr>
          <a:lstStyle/>
          <a:p>
            <a:pPr algn="l" rtl="0">
              <a:lnSpc>
                <a:spcPct val="150000"/>
              </a:lnSpc>
            </a:pPr>
            <a:r>
              <a:rPr lang="en-US" sz="2400" dirty="0" smtClean="0"/>
              <a:t>Fill in the missing numbers and then calculate the OCF. What is the depreciation tax shield?</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9,10 Page 328</a:t>
            </a:r>
            <a:endParaRPr lang="x-none" dirty="0"/>
          </a:p>
        </p:txBody>
      </p:sp>
      <p:sp>
        <p:nvSpPr>
          <p:cNvPr id="3" name="Content Placeholder 2"/>
          <p:cNvSpPr>
            <a:spLocks noGrp="1"/>
          </p:cNvSpPr>
          <p:nvPr>
            <p:ph sz="quarter" idx="1"/>
          </p:nvPr>
        </p:nvSpPr>
        <p:spPr/>
        <p:txBody>
          <a:bodyPr>
            <a:normAutofit fontScale="92500" lnSpcReduction="10000"/>
          </a:bodyPr>
          <a:lstStyle/>
          <a:p>
            <a:pPr algn="l" rtl="0">
              <a:lnSpc>
                <a:spcPct val="150000"/>
              </a:lnSpc>
            </a:pPr>
            <a:r>
              <a:rPr lang="en-US" sz="2400" dirty="0" smtClean="0"/>
              <a:t>Summer </a:t>
            </a:r>
            <a:r>
              <a:rPr lang="en-US" sz="2400" dirty="0" err="1" smtClean="0"/>
              <a:t>Tyme</a:t>
            </a:r>
            <a:r>
              <a:rPr lang="en-US" sz="2400" dirty="0" smtClean="0"/>
              <a:t>, Inc., is considering a new three-year expansion project that requires an initial fixed asst investment of 3.9$ million. That fixed asset will be depreciated straight-line to zero over the three-year tax life. After which time it will be worthless. the project is  estimated to generate 2,650,000$ in annual sales, with the cost of 840,000$. If the tax rate is 35 percent, what is the OCF for this project?</a:t>
            </a:r>
          </a:p>
          <a:p>
            <a:pPr algn="l" rtl="0">
              <a:lnSpc>
                <a:spcPct val="150000"/>
              </a:lnSpc>
            </a:pPr>
            <a:r>
              <a:rPr lang="en-US" sz="2400" dirty="0" smtClean="0"/>
              <a:t>Suppose that the required rate of return is 12 percent, what is the NPV? </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dirty="0"/>
              <a:t>More on NWC</a:t>
            </a:r>
          </a:p>
        </p:txBody>
      </p:sp>
      <p:sp>
        <p:nvSpPr>
          <p:cNvPr id="5" name="Rectangle 3"/>
          <p:cNvSpPr>
            <a:spLocks noGrp="1" noChangeArrowheads="1"/>
          </p:cNvSpPr>
          <p:nvPr>
            <p:ph sz="quarter" idx="1"/>
          </p:nvPr>
        </p:nvSpPr>
        <p:spPr>
          <a:xfrm>
            <a:off x="301752" y="1527048"/>
            <a:ext cx="8503920" cy="4797552"/>
          </a:xfrm>
        </p:spPr>
        <p:txBody>
          <a:bodyPr>
            <a:normAutofit fontScale="92500" lnSpcReduction="10000"/>
          </a:bodyPr>
          <a:lstStyle/>
          <a:p>
            <a:pPr algn="l" rtl="0">
              <a:lnSpc>
                <a:spcPct val="150000"/>
              </a:lnSpc>
            </a:pPr>
            <a:r>
              <a:rPr lang="en-US" sz="2600" dirty="0"/>
              <a:t>Why do we have to consider changes in NWC separately?</a:t>
            </a:r>
          </a:p>
          <a:p>
            <a:pPr lvl="1" algn="l" rtl="0">
              <a:lnSpc>
                <a:spcPct val="150000"/>
              </a:lnSpc>
            </a:pPr>
            <a:r>
              <a:rPr lang="en-US" sz="2400" dirty="0"/>
              <a:t>GAAP requires that sales be recorded on the income statement when made, not when cash is received</a:t>
            </a:r>
          </a:p>
          <a:p>
            <a:pPr lvl="1" algn="l" rtl="0">
              <a:lnSpc>
                <a:spcPct val="150000"/>
              </a:lnSpc>
            </a:pPr>
            <a:r>
              <a:rPr lang="en-US" sz="2400" dirty="0"/>
              <a:t>GAAP also requires that we record cost of goods sold when </a:t>
            </a:r>
            <a:r>
              <a:rPr lang="en-US" sz="2400"/>
              <a:t>the GAAP also requires that we record cost of goods sold when the corresponding sales are made, regardless of when we actually pay our suppliers</a:t>
            </a:r>
          </a:p>
          <a:p>
            <a:pPr lvl="1" algn="l" rtl="0">
              <a:lnSpc>
                <a:spcPct val="150000"/>
              </a:lnSpc>
            </a:pPr>
            <a:r>
              <a:rPr lang="en-US" sz="2400" smtClean="0"/>
              <a:t>Finally</a:t>
            </a:r>
            <a:r>
              <a:rPr lang="en-US" sz="2400" dirty="0"/>
              <a:t>, we have to buy inventory to support sales, although we haven’t collected cash yet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x-none" dirty="0"/>
          </a:p>
        </p:txBody>
      </p:sp>
      <p:sp>
        <p:nvSpPr>
          <p:cNvPr id="3" name="Content Placeholder 2"/>
          <p:cNvSpPr>
            <a:spLocks noGrp="1"/>
          </p:cNvSpPr>
          <p:nvPr>
            <p:ph sz="quarter" idx="1"/>
          </p:nvPr>
        </p:nvSpPr>
        <p:spPr/>
        <p:txBody>
          <a:bodyPr>
            <a:normAutofit/>
          </a:bodyPr>
          <a:lstStyle/>
          <a:p>
            <a:pPr algn="l" rtl="0"/>
            <a:r>
              <a:rPr lang="en-US" sz="1800" dirty="0" smtClean="0"/>
              <a:t>Suppose that during a particular year of a project we have the following simplified income statement</a:t>
            </a:r>
          </a:p>
          <a:p>
            <a:pPr algn="l" rtl="0">
              <a:lnSpc>
                <a:spcPct val="150000"/>
              </a:lnSpc>
              <a:buNone/>
            </a:pPr>
            <a:endParaRPr lang="en-US" sz="2000" dirty="0" smtClean="0"/>
          </a:p>
          <a:p>
            <a:pPr algn="l" rtl="0">
              <a:lnSpc>
                <a:spcPct val="150000"/>
              </a:lnSpc>
            </a:pPr>
            <a:endParaRPr lang="en-US" sz="2000" dirty="0" smtClean="0"/>
          </a:p>
          <a:p>
            <a:pPr algn="l" rtl="0">
              <a:buNone/>
            </a:pPr>
            <a:endParaRPr lang="en-US" sz="2000" dirty="0" smtClean="0"/>
          </a:p>
          <a:p>
            <a:pPr algn="l" rtl="0">
              <a:buNone/>
            </a:pPr>
            <a:r>
              <a:rPr lang="en-US" sz="2000" dirty="0" smtClean="0"/>
              <a:t>Depreciation and taxes are zero, no fixed assets are purchased during the year. Also assume that the only components of networking capital are account receivables and payable. The beginning and ending amount for these accounts are as follows</a:t>
            </a:r>
          </a:p>
          <a:p>
            <a:pPr algn="l" rtl="0">
              <a:lnSpc>
                <a:spcPct val="150000"/>
              </a:lnSpc>
              <a:buNone/>
            </a:pPr>
            <a:endParaRPr lang="x-none" sz="2400" dirty="0"/>
          </a:p>
        </p:txBody>
      </p:sp>
      <p:graphicFrame>
        <p:nvGraphicFramePr>
          <p:cNvPr id="4" name="Table 3"/>
          <p:cNvGraphicFramePr>
            <a:graphicFrameLocks noGrp="1"/>
          </p:cNvGraphicFramePr>
          <p:nvPr/>
        </p:nvGraphicFramePr>
        <p:xfrm>
          <a:off x="1219200" y="2209800"/>
          <a:ext cx="6096000" cy="1183996"/>
        </p:xfrm>
        <a:graphic>
          <a:graphicData uri="http://schemas.openxmlformats.org/drawingml/2006/table">
            <a:tbl>
              <a:tblPr rtl="1" firstRow="1" bandRow="1">
                <a:tableStyleId>{5C22544A-7EE6-4342-B048-85BDC9FD1C3A}</a:tableStyleId>
              </a:tblPr>
              <a:tblGrid>
                <a:gridCol w="3048000"/>
                <a:gridCol w="3048000"/>
              </a:tblGrid>
              <a:tr h="452476">
                <a:tc>
                  <a:txBody>
                    <a:bodyPr/>
                    <a:lstStyle/>
                    <a:p>
                      <a:pPr algn="ctr" rtl="1"/>
                      <a:r>
                        <a:rPr lang="en-US" dirty="0" smtClean="0"/>
                        <a:t>500</a:t>
                      </a:r>
                      <a:endParaRPr lang="x-none" dirty="0"/>
                    </a:p>
                  </a:txBody>
                  <a:tcPr/>
                </a:tc>
                <a:tc>
                  <a:txBody>
                    <a:bodyPr/>
                    <a:lstStyle/>
                    <a:p>
                      <a:pPr algn="ctr" rtl="1"/>
                      <a:r>
                        <a:rPr lang="en-US" dirty="0" smtClean="0"/>
                        <a:t>Sales</a:t>
                      </a:r>
                      <a:endParaRPr lang="x-none" dirty="0"/>
                    </a:p>
                  </a:txBody>
                  <a:tcPr/>
                </a:tc>
              </a:tr>
              <a:tr h="304622">
                <a:tc>
                  <a:txBody>
                    <a:bodyPr/>
                    <a:lstStyle/>
                    <a:p>
                      <a:pPr algn="ctr" rtl="1"/>
                      <a:r>
                        <a:rPr lang="en-US" dirty="0" smtClean="0"/>
                        <a:t>310</a:t>
                      </a:r>
                      <a:endParaRPr lang="x-none" dirty="0"/>
                    </a:p>
                  </a:txBody>
                  <a:tcPr/>
                </a:tc>
                <a:tc>
                  <a:txBody>
                    <a:bodyPr/>
                    <a:lstStyle/>
                    <a:p>
                      <a:pPr algn="ctr" rtl="1"/>
                      <a:r>
                        <a:rPr lang="en-US" dirty="0" smtClean="0"/>
                        <a:t>Costs</a:t>
                      </a:r>
                      <a:endParaRPr lang="x-none" dirty="0"/>
                    </a:p>
                  </a:txBody>
                  <a:tcPr/>
                </a:tc>
              </a:tr>
              <a:tr h="304622">
                <a:tc>
                  <a:txBody>
                    <a:bodyPr/>
                    <a:lstStyle/>
                    <a:p>
                      <a:pPr algn="ctr" rtl="1"/>
                      <a:r>
                        <a:rPr lang="en-US" dirty="0" smtClean="0"/>
                        <a:t>190</a:t>
                      </a:r>
                      <a:endParaRPr lang="x-none" dirty="0"/>
                    </a:p>
                  </a:txBody>
                  <a:tcPr/>
                </a:tc>
                <a:tc>
                  <a:txBody>
                    <a:bodyPr/>
                    <a:lstStyle/>
                    <a:p>
                      <a:pPr algn="ctr" rtl="1"/>
                      <a:r>
                        <a:rPr lang="en-US" dirty="0" smtClean="0"/>
                        <a:t>Net income</a:t>
                      </a:r>
                      <a:endParaRPr lang="x-none" dirty="0"/>
                    </a:p>
                  </a:txBody>
                  <a:tcPr/>
                </a:tc>
              </a:tr>
            </a:tbl>
          </a:graphicData>
        </a:graphic>
      </p:graphicFrame>
      <p:graphicFrame>
        <p:nvGraphicFramePr>
          <p:cNvPr id="5" name="Table 4"/>
          <p:cNvGraphicFramePr>
            <a:graphicFrameLocks noGrp="1"/>
          </p:cNvGraphicFramePr>
          <p:nvPr/>
        </p:nvGraphicFramePr>
        <p:xfrm>
          <a:off x="304800" y="5029200"/>
          <a:ext cx="8610600" cy="1483360"/>
        </p:xfrm>
        <a:graphic>
          <a:graphicData uri="http://schemas.openxmlformats.org/drawingml/2006/table">
            <a:tbl>
              <a:tblPr rtl="1" firstRow="1" bandRow="1">
                <a:tableStyleId>{5C22544A-7EE6-4342-B048-85BDC9FD1C3A}</a:tableStyleId>
              </a:tblPr>
              <a:tblGrid>
                <a:gridCol w="2152650"/>
                <a:gridCol w="2152650"/>
                <a:gridCol w="2389414"/>
                <a:gridCol w="1915886"/>
              </a:tblGrid>
              <a:tr h="370840">
                <a:tc>
                  <a:txBody>
                    <a:bodyPr/>
                    <a:lstStyle/>
                    <a:p>
                      <a:pPr algn="ctr" rtl="1"/>
                      <a:r>
                        <a:rPr lang="en-US" dirty="0" smtClean="0"/>
                        <a:t>change</a:t>
                      </a:r>
                      <a:endParaRPr lang="x-none" dirty="0"/>
                    </a:p>
                  </a:txBody>
                  <a:tcPr/>
                </a:tc>
                <a:tc>
                  <a:txBody>
                    <a:bodyPr/>
                    <a:lstStyle/>
                    <a:p>
                      <a:pPr algn="ctr" rtl="1"/>
                      <a:r>
                        <a:rPr lang="en-US" dirty="0" smtClean="0"/>
                        <a:t>Ending of year</a:t>
                      </a:r>
                      <a:endParaRPr lang="x-none" dirty="0"/>
                    </a:p>
                  </a:txBody>
                  <a:tcPr/>
                </a:tc>
                <a:tc>
                  <a:txBody>
                    <a:bodyPr/>
                    <a:lstStyle/>
                    <a:p>
                      <a:pPr algn="ctr" rtl="1"/>
                      <a:r>
                        <a:rPr lang="en-US" dirty="0" smtClean="0"/>
                        <a:t>Beginning of year</a:t>
                      </a:r>
                      <a:endParaRPr lang="x-none" dirty="0"/>
                    </a:p>
                  </a:txBody>
                  <a:tcPr/>
                </a:tc>
                <a:tc>
                  <a:txBody>
                    <a:bodyPr/>
                    <a:lstStyle/>
                    <a:p>
                      <a:pPr algn="ctr" rtl="1"/>
                      <a:endParaRPr lang="x-none"/>
                    </a:p>
                  </a:txBody>
                  <a:tcPr/>
                </a:tc>
              </a:tr>
              <a:tr h="370840">
                <a:tc>
                  <a:txBody>
                    <a:bodyPr/>
                    <a:lstStyle/>
                    <a:p>
                      <a:pPr algn="ctr" rtl="1"/>
                      <a:r>
                        <a:rPr lang="en-US" dirty="0" smtClean="0"/>
                        <a:t>30</a:t>
                      </a:r>
                      <a:endParaRPr lang="x-none" dirty="0"/>
                    </a:p>
                  </a:txBody>
                  <a:tcPr/>
                </a:tc>
                <a:tc>
                  <a:txBody>
                    <a:bodyPr/>
                    <a:lstStyle/>
                    <a:p>
                      <a:pPr algn="ctr" rtl="1"/>
                      <a:r>
                        <a:rPr lang="en-US" dirty="0" smtClean="0"/>
                        <a:t>910</a:t>
                      </a:r>
                      <a:endParaRPr lang="x-none" dirty="0"/>
                    </a:p>
                  </a:txBody>
                  <a:tcPr/>
                </a:tc>
                <a:tc>
                  <a:txBody>
                    <a:bodyPr/>
                    <a:lstStyle/>
                    <a:p>
                      <a:pPr algn="ctr" rtl="1"/>
                      <a:r>
                        <a:rPr lang="en-US" dirty="0" smtClean="0"/>
                        <a:t>880</a:t>
                      </a:r>
                      <a:endParaRPr lang="x-none" dirty="0"/>
                    </a:p>
                  </a:txBody>
                  <a:tcPr/>
                </a:tc>
                <a:tc>
                  <a:txBody>
                    <a:bodyPr/>
                    <a:lstStyle/>
                    <a:p>
                      <a:pPr algn="ctr" rtl="1"/>
                      <a:r>
                        <a:rPr lang="en-US" dirty="0" smtClean="0"/>
                        <a:t>AR</a:t>
                      </a:r>
                      <a:endParaRPr lang="x-none" dirty="0"/>
                    </a:p>
                  </a:txBody>
                  <a:tcPr/>
                </a:tc>
              </a:tr>
              <a:tr h="370840">
                <a:tc>
                  <a:txBody>
                    <a:bodyPr/>
                    <a:lstStyle/>
                    <a:p>
                      <a:pPr algn="ctr" rtl="1"/>
                      <a:r>
                        <a:rPr lang="en-US" dirty="0" smtClean="0"/>
                        <a:t>55</a:t>
                      </a:r>
                      <a:endParaRPr lang="x-none" dirty="0"/>
                    </a:p>
                  </a:txBody>
                  <a:tcPr/>
                </a:tc>
                <a:tc>
                  <a:txBody>
                    <a:bodyPr/>
                    <a:lstStyle/>
                    <a:p>
                      <a:pPr algn="ctr" rtl="1"/>
                      <a:r>
                        <a:rPr lang="en-US" dirty="0" smtClean="0"/>
                        <a:t>605</a:t>
                      </a:r>
                      <a:endParaRPr lang="x-none" dirty="0"/>
                    </a:p>
                  </a:txBody>
                  <a:tcPr/>
                </a:tc>
                <a:tc>
                  <a:txBody>
                    <a:bodyPr/>
                    <a:lstStyle/>
                    <a:p>
                      <a:pPr algn="ctr" rtl="1"/>
                      <a:r>
                        <a:rPr lang="en-US" dirty="0" smtClean="0"/>
                        <a:t>550</a:t>
                      </a:r>
                      <a:endParaRPr lang="x-none" dirty="0"/>
                    </a:p>
                  </a:txBody>
                  <a:tcPr/>
                </a:tc>
                <a:tc>
                  <a:txBody>
                    <a:bodyPr/>
                    <a:lstStyle/>
                    <a:p>
                      <a:pPr algn="ctr" rtl="1"/>
                      <a:r>
                        <a:rPr lang="en-US" dirty="0" smtClean="0"/>
                        <a:t>AP</a:t>
                      </a:r>
                      <a:endParaRPr lang="x-none" dirty="0"/>
                    </a:p>
                  </a:txBody>
                  <a:tcPr/>
                </a:tc>
              </a:tr>
              <a:tr h="370840">
                <a:tc>
                  <a:txBody>
                    <a:bodyPr/>
                    <a:lstStyle/>
                    <a:p>
                      <a:pPr algn="ctr" rtl="1"/>
                      <a:r>
                        <a:rPr lang="en-US" dirty="0" smtClean="0"/>
                        <a:t>-25</a:t>
                      </a:r>
                      <a:endParaRPr lang="x-none" dirty="0"/>
                    </a:p>
                  </a:txBody>
                  <a:tcPr/>
                </a:tc>
                <a:tc>
                  <a:txBody>
                    <a:bodyPr/>
                    <a:lstStyle/>
                    <a:p>
                      <a:pPr algn="ctr" rtl="1"/>
                      <a:r>
                        <a:rPr lang="en-US" dirty="0" smtClean="0"/>
                        <a:t>305</a:t>
                      </a:r>
                      <a:endParaRPr lang="x-none" dirty="0"/>
                    </a:p>
                  </a:txBody>
                  <a:tcPr/>
                </a:tc>
                <a:tc>
                  <a:txBody>
                    <a:bodyPr/>
                    <a:lstStyle/>
                    <a:p>
                      <a:pPr algn="ctr" rtl="1"/>
                      <a:r>
                        <a:rPr lang="en-US" dirty="0" smtClean="0"/>
                        <a:t>330</a:t>
                      </a:r>
                      <a:endParaRPr lang="x-none" dirty="0"/>
                    </a:p>
                  </a:txBody>
                  <a:tcPr/>
                </a:tc>
                <a:tc>
                  <a:txBody>
                    <a:bodyPr/>
                    <a:lstStyle/>
                    <a:p>
                      <a:pPr algn="ctr" rtl="1"/>
                      <a:r>
                        <a:rPr lang="en-US" dirty="0" smtClean="0"/>
                        <a:t>NWC</a:t>
                      </a:r>
                      <a:endParaRPr lang="x-none"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Depreciation itself is a non-cash expense; consequently, it is only relevant because it affects taxes</a:t>
            </a:r>
          </a:p>
          <a:p>
            <a:pPr algn="l" rtl="0">
              <a:lnSpc>
                <a:spcPct val="150000"/>
              </a:lnSpc>
            </a:pPr>
            <a:r>
              <a:rPr lang="en-US" sz="2400" dirty="0" smtClean="0"/>
              <a:t>Depreciation tax shield = DT</a:t>
            </a:r>
          </a:p>
          <a:p>
            <a:pPr lvl="1" algn="l" rtl="0">
              <a:lnSpc>
                <a:spcPct val="150000"/>
              </a:lnSpc>
            </a:pPr>
            <a:r>
              <a:rPr lang="en-US" sz="2000" dirty="0" smtClean="0"/>
              <a:t>D = depreciation expense</a:t>
            </a:r>
          </a:p>
          <a:p>
            <a:pPr lvl="1" algn="l" rtl="0">
              <a:lnSpc>
                <a:spcPct val="150000"/>
              </a:lnSpc>
            </a:pPr>
            <a:r>
              <a:rPr lang="en-US" sz="2000" dirty="0" smtClean="0"/>
              <a:t>T = marginal tax rate</a:t>
            </a:r>
          </a:p>
          <a:p>
            <a:pPr algn="l" rtl="0">
              <a:lnSpc>
                <a:spcPct val="150000"/>
              </a:lnSpc>
            </a:pPr>
            <a:endParaRPr lang="x-none" sz="2000"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Depreciation</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Straight-line depreciation</a:t>
            </a:r>
          </a:p>
          <a:p>
            <a:pPr lvl="1" algn="l" rtl="0">
              <a:lnSpc>
                <a:spcPct val="150000"/>
              </a:lnSpc>
            </a:pPr>
            <a:r>
              <a:rPr lang="en-US" sz="2000" dirty="0" smtClean="0"/>
              <a:t>D = (Initial cost – salvage) / number of years</a:t>
            </a:r>
          </a:p>
          <a:p>
            <a:pPr lvl="1" algn="l" rtl="0">
              <a:lnSpc>
                <a:spcPct val="150000"/>
              </a:lnSpc>
            </a:pPr>
            <a:r>
              <a:rPr lang="en-US" sz="2000" dirty="0" smtClean="0"/>
              <a:t>Very few assets are depreciated straight-line for tax purposes</a:t>
            </a:r>
          </a:p>
          <a:p>
            <a:pPr algn="l" rtl="0">
              <a:lnSpc>
                <a:spcPct val="150000"/>
              </a:lnSpc>
            </a:pPr>
            <a:r>
              <a:rPr lang="en-US" sz="2400" dirty="0" smtClean="0"/>
              <a:t>MACRS</a:t>
            </a:r>
          </a:p>
          <a:p>
            <a:pPr lvl="1" algn="l" rtl="0">
              <a:lnSpc>
                <a:spcPct val="150000"/>
              </a:lnSpc>
            </a:pPr>
            <a:r>
              <a:rPr lang="en-US" sz="2000" dirty="0" smtClean="0"/>
              <a:t>Need to know which asset class is appropriate for tax purposes</a:t>
            </a:r>
          </a:p>
          <a:p>
            <a:pPr lvl="1" algn="l" rtl="0">
              <a:lnSpc>
                <a:spcPct val="150000"/>
              </a:lnSpc>
            </a:pPr>
            <a:r>
              <a:rPr lang="en-US" sz="2000" dirty="0" smtClean="0"/>
              <a:t>Multiply percentage given in table by the initial cost</a:t>
            </a:r>
          </a:p>
          <a:p>
            <a:pPr algn="l" rtl="0">
              <a:lnSpc>
                <a:spcPct val="150000"/>
              </a:lnSpc>
            </a:pP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x-none" dirty="0"/>
          </a:p>
        </p:txBody>
      </p:sp>
      <p:sp>
        <p:nvSpPr>
          <p:cNvPr id="3" name="Content Placeholder 2"/>
          <p:cNvSpPr>
            <a:spLocks noGrp="1"/>
          </p:cNvSpPr>
          <p:nvPr>
            <p:ph sz="quarter" idx="1"/>
          </p:nvPr>
        </p:nvSpPr>
        <p:spPr>
          <a:xfrm>
            <a:off x="301752" y="1371600"/>
            <a:ext cx="8503920" cy="4727448"/>
          </a:xfrm>
        </p:spPr>
        <p:txBody>
          <a:bodyPr>
            <a:normAutofit/>
          </a:bodyPr>
          <a:lstStyle/>
          <a:p>
            <a:pPr algn="l" rtl="0"/>
            <a:r>
              <a:rPr lang="en-US" sz="1800" dirty="0" smtClean="0"/>
              <a:t>Consider an automobile costing 12,000$. What is the depreciation using the MACRS method?</a:t>
            </a:r>
            <a:endParaRPr lang="x-none" sz="1800" dirty="0"/>
          </a:p>
        </p:txBody>
      </p:sp>
      <p:graphicFrame>
        <p:nvGraphicFramePr>
          <p:cNvPr id="4" name="Table 3"/>
          <p:cNvGraphicFramePr>
            <a:graphicFrameLocks noGrp="1"/>
          </p:cNvGraphicFramePr>
          <p:nvPr/>
        </p:nvGraphicFramePr>
        <p:xfrm>
          <a:off x="2743200" y="1752600"/>
          <a:ext cx="6096000" cy="1341120"/>
        </p:xfrm>
        <a:graphic>
          <a:graphicData uri="http://schemas.openxmlformats.org/drawingml/2006/table">
            <a:tbl>
              <a:tblPr rtl="1" firstRow="1" bandRow="1">
                <a:tableStyleId>{5C22544A-7EE6-4342-B048-85BDC9FD1C3A}</a:tableStyleId>
              </a:tblPr>
              <a:tblGrid>
                <a:gridCol w="3650342"/>
                <a:gridCol w="2445658"/>
              </a:tblGrid>
              <a:tr h="285750">
                <a:tc>
                  <a:txBody>
                    <a:bodyPr/>
                    <a:lstStyle/>
                    <a:p>
                      <a:pPr algn="ctr" rtl="1"/>
                      <a:r>
                        <a:rPr lang="en-US" sz="1600" dirty="0" smtClean="0"/>
                        <a:t>examples</a:t>
                      </a:r>
                      <a:endParaRPr lang="x-none" sz="1600" dirty="0"/>
                    </a:p>
                  </a:txBody>
                  <a:tcPr/>
                </a:tc>
                <a:tc>
                  <a:txBody>
                    <a:bodyPr/>
                    <a:lstStyle/>
                    <a:p>
                      <a:pPr algn="ctr" rtl="1"/>
                      <a:r>
                        <a:rPr lang="en-US" sz="1600" dirty="0" smtClean="0"/>
                        <a:t>class</a:t>
                      </a:r>
                      <a:endParaRPr lang="x-none" sz="1600" dirty="0"/>
                    </a:p>
                  </a:txBody>
                  <a:tcPr/>
                </a:tc>
              </a:tr>
              <a:tr h="285750">
                <a:tc>
                  <a:txBody>
                    <a:bodyPr/>
                    <a:lstStyle/>
                    <a:p>
                      <a:pPr algn="ctr" rtl="1"/>
                      <a:r>
                        <a:rPr lang="en-US" sz="1600" dirty="0" smtClean="0"/>
                        <a:t>Equipments used in research</a:t>
                      </a:r>
                      <a:endParaRPr lang="x-none" sz="1600" dirty="0"/>
                    </a:p>
                  </a:txBody>
                  <a:tcPr/>
                </a:tc>
                <a:tc>
                  <a:txBody>
                    <a:bodyPr/>
                    <a:lstStyle/>
                    <a:p>
                      <a:pPr algn="ctr" rtl="1"/>
                      <a:r>
                        <a:rPr lang="en-US" sz="1600" dirty="0" smtClean="0"/>
                        <a:t>Three-year</a:t>
                      </a:r>
                      <a:endParaRPr lang="x-none" sz="1600" dirty="0"/>
                    </a:p>
                  </a:txBody>
                  <a:tcPr/>
                </a:tc>
              </a:tr>
              <a:tr h="285750">
                <a:tc>
                  <a:txBody>
                    <a:bodyPr/>
                    <a:lstStyle/>
                    <a:p>
                      <a:pPr algn="ctr" rtl="1"/>
                      <a:r>
                        <a:rPr lang="en-US" sz="1600" dirty="0" smtClean="0"/>
                        <a:t>Autos, computers</a:t>
                      </a:r>
                      <a:endParaRPr lang="x-none" sz="1600" dirty="0"/>
                    </a:p>
                  </a:txBody>
                  <a:tcPr/>
                </a:tc>
                <a:tc>
                  <a:txBody>
                    <a:bodyPr/>
                    <a:lstStyle/>
                    <a:p>
                      <a:pPr algn="ctr" rtl="1"/>
                      <a:r>
                        <a:rPr lang="en-US" sz="1600" dirty="0" smtClean="0"/>
                        <a:t>Five-year</a:t>
                      </a:r>
                      <a:endParaRPr lang="x-none" sz="1600" dirty="0"/>
                    </a:p>
                  </a:txBody>
                  <a:tcPr/>
                </a:tc>
              </a:tr>
              <a:tr h="285750">
                <a:tc>
                  <a:txBody>
                    <a:bodyPr/>
                    <a:lstStyle/>
                    <a:p>
                      <a:pPr algn="ctr" rtl="1"/>
                      <a:r>
                        <a:rPr lang="en-US" sz="1600" dirty="0" smtClean="0"/>
                        <a:t>Most industrial industries</a:t>
                      </a:r>
                      <a:endParaRPr lang="x-none" sz="1600" dirty="0"/>
                    </a:p>
                  </a:txBody>
                  <a:tcPr/>
                </a:tc>
                <a:tc>
                  <a:txBody>
                    <a:bodyPr/>
                    <a:lstStyle/>
                    <a:p>
                      <a:pPr algn="ctr" rtl="1"/>
                      <a:r>
                        <a:rPr lang="en-US" sz="1600" dirty="0" smtClean="0"/>
                        <a:t>Seven-year</a:t>
                      </a:r>
                      <a:endParaRPr lang="x-none" sz="1600" dirty="0"/>
                    </a:p>
                  </a:txBody>
                  <a:tcPr/>
                </a:tc>
              </a:tr>
            </a:tbl>
          </a:graphicData>
        </a:graphic>
      </p:graphicFrame>
      <p:graphicFrame>
        <p:nvGraphicFramePr>
          <p:cNvPr id="5" name="Table 4"/>
          <p:cNvGraphicFramePr>
            <a:graphicFrameLocks noGrp="1"/>
          </p:cNvGraphicFramePr>
          <p:nvPr/>
        </p:nvGraphicFramePr>
        <p:xfrm>
          <a:off x="1295400" y="3149600"/>
          <a:ext cx="6096000" cy="3708400"/>
        </p:xfrm>
        <a:graphic>
          <a:graphicData uri="http://schemas.openxmlformats.org/drawingml/2006/table">
            <a:tbl>
              <a:tblPr rtl="1" firstRow="1" bandRow="1">
                <a:tableStyleId>{5C22544A-7EE6-4342-B048-85BDC9FD1C3A}</a:tableStyleId>
              </a:tblPr>
              <a:tblGrid>
                <a:gridCol w="1524000"/>
                <a:gridCol w="1524000"/>
                <a:gridCol w="1524000"/>
                <a:gridCol w="1524000"/>
              </a:tblGrid>
              <a:tr h="370840">
                <a:tc gridSpan="4">
                  <a:txBody>
                    <a:bodyPr/>
                    <a:lstStyle/>
                    <a:p>
                      <a:pPr algn="ctr" rtl="1"/>
                      <a:r>
                        <a:rPr lang="en-US" sz="1600" dirty="0" smtClean="0"/>
                        <a:t>Property class</a:t>
                      </a:r>
                      <a:endParaRPr lang="x-none" sz="1600" dirty="0"/>
                    </a:p>
                  </a:txBody>
                  <a:tcPr/>
                </a:tc>
                <a:tc hMerge="1">
                  <a:txBody>
                    <a:bodyPr/>
                    <a:lstStyle/>
                    <a:p>
                      <a:pPr rtl="1"/>
                      <a:endParaRPr lang="x-none"/>
                    </a:p>
                  </a:txBody>
                  <a:tcPr/>
                </a:tc>
                <a:tc hMerge="1">
                  <a:txBody>
                    <a:bodyPr/>
                    <a:lstStyle/>
                    <a:p>
                      <a:pPr rtl="1"/>
                      <a:endParaRPr lang="x-none" dirty="0"/>
                    </a:p>
                  </a:txBody>
                  <a:tcPr/>
                </a:tc>
                <a:tc hMerge="1">
                  <a:txBody>
                    <a:bodyPr/>
                    <a:lstStyle/>
                    <a:p>
                      <a:pPr rtl="1"/>
                      <a:endParaRPr lang="x-none" dirty="0"/>
                    </a:p>
                  </a:txBody>
                  <a:tcPr/>
                </a:tc>
              </a:tr>
              <a:tr h="370840">
                <a:tc>
                  <a:txBody>
                    <a:bodyPr/>
                    <a:lstStyle/>
                    <a:p>
                      <a:pPr algn="ctr" rtl="1"/>
                      <a:r>
                        <a:rPr lang="en-US" sz="1600" dirty="0" smtClean="0"/>
                        <a:t>Seven-year</a:t>
                      </a:r>
                      <a:endParaRPr lang="x-none" sz="1600" dirty="0"/>
                    </a:p>
                  </a:txBody>
                  <a:tcPr/>
                </a:tc>
                <a:tc>
                  <a:txBody>
                    <a:bodyPr/>
                    <a:lstStyle/>
                    <a:p>
                      <a:pPr algn="ctr" rtl="1"/>
                      <a:r>
                        <a:rPr lang="en-US" sz="1600" dirty="0" smtClean="0"/>
                        <a:t>Five-year</a:t>
                      </a:r>
                      <a:endParaRPr lang="x-none" sz="1600" dirty="0"/>
                    </a:p>
                  </a:txBody>
                  <a:tcPr/>
                </a:tc>
                <a:tc>
                  <a:txBody>
                    <a:bodyPr/>
                    <a:lstStyle/>
                    <a:p>
                      <a:pPr algn="ctr" rtl="1"/>
                      <a:r>
                        <a:rPr lang="en-US" sz="1600" dirty="0" smtClean="0"/>
                        <a:t>Three-year</a:t>
                      </a:r>
                      <a:endParaRPr lang="x-none" sz="1600" dirty="0"/>
                    </a:p>
                  </a:txBody>
                  <a:tcPr/>
                </a:tc>
                <a:tc>
                  <a:txBody>
                    <a:bodyPr/>
                    <a:lstStyle/>
                    <a:p>
                      <a:pPr algn="ctr" rtl="1"/>
                      <a:r>
                        <a:rPr lang="en-US" sz="1600" dirty="0" smtClean="0"/>
                        <a:t>year</a:t>
                      </a:r>
                      <a:endParaRPr lang="x-none" sz="1600" dirty="0"/>
                    </a:p>
                  </a:txBody>
                  <a:tcPr/>
                </a:tc>
              </a:tr>
              <a:tr h="370840">
                <a:tc>
                  <a:txBody>
                    <a:bodyPr/>
                    <a:lstStyle/>
                    <a:p>
                      <a:pPr algn="ctr" rtl="1"/>
                      <a:r>
                        <a:rPr lang="en-US" sz="1600" dirty="0" smtClean="0"/>
                        <a:t>14.29%</a:t>
                      </a:r>
                      <a:endParaRPr lang="x-none" sz="1600" dirty="0"/>
                    </a:p>
                  </a:txBody>
                  <a:tcPr/>
                </a:tc>
                <a:tc>
                  <a:txBody>
                    <a:bodyPr/>
                    <a:lstStyle/>
                    <a:p>
                      <a:pPr algn="ctr" rtl="1"/>
                      <a:r>
                        <a:rPr lang="en-US" sz="1600" dirty="0" smtClean="0"/>
                        <a:t>20.00%</a:t>
                      </a:r>
                      <a:endParaRPr lang="x-none" sz="1600" dirty="0"/>
                    </a:p>
                  </a:txBody>
                  <a:tcPr/>
                </a:tc>
                <a:tc>
                  <a:txBody>
                    <a:bodyPr/>
                    <a:lstStyle/>
                    <a:p>
                      <a:pPr algn="ctr" rtl="1"/>
                      <a:r>
                        <a:rPr lang="en-US" sz="1600" dirty="0" smtClean="0"/>
                        <a:t>33.33%</a:t>
                      </a:r>
                      <a:endParaRPr lang="x-none" sz="1600" dirty="0"/>
                    </a:p>
                  </a:txBody>
                  <a:tcPr/>
                </a:tc>
                <a:tc>
                  <a:txBody>
                    <a:bodyPr/>
                    <a:lstStyle/>
                    <a:p>
                      <a:pPr algn="ctr" rtl="1"/>
                      <a:r>
                        <a:rPr lang="en-US" sz="1600" dirty="0" smtClean="0"/>
                        <a:t>1</a:t>
                      </a:r>
                      <a:endParaRPr lang="x-none" sz="1600" dirty="0"/>
                    </a:p>
                  </a:txBody>
                  <a:tcPr/>
                </a:tc>
              </a:tr>
              <a:tr h="370840">
                <a:tc>
                  <a:txBody>
                    <a:bodyPr/>
                    <a:lstStyle/>
                    <a:p>
                      <a:pPr algn="ctr" rtl="1"/>
                      <a:r>
                        <a:rPr lang="en-US" sz="1600" dirty="0" smtClean="0"/>
                        <a:t>24.49</a:t>
                      </a:r>
                      <a:endParaRPr lang="x-none" sz="1600" dirty="0"/>
                    </a:p>
                  </a:txBody>
                  <a:tcPr/>
                </a:tc>
                <a:tc>
                  <a:txBody>
                    <a:bodyPr/>
                    <a:lstStyle/>
                    <a:p>
                      <a:pPr algn="ctr" rtl="1"/>
                      <a:r>
                        <a:rPr lang="en-US" sz="1600" dirty="0" smtClean="0"/>
                        <a:t>32</a:t>
                      </a:r>
                      <a:endParaRPr lang="x-none" sz="1600" dirty="0"/>
                    </a:p>
                  </a:txBody>
                  <a:tcPr/>
                </a:tc>
                <a:tc>
                  <a:txBody>
                    <a:bodyPr/>
                    <a:lstStyle/>
                    <a:p>
                      <a:pPr algn="ctr" rtl="1"/>
                      <a:r>
                        <a:rPr lang="en-US" sz="1600" dirty="0" smtClean="0"/>
                        <a:t>44.45</a:t>
                      </a:r>
                      <a:endParaRPr lang="x-none" sz="1600" dirty="0"/>
                    </a:p>
                  </a:txBody>
                  <a:tcPr/>
                </a:tc>
                <a:tc>
                  <a:txBody>
                    <a:bodyPr/>
                    <a:lstStyle/>
                    <a:p>
                      <a:pPr algn="ctr" rtl="1"/>
                      <a:r>
                        <a:rPr lang="en-US" sz="1600" dirty="0" smtClean="0"/>
                        <a:t>2</a:t>
                      </a:r>
                      <a:endParaRPr lang="x-none" sz="1600" dirty="0"/>
                    </a:p>
                  </a:txBody>
                  <a:tcPr/>
                </a:tc>
              </a:tr>
              <a:tr h="370840">
                <a:tc>
                  <a:txBody>
                    <a:bodyPr/>
                    <a:lstStyle/>
                    <a:p>
                      <a:pPr algn="ctr" rtl="1"/>
                      <a:r>
                        <a:rPr lang="en-US" sz="1600" dirty="0" smtClean="0"/>
                        <a:t>17.49</a:t>
                      </a:r>
                      <a:endParaRPr lang="x-none" sz="1600" dirty="0"/>
                    </a:p>
                  </a:txBody>
                  <a:tcPr/>
                </a:tc>
                <a:tc>
                  <a:txBody>
                    <a:bodyPr/>
                    <a:lstStyle/>
                    <a:p>
                      <a:pPr algn="ctr" rtl="1"/>
                      <a:r>
                        <a:rPr lang="en-US" sz="1600" dirty="0" smtClean="0"/>
                        <a:t>19.20</a:t>
                      </a:r>
                      <a:endParaRPr lang="x-none" sz="1600" dirty="0"/>
                    </a:p>
                  </a:txBody>
                  <a:tcPr/>
                </a:tc>
                <a:tc>
                  <a:txBody>
                    <a:bodyPr/>
                    <a:lstStyle/>
                    <a:p>
                      <a:pPr algn="ctr" rtl="1"/>
                      <a:r>
                        <a:rPr lang="en-US" sz="1600" dirty="0" smtClean="0"/>
                        <a:t>14.81</a:t>
                      </a:r>
                      <a:endParaRPr lang="x-none" sz="1600" dirty="0"/>
                    </a:p>
                  </a:txBody>
                  <a:tcPr/>
                </a:tc>
                <a:tc>
                  <a:txBody>
                    <a:bodyPr/>
                    <a:lstStyle/>
                    <a:p>
                      <a:pPr algn="ctr" rtl="1"/>
                      <a:r>
                        <a:rPr lang="en-US" sz="1600" dirty="0" smtClean="0"/>
                        <a:t>3</a:t>
                      </a:r>
                      <a:endParaRPr lang="x-none" sz="1600" dirty="0"/>
                    </a:p>
                  </a:txBody>
                  <a:tcPr/>
                </a:tc>
              </a:tr>
              <a:tr h="370840">
                <a:tc>
                  <a:txBody>
                    <a:bodyPr/>
                    <a:lstStyle/>
                    <a:p>
                      <a:pPr algn="ctr" rtl="1"/>
                      <a:r>
                        <a:rPr lang="en-US" sz="1600" dirty="0" smtClean="0"/>
                        <a:t>12.49</a:t>
                      </a:r>
                      <a:endParaRPr lang="x-none" sz="1600" dirty="0"/>
                    </a:p>
                  </a:txBody>
                  <a:tcPr/>
                </a:tc>
                <a:tc>
                  <a:txBody>
                    <a:bodyPr/>
                    <a:lstStyle/>
                    <a:p>
                      <a:pPr algn="ctr" rtl="1"/>
                      <a:r>
                        <a:rPr lang="en-US" sz="1600" dirty="0" smtClean="0"/>
                        <a:t>11.52</a:t>
                      </a:r>
                      <a:endParaRPr lang="x-none" sz="1600" dirty="0"/>
                    </a:p>
                  </a:txBody>
                  <a:tcPr/>
                </a:tc>
                <a:tc>
                  <a:txBody>
                    <a:bodyPr/>
                    <a:lstStyle/>
                    <a:p>
                      <a:pPr algn="ctr" rtl="1"/>
                      <a:r>
                        <a:rPr lang="en-US" sz="1600" dirty="0" smtClean="0"/>
                        <a:t>7.41</a:t>
                      </a:r>
                      <a:endParaRPr lang="x-none" sz="1600" dirty="0"/>
                    </a:p>
                  </a:txBody>
                  <a:tcPr/>
                </a:tc>
                <a:tc>
                  <a:txBody>
                    <a:bodyPr/>
                    <a:lstStyle/>
                    <a:p>
                      <a:pPr algn="ctr" rtl="1"/>
                      <a:r>
                        <a:rPr lang="en-US" sz="1600" dirty="0" smtClean="0"/>
                        <a:t>4</a:t>
                      </a:r>
                      <a:endParaRPr lang="x-none" sz="1600" dirty="0"/>
                    </a:p>
                  </a:txBody>
                  <a:tcPr/>
                </a:tc>
              </a:tr>
              <a:tr h="370840">
                <a:tc>
                  <a:txBody>
                    <a:bodyPr/>
                    <a:lstStyle/>
                    <a:p>
                      <a:pPr algn="ctr" rtl="1"/>
                      <a:r>
                        <a:rPr lang="en-US" sz="1600" dirty="0" smtClean="0"/>
                        <a:t>8.93</a:t>
                      </a:r>
                      <a:endParaRPr lang="x-none" sz="1600" dirty="0"/>
                    </a:p>
                  </a:txBody>
                  <a:tcPr/>
                </a:tc>
                <a:tc>
                  <a:txBody>
                    <a:bodyPr/>
                    <a:lstStyle/>
                    <a:p>
                      <a:pPr algn="ctr" rtl="1"/>
                      <a:r>
                        <a:rPr lang="en-US" sz="1600" dirty="0" smtClean="0"/>
                        <a:t>11.52</a:t>
                      </a:r>
                      <a:endParaRPr lang="x-none" sz="1600" dirty="0"/>
                    </a:p>
                  </a:txBody>
                  <a:tcPr/>
                </a:tc>
                <a:tc>
                  <a:txBody>
                    <a:bodyPr/>
                    <a:lstStyle/>
                    <a:p>
                      <a:pPr algn="ctr" rtl="1"/>
                      <a:endParaRPr lang="x-none" sz="1600"/>
                    </a:p>
                  </a:txBody>
                  <a:tcPr/>
                </a:tc>
                <a:tc>
                  <a:txBody>
                    <a:bodyPr/>
                    <a:lstStyle/>
                    <a:p>
                      <a:pPr algn="ctr" rtl="1"/>
                      <a:r>
                        <a:rPr lang="en-US" sz="1600" dirty="0" smtClean="0"/>
                        <a:t>5</a:t>
                      </a:r>
                      <a:endParaRPr lang="x-none" sz="1600" dirty="0"/>
                    </a:p>
                  </a:txBody>
                  <a:tcPr/>
                </a:tc>
              </a:tr>
              <a:tr h="370840">
                <a:tc>
                  <a:txBody>
                    <a:bodyPr/>
                    <a:lstStyle/>
                    <a:p>
                      <a:pPr algn="ctr" rtl="1"/>
                      <a:r>
                        <a:rPr lang="en-US" sz="1600" dirty="0" smtClean="0"/>
                        <a:t>8.92</a:t>
                      </a:r>
                      <a:endParaRPr lang="x-none" sz="1600" dirty="0"/>
                    </a:p>
                  </a:txBody>
                  <a:tcPr/>
                </a:tc>
                <a:tc>
                  <a:txBody>
                    <a:bodyPr/>
                    <a:lstStyle/>
                    <a:p>
                      <a:pPr algn="ctr" rtl="1"/>
                      <a:r>
                        <a:rPr lang="en-US" sz="1600" dirty="0" smtClean="0"/>
                        <a:t>5.76</a:t>
                      </a:r>
                      <a:endParaRPr lang="x-none" sz="1600" dirty="0"/>
                    </a:p>
                  </a:txBody>
                  <a:tcPr/>
                </a:tc>
                <a:tc>
                  <a:txBody>
                    <a:bodyPr/>
                    <a:lstStyle/>
                    <a:p>
                      <a:pPr algn="ctr" rtl="1"/>
                      <a:endParaRPr lang="x-none" sz="1600"/>
                    </a:p>
                  </a:txBody>
                  <a:tcPr/>
                </a:tc>
                <a:tc>
                  <a:txBody>
                    <a:bodyPr/>
                    <a:lstStyle/>
                    <a:p>
                      <a:pPr algn="ctr" rtl="1"/>
                      <a:r>
                        <a:rPr lang="en-US" sz="1600" dirty="0" smtClean="0"/>
                        <a:t>6</a:t>
                      </a:r>
                      <a:endParaRPr lang="x-none" sz="1600" dirty="0"/>
                    </a:p>
                  </a:txBody>
                  <a:tcPr/>
                </a:tc>
              </a:tr>
              <a:tr h="370840">
                <a:tc>
                  <a:txBody>
                    <a:bodyPr/>
                    <a:lstStyle/>
                    <a:p>
                      <a:pPr algn="ctr" rtl="1"/>
                      <a:r>
                        <a:rPr lang="en-US" sz="1600" dirty="0" smtClean="0"/>
                        <a:t>8.93</a:t>
                      </a:r>
                      <a:endParaRPr lang="x-none" sz="1600" dirty="0"/>
                    </a:p>
                  </a:txBody>
                  <a:tcPr/>
                </a:tc>
                <a:tc>
                  <a:txBody>
                    <a:bodyPr/>
                    <a:lstStyle/>
                    <a:p>
                      <a:pPr algn="ctr" rtl="1"/>
                      <a:endParaRPr lang="x-none" sz="1600"/>
                    </a:p>
                  </a:txBody>
                  <a:tcPr/>
                </a:tc>
                <a:tc>
                  <a:txBody>
                    <a:bodyPr/>
                    <a:lstStyle/>
                    <a:p>
                      <a:pPr algn="ctr" rtl="1"/>
                      <a:endParaRPr lang="x-none" sz="1600"/>
                    </a:p>
                  </a:txBody>
                  <a:tcPr/>
                </a:tc>
                <a:tc>
                  <a:txBody>
                    <a:bodyPr/>
                    <a:lstStyle/>
                    <a:p>
                      <a:pPr algn="ctr" rtl="1"/>
                      <a:r>
                        <a:rPr lang="x-none" sz="1600" dirty="0" smtClean="0"/>
                        <a:t>7</a:t>
                      </a:r>
                      <a:endParaRPr lang="x-none" sz="1600" dirty="0"/>
                    </a:p>
                  </a:txBody>
                  <a:tcPr/>
                </a:tc>
              </a:tr>
              <a:tr h="370840">
                <a:tc>
                  <a:txBody>
                    <a:bodyPr/>
                    <a:lstStyle/>
                    <a:p>
                      <a:pPr algn="ctr" rtl="1"/>
                      <a:r>
                        <a:rPr lang="en-US" sz="1600" dirty="0" smtClean="0"/>
                        <a:t>4.46</a:t>
                      </a:r>
                      <a:endParaRPr lang="x-none" sz="1600" dirty="0"/>
                    </a:p>
                  </a:txBody>
                  <a:tcPr/>
                </a:tc>
                <a:tc>
                  <a:txBody>
                    <a:bodyPr/>
                    <a:lstStyle/>
                    <a:p>
                      <a:pPr algn="ctr" rtl="1"/>
                      <a:endParaRPr lang="x-none" sz="1600"/>
                    </a:p>
                  </a:txBody>
                  <a:tcPr/>
                </a:tc>
                <a:tc>
                  <a:txBody>
                    <a:bodyPr/>
                    <a:lstStyle/>
                    <a:p>
                      <a:pPr algn="ctr" rtl="1"/>
                      <a:endParaRPr lang="x-none" sz="1600"/>
                    </a:p>
                  </a:txBody>
                  <a:tcPr/>
                </a:tc>
                <a:tc>
                  <a:txBody>
                    <a:bodyPr/>
                    <a:lstStyle/>
                    <a:p>
                      <a:pPr algn="ctr" rtl="1"/>
                      <a:r>
                        <a:rPr lang="x-none" sz="1600" dirty="0" smtClean="0"/>
                        <a:t>8</a:t>
                      </a:r>
                      <a:endParaRPr lang="x-none"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lnSpc>
                <a:spcPct val="150000"/>
              </a:lnSpc>
            </a:pPr>
            <a:r>
              <a:rPr lang="en-US" sz="2400" dirty="0" smtClean="0"/>
              <a:t>If the salvage value is different from the book value of the asset, then there is a tax effect</a:t>
            </a:r>
          </a:p>
          <a:p>
            <a:pPr algn="l" rtl="0">
              <a:lnSpc>
                <a:spcPct val="150000"/>
              </a:lnSpc>
            </a:pPr>
            <a:r>
              <a:rPr lang="en-US" sz="2400" dirty="0" smtClean="0"/>
              <a:t>Book value = initial cost – accumulated depreciation</a:t>
            </a:r>
          </a:p>
          <a:p>
            <a:pPr algn="l" rtl="0">
              <a:lnSpc>
                <a:spcPct val="150000"/>
              </a:lnSpc>
            </a:pPr>
            <a:r>
              <a:rPr lang="en-US" sz="2400" dirty="0" smtClean="0"/>
              <a:t>After-tax salvage = salvage – T(salvage – book value)</a:t>
            </a:r>
          </a:p>
          <a:p>
            <a:pPr algn="l" rtl="0">
              <a:lnSpc>
                <a:spcPct val="150000"/>
              </a:lnSpc>
            </a:pPr>
            <a:endParaRPr lang="x-none" sz="2400" dirty="0"/>
          </a:p>
        </p:txBody>
      </p:sp>
      <p:sp>
        <p:nvSpPr>
          <p:cNvPr id="4" name="Rectangle 2"/>
          <p:cNvSpPr>
            <a:spLocks noGrp="1" noChangeArrowheads="1"/>
          </p:cNvSpPr>
          <p:nvPr>
            <p:ph type="title"/>
          </p:nvPr>
        </p:nvSpPr>
        <p:spPr/>
        <p:txBody>
          <a:bodyPr/>
          <a:lstStyle/>
          <a:p>
            <a:r>
              <a:rPr lang="en-US" dirty="0"/>
              <a:t>After-tax Salvage</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Cash Flows</a:t>
            </a:r>
            <a:endParaRPr lang="x-none" dirty="0"/>
          </a:p>
        </p:txBody>
      </p:sp>
      <p:sp>
        <p:nvSpPr>
          <p:cNvPr id="3" name="Content Placeholder 2"/>
          <p:cNvSpPr>
            <a:spLocks noGrp="1"/>
          </p:cNvSpPr>
          <p:nvPr>
            <p:ph sz="quarter" idx="1"/>
          </p:nvPr>
        </p:nvSpPr>
        <p:spPr/>
        <p:txBody>
          <a:bodyPr>
            <a:normAutofit lnSpcReduction="10000"/>
          </a:bodyPr>
          <a:lstStyle/>
          <a:p>
            <a:pPr algn="l" rtl="0">
              <a:lnSpc>
                <a:spcPct val="150000"/>
              </a:lnSpc>
            </a:pPr>
            <a:r>
              <a:rPr lang="en-US" sz="2400" dirty="0" smtClean="0"/>
              <a:t>A change in the firm’s overall future cash flow that comes about as a direct consequence of the decision to take that project.</a:t>
            </a:r>
          </a:p>
          <a:p>
            <a:pPr algn="l" rtl="0">
              <a:lnSpc>
                <a:spcPct val="150000"/>
              </a:lnSpc>
            </a:pPr>
            <a:r>
              <a:rPr lang="en-US" sz="2400" dirty="0" smtClean="0"/>
              <a:t>These cash flows are called </a:t>
            </a:r>
            <a:r>
              <a:rPr lang="en-US" sz="2400" i="1" dirty="0" smtClean="0"/>
              <a:t>incremental cash flows</a:t>
            </a:r>
            <a:endParaRPr lang="en-US" sz="2400" dirty="0" smtClean="0"/>
          </a:p>
          <a:p>
            <a:pPr algn="l" rtl="0">
              <a:lnSpc>
                <a:spcPct val="150000"/>
              </a:lnSpc>
            </a:pPr>
            <a:r>
              <a:rPr lang="en-US" sz="2400" b="1" u="sng" dirty="0" smtClean="0"/>
              <a:t>Incremental cash flows: </a:t>
            </a:r>
            <a:r>
              <a:rPr lang="en-US" sz="2400" dirty="0" smtClean="0"/>
              <a:t>the difference between a firm’s future cash flows with a project and those without the project</a:t>
            </a:r>
          </a:p>
          <a:p>
            <a:pPr algn="l" rtl="0">
              <a:lnSpc>
                <a:spcPct val="150000"/>
              </a:lnSpc>
            </a:pPr>
            <a:r>
              <a:rPr lang="en-US" sz="2400" dirty="0" smtClean="0"/>
              <a:t>Irrelevant cash flows</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MARCS Book values</a:t>
            </a:r>
            <a:endParaRPr lang="x-none"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95967188"/>
              </p:ext>
            </p:extLst>
          </p:nvPr>
        </p:nvGraphicFramePr>
        <p:xfrm>
          <a:off x="301623" y="1527175"/>
          <a:ext cx="8504240" cy="2865120"/>
        </p:xfrm>
        <a:graphic>
          <a:graphicData uri="http://schemas.openxmlformats.org/drawingml/2006/table">
            <a:tbl>
              <a:tblPr rtl="1" firstRow="1" bandRow="1">
                <a:tableStyleId>{5C22544A-7EE6-4342-B048-85BDC9FD1C3A}</a:tableStyleId>
              </a:tblPr>
              <a:tblGrid>
                <a:gridCol w="2062749"/>
                <a:gridCol w="2420816"/>
                <a:gridCol w="2856356"/>
                <a:gridCol w="1164319"/>
              </a:tblGrid>
              <a:tr h="370840">
                <a:tc>
                  <a:txBody>
                    <a:bodyPr/>
                    <a:lstStyle/>
                    <a:p>
                      <a:pPr algn="ctr" rtl="1"/>
                      <a:r>
                        <a:rPr lang="en-US" dirty="0" smtClean="0"/>
                        <a:t>Ending book value</a:t>
                      </a:r>
                      <a:endParaRPr lang="x-none" dirty="0"/>
                    </a:p>
                  </a:txBody>
                  <a:tcPr/>
                </a:tc>
                <a:tc>
                  <a:txBody>
                    <a:bodyPr/>
                    <a:lstStyle/>
                    <a:p>
                      <a:pPr algn="ctr" rtl="1"/>
                      <a:r>
                        <a:rPr lang="en-US" dirty="0" smtClean="0"/>
                        <a:t>depreciation</a:t>
                      </a:r>
                      <a:endParaRPr lang="x-none" dirty="0"/>
                    </a:p>
                  </a:txBody>
                  <a:tcPr/>
                </a:tc>
                <a:tc>
                  <a:txBody>
                    <a:bodyPr/>
                    <a:lstStyle/>
                    <a:p>
                      <a:pPr algn="ctr" rtl="1"/>
                      <a:r>
                        <a:rPr lang="en-US" dirty="0" smtClean="0"/>
                        <a:t>Beginning book</a:t>
                      </a:r>
                      <a:r>
                        <a:rPr lang="en-US" baseline="0" dirty="0" smtClean="0"/>
                        <a:t> value</a:t>
                      </a:r>
                      <a:endParaRPr lang="x-none" dirty="0"/>
                    </a:p>
                  </a:txBody>
                  <a:tcPr/>
                </a:tc>
                <a:tc>
                  <a:txBody>
                    <a:bodyPr/>
                    <a:lstStyle/>
                    <a:p>
                      <a:pPr algn="ctr" rtl="1"/>
                      <a:r>
                        <a:rPr lang="en-US" dirty="0" smtClean="0"/>
                        <a:t>Year</a:t>
                      </a:r>
                      <a:endParaRPr lang="x-none" dirty="0"/>
                    </a:p>
                  </a:txBody>
                  <a:tcPr/>
                </a:tc>
              </a:tr>
              <a:tr h="370840">
                <a:tc>
                  <a:txBody>
                    <a:bodyPr/>
                    <a:lstStyle/>
                    <a:p>
                      <a:pPr algn="ctr" rtl="1"/>
                      <a:r>
                        <a:rPr lang="en-US" dirty="0" smtClean="0"/>
                        <a:t>9,600</a:t>
                      </a:r>
                      <a:endParaRPr lang="x-none" dirty="0"/>
                    </a:p>
                  </a:txBody>
                  <a:tcPr/>
                </a:tc>
                <a:tc>
                  <a:txBody>
                    <a:bodyPr/>
                    <a:lstStyle/>
                    <a:p>
                      <a:pPr algn="ctr" rtl="1"/>
                      <a:r>
                        <a:rPr lang="en-US" dirty="0" smtClean="0">
                          <a:solidFill>
                            <a:schemeClr val="accent1"/>
                          </a:solidFill>
                        </a:rPr>
                        <a:t>12000*.2=2400</a:t>
                      </a:r>
                      <a:endParaRPr lang="x-none" dirty="0">
                        <a:solidFill>
                          <a:schemeClr val="accent1"/>
                        </a:solidFill>
                      </a:endParaRPr>
                    </a:p>
                  </a:txBody>
                  <a:tcPr/>
                </a:tc>
                <a:tc>
                  <a:txBody>
                    <a:bodyPr/>
                    <a:lstStyle/>
                    <a:p>
                      <a:pPr algn="ctr" rtl="1"/>
                      <a:r>
                        <a:rPr lang="en-US" dirty="0" smtClean="0"/>
                        <a:t>12,000</a:t>
                      </a:r>
                      <a:endParaRPr lang="x-none" dirty="0"/>
                    </a:p>
                  </a:txBody>
                  <a:tcPr/>
                </a:tc>
                <a:tc>
                  <a:txBody>
                    <a:bodyPr/>
                    <a:lstStyle/>
                    <a:p>
                      <a:pPr algn="ctr" rtl="1"/>
                      <a:r>
                        <a:rPr lang="en-US" dirty="0" smtClean="0"/>
                        <a:t>1</a:t>
                      </a:r>
                      <a:endParaRPr lang="x-none" dirty="0"/>
                    </a:p>
                  </a:txBody>
                  <a:tcPr/>
                </a:tc>
              </a:tr>
              <a:tr h="370840">
                <a:tc>
                  <a:txBody>
                    <a:bodyPr/>
                    <a:lstStyle/>
                    <a:p>
                      <a:pPr algn="ctr" rtl="1"/>
                      <a:r>
                        <a:rPr lang="en-US" dirty="0" smtClean="0"/>
                        <a:t>5760</a:t>
                      </a:r>
                      <a:endParaRPr lang="x-none" dirty="0"/>
                    </a:p>
                  </a:txBody>
                  <a:tcPr/>
                </a:tc>
                <a:tc>
                  <a:txBody>
                    <a:bodyPr/>
                    <a:lstStyle/>
                    <a:p>
                      <a:pPr algn="ctr" rtl="1"/>
                      <a:r>
                        <a:rPr lang="en-US" dirty="0" smtClean="0"/>
                        <a:t>12000*.32=3840</a:t>
                      </a:r>
                      <a:endParaRPr lang="x-none"/>
                    </a:p>
                  </a:txBody>
                  <a:tcPr/>
                </a:tc>
                <a:tc>
                  <a:txBody>
                    <a:bodyPr/>
                    <a:lstStyle/>
                    <a:p>
                      <a:pPr algn="ctr" rtl="1"/>
                      <a:r>
                        <a:rPr lang="en-US" dirty="0" smtClean="0"/>
                        <a:t>9600</a:t>
                      </a:r>
                      <a:endParaRPr lang="x-none"/>
                    </a:p>
                  </a:txBody>
                  <a:tcPr/>
                </a:tc>
                <a:tc>
                  <a:txBody>
                    <a:bodyPr/>
                    <a:lstStyle/>
                    <a:p>
                      <a:pPr algn="ctr" rtl="1"/>
                      <a:r>
                        <a:rPr lang="en-US" dirty="0" smtClean="0"/>
                        <a:t>2</a:t>
                      </a:r>
                      <a:endParaRPr lang="x-none" dirty="0"/>
                    </a:p>
                  </a:txBody>
                  <a:tcPr/>
                </a:tc>
              </a:tr>
              <a:tr h="370840">
                <a:tc>
                  <a:txBody>
                    <a:bodyPr/>
                    <a:lstStyle/>
                    <a:p>
                      <a:pPr algn="ctr" rtl="1"/>
                      <a:r>
                        <a:rPr lang="en-US" dirty="0" smtClean="0"/>
                        <a:t>3456</a:t>
                      </a:r>
                      <a:endParaRPr lang="x-none"/>
                    </a:p>
                  </a:txBody>
                  <a:tcPr/>
                </a:tc>
                <a:tc>
                  <a:txBody>
                    <a:bodyPr/>
                    <a:lstStyle/>
                    <a:p>
                      <a:pPr algn="ctr" rtl="1"/>
                      <a:r>
                        <a:rPr lang="en-US" dirty="0" smtClean="0"/>
                        <a:t>12000*.192=2304</a:t>
                      </a:r>
                      <a:endParaRPr lang="x-none"/>
                    </a:p>
                  </a:txBody>
                  <a:tcPr/>
                </a:tc>
                <a:tc>
                  <a:txBody>
                    <a:bodyPr/>
                    <a:lstStyle/>
                    <a:p>
                      <a:pPr algn="ctr" rtl="1"/>
                      <a:r>
                        <a:rPr lang="en-US" dirty="0" smtClean="0"/>
                        <a:t>5760</a:t>
                      </a:r>
                      <a:endParaRPr lang="x-none"/>
                    </a:p>
                  </a:txBody>
                  <a:tcPr/>
                </a:tc>
                <a:tc>
                  <a:txBody>
                    <a:bodyPr/>
                    <a:lstStyle/>
                    <a:p>
                      <a:pPr algn="ctr" rtl="1"/>
                      <a:r>
                        <a:rPr lang="en-US" dirty="0" smtClean="0"/>
                        <a:t>3</a:t>
                      </a:r>
                      <a:endParaRPr lang="x-none" dirty="0"/>
                    </a:p>
                  </a:txBody>
                  <a:tcPr/>
                </a:tc>
              </a:tr>
              <a:tr h="370840">
                <a:tc>
                  <a:txBody>
                    <a:bodyPr/>
                    <a:lstStyle/>
                    <a:p>
                      <a:pPr algn="ctr" rtl="1"/>
                      <a:r>
                        <a:rPr lang="en-US" dirty="0" smtClean="0"/>
                        <a:t>2073.6</a:t>
                      </a:r>
                      <a:endParaRPr lang="x-none"/>
                    </a:p>
                  </a:txBody>
                  <a:tcPr/>
                </a:tc>
                <a:tc>
                  <a:txBody>
                    <a:bodyPr/>
                    <a:lstStyle/>
                    <a:p>
                      <a:pPr algn="ctr" rtl="1"/>
                      <a:r>
                        <a:rPr lang="en-US" dirty="0" smtClean="0"/>
                        <a:t>12000*.1152=1382.4</a:t>
                      </a:r>
                      <a:endParaRPr lang="x-none"/>
                    </a:p>
                  </a:txBody>
                  <a:tcPr/>
                </a:tc>
                <a:tc>
                  <a:txBody>
                    <a:bodyPr/>
                    <a:lstStyle/>
                    <a:p>
                      <a:pPr algn="ctr" rtl="1"/>
                      <a:r>
                        <a:rPr lang="en-US" dirty="0" smtClean="0"/>
                        <a:t>3456</a:t>
                      </a:r>
                      <a:endParaRPr lang="x-none"/>
                    </a:p>
                  </a:txBody>
                  <a:tcPr/>
                </a:tc>
                <a:tc>
                  <a:txBody>
                    <a:bodyPr/>
                    <a:lstStyle/>
                    <a:p>
                      <a:pPr algn="ctr" rtl="1"/>
                      <a:r>
                        <a:rPr lang="en-US" dirty="0" smtClean="0"/>
                        <a:t>4</a:t>
                      </a:r>
                      <a:endParaRPr lang="x-none" dirty="0"/>
                    </a:p>
                  </a:txBody>
                  <a:tcPr/>
                </a:tc>
              </a:tr>
              <a:tr h="370840">
                <a:tc>
                  <a:txBody>
                    <a:bodyPr/>
                    <a:lstStyle/>
                    <a:p>
                      <a:pPr algn="ctr" rtl="1"/>
                      <a:r>
                        <a:rPr lang="en-US" dirty="0" smtClean="0"/>
                        <a:t>691.2</a:t>
                      </a:r>
                      <a:endParaRPr lang="x-none"/>
                    </a:p>
                  </a:txBody>
                  <a:tcPr/>
                </a:tc>
                <a:tc>
                  <a:txBody>
                    <a:bodyPr/>
                    <a:lstStyle/>
                    <a:p>
                      <a:pPr algn="ctr" rtl="1"/>
                      <a:r>
                        <a:rPr lang="en-US" dirty="0" smtClean="0"/>
                        <a:t>12000*.1152=1382.4</a:t>
                      </a:r>
                      <a:endParaRPr lang="x-none"/>
                    </a:p>
                  </a:txBody>
                  <a:tcPr/>
                </a:tc>
                <a:tc>
                  <a:txBody>
                    <a:bodyPr/>
                    <a:lstStyle/>
                    <a:p>
                      <a:pPr algn="ctr" rtl="1"/>
                      <a:r>
                        <a:rPr lang="en-US" dirty="0" smtClean="0"/>
                        <a:t>2.73.6</a:t>
                      </a:r>
                      <a:endParaRPr lang="x-none"/>
                    </a:p>
                  </a:txBody>
                  <a:tcPr/>
                </a:tc>
                <a:tc>
                  <a:txBody>
                    <a:bodyPr/>
                    <a:lstStyle/>
                    <a:p>
                      <a:pPr algn="ctr" rtl="1"/>
                      <a:r>
                        <a:rPr lang="en-US" dirty="0" smtClean="0"/>
                        <a:t>5</a:t>
                      </a:r>
                      <a:endParaRPr lang="x-none" dirty="0"/>
                    </a:p>
                  </a:txBody>
                  <a:tcPr/>
                </a:tc>
              </a:tr>
              <a:tr h="370840">
                <a:tc>
                  <a:txBody>
                    <a:bodyPr/>
                    <a:lstStyle/>
                    <a:p>
                      <a:pPr algn="ctr" rtl="1"/>
                      <a:r>
                        <a:rPr lang="en-US" dirty="0" smtClean="0"/>
                        <a:t>0</a:t>
                      </a:r>
                      <a:endParaRPr lang="x-none"/>
                    </a:p>
                  </a:txBody>
                  <a:tcPr/>
                </a:tc>
                <a:tc>
                  <a:txBody>
                    <a:bodyPr/>
                    <a:lstStyle/>
                    <a:p>
                      <a:pPr algn="ctr" rtl="1"/>
                      <a:r>
                        <a:rPr lang="en-US" dirty="0" smtClean="0"/>
                        <a:t>12000*.0576=691.2</a:t>
                      </a:r>
                      <a:endParaRPr lang="x-none"/>
                    </a:p>
                  </a:txBody>
                  <a:tcPr/>
                </a:tc>
                <a:tc>
                  <a:txBody>
                    <a:bodyPr/>
                    <a:lstStyle/>
                    <a:p>
                      <a:pPr algn="ctr" rtl="1"/>
                      <a:r>
                        <a:rPr lang="en-US" dirty="0" smtClean="0"/>
                        <a:t>691.2</a:t>
                      </a:r>
                      <a:endParaRPr lang="x-none"/>
                    </a:p>
                  </a:txBody>
                  <a:tcPr/>
                </a:tc>
                <a:tc>
                  <a:txBody>
                    <a:bodyPr/>
                    <a:lstStyle/>
                    <a:p>
                      <a:pPr algn="ctr" rtl="1"/>
                      <a:r>
                        <a:rPr lang="en-US" dirty="0" smtClean="0"/>
                        <a:t>6</a:t>
                      </a:r>
                      <a:endParaRPr lang="x-none"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Example: Depreciation and After-tax Salvage</a:t>
            </a:r>
            <a:endParaRPr lang="x-none" dirty="0"/>
          </a:p>
        </p:txBody>
      </p:sp>
      <p:sp>
        <p:nvSpPr>
          <p:cNvPr id="4" name="Rectangle 3"/>
          <p:cNvSpPr>
            <a:spLocks noGrp="1" noChangeArrowheads="1"/>
          </p:cNvSpPr>
          <p:nvPr>
            <p:ph sz="quarter" idx="1"/>
          </p:nvPr>
        </p:nvSpPr>
        <p:spPr>
          <a:xfrm>
            <a:off x="301752" y="1527048"/>
            <a:ext cx="8503920" cy="4873752"/>
          </a:xfrm>
        </p:spPr>
        <p:txBody>
          <a:bodyPr>
            <a:normAutofit fontScale="85000" lnSpcReduction="20000"/>
          </a:bodyPr>
          <a:lstStyle/>
          <a:p>
            <a:pPr algn="l" rtl="0">
              <a:lnSpc>
                <a:spcPct val="150000"/>
              </a:lnSpc>
            </a:pPr>
            <a:r>
              <a:rPr lang="en-US" sz="2400" dirty="0"/>
              <a:t>You purchase equipment for $100,000, and it costs $10,000 to have it delivered and installed. Based on past information, you believe that you can sell the equipment for $17,000 when you are done with it in 6 years. The company’s marginal tax rate is 40%. What is the depreciation expense each year and the after-tax salvage in year 6 for each of the following situations</a:t>
            </a:r>
            <a:r>
              <a:rPr lang="en-US" sz="2400" dirty="0" smtClean="0"/>
              <a:t>?</a:t>
            </a:r>
          </a:p>
          <a:p>
            <a:pPr algn="l" rtl="0">
              <a:lnSpc>
                <a:spcPct val="150000"/>
              </a:lnSpc>
            </a:pPr>
            <a:r>
              <a:rPr lang="en-US" sz="2400" dirty="0" smtClean="0"/>
              <a:t>Suppose the appropriate depreciation schedule is straight-line</a:t>
            </a:r>
          </a:p>
          <a:p>
            <a:pPr algn="l" rtl="0">
              <a:lnSpc>
                <a:spcPct val="150000"/>
              </a:lnSpc>
            </a:pPr>
            <a:r>
              <a:rPr lang="en-US" sz="2400" dirty="0" smtClean="0"/>
              <a:t>What is the depreciation using the MACRS method (three years)? What is the end-year book value? What is the after-tax salvage?</a:t>
            </a:r>
          </a:p>
          <a:p>
            <a:pPr algn="l" rtl="0">
              <a:lnSpc>
                <a:spcPct val="150000"/>
              </a:lnSpc>
            </a:pPr>
            <a:r>
              <a:rPr lang="en-US" sz="2400" dirty="0" smtClean="0"/>
              <a:t>What is the depreciation using the MACRS method (seven years)? What is the end-year book value? What is the after-tax salvage?</a:t>
            </a:r>
          </a:p>
          <a:p>
            <a:pPr algn="l" rtl="0">
              <a:lnSpc>
                <a:spcPct val="150000"/>
              </a:lnSpc>
            </a:pPr>
            <a:endParaRPr lang="en-US" sz="2400" dirty="0" smtClean="0"/>
          </a:p>
          <a:p>
            <a:pPr algn="l" rtl="0">
              <a:lnSpc>
                <a:spcPct val="150000"/>
              </a:lnSpc>
            </a:pPr>
            <a:endParaRPr lang="en-US" sz="2400" dirty="0" smtClean="0"/>
          </a:p>
          <a:p>
            <a:pPr algn="l" rtl="0">
              <a:lnSpc>
                <a:spcPct val="150000"/>
              </a:lnSpc>
            </a:pP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6 Page 328</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A piece of newly purchased industrial equipment costs 1,080,000$ and its classified as seven-year property under MARCS. Calculate the annual depreciation allowance and end-of-the year book values for this equipment</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value versus Market value</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The book value of an asset can differ substantially from its actual market value</a:t>
            </a:r>
          </a:p>
          <a:p>
            <a:pPr algn="l" rtl="0">
              <a:lnSpc>
                <a:spcPct val="150000"/>
              </a:lnSpc>
            </a:pPr>
            <a:r>
              <a:rPr lang="en-US" sz="2400" dirty="0" smtClean="0"/>
              <a:t>The difference between book and market value will affect taxes</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the company is investigating the feasibility of a new line of power mulching tools. MMCC projects unit sales as follows:</a:t>
            </a:r>
            <a:endParaRPr lang="x-none" sz="2400" dirty="0"/>
          </a:p>
        </p:txBody>
      </p:sp>
      <p:graphicFrame>
        <p:nvGraphicFramePr>
          <p:cNvPr id="4" name="Table 3"/>
          <p:cNvGraphicFramePr>
            <a:graphicFrameLocks noGrp="1"/>
          </p:cNvGraphicFramePr>
          <p:nvPr/>
        </p:nvGraphicFramePr>
        <p:xfrm>
          <a:off x="2895600" y="2743200"/>
          <a:ext cx="2514600" cy="3337560"/>
        </p:xfrm>
        <a:graphic>
          <a:graphicData uri="http://schemas.openxmlformats.org/drawingml/2006/table">
            <a:tbl>
              <a:tblPr rtl="1" firstRow="1" bandRow="1">
                <a:tableStyleId>{5C22544A-7EE6-4342-B048-85BDC9FD1C3A}</a:tableStyleId>
              </a:tblPr>
              <a:tblGrid>
                <a:gridCol w="1672772"/>
                <a:gridCol w="841828"/>
              </a:tblGrid>
              <a:tr h="370840">
                <a:tc>
                  <a:txBody>
                    <a:bodyPr/>
                    <a:lstStyle/>
                    <a:p>
                      <a:pPr algn="ctr" rtl="1"/>
                      <a:r>
                        <a:rPr lang="en-US" dirty="0" smtClean="0"/>
                        <a:t>Unit sales</a:t>
                      </a:r>
                      <a:endParaRPr lang="x-none" dirty="0"/>
                    </a:p>
                  </a:txBody>
                  <a:tcPr/>
                </a:tc>
                <a:tc>
                  <a:txBody>
                    <a:bodyPr/>
                    <a:lstStyle/>
                    <a:p>
                      <a:pPr algn="ctr" rtl="1"/>
                      <a:r>
                        <a:rPr lang="en-US" dirty="0" smtClean="0"/>
                        <a:t>year</a:t>
                      </a:r>
                      <a:endParaRPr lang="x-none" dirty="0"/>
                    </a:p>
                  </a:txBody>
                  <a:tcPr/>
                </a:tc>
              </a:tr>
              <a:tr h="370840">
                <a:tc>
                  <a:txBody>
                    <a:bodyPr/>
                    <a:lstStyle/>
                    <a:p>
                      <a:pPr algn="ctr" rtl="1"/>
                      <a:r>
                        <a:rPr lang="en-US" dirty="0" smtClean="0"/>
                        <a:t>3,000</a:t>
                      </a:r>
                      <a:endParaRPr lang="x-none" dirty="0"/>
                    </a:p>
                  </a:txBody>
                  <a:tcPr/>
                </a:tc>
                <a:tc>
                  <a:txBody>
                    <a:bodyPr/>
                    <a:lstStyle/>
                    <a:p>
                      <a:pPr algn="ctr" rtl="1"/>
                      <a:r>
                        <a:rPr lang="en-US" dirty="0" smtClean="0"/>
                        <a:t>1</a:t>
                      </a:r>
                      <a:endParaRPr lang="x-none" dirty="0"/>
                    </a:p>
                  </a:txBody>
                  <a:tcPr/>
                </a:tc>
              </a:tr>
              <a:tr h="370840">
                <a:tc>
                  <a:txBody>
                    <a:bodyPr/>
                    <a:lstStyle/>
                    <a:p>
                      <a:pPr algn="ctr" rtl="1"/>
                      <a:r>
                        <a:rPr lang="en-US" dirty="0" smtClean="0"/>
                        <a:t>5,000</a:t>
                      </a:r>
                      <a:endParaRPr lang="x-none" dirty="0"/>
                    </a:p>
                  </a:txBody>
                  <a:tcPr/>
                </a:tc>
                <a:tc>
                  <a:txBody>
                    <a:bodyPr/>
                    <a:lstStyle/>
                    <a:p>
                      <a:pPr algn="ctr" rtl="1"/>
                      <a:r>
                        <a:rPr lang="en-US" dirty="0" smtClean="0"/>
                        <a:t>2</a:t>
                      </a:r>
                      <a:endParaRPr lang="x-none" dirty="0"/>
                    </a:p>
                  </a:txBody>
                  <a:tcPr/>
                </a:tc>
              </a:tr>
              <a:tr h="370840">
                <a:tc>
                  <a:txBody>
                    <a:bodyPr/>
                    <a:lstStyle/>
                    <a:p>
                      <a:pPr algn="ctr" rtl="1"/>
                      <a:r>
                        <a:rPr lang="en-US" dirty="0" smtClean="0"/>
                        <a:t>6,000</a:t>
                      </a:r>
                      <a:endParaRPr lang="x-none" dirty="0"/>
                    </a:p>
                  </a:txBody>
                  <a:tcPr/>
                </a:tc>
                <a:tc>
                  <a:txBody>
                    <a:bodyPr/>
                    <a:lstStyle/>
                    <a:p>
                      <a:pPr algn="ctr" rtl="1"/>
                      <a:r>
                        <a:rPr lang="en-US" dirty="0" smtClean="0"/>
                        <a:t>3</a:t>
                      </a:r>
                      <a:endParaRPr lang="x-none" dirty="0"/>
                    </a:p>
                  </a:txBody>
                  <a:tcPr/>
                </a:tc>
              </a:tr>
              <a:tr h="370840">
                <a:tc>
                  <a:txBody>
                    <a:bodyPr/>
                    <a:lstStyle/>
                    <a:p>
                      <a:pPr algn="ctr" rtl="1"/>
                      <a:r>
                        <a:rPr lang="en-US" dirty="0" smtClean="0"/>
                        <a:t>6,500</a:t>
                      </a:r>
                      <a:endParaRPr lang="x-none" dirty="0"/>
                    </a:p>
                  </a:txBody>
                  <a:tcPr/>
                </a:tc>
                <a:tc>
                  <a:txBody>
                    <a:bodyPr/>
                    <a:lstStyle/>
                    <a:p>
                      <a:pPr algn="ctr" rtl="1"/>
                      <a:r>
                        <a:rPr lang="en-US" dirty="0" smtClean="0"/>
                        <a:t>4</a:t>
                      </a:r>
                      <a:endParaRPr lang="x-none" dirty="0"/>
                    </a:p>
                  </a:txBody>
                  <a:tcPr/>
                </a:tc>
              </a:tr>
              <a:tr h="370840">
                <a:tc>
                  <a:txBody>
                    <a:bodyPr/>
                    <a:lstStyle/>
                    <a:p>
                      <a:pPr algn="ctr" rtl="1"/>
                      <a:r>
                        <a:rPr lang="en-US" dirty="0" smtClean="0"/>
                        <a:t>6,000</a:t>
                      </a:r>
                      <a:endParaRPr lang="x-none" dirty="0"/>
                    </a:p>
                  </a:txBody>
                  <a:tcPr/>
                </a:tc>
                <a:tc>
                  <a:txBody>
                    <a:bodyPr/>
                    <a:lstStyle/>
                    <a:p>
                      <a:pPr algn="ctr" rtl="1"/>
                      <a:r>
                        <a:rPr lang="en-US" dirty="0" smtClean="0"/>
                        <a:t>5</a:t>
                      </a:r>
                      <a:endParaRPr lang="x-none" dirty="0"/>
                    </a:p>
                  </a:txBody>
                  <a:tcPr/>
                </a:tc>
              </a:tr>
              <a:tr h="370840">
                <a:tc>
                  <a:txBody>
                    <a:bodyPr/>
                    <a:lstStyle/>
                    <a:p>
                      <a:pPr algn="ctr" rtl="1"/>
                      <a:r>
                        <a:rPr lang="en-US" dirty="0" smtClean="0"/>
                        <a:t>5,000</a:t>
                      </a:r>
                      <a:endParaRPr lang="x-none" dirty="0"/>
                    </a:p>
                  </a:txBody>
                  <a:tcPr/>
                </a:tc>
                <a:tc>
                  <a:txBody>
                    <a:bodyPr/>
                    <a:lstStyle/>
                    <a:p>
                      <a:pPr algn="ctr" rtl="1"/>
                      <a:r>
                        <a:rPr lang="en-US" dirty="0" smtClean="0"/>
                        <a:t>6</a:t>
                      </a:r>
                      <a:endParaRPr lang="x-none" dirty="0"/>
                    </a:p>
                  </a:txBody>
                  <a:tcPr/>
                </a:tc>
              </a:tr>
              <a:tr h="370840">
                <a:tc>
                  <a:txBody>
                    <a:bodyPr/>
                    <a:lstStyle/>
                    <a:p>
                      <a:pPr algn="ctr" rtl="1"/>
                      <a:r>
                        <a:rPr lang="en-US" dirty="0" smtClean="0"/>
                        <a:t>4,000</a:t>
                      </a:r>
                      <a:endParaRPr lang="x-none" dirty="0"/>
                    </a:p>
                  </a:txBody>
                  <a:tcPr/>
                </a:tc>
                <a:tc>
                  <a:txBody>
                    <a:bodyPr/>
                    <a:lstStyle/>
                    <a:p>
                      <a:pPr algn="ctr" rtl="1"/>
                      <a:r>
                        <a:rPr lang="en-US" dirty="0" smtClean="0"/>
                        <a:t>7</a:t>
                      </a:r>
                      <a:endParaRPr lang="x-none" dirty="0"/>
                    </a:p>
                  </a:txBody>
                  <a:tcPr/>
                </a:tc>
              </a:tr>
              <a:tr h="370840">
                <a:tc>
                  <a:txBody>
                    <a:bodyPr/>
                    <a:lstStyle/>
                    <a:p>
                      <a:pPr algn="ctr" rtl="1"/>
                      <a:r>
                        <a:rPr lang="en-US" dirty="0" smtClean="0"/>
                        <a:t>3,000</a:t>
                      </a:r>
                      <a:endParaRPr lang="x-none" dirty="0"/>
                    </a:p>
                  </a:txBody>
                  <a:tcPr/>
                </a:tc>
                <a:tc>
                  <a:txBody>
                    <a:bodyPr/>
                    <a:lstStyle/>
                    <a:p>
                      <a:pPr algn="ctr" rtl="1"/>
                      <a:r>
                        <a:rPr lang="en-US" dirty="0" smtClean="0"/>
                        <a:t>8</a:t>
                      </a:r>
                      <a:endParaRPr lang="x-none"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lgn="l" rtl="0">
              <a:lnSpc>
                <a:spcPct val="150000"/>
              </a:lnSpc>
            </a:pPr>
            <a:r>
              <a:rPr lang="en-US" sz="2400" dirty="0" smtClean="0"/>
              <a:t>The new </a:t>
            </a:r>
            <a:r>
              <a:rPr lang="en-US" sz="2400" dirty="0" err="1" smtClean="0"/>
              <a:t>Mulcher</a:t>
            </a:r>
            <a:r>
              <a:rPr lang="en-US" sz="2400" dirty="0" smtClean="0"/>
              <a:t> will sell for 120$ per unit to start. After three years MMCC anticipates that the price will drop to 110$ due to competition. The company will require 20,000$ networking capital at the start. After that the networking capital will be about 15 percent of sales for that year. The variable cost per unit is 60$, and the total fixed costs are 25,000$ per year. It will cost about 800,000$ to buy the equipment and it will be worth about 20 percent of its cost in eight years. The relevant tax rate is 34 percent ant the required return is 15 percent. Based on this information, should MMCC proceed?</a:t>
            </a:r>
            <a:endParaRPr lang="x-none" sz="2400" dirty="0"/>
          </a:p>
        </p:txBody>
      </p:sp>
      <p:sp>
        <p:nvSpPr>
          <p:cNvPr id="4" name="Title 1"/>
          <p:cNvSpPr>
            <a:spLocks noGrp="1"/>
          </p:cNvSpPr>
          <p:nvPr>
            <p:ph type="title"/>
          </p:nvPr>
        </p:nvSpPr>
        <p:spPr>
          <a:xfrm>
            <a:off x="228600" y="3048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lnSpc>
                <a:spcPct val="150000"/>
              </a:lnSpc>
            </a:pPr>
            <a:r>
              <a:rPr lang="en-US" sz="2400" dirty="0" smtClean="0"/>
              <a:t>Calculation of sales = unit price * number of units</a:t>
            </a:r>
          </a:p>
          <a:p>
            <a:pPr algn="l" rtl="0">
              <a:lnSpc>
                <a:spcPct val="150000"/>
              </a:lnSpc>
              <a:buNone/>
            </a:pPr>
            <a:endParaRPr lang="x-none" sz="2400" dirty="0"/>
          </a:p>
        </p:txBody>
      </p:sp>
      <p:sp>
        <p:nvSpPr>
          <p:cNvPr id="4"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graphicFrame>
        <p:nvGraphicFramePr>
          <p:cNvPr id="5" name="Table 4"/>
          <p:cNvGraphicFramePr>
            <a:graphicFrameLocks noGrp="1"/>
          </p:cNvGraphicFramePr>
          <p:nvPr/>
        </p:nvGraphicFramePr>
        <p:xfrm>
          <a:off x="304800" y="2438400"/>
          <a:ext cx="8458200" cy="3337560"/>
        </p:xfrm>
        <a:graphic>
          <a:graphicData uri="http://schemas.openxmlformats.org/drawingml/2006/table">
            <a:tbl>
              <a:tblPr rtl="1" firstRow="1" bandRow="1">
                <a:tableStyleId>{5C22544A-7EE6-4342-B048-85BDC9FD1C3A}</a:tableStyleId>
              </a:tblPr>
              <a:tblGrid>
                <a:gridCol w="2442028"/>
                <a:gridCol w="2594430"/>
                <a:gridCol w="1817914"/>
                <a:gridCol w="1603828"/>
              </a:tblGrid>
              <a:tr h="370840">
                <a:tc>
                  <a:txBody>
                    <a:bodyPr/>
                    <a:lstStyle/>
                    <a:p>
                      <a:pPr algn="ctr" rtl="1"/>
                      <a:r>
                        <a:rPr lang="en-US" dirty="0" smtClean="0"/>
                        <a:t>Revenues</a:t>
                      </a:r>
                      <a:endParaRPr lang="x-none" dirty="0"/>
                    </a:p>
                  </a:txBody>
                  <a:tcPr/>
                </a:tc>
                <a:tc>
                  <a:txBody>
                    <a:bodyPr/>
                    <a:lstStyle/>
                    <a:p>
                      <a:pPr algn="ctr" rtl="1"/>
                      <a:r>
                        <a:rPr lang="en-US" dirty="0" smtClean="0"/>
                        <a:t>Unit</a:t>
                      </a:r>
                      <a:r>
                        <a:rPr lang="en-US" baseline="0" dirty="0" smtClean="0"/>
                        <a:t> sales</a:t>
                      </a:r>
                      <a:endParaRPr lang="x-none" dirty="0"/>
                    </a:p>
                  </a:txBody>
                  <a:tcPr/>
                </a:tc>
                <a:tc>
                  <a:txBody>
                    <a:bodyPr/>
                    <a:lstStyle/>
                    <a:p>
                      <a:pPr algn="ctr" rtl="1"/>
                      <a:r>
                        <a:rPr lang="en-US" dirty="0" smtClean="0"/>
                        <a:t>Unit price</a:t>
                      </a:r>
                      <a:endParaRPr lang="x-none" dirty="0"/>
                    </a:p>
                  </a:txBody>
                  <a:tcPr/>
                </a:tc>
                <a:tc>
                  <a:txBody>
                    <a:bodyPr/>
                    <a:lstStyle/>
                    <a:p>
                      <a:pPr algn="ctr" rtl="1"/>
                      <a:r>
                        <a:rPr lang="en-US" dirty="0" smtClean="0"/>
                        <a:t>year</a:t>
                      </a:r>
                      <a:endParaRPr lang="x-none" dirty="0"/>
                    </a:p>
                  </a:txBody>
                  <a:tcPr/>
                </a:tc>
              </a:tr>
              <a:tr h="370840">
                <a:tc>
                  <a:txBody>
                    <a:bodyPr/>
                    <a:lstStyle/>
                    <a:p>
                      <a:pPr algn="ctr" rtl="1"/>
                      <a:r>
                        <a:rPr lang="en-US" dirty="0" smtClean="0"/>
                        <a:t>360,000$</a:t>
                      </a:r>
                      <a:endParaRPr lang="x-none" dirty="0"/>
                    </a:p>
                  </a:txBody>
                  <a:tcPr/>
                </a:tc>
                <a:tc>
                  <a:txBody>
                    <a:bodyPr/>
                    <a:lstStyle/>
                    <a:p>
                      <a:pPr algn="ctr" rtl="1"/>
                      <a:r>
                        <a:rPr lang="en-US" dirty="0" smtClean="0"/>
                        <a:t>3,000</a:t>
                      </a:r>
                      <a:endParaRPr lang="x-none" dirty="0"/>
                    </a:p>
                  </a:txBody>
                  <a:tcPr/>
                </a:tc>
                <a:tc>
                  <a:txBody>
                    <a:bodyPr/>
                    <a:lstStyle/>
                    <a:p>
                      <a:pPr algn="ctr" rtl="1"/>
                      <a:r>
                        <a:rPr lang="en-US" dirty="0" smtClean="0"/>
                        <a:t>120$</a:t>
                      </a:r>
                      <a:endParaRPr lang="x-none" dirty="0"/>
                    </a:p>
                  </a:txBody>
                  <a:tcPr/>
                </a:tc>
                <a:tc>
                  <a:txBody>
                    <a:bodyPr/>
                    <a:lstStyle/>
                    <a:p>
                      <a:pPr algn="ctr" rtl="1"/>
                      <a:r>
                        <a:rPr lang="en-US" dirty="0" smtClean="0"/>
                        <a:t>1</a:t>
                      </a:r>
                      <a:endParaRPr lang="x-none" dirty="0"/>
                    </a:p>
                  </a:txBody>
                  <a:tcPr/>
                </a:tc>
              </a:tr>
              <a:tr h="370840">
                <a:tc>
                  <a:txBody>
                    <a:bodyPr/>
                    <a:lstStyle/>
                    <a:p>
                      <a:pPr algn="ctr" rtl="1"/>
                      <a:r>
                        <a:rPr lang="en-US" dirty="0" smtClean="0"/>
                        <a:t>600,000</a:t>
                      </a:r>
                      <a:endParaRPr lang="x-none" dirty="0"/>
                    </a:p>
                  </a:txBody>
                  <a:tcPr/>
                </a:tc>
                <a:tc>
                  <a:txBody>
                    <a:bodyPr/>
                    <a:lstStyle/>
                    <a:p>
                      <a:pPr algn="ctr" rtl="1"/>
                      <a:r>
                        <a:rPr lang="en-US" dirty="0" smtClean="0"/>
                        <a:t>5,000</a:t>
                      </a:r>
                      <a:endParaRPr lang="x-none" dirty="0"/>
                    </a:p>
                  </a:txBody>
                  <a:tcPr/>
                </a:tc>
                <a:tc>
                  <a:txBody>
                    <a:bodyPr/>
                    <a:lstStyle/>
                    <a:p>
                      <a:pPr algn="ctr" rtl="1"/>
                      <a:r>
                        <a:rPr lang="en-US" dirty="0" smtClean="0"/>
                        <a:t>120</a:t>
                      </a:r>
                      <a:endParaRPr lang="x-none" dirty="0"/>
                    </a:p>
                  </a:txBody>
                  <a:tcPr/>
                </a:tc>
                <a:tc>
                  <a:txBody>
                    <a:bodyPr/>
                    <a:lstStyle/>
                    <a:p>
                      <a:pPr algn="ctr" rtl="1"/>
                      <a:r>
                        <a:rPr lang="en-US" dirty="0" smtClean="0"/>
                        <a:t>2</a:t>
                      </a:r>
                      <a:endParaRPr lang="x-none" dirty="0"/>
                    </a:p>
                  </a:txBody>
                  <a:tcPr/>
                </a:tc>
              </a:tr>
              <a:tr h="370840">
                <a:tc>
                  <a:txBody>
                    <a:bodyPr/>
                    <a:lstStyle/>
                    <a:p>
                      <a:pPr algn="ctr" rtl="1"/>
                      <a:r>
                        <a:rPr lang="en-US" dirty="0" smtClean="0"/>
                        <a:t>720,000</a:t>
                      </a:r>
                      <a:endParaRPr lang="x-none" dirty="0"/>
                    </a:p>
                  </a:txBody>
                  <a:tcPr/>
                </a:tc>
                <a:tc>
                  <a:txBody>
                    <a:bodyPr/>
                    <a:lstStyle/>
                    <a:p>
                      <a:pPr algn="ctr" rtl="1"/>
                      <a:r>
                        <a:rPr lang="en-US" dirty="0" smtClean="0"/>
                        <a:t>6,000</a:t>
                      </a:r>
                      <a:endParaRPr lang="x-none" dirty="0"/>
                    </a:p>
                  </a:txBody>
                  <a:tcPr/>
                </a:tc>
                <a:tc>
                  <a:txBody>
                    <a:bodyPr/>
                    <a:lstStyle/>
                    <a:p>
                      <a:pPr algn="ctr" rtl="1"/>
                      <a:r>
                        <a:rPr lang="en-US" dirty="0" smtClean="0"/>
                        <a:t>120</a:t>
                      </a:r>
                      <a:endParaRPr lang="x-none" dirty="0"/>
                    </a:p>
                  </a:txBody>
                  <a:tcPr/>
                </a:tc>
                <a:tc>
                  <a:txBody>
                    <a:bodyPr/>
                    <a:lstStyle/>
                    <a:p>
                      <a:pPr algn="ctr" rtl="1"/>
                      <a:r>
                        <a:rPr lang="en-US" dirty="0" smtClean="0"/>
                        <a:t>3</a:t>
                      </a:r>
                      <a:endParaRPr lang="x-none" dirty="0"/>
                    </a:p>
                  </a:txBody>
                  <a:tcPr/>
                </a:tc>
              </a:tr>
              <a:tr h="370840">
                <a:tc>
                  <a:txBody>
                    <a:bodyPr/>
                    <a:lstStyle/>
                    <a:p>
                      <a:pPr algn="ctr" rtl="1"/>
                      <a:r>
                        <a:rPr lang="en-US" dirty="0" smtClean="0"/>
                        <a:t>715,000</a:t>
                      </a:r>
                      <a:endParaRPr lang="x-none" dirty="0"/>
                    </a:p>
                  </a:txBody>
                  <a:tcPr/>
                </a:tc>
                <a:tc>
                  <a:txBody>
                    <a:bodyPr/>
                    <a:lstStyle/>
                    <a:p>
                      <a:pPr algn="ctr" rtl="1"/>
                      <a:r>
                        <a:rPr lang="en-US" dirty="0" smtClean="0"/>
                        <a:t>6,500</a:t>
                      </a:r>
                      <a:endParaRPr lang="x-none" dirty="0"/>
                    </a:p>
                  </a:txBody>
                  <a:tcPr/>
                </a:tc>
                <a:tc>
                  <a:txBody>
                    <a:bodyPr/>
                    <a:lstStyle/>
                    <a:p>
                      <a:pPr algn="ctr" rtl="1"/>
                      <a:r>
                        <a:rPr lang="en-US" dirty="0" smtClean="0">
                          <a:solidFill>
                            <a:srgbClr val="7030A0"/>
                          </a:solidFill>
                        </a:rPr>
                        <a:t>110</a:t>
                      </a:r>
                      <a:endParaRPr lang="x-none" dirty="0">
                        <a:solidFill>
                          <a:srgbClr val="7030A0"/>
                        </a:solidFill>
                      </a:endParaRPr>
                    </a:p>
                  </a:txBody>
                  <a:tcPr/>
                </a:tc>
                <a:tc>
                  <a:txBody>
                    <a:bodyPr/>
                    <a:lstStyle/>
                    <a:p>
                      <a:pPr algn="ctr" rtl="1"/>
                      <a:r>
                        <a:rPr lang="en-US" dirty="0" smtClean="0"/>
                        <a:t>4</a:t>
                      </a:r>
                      <a:endParaRPr lang="x-none" dirty="0"/>
                    </a:p>
                  </a:txBody>
                  <a:tcPr/>
                </a:tc>
              </a:tr>
              <a:tr h="370840">
                <a:tc>
                  <a:txBody>
                    <a:bodyPr/>
                    <a:lstStyle/>
                    <a:p>
                      <a:pPr algn="ctr" rtl="1"/>
                      <a:r>
                        <a:rPr lang="en-US" dirty="0" smtClean="0"/>
                        <a:t>660,000</a:t>
                      </a:r>
                      <a:endParaRPr lang="x-none" dirty="0"/>
                    </a:p>
                  </a:txBody>
                  <a:tcPr/>
                </a:tc>
                <a:tc>
                  <a:txBody>
                    <a:bodyPr/>
                    <a:lstStyle/>
                    <a:p>
                      <a:pPr algn="ctr" rtl="1"/>
                      <a:r>
                        <a:rPr lang="en-US" dirty="0" smtClean="0"/>
                        <a:t>6,000</a:t>
                      </a:r>
                      <a:endParaRPr lang="x-none" dirty="0"/>
                    </a:p>
                  </a:txBody>
                  <a:tcPr/>
                </a:tc>
                <a:tc>
                  <a:txBody>
                    <a:bodyPr/>
                    <a:lstStyle/>
                    <a:p>
                      <a:pPr algn="ctr" rtl="1"/>
                      <a:r>
                        <a:rPr lang="en-US" smtClean="0">
                          <a:solidFill>
                            <a:srgbClr val="7030A0"/>
                          </a:solidFill>
                        </a:rPr>
                        <a:t>110</a:t>
                      </a:r>
                      <a:endParaRPr lang="x-none" dirty="0">
                        <a:solidFill>
                          <a:srgbClr val="7030A0"/>
                        </a:solidFill>
                      </a:endParaRPr>
                    </a:p>
                  </a:txBody>
                  <a:tcPr/>
                </a:tc>
                <a:tc>
                  <a:txBody>
                    <a:bodyPr/>
                    <a:lstStyle/>
                    <a:p>
                      <a:pPr algn="ctr" rtl="1"/>
                      <a:r>
                        <a:rPr lang="en-US" dirty="0" smtClean="0"/>
                        <a:t>5</a:t>
                      </a:r>
                      <a:endParaRPr lang="x-none" dirty="0"/>
                    </a:p>
                  </a:txBody>
                  <a:tcPr/>
                </a:tc>
              </a:tr>
              <a:tr h="370840">
                <a:tc>
                  <a:txBody>
                    <a:bodyPr/>
                    <a:lstStyle/>
                    <a:p>
                      <a:pPr algn="ctr" rtl="1"/>
                      <a:r>
                        <a:rPr lang="en-US" dirty="0" smtClean="0"/>
                        <a:t>550,000</a:t>
                      </a:r>
                      <a:endParaRPr lang="x-none" dirty="0"/>
                    </a:p>
                  </a:txBody>
                  <a:tcPr/>
                </a:tc>
                <a:tc>
                  <a:txBody>
                    <a:bodyPr/>
                    <a:lstStyle/>
                    <a:p>
                      <a:pPr algn="ctr" rtl="1"/>
                      <a:r>
                        <a:rPr lang="en-US" dirty="0" smtClean="0"/>
                        <a:t>5,000</a:t>
                      </a:r>
                      <a:endParaRPr lang="x-none" dirty="0"/>
                    </a:p>
                  </a:txBody>
                  <a:tcPr/>
                </a:tc>
                <a:tc>
                  <a:txBody>
                    <a:bodyPr/>
                    <a:lstStyle/>
                    <a:p>
                      <a:pPr algn="ctr" rtl="1"/>
                      <a:r>
                        <a:rPr lang="en-US" smtClean="0">
                          <a:solidFill>
                            <a:srgbClr val="7030A0"/>
                          </a:solidFill>
                        </a:rPr>
                        <a:t>110</a:t>
                      </a:r>
                      <a:endParaRPr lang="x-none" dirty="0">
                        <a:solidFill>
                          <a:srgbClr val="7030A0"/>
                        </a:solidFill>
                      </a:endParaRPr>
                    </a:p>
                  </a:txBody>
                  <a:tcPr/>
                </a:tc>
                <a:tc>
                  <a:txBody>
                    <a:bodyPr/>
                    <a:lstStyle/>
                    <a:p>
                      <a:pPr algn="ctr" rtl="1"/>
                      <a:r>
                        <a:rPr lang="en-US" dirty="0" smtClean="0"/>
                        <a:t>6</a:t>
                      </a:r>
                      <a:endParaRPr lang="x-none" dirty="0"/>
                    </a:p>
                  </a:txBody>
                  <a:tcPr/>
                </a:tc>
              </a:tr>
              <a:tr h="370840">
                <a:tc>
                  <a:txBody>
                    <a:bodyPr/>
                    <a:lstStyle/>
                    <a:p>
                      <a:pPr algn="ctr" rtl="1"/>
                      <a:r>
                        <a:rPr lang="en-US" dirty="0" smtClean="0"/>
                        <a:t>440,000</a:t>
                      </a:r>
                      <a:endParaRPr lang="x-none" dirty="0"/>
                    </a:p>
                  </a:txBody>
                  <a:tcPr/>
                </a:tc>
                <a:tc>
                  <a:txBody>
                    <a:bodyPr/>
                    <a:lstStyle/>
                    <a:p>
                      <a:pPr algn="ctr" rtl="1"/>
                      <a:r>
                        <a:rPr lang="en-US" dirty="0" smtClean="0"/>
                        <a:t>4,000</a:t>
                      </a:r>
                      <a:endParaRPr lang="x-none" dirty="0"/>
                    </a:p>
                  </a:txBody>
                  <a:tcPr/>
                </a:tc>
                <a:tc>
                  <a:txBody>
                    <a:bodyPr/>
                    <a:lstStyle/>
                    <a:p>
                      <a:pPr algn="ctr" rtl="1"/>
                      <a:r>
                        <a:rPr lang="en-US" smtClean="0">
                          <a:solidFill>
                            <a:srgbClr val="7030A0"/>
                          </a:solidFill>
                        </a:rPr>
                        <a:t>110</a:t>
                      </a:r>
                      <a:endParaRPr lang="x-none" dirty="0">
                        <a:solidFill>
                          <a:srgbClr val="7030A0"/>
                        </a:solidFill>
                      </a:endParaRPr>
                    </a:p>
                  </a:txBody>
                  <a:tcPr/>
                </a:tc>
                <a:tc>
                  <a:txBody>
                    <a:bodyPr/>
                    <a:lstStyle/>
                    <a:p>
                      <a:pPr algn="ctr" rtl="1"/>
                      <a:r>
                        <a:rPr lang="en-US" dirty="0" smtClean="0"/>
                        <a:t>7</a:t>
                      </a:r>
                      <a:endParaRPr lang="x-none" dirty="0"/>
                    </a:p>
                  </a:txBody>
                  <a:tcPr/>
                </a:tc>
              </a:tr>
              <a:tr h="370840">
                <a:tc>
                  <a:txBody>
                    <a:bodyPr/>
                    <a:lstStyle/>
                    <a:p>
                      <a:pPr algn="ctr" rtl="1"/>
                      <a:r>
                        <a:rPr lang="en-US" dirty="0" smtClean="0"/>
                        <a:t>330,000</a:t>
                      </a:r>
                      <a:endParaRPr lang="x-none" dirty="0"/>
                    </a:p>
                  </a:txBody>
                  <a:tcPr/>
                </a:tc>
                <a:tc>
                  <a:txBody>
                    <a:bodyPr/>
                    <a:lstStyle/>
                    <a:p>
                      <a:pPr algn="ctr" rtl="1"/>
                      <a:r>
                        <a:rPr lang="en-US" dirty="0" smtClean="0"/>
                        <a:t>3,000</a:t>
                      </a:r>
                      <a:endParaRPr lang="x-none" dirty="0"/>
                    </a:p>
                  </a:txBody>
                  <a:tcPr/>
                </a:tc>
                <a:tc>
                  <a:txBody>
                    <a:bodyPr/>
                    <a:lstStyle/>
                    <a:p>
                      <a:pPr algn="ctr" rtl="1"/>
                      <a:r>
                        <a:rPr lang="en-US" dirty="0" smtClean="0">
                          <a:solidFill>
                            <a:srgbClr val="7030A0"/>
                          </a:solidFill>
                        </a:rPr>
                        <a:t>110</a:t>
                      </a:r>
                      <a:endParaRPr lang="x-none" dirty="0">
                        <a:solidFill>
                          <a:srgbClr val="7030A0"/>
                        </a:solidFill>
                      </a:endParaRPr>
                    </a:p>
                  </a:txBody>
                  <a:tcPr/>
                </a:tc>
                <a:tc>
                  <a:txBody>
                    <a:bodyPr/>
                    <a:lstStyle/>
                    <a:p>
                      <a:pPr algn="ctr" rtl="1"/>
                      <a:r>
                        <a:rPr lang="en-US" dirty="0" smtClean="0"/>
                        <a:t>8</a:t>
                      </a:r>
                      <a:endParaRPr lang="x-none"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228600" y="2590800"/>
          <a:ext cx="8504240" cy="3337560"/>
        </p:xfrm>
        <a:graphic>
          <a:graphicData uri="http://schemas.openxmlformats.org/drawingml/2006/table">
            <a:tbl>
              <a:tblPr rtl="1" firstRow="1" bandRow="1">
                <a:tableStyleId>{5C22544A-7EE6-4342-B048-85BDC9FD1C3A}</a:tableStyleId>
              </a:tblPr>
              <a:tblGrid>
                <a:gridCol w="2527982"/>
                <a:gridCol w="2046516"/>
                <a:gridCol w="2634342"/>
                <a:gridCol w="1295400"/>
              </a:tblGrid>
              <a:tr h="370840">
                <a:tc>
                  <a:txBody>
                    <a:bodyPr/>
                    <a:lstStyle/>
                    <a:p>
                      <a:pPr algn="ctr" rtl="1"/>
                      <a:r>
                        <a:rPr lang="en-US" dirty="0" smtClean="0"/>
                        <a:t>Ending book value</a:t>
                      </a:r>
                      <a:endParaRPr lang="x-none" dirty="0"/>
                    </a:p>
                  </a:txBody>
                  <a:tcPr/>
                </a:tc>
                <a:tc>
                  <a:txBody>
                    <a:bodyPr/>
                    <a:lstStyle/>
                    <a:p>
                      <a:pPr algn="ctr" rtl="1"/>
                      <a:r>
                        <a:rPr lang="en-US" dirty="0" smtClean="0"/>
                        <a:t>depreciation</a:t>
                      </a:r>
                      <a:endParaRPr lang="x-none" dirty="0"/>
                    </a:p>
                  </a:txBody>
                  <a:tcPr/>
                </a:tc>
                <a:tc>
                  <a:txBody>
                    <a:bodyPr/>
                    <a:lstStyle/>
                    <a:p>
                      <a:pPr algn="ctr" rtl="1"/>
                      <a:r>
                        <a:rPr lang="en-US" dirty="0" smtClean="0"/>
                        <a:t>MARCS</a:t>
                      </a:r>
                      <a:r>
                        <a:rPr lang="en-US" baseline="0" dirty="0" smtClean="0"/>
                        <a:t> percentage</a:t>
                      </a:r>
                      <a:endParaRPr lang="x-none" dirty="0"/>
                    </a:p>
                  </a:txBody>
                  <a:tcPr/>
                </a:tc>
                <a:tc>
                  <a:txBody>
                    <a:bodyPr/>
                    <a:lstStyle/>
                    <a:p>
                      <a:pPr algn="ctr" rtl="1"/>
                      <a:r>
                        <a:rPr lang="en-US" dirty="0" smtClean="0"/>
                        <a:t>year</a:t>
                      </a:r>
                      <a:endParaRPr lang="x-none" dirty="0"/>
                    </a:p>
                  </a:txBody>
                  <a:tcPr/>
                </a:tc>
              </a:tr>
              <a:tr h="370840">
                <a:tc>
                  <a:txBody>
                    <a:bodyPr/>
                    <a:lstStyle/>
                    <a:p>
                      <a:pPr algn="ctr" rtl="1"/>
                      <a:r>
                        <a:rPr lang="en-US" dirty="0" smtClean="0"/>
                        <a:t>685,680</a:t>
                      </a:r>
                      <a:endParaRPr lang="x-none" dirty="0"/>
                    </a:p>
                  </a:txBody>
                  <a:tcPr/>
                </a:tc>
                <a:tc>
                  <a:txBody>
                    <a:bodyPr/>
                    <a:lstStyle/>
                    <a:p>
                      <a:pPr algn="ctr" rtl="1"/>
                      <a:r>
                        <a:rPr lang="en-US" dirty="0" smtClean="0"/>
                        <a:t>114,320</a:t>
                      </a:r>
                      <a:endParaRPr lang="x-none" dirty="0"/>
                    </a:p>
                  </a:txBody>
                  <a:tcPr/>
                </a:tc>
                <a:tc>
                  <a:txBody>
                    <a:bodyPr/>
                    <a:lstStyle/>
                    <a:p>
                      <a:pPr algn="ctr" rtl="1"/>
                      <a:r>
                        <a:rPr lang="en-US" sz="1600" dirty="0" smtClean="0"/>
                        <a:t>14.29%</a:t>
                      </a:r>
                      <a:endParaRPr lang="x-none" sz="1600" dirty="0"/>
                    </a:p>
                  </a:txBody>
                  <a:tcPr/>
                </a:tc>
                <a:tc>
                  <a:txBody>
                    <a:bodyPr/>
                    <a:lstStyle/>
                    <a:p>
                      <a:pPr algn="ctr" rtl="1"/>
                      <a:r>
                        <a:rPr lang="en-US" dirty="0" smtClean="0"/>
                        <a:t>1</a:t>
                      </a:r>
                      <a:endParaRPr lang="x-none" dirty="0"/>
                    </a:p>
                  </a:txBody>
                  <a:tcPr/>
                </a:tc>
              </a:tr>
              <a:tr h="370840">
                <a:tc>
                  <a:txBody>
                    <a:bodyPr/>
                    <a:lstStyle/>
                    <a:p>
                      <a:pPr algn="ctr" rtl="1"/>
                      <a:r>
                        <a:rPr lang="en-US" dirty="0" smtClean="0"/>
                        <a:t>489,760</a:t>
                      </a:r>
                      <a:endParaRPr lang="x-none" dirty="0"/>
                    </a:p>
                  </a:txBody>
                  <a:tcPr/>
                </a:tc>
                <a:tc>
                  <a:txBody>
                    <a:bodyPr/>
                    <a:lstStyle/>
                    <a:p>
                      <a:pPr algn="ctr" rtl="1"/>
                      <a:r>
                        <a:rPr lang="en-US" dirty="0" smtClean="0"/>
                        <a:t>195,920</a:t>
                      </a:r>
                      <a:endParaRPr lang="x-none" dirty="0"/>
                    </a:p>
                  </a:txBody>
                  <a:tcPr/>
                </a:tc>
                <a:tc>
                  <a:txBody>
                    <a:bodyPr/>
                    <a:lstStyle/>
                    <a:p>
                      <a:pPr algn="ctr" rtl="1"/>
                      <a:r>
                        <a:rPr lang="en-US" sz="1600" dirty="0" smtClean="0"/>
                        <a:t>24.49</a:t>
                      </a:r>
                      <a:endParaRPr lang="x-none" sz="1600" dirty="0"/>
                    </a:p>
                  </a:txBody>
                  <a:tcPr/>
                </a:tc>
                <a:tc>
                  <a:txBody>
                    <a:bodyPr/>
                    <a:lstStyle/>
                    <a:p>
                      <a:pPr algn="ctr" rtl="1"/>
                      <a:r>
                        <a:rPr lang="en-US" dirty="0" smtClean="0"/>
                        <a:t>2</a:t>
                      </a:r>
                      <a:endParaRPr lang="x-none" dirty="0"/>
                    </a:p>
                  </a:txBody>
                  <a:tcPr/>
                </a:tc>
              </a:tr>
              <a:tr h="370840">
                <a:tc>
                  <a:txBody>
                    <a:bodyPr/>
                    <a:lstStyle/>
                    <a:p>
                      <a:pPr algn="ctr" rtl="1"/>
                      <a:r>
                        <a:rPr lang="en-US" dirty="0" smtClean="0"/>
                        <a:t>349,840</a:t>
                      </a:r>
                      <a:endParaRPr lang="x-none" dirty="0"/>
                    </a:p>
                  </a:txBody>
                  <a:tcPr/>
                </a:tc>
                <a:tc>
                  <a:txBody>
                    <a:bodyPr/>
                    <a:lstStyle/>
                    <a:p>
                      <a:pPr algn="ctr" rtl="1"/>
                      <a:r>
                        <a:rPr lang="en-US" dirty="0" smtClean="0"/>
                        <a:t>139,920</a:t>
                      </a:r>
                      <a:endParaRPr lang="x-none" dirty="0"/>
                    </a:p>
                  </a:txBody>
                  <a:tcPr/>
                </a:tc>
                <a:tc>
                  <a:txBody>
                    <a:bodyPr/>
                    <a:lstStyle/>
                    <a:p>
                      <a:pPr algn="ctr" rtl="1"/>
                      <a:r>
                        <a:rPr lang="en-US" sz="1600" dirty="0" smtClean="0"/>
                        <a:t>17.49</a:t>
                      </a:r>
                      <a:endParaRPr lang="x-none" sz="1600" dirty="0"/>
                    </a:p>
                  </a:txBody>
                  <a:tcPr/>
                </a:tc>
                <a:tc>
                  <a:txBody>
                    <a:bodyPr/>
                    <a:lstStyle/>
                    <a:p>
                      <a:pPr algn="ctr" rtl="1"/>
                      <a:r>
                        <a:rPr lang="en-US" dirty="0" smtClean="0"/>
                        <a:t>3</a:t>
                      </a:r>
                      <a:endParaRPr lang="x-none" dirty="0"/>
                    </a:p>
                  </a:txBody>
                  <a:tcPr/>
                </a:tc>
              </a:tr>
              <a:tr h="370840">
                <a:tc>
                  <a:txBody>
                    <a:bodyPr/>
                    <a:lstStyle/>
                    <a:p>
                      <a:pPr algn="ctr" rtl="1"/>
                      <a:r>
                        <a:rPr lang="en-US" dirty="0" smtClean="0"/>
                        <a:t>249,920</a:t>
                      </a:r>
                      <a:endParaRPr lang="x-none" dirty="0"/>
                    </a:p>
                  </a:txBody>
                  <a:tcPr/>
                </a:tc>
                <a:tc>
                  <a:txBody>
                    <a:bodyPr/>
                    <a:lstStyle/>
                    <a:p>
                      <a:pPr algn="ctr" rtl="1"/>
                      <a:r>
                        <a:rPr lang="en-US" dirty="0" smtClean="0"/>
                        <a:t>99,920</a:t>
                      </a:r>
                      <a:endParaRPr lang="x-none" dirty="0"/>
                    </a:p>
                  </a:txBody>
                  <a:tcPr/>
                </a:tc>
                <a:tc>
                  <a:txBody>
                    <a:bodyPr/>
                    <a:lstStyle/>
                    <a:p>
                      <a:pPr algn="ctr" rtl="1"/>
                      <a:r>
                        <a:rPr lang="en-US" sz="1600" dirty="0" smtClean="0"/>
                        <a:t>12.49</a:t>
                      </a:r>
                      <a:endParaRPr lang="x-none" sz="1600" dirty="0"/>
                    </a:p>
                  </a:txBody>
                  <a:tcPr/>
                </a:tc>
                <a:tc>
                  <a:txBody>
                    <a:bodyPr/>
                    <a:lstStyle/>
                    <a:p>
                      <a:pPr algn="ctr" rtl="1"/>
                      <a:r>
                        <a:rPr lang="en-US" dirty="0" smtClean="0"/>
                        <a:t>4</a:t>
                      </a:r>
                      <a:endParaRPr lang="x-none" dirty="0"/>
                    </a:p>
                  </a:txBody>
                  <a:tcPr/>
                </a:tc>
              </a:tr>
              <a:tr h="370840">
                <a:tc>
                  <a:txBody>
                    <a:bodyPr/>
                    <a:lstStyle/>
                    <a:p>
                      <a:pPr algn="ctr" rtl="1"/>
                      <a:r>
                        <a:rPr lang="en-US" dirty="0" smtClean="0"/>
                        <a:t>178,480</a:t>
                      </a:r>
                      <a:endParaRPr lang="x-none" dirty="0"/>
                    </a:p>
                  </a:txBody>
                  <a:tcPr/>
                </a:tc>
                <a:tc>
                  <a:txBody>
                    <a:bodyPr/>
                    <a:lstStyle/>
                    <a:p>
                      <a:pPr algn="ctr" rtl="1"/>
                      <a:r>
                        <a:rPr lang="en-US" dirty="0" smtClean="0"/>
                        <a:t>71,440</a:t>
                      </a:r>
                      <a:endParaRPr lang="x-none" dirty="0"/>
                    </a:p>
                  </a:txBody>
                  <a:tcPr/>
                </a:tc>
                <a:tc>
                  <a:txBody>
                    <a:bodyPr/>
                    <a:lstStyle/>
                    <a:p>
                      <a:pPr algn="ctr" rtl="1"/>
                      <a:r>
                        <a:rPr lang="en-US" sz="1600" dirty="0" smtClean="0"/>
                        <a:t>8.93</a:t>
                      </a:r>
                      <a:endParaRPr lang="x-none" sz="1600" dirty="0"/>
                    </a:p>
                  </a:txBody>
                  <a:tcPr/>
                </a:tc>
                <a:tc>
                  <a:txBody>
                    <a:bodyPr/>
                    <a:lstStyle/>
                    <a:p>
                      <a:pPr algn="ctr" rtl="1"/>
                      <a:r>
                        <a:rPr lang="en-US" dirty="0" smtClean="0"/>
                        <a:t>5</a:t>
                      </a:r>
                      <a:endParaRPr lang="x-none" dirty="0"/>
                    </a:p>
                  </a:txBody>
                  <a:tcPr/>
                </a:tc>
              </a:tr>
              <a:tr h="370840">
                <a:tc>
                  <a:txBody>
                    <a:bodyPr/>
                    <a:lstStyle/>
                    <a:p>
                      <a:pPr algn="ctr" rtl="1"/>
                      <a:r>
                        <a:rPr lang="en-US" dirty="0" smtClean="0"/>
                        <a:t>107,120</a:t>
                      </a:r>
                      <a:endParaRPr lang="x-none" dirty="0"/>
                    </a:p>
                  </a:txBody>
                  <a:tcPr/>
                </a:tc>
                <a:tc>
                  <a:txBody>
                    <a:bodyPr/>
                    <a:lstStyle/>
                    <a:p>
                      <a:pPr algn="ctr" rtl="1"/>
                      <a:r>
                        <a:rPr lang="en-US" dirty="0" smtClean="0"/>
                        <a:t>71,360</a:t>
                      </a:r>
                      <a:endParaRPr lang="x-none" dirty="0"/>
                    </a:p>
                  </a:txBody>
                  <a:tcPr/>
                </a:tc>
                <a:tc>
                  <a:txBody>
                    <a:bodyPr/>
                    <a:lstStyle/>
                    <a:p>
                      <a:pPr algn="ctr" rtl="1"/>
                      <a:r>
                        <a:rPr lang="en-US" sz="1600" dirty="0" smtClean="0"/>
                        <a:t>8.92</a:t>
                      </a:r>
                      <a:endParaRPr lang="x-none" sz="1600" dirty="0"/>
                    </a:p>
                  </a:txBody>
                  <a:tcPr/>
                </a:tc>
                <a:tc>
                  <a:txBody>
                    <a:bodyPr/>
                    <a:lstStyle/>
                    <a:p>
                      <a:pPr algn="ctr" rtl="1"/>
                      <a:r>
                        <a:rPr lang="en-US" dirty="0" smtClean="0"/>
                        <a:t>6</a:t>
                      </a:r>
                      <a:endParaRPr lang="x-none" dirty="0"/>
                    </a:p>
                  </a:txBody>
                  <a:tcPr/>
                </a:tc>
              </a:tr>
              <a:tr h="370840">
                <a:tc>
                  <a:txBody>
                    <a:bodyPr/>
                    <a:lstStyle/>
                    <a:p>
                      <a:pPr algn="ctr" rtl="1"/>
                      <a:r>
                        <a:rPr lang="en-US" dirty="0" smtClean="0"/>
                        <a:t>35,680</a:t>
                      </a:r>
                      <a:endParaRPr lang="x-none" dirty="0"/>
                    </a:p>
                  </a:txBody>
                  <a:tcPr/>
                </a:tc>
                <a:tc>
                  <a:txBody>
                    <a:bodyPr/>
                    <a:lstStyle/>
                    <a:p>
                      <a:pPr algn="ctr" rtl="1"/>
                      <a:r>
                        <a:rPr lang="en-US" dirty="0" smtClean="0"/>
                        <a:t>71,440</a:t>
                      </a:r>
                      <a:endParaRPr lang="x-none" dirty="0"/>
                    </a:p>
                  </a:txBody>
                  <a:tcPr/>
                </a:tc>
                <a:tc>
                  <a:txBody>
                    <a:bodyPr/>
                    <a:lstStyle/>
                    <a:p>
                      <a:pPr algn="ctr" rtl="1"/>
                      <a:r>
                        <a:rPr lang="en-US" sz="1600" dirty="0" smtClean="0"/>
                        <a:t>8.93</a:t>
                      </a:r>
                      <a:endParaRPr lang="x-none" sz="1600" dirty="0"/>
                    </a:p>
                  </a:txBody>
                  <a:tcPr/>
                </a:tc>
                <a:tc>
                  <a:txBody>
                    <a:bodyPr/>
                    <a:lstStyle/>
                    <a:p>
                      <a:pPr algn="ctr" rtl="1"/>
                      <a:r>
                        <a:rPr lang="en-US" dirty="0" smtClean="0"/>
                        <a:t>7</a:t>
                      </a:r>
                      <a:endParaRPr lang="x-none" dirty="0"/>
                    </a:p>
                  </a:txBody>
                  <a:tcPr/>
                </a:tc>
              </a:tr>
              <a:tr h="370840">
                <a:tc>
                  <a:txBody>
                    <a:bodyPr/>
                    <a:lstStyle/>
                    <a:p>
                      <a:pPr algn="ctr" rtl="1"/>
                      <a:r>
                        <a:rPr lang="en-US" dirty="0" smtClean="0"/>
                        <a:t>0</a:t>
                      </a:r>
                      <a:endParaRPr lang="x-none" dirty="0"/>
                    </a:p>
                  </a:txBody>
                  <a:tcPr/>
                </a:tc>
                <a:tc>
                  <a:txBody>
                    <a:bodyPr/>
                    <a:lstStyle/>
                    <a:p>
                      <a:pPr algn="ctr" rtl="1"/>
                      <a:r>
                        <a:rPr lang="en-US" dirty="0" smtClean="0"/>
                        <a:t>35,680</a:t>
                      </a:r>
                      <a:endParaRPr lang="x-none" dirty="0"/>
                    </a:p>
                  </a:txBody>
                  <a:tcPr/>
                </a:tc>
                <a:tc>
                  <a:txBody>
                    <a:bodyPr/>
                    <a:lstStyle/>
                    <a:p>
                      <a:pPr algn="ctr" rtl="1"/>
                      <a:r>
                        <a:rPr lang="en-US" sz="1600" dirty="0" smtClean="0"/>
                        <a:t>4.46</a:t>
                      </a:r>
                      <a:endParaRPr lang="x-none" sz="1600" dirty="0"/>
                    </a:p>
                  </a:txBody>
                  <a:tcPr/>
                </a:tc>
                <a:tc>
                  <a:txBody>
                    <a:bodyPr/>
                    <a:lstStyle/>
                    <a:p>
                      <a:pPr algn="ctr" rtl="1"/>
                      <a:r>
                        <a:rPr lang="en-US" dirty="0" smtClean="0"/>
                        <a:t>8</a:t>
                      </a:r>
                      <a:endParaRPr lang="x-none" dirty="0"/>
                    </a:p>
                  </a:txBody>
                  <a:tcPr/>
                </a:tc>
              </a:tr>
            </a:tbl>
          </a:graphicData>
        </a:graphic>
      </p:graphicFrame>
      <p:sp>
        <p:nvSpPr>
          <p:cNvPr id="4"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sp>
        <p:nvSpPr>
          <p:cNvPr id="6" name="TextBox 5"/>
          <p:cNvSpPr txBox="1"/>
          <p:nvPr/>
        </p:nvSpPr>
        <p:spPr>
          <a:xfrm>
            <a:off x="304800" y="1524000"/>
            <a:ext cx="8534400" cy="461665"/>
          </a:xfrm>
          <a:prstGeom prst="rect">
            <a:avLst/>
          </a:prstGeom>
          <a:noFill/>
        </p:spPr>
        <p:txBody>
          <a:bodyPr wrap="square" rtlCol="1">
            <a:spAutoFit/>
          </a:bodyPr>
          <a:lstStyle/>
          <a:p>
            <a:pPr algn="l"/>
            <a:r>
              <a:rPr lang="en-US" sz="2400" dirty="0" smtClean="0"/>
              <a:t>Calculation of depreciation= MARCS percentage * initial cost</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152399" y="1527175"/>
          <a:ext cx="8653464" cy="3337560"/>
        </p:xfrm>
        <a:graphic>
          <a:graphicData uri="http://schemas.openxmlformats.org/drawingml/2006/table">
            <a:tbl>
              <a:tblPr rtl="1" firstRow="1" bandRow="1">
                <a:tableStyleId>{5C22544A-7EE6-4342-B048-85BDC9FD1C3A}</a:tableStyleId>
              </a:tblPr>
              <a:tblGrid>
                <a:gridCol w="961496"/>
                <a:gridCol w="961496"/>
                <a:gridCol w="961496"/>
                <a:gridCol w="961496"/>
                <a:gridCol w="961496"/>
                <a:gridCol w="939497"/>
                <a:gridCol w="983495"/>
                <a:gridCol w="878551"/>
                <a:gridCol w="1044441"/>
              </a:tblGrid>
              <a:tr h="370840">
                <a:tc gridSpan="9">
                  <a:txBody>
                    <a:bodyPr/>
                    <a:lstStyle/>
                    <a:p>
                      <a:pPr algn="ctr" rtl="1"/>
                      <a:r>
                        <a:rPr lang="en-US" dirty="0" smtClean="0"/>
                        <a:t>year</a:t>
                      </a:r>
                      <a:endParaRPr lang="x-none" dirty="0"/>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dirty="0"/>
                    </a:p>
                  </a:txBody>
                  <a:tcPr/>
                </a:tc>
              </a:tr>
              <a:tr h="370840">
                <a:tc>
                  <a:txBody>
                    <a:bodyPr/>
                    <a:lstStyle/>
                    <a:p>
                      <a:pPr algn="ctr" rtl="1"/>
                      <a:r>
                        <a:rPr lang="en-US" sz="1600" b="1" dirty="0" smtClean="0"/>
                        <a:t>8</a:t>
                      </a:r>
                      <a:endParaRPr lang="x-none" sz="1600" b="1" dirty="0"/>
                    </a:p>
                  </a:txBody>
                  <a:tcPr/>
                </a:tc>
                <a:tc>
                  <a:txBody>
                    <a:bodyPr/>
                    <a:lstStyle/>
                    <a:p>
                      <a:pPr algn="ctr" rtl="1"/>
                      <a:r>
                        <a:rPr lang="en-US" sz="1600" b="1" dirty="0" smtClean="0"/>
                        <a:t>7</a:t>
                      </a:r>
                      <a:endParaRPr lang="x-none" sz="1600" b="1" dirty="0"/>
                    </a:p>
                  </a:txBody>
                  <a:tcPr/>
                </a:tc>
                <a:tc>
                  <a:txBody>
                    <a:bodyPr/>
                    <a:lstStyle/>
                    <a:p>
                      <a:pPr algn="ctr" rtl="1"/>
                      <a:r>
                        <a:rPr lang="en-US" sz="1600" b="1" dirty="0" smtClean="0"/>
                        <a:t>6</a:t>
                      </a:r>
                      <a:endParaRPr lang="x-none" sz="1600" b="1" dirty="0"/>
                    </a:p>
                  </a:txBody>
                  <a:tcPr/>
                </a:tc>
                <a:tc>
                  <a:txBody>
                    <a:bodyPr/>
                    <a:lstStyle/>
                    <a:p>
                      <a:pPr algn="ctr" rtl="1"/>
                      <a:r>
                        <a:rPr lang="en-US" sz="1600" b="1" dirty="0" smtClean="0"/>
                        <a:t>5</a:t>
                      </a:r>
                      <a:endParaRPr lang="x-none" sz="1600" b="1" dirty="0"/>
                    </a:p>
                  </a:txBody>
                  <a:tcPr/>
                </a:tc>
                <a:tc>
                  <a:txBody>
                    <a:bodyPr/>
                    <a:lstStyle/>
                    <a:p>
                      <a:pPr algn="ctr" rtl="1"/>
                      <a:r>
                        <a:rPr lang="en-US" sz="1600" b="1" dirty="0" smtClean="0"/>
                        <a:t>4</a:t>
                      </a:r>
                      <a:endParaRPr lang="x-none" sz="1600" b="1" dirty="0"/>
                    </a:p>
                  </a:txBody>
                  <a:tcPr/>
                </a:tc>
                <a:tc>
                  <a:txBody>
                    <a:bodyPr/>
                    <a:lstStyle/>
                    <a:p>
                      <a:pPr algn="ctr" rtl="1"/>
                      <a:r>
                        <a:rPr lang="en-US" sz="1600" b="1" dirty="0" smtClean="0"/>
                        <a:t>3</a:t>
                      </a:r>
                      <a:endParaRPr lang="x-none" sz="1600" b="1" dirty="0"/>
                    </a:p>
                  </a:txBody>
                  <a:tcPr/>
                </a:tc>
                <a:tc>
                  <a:txBody>
                    <a:bodyPr/>
                    <a:lstStyle/>
                    <a:p>
                      <a:pPr algn="ctr" rtl="1"/>
                      <a:r>
                        <a:rPr lang="en-US" sz="1600" b="1" dirty="0" smtClean="0"/>
                        <a:t>2</a:t>
                      </a:r>
                      <a:endParaRPr lang="x-none" sz="1600" b="1" dirty="0"/>
                    </a:p>
                  </a:txBody>
                  <a:tcPr/>
                </a:tc>
                <a:tc>
                  <a:txBody>
                    <a:bodyPr/>
                    <a:lstStyle/>
                    <a:p>
                      <a:pPr algn="ctr" rtl="1"/>
                      <a:r>
                        <a:rPr lang="en-US" sz="1600" b="1" dirty="0" smtClean="0"/>
                        <a:t>1</a:t>
                      </a:r>
                      <a:endParaRPr lang="x-none" sz="1600" b="1" dirty="0"/>
                    </a:p>
                  </a:txBody>
                  <a:tcPr/>
                </a:tc>
                <a:tc>
                  <a:txBody>
                    <a:bodyPr/>
                    <a:lstStyle/>
                    <a:p>
                      <a:pPr algn="ctr" rtl="1"/>
                      <a:endParaRPr lang="x-none" dirty="0"/>
                    </a:p>
                  </a:txBody>
                  <a:tcPr/>
                </a:tc>
              </a:tr>
              <a:tr h="370840">
                <a:tc>
                  <a:txBody>
                    <a:bodyPr/>
                    <a:lstStyle/>
                    <a:p>
                      <a:pPr algn="ctr"/>
                      <a:r>
                        <a:rPr lang="en-US" sz="1400" dirty="0" smtClean="0"/>
                        <a:t>330,000</a:t>
                      </a:r>
                      <a:endParaRPr lang="x-none" sz="1400" dirty="0"/>
                    </a:p>
                  </a:txBody>
                  <a:tcPr/>
                </a:tc>
                <a:tc>
                  <a:txBody>
                    <a:bodyPr/>
                    <a:lstStyle/>
                    <a:p>
                      <a:pPr algn="ctr"/>
                      <a:r>
                        <a:rPr lang="en-US" sz="1400" dirty="0" smtClean="0"/>
                        <a:t>440,000</a:t>
                      </a:r>
                      <a:endParaRPr lang="x-none" sz="1400" dirty="0"/>
                    </a:p>
                  </a:txBody>
                  <a:tcPr/>
                </a:tc>
                <a:tc>
                  <a:txBody>
                    <a:bodyPr/>
                    <a:lstStyle/>
                    <a:p>
                      <a:pPr algn="ctr"/>
                      <a:r>
                        <a:rPr lang="en-US" sz="1400" dirty="0" smtClean="0"/>
                        <a:t>550,000</a:t>
                      </a:r>
                      <a:endParaRPr lang="x-none" sz="1400" dirty="0"/>
                    </a:p>
                  </a:txBody>
                  <a:tcPr/>
                </a:tc>
                <a:tc>
                  <a:txBody>
                    <a:bodyPr/>
                    <a:lstStyle/>
                    <a:p>
                      <a:pPr algn="ctr"/>
                      <a:r>
                        <a:rPr lang="en-US" sz="1400" dirty="0" smtClean="0"/>
                        <a:t>660,000</a:t>
                      </a:r>
                      <a:endParaRPr lang="x-none" sz="1400" dirty="0"/>
                    </a:p>
                  </a:txBody>
                  <a:tcPr/>
                </a:tc>
                <a:tc>
                  <a:txBody>
                    <a:bodyPr/>
                    <a:lstStyle/>
                    <a:p>
                      <a:pPr algn="ctr"/>
                      <a:r>
                        <a:rPr lang="en-US" sz="1400" dirty="0" smtClean="0"/>
                        <a:t>715,000</a:t>
                      </a:r>
                      <a:endParaRPr lang="x-none" sz="1400" dirty="0"/>
                    </a:p>
                  </a:txBody>
                  <a:tcPr/>
                </a:tc>
                <a:tc>
                  <a:txBody>
                    <a:bodyPr/>
                    <a:lstStyle/>
                    <a:p>
                      <a:pPr algn="ctr"/>
                      <a:r>
                        <a:rPr lang="en-US" sz="1400" dirty="0" smtClean="0"/>
                        <a:t>720,000</a:t>
                      </a:r>
                      <a:endParaRPr lang="x-none" sz="1400" dirty="0"/>
                    </a:p>
                  </a:txBody>
                  <a:tcPr/>
                </a:tc>
                <a:tc>
                  <a:txBody>
                    <a:bodyPr/>
                    <a:lstStyle/>
                    <a:p>
                      <a:pPr algn="ctr"/>
                      <a:r>
                        <a:rPr lang="en-US" sz="1400" dirty="0" smtClean="0"/>
                        <a:t>600,000</a:t>
                      </a:r>
                      <a:endParaRPr lang="x-none" sz="1400" dirty="0"/>
                    </a:p>
                  </a:txBody>
                  <a:tcPr/>
                </a:tc>
                <a:tc>
                  <a:txBody>
                    <a:bodyPr/>
                    <a:lstStyle/>
                    <a:p>
                      <a:pPr algn="ctr"/>
                      <a:r>
                        <a:rPr lang="en-US" sz="1400" dirty="0" smtClean="0"/>
                        <a:t>36,000</a:t>
                      </a:r>
                      <a:endParaRPr lang="x-none" sz="1400" dirty="0"/>
                    </a:p>
                  </a:txBody>
                  <a:tcPr/>
                </a:tc>
                <a:tc>
                  <a:txBody>
                    <a:bodyPr/>
                    <a:lstStyle/>
                    <a:p>
                      <a:pPr algn="ctr" rtl="1"/>
                      <a:r>
                        <a:rPr lang="en-US" sz="1400" dirty="0" smtClean="0"/>
                        <a:t>revenues</a:t>
                      </a:r>
                      <a:endParaRPr lang="x-none" sz="1400" dirty="0"/>
                    </a:p>
                  </a:txBody>
                  <a:tcPr/>
                </a:tc>
              </a:tr>
              <a:tr h="370840">
                <a:tc>
                  <a:txBody>
                    <a:bodyPr/>
                    <a:lstStyle/>
                    <a:p>
                      <a:pPr algn="ctr" rtl="1"/>
                      <a:r>
                        <a:rPr lang="en-US" sz="1400" dirty="0" smtClean="0"/>
                        <a:t>180,000</a:t>
                      </a:r>
                      <a:endParaRPr lang="x-none" sz="1400" dirty="0"/>
                    </a:p>
                  </a:txBody>
                  <a:tcPr/>
                </a:tc>
                <a:tc>
                  <a:txBody>
                    <a:bodyPr/>
                    <a:lstStyle/>
                    <a:p>
                      <a:pPr algn="ctr" rtl="1"/>
                      <a:r>
                        <a:rPr lang="en-US" sz="1400" dirty="0" smtClean="0"/>
                        <a:t>240,000</a:t>
                      </a:r>
                      <a:endParaRPr lang="x-none" sz="1400" dirty="0"/>
                    </a:p>
                  </a:txBody>
                  <a:tcPr/>
                </a:tc>
                <a:tc>
                  <a:txBody>
                    <a:bodyPr/>
                    <a:lstStyle/>
                    <a:p>
                      <a:pPr algn="ctr" rtl="1"/>
                      <a:r>
                        <a:rPr lang="en-US" sz="1400" dirty="0" smtClean="0"/>
                        <a:t>300,000</a:t>
                      </a:r>
                      <a:endParaRPr lang="x-none" sz="1400" dirty="0"/>
                    </a:p>
                  </a:txBody>
                  <a:tcPr/>
                </a:tc>
                <a:tc>
                  <a:txBody>
                    <a:bodyPr/>
                    <a:lstStyle/>
                    <a:p>
                      <a:pPr algn="ctr" rtl="1"/>
                      <a:r>
                        <a:rPr lang="en-US" sz="1400" dirty="0" smtClean="0"/>
                        <a:t>360,000</a:t>
                      </a:r>
                      <a:endParaRPr lang="x-none" sz="1400" dirty="0"/>
                    </a:p>
                  </a:txBody>
                  <a:tcPr/>
                </a:tc>
                <a:tc>
                  <a:txBody>
                    <a:bodyPr/>
                    <a:lstStyle/>
                    <a:p>
                      <a:pPr algn="ctr" rtl="1"/>
                      <a:r>
                        <a:rPr lang="en-US" sz="1400" dirty="0" smtClean="0"/>
                        <a:t>390,000</a:t>
                      </a:r>
                      <a:endParaRPr lang="x-none" sz="1400" dirty="0"/>
                    </a:p>
                  </a:txBody>
                  <a:tcPr/>
                </a:tc>
                <a:tc>
                  <a:txBody>
                    <a:bodyPr/>
                    <a:lstStyle/>
                    <a:p>
                      <a:pPr algn="ctr" rtl="1"/>
                      <a:r>
                        <a:rPr lang="en-US" sz="1400" dirty="0" smtClean="0"/>
                        <a:t>360,000</a:t>
                      </a:r>
                      <a:endParaRPr lang="x-none" sz="1400" dirty="0"/>
                    </a:p>
                  </a:txBody>
                  <a:tcPr/>
                </a:tc>
                <a:tc>
                  <a:txBody>
                    <a:bodyPr/>
                    <a:lstStyle/>
                    <a:p>
                      <a:pPr algn="ctr" rtl="1"/>
                      <a:r>
                        <a:rPr lang="en-US" sz="1400" dirty="0" smtClean="0"/>
                        <a:t>300,000</a:t>
                      </a:r>
                      <a:endParaRPr lang="x-none" sz="1400" dirty="0"/>
                    </a:p>
                  </a:txBody>
                  <a:tcPr/>
                </a:tc>
                <a:tc>
                  <a:txBody>
                    <a:bodyPr/>
                    <a:lstStyle/>
                    <a:p>
                      <a:pPr algn="ctr" rtl="1"/>
                      <a:r>
                        <a:rPr lang="en-US" sz="1400" dirty="0" smtClean="0"/>
                        <a:t>180,000</a:t>
                      </a:r>
                      <a:endParaRPr lang="x-none" sz="1400" dirty="0"/>
                    </a:p>
                  </a:txBody>
                  <a:tcPr/>
                </a:tc>
                <a:tc>
                  <a:txBody>
                    <a:bodyPr/>
                    <a:lstStyle/>
                    <a:p>
                      <a:pPr algn="ctr" rtl="1"/>
                      <a:r>
                        <a:rPr lang="en-US" sz="1400" dirty="0" smtClean="0"/>
                        <a:t>VC</a:t>
                      </a:r>
                      <a:endParaRPr lang="x-none" sz="1400" dirty="0"/>
                    </a:p>
                  </a:txBody>
                  <a:tcPr/>
                </a:tc>
              </a:tr>
              <a:tr h="370840">
                <a:tc>
                  <a:txBody>
                    <a:bodyPr/>
                    <a:lstStyle/>
                    <a:p>
                      <a:pPr algn="ctr" rtl="1"/>
                      <a:r>
                        <a:rPr lang="en-US" sz="1400" smtClean="0"/>
                        <a:t>25,000</a:t>
                      </a:r>
                      <a:endParaRPr lang="x-none" sz="1400" dirty="0"/>
                    </a:p>
                  </a:txBody>
                  <a:tcPr/>
                </a:tc>
                <a:tc>
                  <a:txBody>
                    <a:bodyPr/>
                    <a:lstStyle/>
                    <a:p>
                      <a:pPr algn="ctr" rtl="1"/>
                      <a:r>
                        <a:rPr lang="en-US" sz="1400" smtClean="0"/>
                        <a:t>25,000</a:t>
                      </a:r>
                      <a:endParaRPr lang="x-none" sz="1400" dirty="0"/>
                    </a:p>
                  </a:txBody>
                  <a:tcPr/>
                </a:tc>
                <a:tc>
                  <a:txBody>
                    <a:bodyPr/>
                    <a:lstStyle/>
                    <a:p>
                      <a:pPr algn="ctr" rtl="1"/>
                      <a:r>
                        <a:rPr lang="en-US" sz="1400" smtClean="0"/>
                        <a:t>25,000</a:t>
                      </a:r>
                      <a:endParaRPr lang="x-none" sz="1400" dirty="0"/>
                    </a:p>
                  </a:txBody>
                  <a:tcPr/>
                </a:tc>
                <a:tc>
                  <a:txBody>
                    <a:bodyPr/>
                    <a:lstStyle/>
                    <a:p>
                      <a:pPr algn="ctr" rtl="1"/>
                      <a:r>
                        <a:rPr lang="en-US" sz="1400" smtClean="0"/>
                        <a:t>25,000</a:t>
                      </a:r>
                      <a:endParaRPr lang="x-none" sz="1400" dirty="0"/>
                    </a:p>
                  </a:txBody>
                  <a:tcPr/>
                </a:tc>
                <a:tc>
                  <a:txBody>
                    <a:bodyPr/>
                    <a:lstStyle/>
                    <a:p>
                      <a:pPr algn="ctr" rtl="1"/>
                      <a:r>
                        <a:rPr lang="en-US" sz="1400" smtClean="0"/>
                        <a:t>25,000</a:t>
                      </a:r>
                      <a:endParaRPr lang="x-none" sz="1400" dirty="0"/>
                    </a:p>
                  </a:txBody>
                  <a:tcPr/>
                </a:tc>
                <a:tc>
                  <a:txBody>
                    <a:bodyPr/>
                    <a:lstStyle/>
                    <a:p>
                      <a:pPr algn="ctr" rtl="1"/>
                      <a:r>
                        <a:rPr lang="en-US" sz="1400" smtClean="0"/>
                        <a:t>25,000</a:t>
                      </a:r>
                      <a:endParaRPr lang="x-none" sz="1400" dirty="0"/>
                    </a:p>
                  </a:txBody>
                  <a:tcPr/>
                </a:tc>
                <a:tc>
                  <a:txBody>
                    <a:bodyPr/>
                    <a:lstStyle/>
                    <a:p>
                      <a:pPr algn="ctr" rtl="1"/>
                      <a:r>
                        <a:rPr lang="en-US" sz="1400" dirty="0" smtClean="0"/>
                        <a:t>25,000</a:t>
                      </a:r>
                      <a:endParaRPr lang="x-none" sz="1400" dirty="0"/>
                    </a:p>
                  </a:txBody>
                  <a:tcPr/>
                </a:tc>
                <a:tc>
                  <a:txBody>
                    <a:bodyPr/>
                    <a:lstStyle/>
                    <a:p>
                      <a:pPr algn="ctr" rtl="1"/>
                      <a:r>
                        <a:rPr lang="en-US" sz="1400" dirty="0" smtClean="0"/>
                        <a:t>25,000</a:t>
                      </a:r>
                      <a:endParaRPr lang="x-none" sz="1400" dirty="0"/>
                    </a:p>
                  </a:txBody>
                  <a:tcPr/>
                </a:tc>
                <a:tc>
                  <a:txBody>
                    <a:bodyPr/>
                    <a:lstStyle/>
                    <a:p>
                      <a:pPr algn="ctr" rtl="1"/>
                      <a:r>
                        <a:rPr lang="en-US" sz="1400" dirty="0" smtClean="0"/>
                        <a:t>FC</a:t>
                      </a:r>
                      <a:endParaRPr lang="x-none" sz="1400" dirty="0"/>
                    </a:p>
                  </a:txBody>
                  <a:tcPr/>
                </a:tc>
              </a:tr>
              <a:tr h="370840">
                <a:tc>
                  <a:txBody>
                    <a:bodyPr/>
                    <a:lstStyle/>
                    <a:p>
                      <a:pPr algn="ctr" rtl="1"/>
                      <a:r>
                        <a:rPr lang="en-US" sz="1400" dirty="0" smtClean="0">
                          <a:solidFill>
                            <a:srgbClr val="7030A0"/>
                          </a:solidFill>
                        </a:rPr>
                        <a:t>35,680</a:t>
                      </a:r>
                      <a:endParaRPr lang="x-none" sz="1400" dirty="0">
                        <a:solidFill>
                          <a:srgbClr val="7030A0"/>
                        </a:solidFill>
                      </a:endParaRPr>
                    </a:p>
                  </a:txBody>
                  <a:tcPr/>
                </a:tc>
                <a:tc>
                  <a:txBody>
                    <a:bodyPr/>
                    <a:lstStyle/>
                    <a:p>
                      <a:pPr algn="ctr" rtl="1"/>
                      <a:r>
                        <a:rPr lang="en-US" sz="1400" dirty="0" smtClean="0">
                          <a:solidFill>
                            <a:srgbClr val="7030A0"/>
                          </a:solidFill>
                        </a:rPr>
                        <a:t>71,440</a:t>
                      </a:r>
                      <a:endParaRPr lang="x-none" sz="1400" dirty="0">
                        <a:solidFill>
                          <a:srgbClr val="7030A0"/>
                        </a:solidFill>
                      </a:endParaRPr>
                    </a:p>
                  </a:txBody>
                  <a:tcPr/>
                </a:tc>
                <a:tc>
                  <a:txBody>
                    <a:bodyPr/>
                    <a:lstStyle/>
                    <a:p>
                      <a:pPr algn="ctr" rtl="1"/>
                      <a:r>
                        <a:rPr lang="en-US" sz="1400" dirty="0" smtClean="0">
                          <a:solidFill>
                            <a:srgbClr val="7030A0"/>
                          </a:solidFill>
                        </a:rPr>
                        <a:t>71,360</a:t>
                      </a:r>
                      <a:endParaRPr lang="x-none" sz="1400" dirty="0">
                        <a:solidFill>
                          <a:srgbClr val="7030A0"/>
                        </a:solidFill>
                      </a:endParaRPr>
                    </a:p>
                  </a:txBody>
                  <a:tcPr/>
                </a:tc>
                <a:tc>
                  <a:txBody>
                    <a:bodyPr/>
                    <a:lstStyle/>
                    <a:p>
                      <a:pPr algn="ctr" rtl="1"/>
                      <a:r>
                        <a:rPr lang="en-US" sz="1400" dirty="0" smtClean="0">
                          <a:solidFill>
                            <a:srgbClr val="7030A0"/>
                          </a:solidFill>
                        </a:rPr>
                        <a:t>71,440</a:t>
                      </a:r>
                      <a:endParaRPr lang="x-none" sz="1400" dirty="0">
                        <a:solidFill>
                          <a:srgbClr val="7030A0"/>
                        </a:solidFill>
                      </a:endParaRPr>
                    </a:p>
                  </a:txBody>
                  <a:tcPr/>
                </a:tc>
                <a:tc>
                  <a:txBody>
                    <a:bodyPr/>
                    <a:lstStyle/>
                    <a:p>
                      <a:pPr algn="ctr" rtl="1"/>
                      <a:r>
                        <a:rPr lang="en-US" sz="1400" dirty="0" smtClean="0">
                          <a:solidFill>
                            <a:srgbClr val="7030A0"/>
                          </a:solidFill>
                        </a:rPr>
                        <a:t>99,920</a:t>
                      </a:r>
                      <a:endParaRPr lang="x-none" sz="1400" dirty="0">
                        <a:solidFill>
                          <a:srgbClr val="7030A0"/>
                        </a:solidFill>
                      </a:endParaRPr>
                    </a:p>
                  </a:txBody>
                  <a:tcPr/>
                </a:tc>
                <a:tc>
                  <a:txBody>
                    <a:bodyPr/>
                    <a:lstStyle/>
                    <a:p>
                      <a:pPr algn="ctr" rtl="1"/>
                      <a:r>
                        <a:rPr lang="en-US" sz="1400" dirty="0" smtClean="0">
                          <a:solidFill>
                            <a:srgbClr val="7030A0"/>
                          </a:solidFill>
                        </a:rPr>
                        <a:t>139,920</a:t>
                      </a:r>
                      <a:endParaRPr lang="x-none" sz="1400" dirty="0">
                        <a:solidFill>
                          <a:srgbClr val="7030A0"/>
                        </a:solidFill>
                      </a:endParaRPr>
                    </a:p>
                  </a:txBody>
                  <a:tcPr/>
                </a:tc>
                <a:tc>
                  <a:txBody>
                    <a:bodyPr/>
                    <a:lstStyle/>
                    <a:p>
                      <a:pPr algn="ctr" rtl="1"/>
                      <a:r>
                        <a:rPr lang="en-US" sz="1400" dirty="0" smtClean="0">
                          <a:solidFill>
                            <a:srgbClr val="7030A0"/>
                          </a:solidFill>
                        </a:rPr>
                        <a:t>195,920</a:t>
                      </a:r>
                      <a:endParaRPr lang="x-none" sz="1400" dirty="0">
                        <a:solidFill>
                          <a:srgbClr val="7030A0"/>
                        </a:solidFill>
                      </a:endParaRPr>
                    </a:p>
                  </a:txBody>
                  <a:tcPr/>
                </a:tc>
                <a:tc>
                  <a:txBody>
                    <a:bodyPr/>
                    <a:lstStyle/>
                    <a:p>
                      <a:pPr algn="ctr" rtl="1"/>
                      <a:r>
                        <a:rPr lang="en-US" sz="1400" dirty="0" smtClean="0">
                          <a:solidFill>
                            <a:srgbClr val="7030A0"/>
                          </a:solidFill>
                        </a:rPr>
                        <a:t>114,320</a:t>
                      </a:r>
                      <a:endParaRPr lang="x-none" sz="1400" dirty="0">
                        <a:solidFill>
                          <a:srgbClr val="7030A0"/>
                        </a:solidFill>
                      </a:endParaRPr>
                    </a:p>
                  </a:txBody>
                  <a:tcPr/>
                </a:tc>
                <a:tc>
                  <a:txBody>
                    <a:bodyPr/>
                    <a:lstStyle/>
                    <a:p>
                      <a:pPr algn="ctr" rtl="1"/>
                      <a:r>
                        <a:rPr lang="en-US" sz="1400" dirty="0" err="1" smtClean="0">
                          <a:solidFill>
                            <a:srgbClr val="7030A0"/>
                          </a:solidFill>
                        </a:rPr>
                        <a:t>Dep</a:t>
                      </a:r>
                      <a:endParaRPr lang="x-none" sz="1400" dirty="0">
                        <a:solidFill>
                          <a:srgbClr val="7030A0"/>
                        </a:solidFill>
                      </a:endParaRPr>
                    </a:p>
                  </a:txBody>
                  <a:tcPr/>
                </a:tc>
              </a:tr>
              <a:tr h="370840">
                <a:tc>
                  <a:txBody>
                    <a:bodyPr/>
                    <a:lstStyle/>
                    <a:p>
                      <a:pPr algn="ctr" rtl="1"/>
                      <a:r>
                        <a:rPr lang="en-US" sz="1400" dirty="0" smtClean="0">
                          <a:solidFill>
                            <a:srgbClr val="7030A0"/>
                          </a:solidFill>
                        </a:rPr>
                        <a:t>89,320</a:t>
                      </a:r>
                      <a:endParaRPr lang="x-none" sz="1400" dirty="0">
                        <a:solidFill>
                          <a:srgbClr val="7030A0"/>
                        </a:solidFill>
                      </a:endParaRPr>
                    </a:p>
                  </a:txBody>
                  <a:tcPr/>
                </a:tc>
                <a:tc>
                  <a:txBody>
                    <a:bodyPr/>
                    <a:lstStyle/>
                    <a:p>
                      <a:pPr algn="ctr" rtl="1"/>
                      <a:r>
                        <a:rPr lang="en-US" sz="1400" dirty="0" smtClean="0">
                          <a:solidFill>
                            <a:srgbClr val="7030A0"/>
                          </a:solidFill>
                        </a:rPr>
                        <a:t>103,560</a:t>
                      </a:r>
                      <a:endParaRPr lang="x-none" sz="1400" dirty="0">
                        <a:solidFill>
                          <a:srgbClr val="7030A0"/>
                        </a:solidFill>
                      </a:endParaRPr>
                    </a:p>
                  </a:txBody>
                  <a:tcPr/>
                </a:tc>
                <a:tc>
                  <a:txBody>
                    <a:bodyPr/>
                    <a:lstStyle/>
                    <a:p>
                      <a:pPr algn="ctr" rtl="1"/>
                      <a:r>
                        <a:rPr lang="en-US" sz="1400" dirty="0" smtClean="0">
                          <a:solidFill>
                            <a:srgbClr val="7030A0"/>
                          </a:solidFill>
                        </a:rPr>
                        <a:t>153,640</a:t>
                      </a:r>
                      <a:endParaRPr lang="x-none" sz="1400" dirty="0">
                        <a:solidFill>
                          <a:srgbClr val="7030A0"/>
                        </a:solidFill>
                      </a:endParaRPr>
                    </a:p>
                  </a:txBody>
                  <a:tcPr/>
                </a:tc>
                <a:tc>
                  <a:txBody>
                    <a:bodyPr/>
                    <a:lstStyle/>
                    <a:p>
                      <a:pPr algn="ctr" rtl="1"/>
                      <a:r>
                        <a:rPr lang="en-US" sz="1400" dirty="0" smtClean="0">
                          <a:solidFill>
                            <a:srgbClr val="7030A0"/>
                          </a:solidFill>
                        </a:rPr>
                        <a:t>203,560</a:t>
                      </a:r>
                      <a:endParaRPr lang="x-none" sz="1400" dirty="0">
                        <a:solidFill>
                          <a:srgbClr val="7030A0"/>
                        </a:solidFill>
                      </a:endParaRPr>
                    </a:p>
                  </a:txBody>
                  <a:tcPr/>
                </a:tc>
                <a:tc>
                  <a:txBody>
                    <a:bodyPr/>
                    <a:lstStyle/>
                    <a:p>
                      <a:pPr algn="ctr" rtl="1"/>
                      <a:r>
                        <a:rPr lang="en-US" sz="1400" dirty="0" smtClean="0">
                          <a:solidFill>
                            <a:srgbClr val="7030A0"/>
                          </a:solidFill>
                        </a:rPr>
                        <a:t>200,080</a:t>
                      </a:r>
                      <a:endParaRPr lang="x-none" sz="1400" dirty="0">
                        <a:solidFill>
                          <a:srgbClr val="7030A0"/>
                        </a:solidFill>
                      </a:endParaRPr>
                    </a:p>
                  </a:txBody>
                  <a:tcPr/>
                </a:tc>
                <a:tc>
                  <a:txBody>
                    <a:bodyPr/>
                    <a:lstStyle/>
                    <a:p>
                      <a:pPr algn="ctr" rtl="1"/>
                      <a:r>
                        <a:rPr lang="en-US" sz="1400" dirty="0" smtClean="0">
                          <a:solidFill>
                            <a:srgbClr val="7030A0"/>
                          </a:solidFill>
                        </a:rPr>
                        <a:t>195,080</a:t>
                      </a:r>
                      <a:endParaRPr lang="x-none" sz="1400" dirty="0">
                        <a:solidFill>
                          <a:srgbClr val="7030A0"/>
                        </a:solidFill>
                      </a:endParaRPr>
                    </a:p>
                  </a:txBody>
                  <a:tcPr/>
                </a:tc>
                <a:tc>
                  <a:txBody>
                    <a:bodyPr/>
                    <a:lstStyle/>
                    <a:p>
                      <a:pPr algn="ctr" rtl="1"/>
                      <a:r>
                        <a:rPr lang="en-US" sz="1400" dirty="0" smtClean="0">
                          <a:solidFill>
                            <a:srgbClr val="7030A0"/>
                          </a:solidFill>
                        </a:rPr>
                        <a:t>79,080</a:t>
                      </a:r>
                      <a:endParaRPr lang="x-none" sz="1400" dirty="0">
                        <a:solidFill>
                          <a:srgbClr val="7030A0"/>
                        </a:solidFill>
                      </a:endParaRPr>
                    </a:p>
                  </a:txBody>
                  <a:tcPr/>
                </a:tc>
                <a:tc>
                  <a:txBody>
                    <a:bodyPr/>
                    <a:lstStyle/>
                    <a:p>
                      <a:pPr algn="ctr" rtl="1"/>
                      <a:r>
                        <a:rPr lang="en-US" sz="1400" dirty="0" smtClean="0">
                          <a:solidFill>
                            <a:srgbClr val="7030A0"/>
                          </a:solidFill>
                        </a:rPr>
                        <a:t>40,680</a:t>
                      </a:r>
                      <a:endParaRPr lang="x-none" sz="1400" dirty="0">
                        <a:solidFill>
                          <a:srgbClr val="7030A0"/>
                        </a:solidFill>
                      </a:endParaRPr>
                    </a:p>
                  </a:txBody>
                  <a:tcPr/>
                </a:tc>
                <a:tc>
                  <a:txBody>
                    <a:bodyPr/>
                    <a:lstStyle/>
                    <a:p>
                      <a:pPr algn="ctr" rtl="1"/>
                      <a:r>
                        <a:rPr lang="en-US" sz="1400" dirty="0" smtClean="0">
                          <a:solidFill>
                            <a:srgbClr val="7030A0"/>
                          </a:solidFill>
                        </a:rPr>
                        <a:t>EBIT</a:t>
                      </a:r>
                      <a:endParaRPr lang="x-none" sz="1400" dirty="0">
                        <a:solidFill>
                          <a:srgbClr val="7030A0"/>
                        </a:solidFill>
                      </a:endParaRPr>
                    </a:p>
                  </a:txBody>
                  <a:tcPr/>
                </a:tc>
              </a:tr>
              <a:tr h="370840">
                <a:tc>
                  <a:txBody>
                    <a:bodyPr/>
                    <a:lstStyle/>
                    <a:p>
                      <a:pPr algn="ctr" rtl="1"/>
                      <a:r>
                        <a:rPr lang="en-US" sz="1400" dirty="0" smtClean="0">
                          <a:solidFill>
                            <a:srgbClr val="7030A0"/>
                          </a:solidFill>
                        </a:rPr>
                        <a:t>30,369</a:t>
                      </a:r>
                      <a:endParaRPr lang="x-none" sz="1400" dirty="0">
                        <a:solidFill>
                          <a:srgbClr val="7030A0"/>
                        </a:solidFill>
                      </a:endParaRPr>
                    </a:p>
                  </a:txBody>
                  <a:tcPr/>
                </a:tc>
                <a:tc>
                  <a:txBody>
                    <a:bodyPr/>
                    <a:lstStyle/>
                    <a:p>
                      <a:pPr algn="ctr" rtl="1"/>
                      <a:r>
                        <a:rPr lang="en-US" sz="1400" dirty="0" smtClean="0">
                          <a:solidFill>
                            <a:srgbClr val="7030A0"/>
                          </a:solidFill>
                        </a:rPr>
                        <a:t>35,210</a:t>
                      </a:r>
                      <a:endParaRPr lang="x-none" sz="1400" dirty="0">
                        <a:solidFill>
                          <a:srgbClr val="7030A0"/>
                        </a:solidFill>
                      </a:endParaRPr>
                    </a:p>
                  </a:txBody>
                  <a:tcPr/>
                </a:tc>
                <a:tc>
                  <a:txBody>
                    <a:bodyPr/>
                    <a:lstStyle/>
                    <a:p>
                      <a:pPr algn="ctr" rtl="1"/>
                      <a:r>
                        <a:rPr lang="en-US" sz="1400" dirty="0" smtClean="0">
                          <a:solidFill>
                            <a:srgbClr val="7030A0"/>
                          </a:solidFill>
                        </a:rPr>
                        <a:t>52,238</a:t>
                      </a:r>
                      <a:endParaRPr lang="x-none" sz="1400" dirty="0">
                        <a:solidFill>
                          <a:srgbClr val="7030A0"/>
                        </a:solidFill>
                      </a:endParaRPr>
                    </a:p>
                  </a:txBody>
                  <a:tcPr/>
                </a:tc>
                <a:tc>
                  <a:txBody>
                    <a:bodyPr/>
                    <a:lstStyle/>
                    <a:p>
                      <a:pPr algn="ctr" rtl="1"/>
                      <a:r>
                        <a:rPr lang="en-US" sz="1400" dirty="0" smtClean="0">
                          <a:solidFill>
                            <a:srgbClr val="7030A0"/>
                          </a:solidFill>
                        </a:rPr>
                        <a:t>69,210</a:t>
                      </a:r>
                      <a:endParaRPr lang="x-none" sz="1400" dirty="0">
                        <a:solidFill>
                          <a:srgbClr val="7030A0"/>
                        </a:solidFill>
                      </a:endParaRPr>
                    </a:p>
                  </a:txBody>
                  <a:tcPr/>
                </a:tc>
                <a:tc>
                  <a:txBody>
                    <a:bodyPr/>
                    <a:lstStyle/>
                    <a:p>
                      <a:pPr algn="ctr" rtl="1"/>
                      <a:r>
                        <a:rPr lang="en-US" sz="1400" dirty="0" smtClean="0">
                          <a:solidFill>
                            <a:srgbClr val="7030A0"/>
                          </a:solidFill>
                        </a:rPr>
                        <a:t>68,027</a:t>
                      </a:r>
                      <a:endParaRPr lang="x-none" sz="1400" dirty="0">
                        <a:solidFill>
                          <a:srgbClr val="7030A0"/>
                        </a:solidFill>
                      </a:endParaRPr>
                    </a:p>
                  </a:txBody>
                  <a:tcPr/>
                </a:tc>
                <a:tc>
                  <a:txBody>
                    <a:bodyPr/>
                    <a:lstStyle/>
                    <a:p>
                      <a:pPr algn="ctr" rtl="1"/>
                      <a:r>
                        <a:rPr lang="en-US" sz="1400" dirty="0" smtClean="0">
                          <a:solidFill>
                            <a:srgbClr val="7030A0"/>
                          </a:solidFill>
                        </a:rPr>
                        <a:t>66,327</a:t>
                      </a:r>
                      <a:endParaRPr lang="x-none" sz="1400" dirty="0">
                        <a:solidFill>
                          <a:srgbClr val="7030A0"/>
                        </a:solidFill>
                      </a:endParaRPr>
                    </a:p>
                  </a:txBody>
                  <a:tcPr/>
                </a:tc>
                <a:tc>
                  <a:txBody>
                    <a:bodyPr/>
                    <a:lstStyle/>
                    <a:p>
                      <a:pPr algn="ctr" rtl="1"/>
                      <a:r>
                        <a:rPr lang="en-US" sz="1400" dirty="0" smtClean="0">
                          <a:solidFill>
                            <a:srgbClr val="7030A0"/>
                          </a:solidFill>
                        </a:rPr>
                        <a:t>26,887</a:t>
                      </a:r>
                      <a:endParaRPr lang="x-none" sz="1400" dirty="0">
                        <a:solidFill>
                          <a:srgbClr val="7030A0"/>
                        </a:solidFill>
                      </a:endParaRPr>
                    </a:p>
                  </a:txBody>
                  <a:tcPr/>
                </a:tc>
                <a:tc>
                  <a:txBody>
                    <a:bodyPr/>
                    <a:lstStyle/>
                    <a:p>
                      <a:pPr algn="ctr" rtl="1"/>
                      <a:r>
                        <a:rPr lang="en-US" sz="1400" dirty="0" smtClean="0">
                          <a:solidFill>
                            <a:srgbClr val="7030A0"/>
                          </a:solidFill>
                        </a:rPr>
                        <a:t>13,831</a:t>
                      </a:r>
                      <a:endParaRPr lang="x-none" sz="1400" dirty="0">
                        <a:solidFill>
                          <a:srgbClr val="7030A0"/>
                        </a:solidFill>
                      </a:endParaRPr>
                    </a:p>
                  </a:txBody>
                  <a:tcPr/>
                </a:tc>
                <a:tc>
                  <a:txBody>
                    <a:bodyPr/>
                    <a:lstStyle/>
                    <a:p>
                      <a:pPr algn="ctr" rtl="1"/>
                      <a:r>
                        <a:rPr lang="en-US" sz="1400" dirty="0" smtClean="0">
                          <a:solidFill>
                            <a:srgbClr val="7030A0"/>
                          </a:solidFill>
                        </a:rPr>
                        <a:t>Tax(34%)</a:t>
                      </a:r>
                      <a:endParaRPr lang="x-none" sz="1400" dirty="0">
                        <a:solidFill>
                          <a:srgbClr val="7030A0"/>
                        </a:solidFill>
                      </a:endParaRPr>
                    </a:p>
                  </a:txBody>
                  <a:tcPr/>
                </a:tc>
              </a:tr>
              <a:tr h="370840">
                <a:tc>
                  <a:txBody>
                    <a:bodyPr/>
                    <a:lstStyle/>
                    <a:p>
                      <a:pPr algn="ctr" rtl="1"/>
                      <a:r>
                        <a:rPr lang="en-US" sz="1400" dirty="0" smtClean="0"/>
                        <a:t>58,951</a:t>
                      </a:r>
                      <a:endParaRPr lang="x-none" sz="1400" dirty="0"/>
                    </a:p>
                  </a:txBody>
                  <a:tcPr/>
                </a:tc>
                <a:tc>
                  <a:txBody>
                    <a:bodyPr/>
                    <a:lstStyle/>
                    <a:p>
                      <a:pPr algn="ctr" rtl="1"/>
                      <a:r>
                        <a:rPr lang="en-US" sz="1400" dirty="0" smtClean="0"/>
                        <a:t>68,350</a:t>
                      </a:r>
                      <a:endParaRPr lang="x-none" sz="1400" dirty="0"/>
                    </a:p>
                  </a:txBody>
                  <a:tcPr/>
                </a:tc>
                <a:tc>
                  <a:txBody>
                    <a:bodyPr/>
                    <a:lstStyle/>
                    <a:p>
                      <a:pPr algn="ctr" rtl="1"/>
                      <a:r>
                        <a:rPr lang="en-US" sz="1400" dirty="0" smtClean="0"/>
                        <a:t>101,402</a:t>
                      </a:r>
                      <a:endParaRPr lang="x-none" sz="1400" dirty="0"/>
                    </a:p>
                  </a:txBody>
                  <a:tcPr/>
                </a:tc>
                <a:tc>
                  <a:txBody>
                    <a:bodyPr/>
                    <a:lstStyle/>
                    <a:p>
                      <a:pPr algn="ctr" rtl="1"/>
                      <a:r>
                        <a:rPr lang="en-US" sz="1400" dirty="0" smtClean="0"/>
                        <a:t>134,350</a:t>
                      </a:r>
                      <a:endParaRPr lang="x-none" sz="1400" dirty="0"/>
                    </a:p>
                  </a:txBody>
                  <a:tcPr/>
                </a:tc>
                <a:tc>
                  <a:txBody>
                    <a:bodyPr/>
                    <a:lstStyle/>
                    <a:p>
                      <a:pPr algn="ctr" rtl="1"/>
                      <a:r>
                        <a:rPr lang="en-US" sz="1400" dirty="0" smtClean="0"/>
                        <a:t>132,053</a:t>
                      </a:r>
                      <a:endParaRPr lang="x-none" sz="1400" dirty="0"/>
                    </a:p>
                  </a:txBody>
                  <a:tcPr/>
                </a:tc>
                <a:tc>
                  <a:txBody>
                    <a:bodyPr/>
                    <a:lstStyle/>
                    <a:p>
                      <a:pPr algn="ctr" rtl="1"/>
                      <a:r>
                        <a:rPr lang="en-US" sz="1400" dirty="0" smtClean="0"/>
                        <a:t>128,753</a:t>
                      </a:r>
                      <a:endParaRPr lang="x-none" sz="1400" dirty="0"/>
                    </a:p>
                  </a:txBody>
                  <a:tcPr/>
                </a:tc>
                <a:tc>
                  <a:txBody>
                    <a:bodyPr/>
                    <a:lstStyle/>
                    <a:p>
                      <a:pPr algn="ctr" rtl="1"/>
                      <a:r>
                        <a:rPr lang="en-US" sz="1400" dirty="0" smtClean="0"/>
                        <a:t>52,193</a:t>
                      </a:r>
                      <a:endParaRPr lang="x-none" sz="1400" dirty="0"/>
                    </a:p>
                  </a:txBody>
                  <a:tcPr/>
                </a:tc>
                <a:tc>
                  <a:txBody>
                    <a:bodyPr/>
                    <a:lstStyle/>
                    <a:p>
                      <a:pPr algn="ctr" rtl="1"/>
                      <a:r>
                        <a:rPr lang="en-US" sz="1400" dirty="0" smtClean="0"/>
                        <a:t>26,849</a:t>
                      </a:r>
                      <a:endParaRPr lang="x-none" sz="1400" dirty="0"/>
                    </a:p>
                  </a:txBody>
                  <a:tcPr/>
                </a:tc>
                <a:tc>
                  <a:txBody>
                    <a:bodyPr/>
                    <a:lstStyle/>
                    <a:p>
                      <a:pPr algn="ctr" rtl="1"/>
                      <a:r>
                        <a:rPr lang="en-US" sz="1400" dirty="0" smtClean="0"/>
                        <a:t>NI</a:t>
                      </a:r>
                      <a:endParaRPr lang="x-none" sz="1400" dirty="0"/>
                    </a:p>
                  </a:txBody>
                  <a:tcPr/>
                </a:tc>
              </a:tr>
            </a:tbl>
          </a:graphicData>
        </a:graphic>
      </p:graphicFrame>
      <p:sp>
        <p:nvSpPr>
          <p:cNvPr id="4" name="Title 1"/>
          <p:cNvSpPr>
            <a:spLocks noGrp="1"/>
          </p:cNvSpPr>
          <p:nvPr>
            <p:ph type="title"/>
          </p:nvPr>
        </p:nvSpPr>
        <p:spPr>
          <a:xfrm>
            <a:off x="304800" y="3048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r>
              <a:rPr lang="en-US" sz="2400" dirty="0" smtClean="0"/>
              <a:t>Calculation of OCF = EBIT + </a:t>
            </a:r>
            <a:r>
              <a:rPr lang="en-US" sz="2400" dirty="0" err="1" smtClean="0"/>
              <a:t>Dep</a:t>
            </a:r>
            <a:r>
              <a:rPr lang="en-US" sz="2400" dirty="0" smtClean="0"/>
              <a:t> - Tax</a:t>
            </a:r>
            <a:endParaRPr lang="x-none" sz="2400" dirty="0" smtClean="0"/>
          </a:p>
          <a:p>
            <a:pPr algn="l" rtl="0"/>
            <a:endParaRPr lang="x-none" sz="2400" dirty="0"/>
          </a:p>
        </p:txBody>
      </p:sp>
      <p:sp>
        <p:nvSpPr>
          <p:cNvPr id="4"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graphicFrame>
        <p:nvGraphicFramePr>
          <p:cNvPr id="5" name="Table 4"/>
          <p:cNvGraphicFramePr>
            <a:graphicFrameLocks noGrp="1"/>
          </p:cNvGraphicFramePr>
          <p:nvPr/>
        </p:nvGraphicFramePr>
        <p:xfrm>
          <a:off x="304803" y="2286000"/>
          <a:ext cx="8839197" cy="2225040"/>
        </p:xfrm>
        <a:graphic>
          <a:graphicData uri="http://schemas.openxmlformats.org/drawingml/2006/table">
            <a:tbl>
              <a:tblPr rtl="1" firstRow="1" bandRow="1">
                <a:tableStyleId>{5C22544A-7EE6-4342-B048-85BDC9FD1C3A}</a:tableStyleId>
              </a:tblPr>
              <a:tblGrid>
                <a:gridCol w="982133"/>
                <a:gridCol w="982133"/>
                <a:gridCol w="982133"/>
                <a:gridCol w="982133"/>
                <a:gridCol w="982133"/>
                <a:gridCol w="982133"/>
                <a:gridCol w="982133"/>
                <a:gridCol w="982133"/>
                <a:gridCol w="982133"/>
              </a:tblGrid>
              <a:tr h="370840">
                <a:tc gridSpan="9">
                  <a:txBody>
                    <a:bodyPr/>
                    <a:lstStyle/>
                    <a:p>
                      <a:pPr algn="ctr" rtl="1"/>
                      <a:r>
                        <a:rPr lang="en-US" dirty="0" smtClean="0"/>
                        <a:t>year</a:t>
                      </a:r>
                      <a:endParaRPr lang="x-none" dirty="0"/>
                    </a:p>
                  </a:txBody>
                  <a:tcPr/>
                </a:tc>
                <a:tc hMerge="1">
                  <a:txBody>
                    <a:bodyPr/>
                    <a:lstStyle/>
                    <a:p>
                      <a:pPr rtl="1"/>
                      <a:endParaRPr lang="x-none"/>
                    </a:p>
                  </a:txBody>
                  <a:tcPr/>
                </a:tc>
                <a:tc hMerge="1">
                  <a:txBody>
                    <a:bodyPr/>
                    <a:lstStyle/>
                    <a:p>
                      <a:pPr rtl="1"/>
                      <a:endParaRPr lang="x-none"/>
                    </a:p>
                  </a:txBody>
                  <a:tcPr/>
                </a:tc>
                <a:tc hMerge="1">
                  <a:txBody>
                    <a:bodyPr/>
                    <a:lstStyle/>
                    <a:p>
                      <a:pPr algn="ctr" rtl="1"/>
                      <a:endParaRPr lang="x-none" dirty="0"/>
                    </a:p>
                  </a:txBody>
                  <a:tcPr/>
                </a:tc>
                <a:tc hMerge="1">
                  <a:txBody>
                    <a:bodyPr/>
                    <a:lstStyle/>
                    <a:p>
                      <a:pPr algn="ctr" rtl="1"/>
                      <a:endParaRPr lang="x-none" dirty="0"/>
                    </a:p>
                  </a:txBody>
                  <a:tcPr/>
                </a:tc>
                <a:tc hMerge="1">
                  <a:txBody>
                    <a:bodyPr/>
                    <a:lstStyle/>
                    <a:p>
                      <a:pPr algn="ctr" rtl="1"/>
                      <a:endParaRPr lang="x-none" dirty="0"/>
                    </a:p>
                  </a:txBody>
                  <a:tcPr/>
                </a:tc>
                <a:tc hMerge="1">
                  <a:txBody>
                    <a:bodyPr/>
                    <a:lstStyle/>
                    <a:p>
                      <a:pPr algn="ctr" rtl="1"/>
                      <a:endParaRPr lang="x-none"/>
                    </a:p>
                  </a:txBody>
                  <a:tcPr/>
                </a:tc>
                <a:tc hMerge="1">
                  <a:txBody>
                    <a:bodyPr/>
                    <a:lstStyle/>
                    <a:p>
                      <a:pPr algn="ctr" rtl="1"/>
                      <a:endParaRPr lang="x-none" dirty="0"/>
                    </a:p>
                  </a:txBody>
                  <a:tcPr/>
                </a:tc>
                <a:tc hMerge="1">
                  <a:txBody>
                    <a:bodyPr/>
                    <a:lstStyle/>
                    <a:p>
                      <a:pPr algn="ctr" rtl="1"/>
                      <a:endParaRPr lang="x-none" dirty="0"/>
                    </a:p>
                  </a:txBody>
                  <a:tcPr/>
                </a:tc>
              </a:tr>
              <a:tr h="370840">
                <a:tc>
                  <a:txBody>
                    <a:bodyPr/>
                    <a:lstStyle/>
                    <a:p>
                      <a:pPr algn="ctr" rtl="1"/>
                      <a:r>
                        <a:rPr lang="en-US" sz="1600" b="1" dirty="0" smtClean="0"/>
                        <a:t>8</a:t>
                      </a:r>
                      <a:endParaRPr lang="x-none" sz="1600" b="1" dirty="0"/>
                    </a:p>
                  </a:txBody>
                  <a:tcPr/>
                </a:tc>
                <a:tc>
                  <a:txBody>
                    <a:bodyPr/>
                    <a:lstStyle/>
                    <a:p>
                      <a:pPr algn="ctr" rtl="1"/>
                      <a:r>
                        <a:rPr lang="en-US" sz="1600" b="1" dirty="0" smtClean="0"/>
                        <a:t>7</a:t>
                      </a:r>
                      <a:endParaRPr lang="x-none" sz="1600" b="1" dirty="0"/>
                    </a:p>
                  </a:txBody>
                  <a:tcPr/>
                </a:tc>
                <a:tc>
                  <a:txBody>
                    <a:bodyPr/>
                    <a:lstStyle/>
                    <a:p>
                      <a:pPr algn="ctr" rtl="1"/>
                      <a:r>
                        <a:rPr lang="en-US" sz="1600" b="1" dirty="0" smtClean="0"/>
                        <a:t>6</a:t>
                      </a:r>
                      <a:endParaRPr lang="x-none" sz="1600" b="1" dirty="0"/>
                    </a:p>
                  </a:txBody>
                  <a:tcPr/>
                </a:tc>
                <a:tc>
                  <a:txBody>
                    <a:bodyPr/>
                    <a:lstStyle/>
                    <a:p>
                      <a:pPr algn="ctr" rtl="1"/>
                      <a:r>
                        <a:rPr lang="en-US" sz="1600" b="1" dirty="0" smtClean="0"/>
                        <a:t>5</a:t>
                      </a:r>
                      <a:endParaRPr lang="x-none" sz="1600" b="1" dirty="0"/>
                    </a:p>
                  </a:txBody>
                  <a:tcPr/>
                </a:tc>
                <a:tc>
                  <a:txBody>
                    <a:bodyPr/>
                    <a:lstStyle/>
                    <a:p>
                      <a:pPr algn="ctr" rtl="1"/>
                      <a:r>
                        <a:rPr lang="en-US" sz="1600" b="1" dirty="0" smtClean="0"/>
                        <a:t>4</a:t>
                      </a:r>
                      <a:endParaRPr lang="x-none" sz="1600" b="1" dirty="0"/>
                    </a:p>
                  </a:txBody>
                  <a:tcPr/>
                </a:tc>
                <a:tc>
                  <a:txBody>
                    <a:bodyPr/>
                    <a:lstStyle/>
                    <a:p>
                      <a:pPr algn="ctr" rtl="1"/>
                      <a:r>
                        <a:rPr lang="en-US" sz="1600" b="1" dirty="0" smtClean="0"/>
                        <a:t>3</a:t>
                      </a:r>
                      <a:endParaRPr lang="x-none" sz="1600" b="1" dirty="0"/>
                    </a:p>
                  </a:txBody>
                  <a:tcPr/>
                </a:tc>
                <a:tc>
                  <a:txBody>
                    <a:bodyPr/>
                    <a:lstStyle/>
                    <a:p>
                      <a:pPr algn="ctr" rtl="1"/>
                      <a:r>
                        <a:rPr lang="en-US" sz="1600" b="1" dirty="0" smtClean="0"/>
                        <a:t>2</a:t>
                      </a:r>
                      <a:endParaRPr lang="x-none" sz="1600" b="1" dirty="0"/>
                    </a:p>
                  </a:txBody>
                  <a:tcPr/>
                </a:tc>
                <a:tc>
                  <a:txBody>
                    <a:bodyPr/>
                    <a:lstStyle/>
                    <a:p>
                      <a:pPr algn="ctr" rtl="1"/>
                      <a:r>
                        <a:rPr lang="en-US" sz="1600" b="1" dirty="0" smtClean="0"/>
                        <a:t>1</a:t>
                      </a:r>
                      <a:endParaRPr lang="x-none" sz="1600" b="1" dirty="0"/>
                    </a:p>
                  </a:txBody>
                  <a:tcPr/>
                </a:tc>
                <a:tc>
                  <a:txBody>
                    <a:bodyPr/>
                    <a:lstStyle/>
                    <a:p>
                      <a:pPr algn="ctr" rtl="1"/>
                      <a:endParaRPr lang="x-none" dirty="0"/>
                    </a:p>
                  </a:txBody>
                  <a:tcPr/>
                </a:tc>
              </a:tr>
              <a:tr h="370840">
                <a:tc>
                  <a:txBody>
                    <a:bodyPr/>
                    <a:lstStyle/>
                    <a:p>
                      <a:pPr algn="ctr" rtl="1"/>
                      <a:r>
                        <a:rPr lang="en-US" sz="1400" dirty="0" smtClean="0">
                          <a:solidFill>
                            <a:srgbClr val="7030A0"/>
                          </a:solidFill>
                        </a:rPr>
                        <a:t>89,320</a:t>
                      </a:r>
                      <a:endParaRPr lang="x-none" sz="1400" dirty="0">
                        <a:solidFill>
                          <a:srgbClr val="7030A0"/>
                        </a:solidFill>
                      </a:endParaRPr>
                    </a:p>
                  </a:txBody>
                  <a:tcPr/>
                </a:tc>
                <a:tc>
                  <a:txBody>
                    <a:bodyPr/>
                    <a:lstStyle/>
                    <a:p>
                      <a:pPr algn="ctr" rtl="1"/>
                      <a:r>
                        <a:rPr lang="en-US" sz="1400" dirty="0" smtClean="0">
                          <a:solidFill>
                            <a:srgbClr val="7030A0"/>
                          </a:solidFill>
                        </a:rPr>
                        <a:t>103,560</a:t>
                      </a:r>
                      <a:endParaRPr lang="x-none" sz="1400" dirty="0">
                        <a:solidFill>
                          <a:srgbClr val="7030A0"/>
                        </a:solidFill>
                      </a:endParaRPr>
                    </a:p>
                  </a:txBody>
                  <a:tcPr/>
                </a:tc>
                <a:tc>
                  <a:txBody>
                    <a:bodyPr/>
                    <a:lstStyle/>
                    <a:p>
                      <a:pPr algn="ctr" rtl="1"/>
                      <a:r>
                        <a:rPr lang="en-US" sz="1400" dirty="0" smtClean="0">
                          <a:solidFill>
                            <a:srgbClr val="7030A0"/>
                          </a:solidFill>
                        </a:rPr>
                        <a:t>153,640</a:t>
                      </a:r>
                      <a:endParaRPr lang="x-none" sz="1400" dirty="0">
                        <a:solidFill>
                          <a:srgbClr val="7030A0"/>
                        </a:solidFill>
                      </a:endParaRPr>
                    </a:p>
                  </a:txBody>
                  <a:tcPr/>
                </a:tc>
                <a:tc>
                  <a:txBody>
                    <a:bodyPr/>
                    <a:lstStyle/>
                    <a:p>
                      <a:pPr algn="ctr" rtl="1"/>
                      <a:r>
                        <a:rPr lang="en-US" sz="1400" dirty="0" smtClean="0">
                          <a:solidFill>
                            <a:srgbClr val="7030A0"/>
                          </a:solidFill>
                        </a:rPr>
                        <a:t>203,560</a:t>
                      </a:r>
                      <a:endParaRPr lang="x-none" sz="1400" dirty="0">
                        <a:solidFill>
                          <a:srgbClr val="7030A0"/>
                        </a:solidFill>
                      </a:endParaRPr>
                    </a:p>
                  </a:txBody>
                  <a:tcPr/>
                </a:tc>
                <a:tc>
                  <a:txBody>
                    <a:bodyPr/>
                    <a:lstStyle/>
                    <a:p>
                      <a:pPr algn="ctr" rtl="1"/>
                      <a:r>
                        <a:rPr lang="en-US" sz="1400" dirty="0" smtClean="0">
                          <a:solidFill>
                            <a:srgbClr val="7030A0"/>
                          </a:solidFill>
                        </a:rPr>
                        <a:t>200,080</a:t>
                      </a:r>
                      <a:endParaRPr lang="x-none" sz="1400" dirty="0">
                        <a:solidFill>
                          <a:srgbClr val="7030A0"/>
                        </a:solidFill>
                      </a:endParaRPr>
                    </a:p>
                  </a:txBody>
                  <a:tcPr/>
                </a:tc>
                <a:tc>
                  <a:txBody>
                    <a:bodyPr/>
                    <a:lstStyle/>
                    <a:p>
                      <a:pPr algn="ctr" rtl="1"/>
                      <a:r>
                        <a:rPr lang="en-US" sz="1400" dirty="0" smtClean="0">
                          <a:solidFill>
                            <a:srgbClr val="7030A0"/>
                          </a:solidFill>
                        </a:rPr>
                        <a:t>195,080</a:t>
                      </a:r>
                      <a:endParaRPr lang="x-none" sz="1400" dirty="0">
                        <a:solidFill>
                          <a:srgbClr val="7030A0"/>
                        </a:solidFill>
                      </a:endParaRPr>
                    </a:p>
                  </a:txBody>
                  <a:tcPr/>
                </a:tc>
                <a:tc>
                  <a:txBody>
                    <a:bodyPr/>
                    <a:lstStyle/>
                    <a:p>
                      <a:pPr algn="ctr" rtl="1"/>
                      <a:r>
                        <a:rPr lang="en-US" sz="1400" dirty="0" smtClean="0">
                          <a:solidFill>
                            <a:srgbClr val="7030A0"/>
                          </a:solidFill>
                        </a:rPr>
                        <a:t>79,080</a:t>
                      </a:r>
                      <a:endParaRPr lang="x-none" sz="1400" dirty="0">
                        <a:solidFill>
                          <a:srgbClr val="7030A0"/>
                        </a:solidFill>
                      </a:endParaRPr>
                    </a:p>
                  </a:txBody>
                  <a:tcPr/>
                </a:tc>
                <a:tc>
                  <a:txBody>
                    <a:bodyPr/>
                    <a:lstStyle/>
                    <a:p>
                      <a:pPr algn="ctr" rtl="1"/>
                      <a:r>
                        <a:rPr lang="en-US" sz="1400" dirty="0" smtClean="0">
                          <a:solidFill>
                            <a:srgbClr val="7030A0"/>
                          </a:solidFill>
                        </a:rPr>
                        <a:t>40,680</a:t>
                      </a:r>
                      <a:endParaRPr lang="x-none" sz="1400" dirty="0">
                        <a:solidFill>
                          <a:srgbClr val="7030A0"/>
                        </a:solidFill>
                      </a:endParaRPr>
                    </a:p>
                  </a:txBody>
                  <a:tcPr/>
                </a:tc>
                <a:tc>
                  <a:txBody>
                    <a:bodyPr/>
                    <a:lstStyle/>
                    <a:p>
                      <a:pPr algn="ctr" rtl="1"/>
                      <a:r>
                        <a:rPr lang="en-US" sz="1400" dirty="0" smtClean="0">
                          <a:solidFill>
                            <a:srgbClr val="7030A0"/>
                          </a:solidFill>
                        </a:rPr>
                        <a:t>EBIT</a:t>
                      </a:r>
                      <a:endParaRPr lang="x-none" sz="1400" dirty="0">
                        <a:solidFill>
                          <a:srgbClr val="7030A0"/>
                        </a:solidFill>
                      </a:endParaRPr>
                    </a:p>
                  </a:txBody>
                  <a:tcPr/>
                </a:tc>
              </a:tr>
              <a:tr h="370840">
                <a:tc>
                  <a:txBody>
                    <a:bodyPr/>
                    <a:lstStyle/>
                    <a:p>
                      <a:pPr algn="ctr" rtl="1"/>
                      <a:r>
                        <a:rPr lang="en-US" sz="1400" dirty="0" smtClean="0">
                          <a:solidFill>
                            <a:srgbClr val="7030A0"/>
                          </a:solidFill>
                        </a:rPr>
                        <a:t>35,680</a:t>
                      </a:r>
                      <a:endParaRPr lang="x-none" sz="1400" dirty="0">
                        <a:solidFill>
                          <a:srgbClr val="7030A0"/>
                        </a:solidFill>
                      </a:endParaRPr>
                    </a:p>
                  </a:txBody>
                  <a:tcPr/>
                </a:tc>
                <a:tc>
                  <a:txBody>
                    <a:bodyPr/>
                    <a:lstStyle/>
                    <a:p>
                      <a:pPr algn="ctr" rtl="1"/>
                      <a:r>
                        <a:rPr lang="en-US" sz="1400" dirty="0" smtClean="0">
                          <a:solidFill>
                            <a:srgbClr val="7030A0"/>
                          </a:solidFill>
                        </a:rPr>
                        <a:t>71,440</a:t>
                      </a:r>
                      <a:endParaRPr lang="x-none" sz="1400" dirty="0">
                        <a:solidFill>
                          <a:srgbClr val="7030A0"/>
                        </a:solidFill>
                      </a:endParaRPr>
                    </a:p>
                  </a:txBody>
                  <a:tcPr/>
                </a:tc>
                <a:tc>
                  <a:txBody>
                    <a:bodyPr/>
                    <a:lstStyle/>
                    <a:p>
                      <a:pPr algn="ctr" rtl="1"/>
                      <a:r>
                        <a:rPr lang="en-US" sz="1400" dirty="0" smtClean="0">
                          <a:solidFill>
                            <a:srgbClr val="7030A0"/>
                          </a:solidFill>
                        </a:rPr>
                        <a:t>71,360</a:t>
                      </a:r>
                      <a:endParaRPr lang="x-none" sz="1400" dirty="0">
                        <a:solidFill>
                          <a:srgbClr val="7030A0"/>
                        </a:solidFill>
                      </a:endParaRPr>
                    </a:p>
                  </a:txBody>
                  <a:tcPr/>
                </a:tc>
                <a:tc>
                  <a:txBody>
                    <a:bodyPr/>
                    <a:lstStyle/>
                    <a:p>
                      <a:pPr algn="ctr" rtl="1"/>
                      <a:r>
                        <a:rPr lang="en-US" sz="1400" dirty="0" smtClean="0">
                          <a:solidFill>
                            <a:srgbClr val="7030A0"/>
                          </a:solidFill>
                        </a:rPr>
                        <a:t>71,440</a:t>
                      </a:r>
                      <a:endParaRPr lang="x-none" sz="1400" dirty="0">
                        <a:solidFill>
                          <a:srgbClr val="7030A0"/>
                        </a:solidFill>
                      </a:endParaRPr>
                    </a:p>
                  </a:txBody>
                  <a:tcPr/>
                </a:tc>
                <a:tc>
                  <a:txBody>
                    <a:bodyPr/>
                    <a:lstStyle/>
                    <a:p>
                      <a:pPr algn="ctr" rtl="1"/>
                      <a:r>
                        <a:rPr lang="en-US" sz="1400" dirty="0" smtClean="0">
                          <a:solidFill>
                            <a:srgbClr val="7030A0"/>
                          </a:solidFill>
                        </a:rPr>
                        <a:t>99,920</a:t>
                      </a:r>
                      <a:endParaRPr lang="x-none" sz="1400" dirty="0">
                        <a:solidFill>
                          <a:srgbClr val="7030A0"/>
                        </a:solidFill>
                      </a:endParaRPr>
                    </a:p>
                  </a:txBody>
                  <a:tcPr/>
                </a:tc>
                <a:tc>
                  <a:txBody>
                    <a:bodyPr/>
                    <a:lstStyle/>
                    <a:p>
                      <a:pPr algn="ctr" rtl="1"/>
                      <a:r>
                        <a:rPr lang="en-US" sz="1400" dirty="0" smtClean="0">
                          <a:solidFill>
                            <a:srgbClr val="7030A0"/>
                          </a:solidFill>
                        </a:rPr>
                        <a:t>139,920</a:t>
                      </a:r>
                      <a:endParaRPr lang="x-none" sz="1400" dirty="0">
                        <a:solidFill>
                          <a:srgbClr val="7030A0"/>
                        </a:solidFill>
                      </a:endParaRPr>
                    </a:p>
                  </a:txBody>
                  <a:tcPr/>
                </a:tc>
                <a:tc>
                  <a:txBody>
                    <a:bodyPr/>
                    <a:lstStyle/>
                    <a:p>
                      <a:pPr algn="ctr" rtl="1"/>
                      <a:r>
                        <a:rPr lang="en-US" sz="1400" dirty="0" smtClean="0">
                          <a:solidFill>
                            <a:srgbClr val="7030A0"/>
                          </a:solidFill>
                        </a:rPr>
                        <a:t>195,920</a:t>
                      </a:r>
                      <a:endParaRPr lang="x-none" sz="1400" dirty="0">
                        <a:solidFill>
                          <a:srgbClr val="7030A0"/>
                        </a:solidFill>
                      </a:endParaRPr>
                    </a:p>
                  </a:txBody>
                  <a:tcPr/>
                </a:tc>
                <a:tc>
                  <a:txBody>
                    <a:bodyPr/>
                    <a:lstStyle/>
                    <a:p>
                      <a:pPr algn="ctr" rtl="1"/>
                      <a:r>
                        <a:rPr lang="en-US" sz="1400" dirty="0" smtClean="0">
                          <a:solidFill>
                            <a:srgbClr val="7030A0"/>
                          </a:solidFill>
                        </a:rPr>
                        <a:t>114,320</a:t>
                      </a:r>
                      <a:endParaRPr lang="x-none" sz="1400" dirty="0">
                        <a:solidFill>
                          <a:srgbClr val="7030A0"/>
                        </a:solidFill>
                      </a:endParaRPr>
                    </a:p>
                  </a:txBody>
                  <a:tcPr/>
                </a:tc>
                <a:tc>
                  <a:txBody>
                    <a:bodyPr/>
                    <a:lstStyle/>
                    <a:p>
                      <a:pPr algn="ctr" rtl="1"/>
                      <a:r>
                        <a:rPr lang="en-US" sz="1400" dirty="0" err="1" smtClean="0">
                          <a:solidFill>
                            <a:srgbClr val="7030A0"/>
                          </a:solidFill>
                        </a:rPr>
                        <a:t>Dep</a:t>
                      </a:r>
                      <a:endParaRPr lang="x-none" sz="1400" dirty="0">
                        <a:solidFill>
                          <a:srgbClr val="7030A0"/>
                        </a:solidFill>
                      </a:endParaRPr>
                    </a:p>
                  </a:txBody>
                  <a:tcPr/>
                </a:tc>
              </a:tr>
              <a:tr h="370840">
                <a:tc>
                  <a:txBody>
                    <a:bodyPr/>
                    <a:lstStyle/>
                    <a:p>
                      <a:pPr algn="ctr" rtl="1"/>
                      <a:r>
                        <a:rPr lang="en-US" sz="1400" dirty="0" smtClean="0">
                          <a:solidFill>
                            <a:srgbClr val="7030A0"/>
                          </a:solidFill>
                        </a:rPr>
                        <a:t>30,369</a:t>
                      </a:r>
                      <a:endParaRPr lang="x-none" sz="1400" dirty="0">
                        <a:solidFill>
                          <a:srgbClr val="7030A0"/>
                        </a:solidFill>
                      </a:endParaRPr>
                    </a:p>
                  </a:txBody>
                  <a:tcPr/>
                </a:tc>
                <a:tc>
                  <a:txBody>
                    <a:bodyPr/>
                    <a:lstStyle/>
                    <a:p>
                      <a:pPr algn="ctr" rtl="1"/>
                      <a:r>
                        <a:rPr lang="en-US" sz="1400" dirty="0" smtClean="0">
                          <a:solidFill>
                            <a:srgbClr val="7030A0"/>
                          </a:solidFill>
                        </a:rPr>
                        <a:t>35,210</a:t>
                      </a:r>
                      <a:endParaRPr lang="x-none" sz="1400" dirty="0">
                        <a:solidFill>
                          <a:srgbClr val="7030A0"/>
                        </a:solidFill>
                      </a:endParaRPr>
                    </a:p>
                  </a:txBody>
                  <a:tcPr/>
                </a:tc>
                <a:tc>
                  <a:txBody>
                    <a:bodyPr/>
                    <a:lstStyle/>
                    <a:p>
                      <a:pPr algn="ctr" rtl="1"/>
                      <a:r>
                        <a:rPr lang="en-US" sz="1400" dirty="0" smtClean="0">
                          <a:solidFill>
                            <a:srgbClr val="7030A0"/>
                          </a:solidFill>
                        </a:rPr>
                        <a:t>52,238</a:t>
                      </a:r>
                      <a:endParaRPr lang="x-none" sz="1400" dirty="0">
                        <a:solidFill>
                          <a:srgbClr val="7030A0"/>
                        </a:solidFill>
                      </a:endParaRPr>
                    </a:p>
                  </a:txBody>
                  <a:tcPr/>
                </a:tc>
                <a:tc>
                  <a:txBody>
                    <a:bodyPr/>
                    <a:lstStyle/>
                    <a:p>
                      <a:pPr algn="ctr" rtl="1"/>
                      <a:r>
                        <a:rPr lang="en-US" sz="1400" dirty="0" smtClean="0">
                          <a:solidFill>
                            <a:srgbClr val="7030A0"/>
                          </a:solidFill>
                        </a:rPr>
                        <a:t>69,210</a:t>
                      </a:r>
                      <a:endParaRPr lang="x-none" sz="1400" dirty="0">
                        <a:solidFill>
                          <a:srgbClr val="7030A0"/>
                        </a:solidFill>
                      </a:endParaRPr>
                    </a:p>
                  </a:txBody>
                  <a:tcPr/>
                </a:tc>
                <a:tc>
                  <a:txBody>
                    <a:bodyPr/>
                    <a:lstStyle/>
                    <a:p>
                      <a:pPr algn="ctr" rtl="1"/>
                      <a:r>
                        <a:rPr lang="en-US" sz="1400" dirty="0" smtClean="0">
                          <a:solidFill>
                            <a:srgbClr val="7030A0"/>
                          </a:solidFill>
                        </a:rPr>
                        <a:t>68,027</a:t>
                      </a:r>
                      <a:endParaRPr lang="x-none" sz="1400" dirty="0">
                        <a:solidFill>
                          <a:srgbClr val="7030A0"/>
                        </a:solidFill>
                      </a:endParaRPr>
                    </a:p>
                  </a:txBody>
                  <a:tcPr/>
                </a:tc>
                <a:tc>
                  <a:txBody>
                    <a:bodyPr/>
                    <a:lstStyle/>
                    <a:p>
                      <a:pPr algn="ctr" rtl="1"/>
                      <a:r>
                        <a:rPr lang="en-US" sz="1400" dirty="0" smtClean="0">
                          <a:solidFill>
                            <a:srgbClr val="7030A0"/>
                          </a:solidFill>
                        </a:rPr>
                        <a:t>66,327</a:t>
                      </a:r>
                      <a:endParaRPr lang="x-none" sz="1400" dirty="0">
                        <a:solidFill>
                          <a:srgbClr val="7030A0"/>
                        </a:solidFill>
                      </a:endParaRPr>
                    </a:p>
                  </a:txBody>
                  <a:tcPr/>
                </a:tc>
                <a:tc>
                  <a:txBody>
                    <a:bodyPr/>
                    <a:lstStyle/>
                    <a:p>
                      <a:pPr algn="ctr" rtl="1"/>
                      <a:r>
                        <a:rPr lang="en-US" sz="1400" dirty="0" smtClean="0">
                          <a:solidFill>
                            <a:srgbClr val="7030A0"/>
                          </a:solidFill>
                        </a:rPr>
                        <a:t>26,887</a:t>
                      </a:r>
                      <a:endParaRPr lang="x-none" sz="1400" dirty="0">
                        <a:solidFill>
                          <a:srgbClr val="7030A0"/>
                        </a:solidFill>
                      </a:endParaRPr>
                    </a:p>
                  </a:txBody>
                  <a:tcPr/>
                </a:tc>
                <a:tc>
                  <a:txBody>
                    <a:bodyPr/>
                    <a:lstStyle/>
                    <a:p>
                      <a:pPr algn="ctr" rtl="1"/>
                      <a:r>
                        <a:rPr lang="en-US" sz="1400" dirty="0" smtClean="0">
                          <a:solidFill>
                            <a:srgbClr val="7030A0"/>
                          </a:solidFill>
                        </a:rPr>
                        <a:t>13,831</a:t>
                      </a:r>
                      <a:endParaRPr lang="x-none" sz="1400" dirty="0">
                        <a:solidFill>
                          <a:srgbClr val="7030A0"/>
                        </a:solidFill>
                      </a:endParaRPr>
                    </a:p>
                  </a:txBody>
                  <a:tcPr/>
                </a:tc>
                <a:tc>
                  <a:txBody>
                    <a:bodyPr/>
                    <a:lstStyle/>
                    <a:p>
                      <a:pPr algn="ctr" rtl="1"/>
                      <a:r>
                        <a:rPr lang="en-US" sz="1400" dirty="0" smtClean="0">
                          <a:solidFill>
                            <a:srgbClr val="7030A0"/>
                          </a:solidFill>
                        </a:rPr>
                        <a:t>Tax(34%)</a:t>
                      </a:r>
                      <a:endParaRPr lang="x-none" sz="1400" dirty="0">
                        <a:solidFill>
                          <a:srgbClr val="7030A0"/>
                        </a:solidFill>
                      </a:endParaRPr>
                    </a:p>
                  </a:txBody>
                  <a:tcPr/>
                </a:tc>
              </a:tr>
              <a:tr h="370840">
                <a:tc>
                  <a:txBody>
                    <a:bodyPr/>
                    <a:lstStyle/>
                    <a:p>
                      <a:pPr algn="ctr" rtl="1"/>
                      <a:r>
                        <a:rPr lang="en-US" sz="1600" dirty="0" smtClean="0"/>
                        <a:t>94,631</a:t>
                      </a:r>
                      <a:endParaRPr lang="x-none" sz="1600" dirty="0"/>
                    </a:p>
                  </a:txBody>
                  <a:tcPr/>
                </a:tc>
                <a:tc>
                  <a:txBody>
                    <a:bodyPr/>
                    <a:lstStyle/>
                    <a:p>
                      <a:pPr algn="ctr" rtl="1"/>
                      <a:r>
                        <a:rPr lang="en-US" sz="1600" dirty="0" smtClean="0"/>
                        <a:t>139,790</a:t>
                      </a:r>
                      <a:endParaRPr lang="x-none" sz="1600" dirty="0"/>
                    </a:p>
                  </a:txBody>
                  <a:tcPr/>
                </a:tc>
                <a:tc>
                  <a:txBody>
                    <a:bodyPr/>
                    <a:lstStyle/>
                    <a:p>
                      <a:pPr algn="ctr" rtl="1"/>
                      <a:r>
                        <a:rPr lang="en-US" sz="1600" dirty="0" smtClean="0"/>
                        <a:t>172,762</a:t>
                      </a:r>
                      <a:endParaRPr lang="x-none" sz="1600" dirty="0"/>
                    </a:p>
                  </a:txBody>
                  <a:tcPr/>
                </a:tc>
                <a:tc>
                  <a:txBody>
                    <a:bodyPr/>
                    <a:lstStyle/>
                    <a:p>
                      <a:pPr algn="ctr" rtl="1"/>
                      <a:r>
                        <a:rPr lang="en-US" sz="1600" dirty="0" smtClean="0"/>
                        <a:t>205,790</a:t>
                      </a:r>
                      <a:endParaRPr lang="x-none" sz="1600" dirty="0"/>
                    </a:p>
                  </a:txBody>
                  <a:tcPr/>
                </a:tc>
                <a:tc>
                  <a:txBody>
                    <a:bodyPr/>
                    <a:lstStyle/>
                    <a:p>
                      <a:pPr algn="ctr" rtl="1"/>
                      <a:r>
                        <a:rPr lang="en-US" sz="1600" dirty="0" smtClean="0"/>
                        <a:t>231,973</a:t>
                      </a:r>
                      <a:endParaRPr lang="x-none" sz="1600" dirty="0"/>
                    </a:p>
                  </a:txBody>
                  <a:tcPr/>
                </a:tc>
                <a:tc>
                  <a:txBody>
                    <a:bodyPr/>
                    <a:lstStyle/>
                    <a:p>
                      <a:pPr algn="ctr" rtl="1"/>
                      <a:r>
                        <a:rPr lang="en-US" sz="1600" dirty="0" smtClean="0"/>
                        <a:t>268,673</a:t>
                      </a:r>
                      <a:endParaRPr lang="x-none" sz="1600" dirty="0"/>
                    </a:p>
                  </a:txBody>
                  <a:tcPr/>
                </a:tc>
                <a:tc>
                  <a:txBody>
                    <a:bodyPr/>
                    <a:lstStyle/>
                    <a:p>
                      <a:pPr algn="ctr" rtl="1"/>
                      <a:r>
                        <a:rPr lang="en-US" sz="1600" dirty="0" smtClean="0"/>
                        <a:t>248,113</a:t>
                      </a:r>
                      <a:endParaRPr lang="x-none" sz="1600" dirty="0"/>
                    </a:p>
                  </a:txBody>
                  <a:tcPr/>
                </a:tc>
                <a:tc>
                  <a:txBody>
                    <a:bodyPr/>
                    <a:lstStyle/>
                    <a:p>
                      <a:pPr algn="ctr" rtl="1"/>
                      <a:r>
                        <a:rPr lang="en-US" sz="1600" dirty="0" smtClean="0"/>
                        <a:t>141,169</a:t>
                      </a:r>
                      <a:endParaRPr lang="x-none" sz="1600" dirty="0"/>
                    </a:p>
                  </a:txBody>
                  <a:tcPr/>
                </a:tc>
                <a:tc>
                  <a:txBody>
                    <a:bodyPr/>
                    <a:lstStyle/>
                    <a:p>
                      <a:pPr algn="ctr" rtl="1"/>
                      <a:r>
                        <a:rPr lang="en-US" sz="1600" dirty="0" smtClean="0"/>
                        <a:t>OCF</a:t>
                      </a:r>
                      <a:endParaRPr lang="x-none"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stand-alone principle</a:t>
            </a:r>
            <a:endParaRPr lang="x-none" dirty="0"/>
          </a:p>
        </p:txBody>
      </p:sp>
      <p:sp>
        <p:nvSpPr>
          <p:cNvPr id="3" name="Content Placeholder 2"/>
          <p:cNvSpPr>
            <a:spLocks noGrp="1"/>
          </p:cNvSpPr>
          <p:nvPr>
            <p:ph sz="quarter" idx="1"/>
          </p:nvPr>
        </p:nvSpPr>
        <p:spPr/>
        <p:txBody>
          <a:bodyPr/>
          <a:lstStyle/>
          <a:p>
            <a:pPr algn="l" rtl="0">
              <a:lnSpc>
                <a:spcPct val="150000"/>
              </a:lnSpc>
            </a:pPr>
            <a:r>
              <a:rPr lang="en-US" sz="2400" dirty="0" smtClean="0"/>
              <a:t>The </a:t>
            </a:r>
            <a:r>
              <a:rPr lang="en-US" sz="2400" i="1" dirty="0" smtClean="0"/>
              <a:t>stand-alone principle</a:t>
            </a:r>
            <a:r>
              <a:rPr lang="en-US" sz="2400" dirty="0" smtClean="0"/>
              <a:t> allows us to analyze each project in isolation from the firm simply by focusing on incremental cash flows</a:t>
            </a:r>
          </a:p>
          <a:p>
            <a:pPr algn="l" rtl="0">
              <a:lnSpc>
                <a:spcPct val="150000"/>
              </a:lnSpc>
            </a:pP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r>
              <a:rPr lang="en-US" sz="2400" dirty="0" smtClean="0"/>
              <a:t>Calculation of NWC for each year= sales * 0.15</a:t>
            </a:r>
          </a:p>
          <a:p>
            <a:pPr algn="l" rtl="0"/>
            <a:r>
              <a:rPr lang="en-US" sz="2400" dirty="0" smtClean="0"/>
              <a:t>Change in NWC= ending NWC – Beg NWC</a:t>
            </a:r>
            <a:endParaRPr lang="x-none" sz="2400" dirty="0"/>
          </a:p>
        </p:txBody>
      </p:sp>
      <p:sp>
        <p:nvSpPr>
          <p:cNvPr id="4"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graphicFrame>
        <p:nvGraphicFramePr>
          <p:cNvPr id="5" name="Table 4"/>
          <p:cNvGraphicFramePr>
            <a:graphicFrameLocks noGrp="1"/>
          </p:cNvGraphicFramePr>
          <p:nvPr>
            <p:extLst>
              <p:ext uri="{D42A27DB-BD31-4B8C-83A1-F6EECF244321}">
                <p14:modId xmlns:p14="http://schemas.microsoft.com/office/powerpoint/2010/main" val="334113280"/>
              </p:ext>
            </p:extLst>
          </p:nvPr>
        </p:nvGraphicFramePr>
        <p:xfrm>
          <a:off x="1447800" y="2667000"/>
          <a:ext cx="6096000" cy="3708400"/>
        </p:xfrm>
        <a:graphic>
          <a:graphicData uri="http://schemas.openxmlformats.org/drawingml/2006/table">
            <a:tbl>
              <a:tblPr rtl="1" firstRow="1" bandRow="1">
                <a:tableStyleId>{5C22544A-7EE6-4342-B048-85BDC9FD1C3A}</a:tableStyleId>
              </a:tblPr>
              <a:tblGrid>
                <a:gridCol w="1524000"/>
                <a:gridCol w="1524000"/>
                <a:gridCol w="1524000"/>
                <a:gridCol w="1524000"/>
              </a:tblGrid>
              <a:tr h="370840">
                <a:tc>
                  <a:txBody>
                    <a:bodyPr/>
                    <a:lstStyle/>
                    <a:p>
                      <a:pPr algn="ctr" rtl="1"/>
                      <a:r>
                        <a:rPr lang="en-US" dirty="0" smtClean="0"/>
                        <a:t>Cash flow</a:t>
                      </a:r>
                      <a:endParaRPr lang="x-none" dirty="0"/>
                    </a:p>
                  </a:txBody>
                  <a:tcPr/>
                </a:tc>
                <a:tc>
                  <a:txBody>
                    <a:bodyPr/>
                    <a:lstStyle/>
                    <a:p>
                      <a:pPr algn="ctr" rtl="1"/>
                      <a:r>
                        <a:rPr lang="en-US" dirty="0" smtClean="0"/>
                        <a:t>NWC</a:t>
                      </a:r>
                      <a:endParaRPr lang="x-none" dirty="0"/>
                    </a:p>
                  </a:txBody>
                  <a:tcPr/>
                </a:tc>
                <a:tc>
                  <a:txBody>
                    <a:bodyPr/>
                    <a:lstStyle/>
                    <a:p>
                      <a:pPr algn="ctr" rtl="1"/>
                      <a:r>
                        <a:rPr lang="en-US" dirty="0" smtClean="0"/>
                        <a:t>Revenues</a:t>
                      </a:r>
                      <a:endParaRPr lang="x-none" dirty="0"/>
                    </a:p>
                  </a:txBody>
                  <a:tcPr/>
                </a:tc>
                <a:tc>
                  <a:txBody>
                    <a:bodyPr/>
                    <a:lstStyle/>
                    <a:p>
                      <a:pPr algn="ctr" rtl="1"/>
                      <a:r>
                        <a:rPr lang="en-US" dirty="0" smtClean="0"/>
                        <a:t>year</a:t>
                      </a:r>
                      <a:endParaRPr lang="x-none" dirty="0"/>
                    </a:p>
                  </a:txBody>
                  <a:tcPr/>
                </a:tc>
              </a:tr>
              <a:tr h="370840">
                <a:tc>
                  <a:txBody>
                    <a:bodyPr/>
                    <a:lstStyle/>
                    <a:p>
                      <a:pPr algn="ctr" rtl="1"/>
                      <a:r>
                        <a:rPr lang="en-US" dirty="0" smtClean="0"/>
                        <a:t>-20000</a:t>
                      </a:r>
                      <a:endParaRPr lang="x-none"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20,000</a:t>
                      </a:r>
                      <a:endParaRPr lang="x-none" dirty="0" smtClean="0"/>
                    </a:p>
                  </a:txBody>
                  <a:tcPr/>
                </a:tc>
                <a:tc>
                  <a:txBody>
                    <a:bodyPr/>
                    <a:lstStyle/>
                    <a:p>
                      <a:pPr algn="ctr" rtl="1"/>
                      <a:endParaRPr lang="x-none" dirty="0"/>
                    </a:p>
                  </a:txBody>
                  <a:tcPr/>
                </a:tc>
                <a:tc>
                  <a:txBody>
                    <a:bodyPr/>
                    <a:lstStyle/>
                    <a:p>
                      <a:pPr algn="ctr" rtl="1"/>
                      <a:r>
                        <a:rPr lang="en-US" dirty="0" smtClean="0"/>
                        <a:t>0</a:t>
                      </a:r>
                      <a:endParaRPr lang="x-none" dirty="0"/>
                    </a:p>
                  </a:txBody>
                  <a:tcPr/>
                </a:tc>
              </a:tr>
              <a:tr h="370840">
                <a:tc>
                  <a:txBody>
                    <a:bodyPr/>
                    <a:lstStyle/>
                    <a:p>
                      <a:pPr algn="ctr" rtl="1"/>
                      <a:r>
                        <a:rPr lang="en-US" dirty="0" smtClean="0"/>
                        <a:t>-34000</a:t>
                      </a:r>
                      <a:endParaRPr lang="x-none" dirty="0"/>
                    </a:p>
                  </a:txBody>
                  <a:tcPr/>
                </a:tc>
                <a:tc>
                  <a:txBody>
                    <a:bodyPr/>
                    <a:lstStyle/>
                    <a:p>
                      <a:pPr algn="ctr" rtl="1"/>
                      <a:r>
                        <a:rPr lang="en-US" dirty="0" smtClean="0"/>
                        <a:t>54000</a:t>
                      </a:r>
                      <a:endParaRPr lang="x-none" dirty="0"/>
                    </a:p>
                  </a:txBody>
                  <a:tcPr/>
                </a:tc>
                <a:tc>
                  <a:txBody>
                    <a:bodyPr/>
                    <a:lstStyle/>
                    <a:p>
                      <a:pPr algn="ctr" rtl="1"/>
                      <a:r>
                        <a:rPr lang="en-US" dirty="0" smtClean="0"/>
                        <a:t>360,000$</a:t>
                      </a:r>
                      <a:endParaRPr lang="x-none" dirty="0"/>
                    </a:p>
                  </a:txBody>
                  <a:tcPr/>
                </a:tc>
                <a:tc>
                  <a:txBody>
                    <a:bodyPr/>
                    <a:lstStyle/>
                    <a:p>
                      <a:pPr algn="ctr" rtl="1"/>
                      <a:r>
                        <a:rPr lang="en-US" dirty="0" smtClean="0"/>
                        <a:t>1</a:t>
                      </a:r>
                      <a:endParaRPr lang="x-none" dirty="0"/>
                    </a:p>
                  </a:txBody>
                  <a:tcPr/>
                </a:tc>
              </a:tr>
              <a:tr h="370840">
                <a:tc>
                  <a:txBody>
                    <a:bodyPr/>
                    <a:lstStyle/>
                    <a:p>
                      <a:pPr algn="ctr" rtl="1"/>
                      <a:r>
                        <a:rPr lang="en-US" dirty="0" smtClean="0"/>
                        <a:t>-36000</a:t>
                      </a:r>
                      <a:endParaRPr lang="x-none"/>
                    </a:p>
                  </a:txBody>
                  <a:tcPr/>
                </a:tc>
                <a:tc>
                  <a:txBody>
                    <a:bodyPr/>
                    <a:lstStyle/>
                    <a:p>
                      <a:pPr algn="ctr" rtl="1"/>
                      <a:r>
                        <a:rPr lang="en-US" dirty="0" smtClean="0"/>
                        <a:t>90000</a:t>
                      </a:r>
                      <a:endParaRPr lang="x-none" dirty="0"/>
                    </a:p>
                  </a:txBody>
                  <a:tcPr/>
                </a:tc>
                <a:tc>
                  <a:txBody>
                    <a:bodyPr/>
                    <a:lstStyle/>
                    <a:p>
                      <a:pPr algn="ctr" rtl="1"/>
                      <a:r>
                        <a:rPr lang="en-US" dirty="0" smtClean="0"/>
                        <a:t>600,000</a:t>
                      </a:r>
                      <a:endParaRPr lang="x-none" dirty="0"/>
                    </a:p>
                  </a:txBody>
                  <a:tcPr/>
                </a:tc>
                <a:tc>
                  <a:txBody>
                    <a:bodyPr/>
                    <a:lstStyle/>
                    <a:p>
                      <a:pPr algn="ctr" rtl="1"/>
                      <a:r>
                        <a:rPr lang="en-US" dirty="0" smtClean="0"/>
                        <a:t>2</a:t>
                      </a:r>
                      <a:endParaRPr lang="x-none" dirty="0"/>
                    </a:p>
                  </a:txBody>
                  <a:tcPr/>
                </a:tc>
              </a:tr>
              <a:tr h="370840">
                <a:tc>
                  <a:txBody>
                    <a:bodyPr/>
                    <a:lstStyle/>
                    <a:p>
                      <a:pPr algn="ctr" rtl="1"/>
                      <a:r>
                        <a:rPr lang="en-US" dirty="0" smtClean="0"/>
                        <a:t>-18000</a:t>
                      </a:r>
                      <a:endParaRPr lang="x-none"/>
                    </a:p>
                  </a:txBody>
                  <a:tcPr/>
                </a:tc>
                <a:tc>
                  <a:txBody>
                    <a:bodyPr/>
                    <a:lstStyle/>
                    <a:p>
                      <a:pPr algn="ctr" rtl="1"/>
                      <a:r>
                        <a:rPr lang="en-US" dirty="0" smtClean="0"/>
                        <a:t>108000</a:t>
                      </a:r>
                      <a:endParaRPr lang="x-none" dirty="0"/>
                    </a:p>
                  </a:txBody>
                  <a:tcPr/>
                </a:tc>
                <a:tc>
                  <a:txBody>
                    <a:bodyPr/>
                    <a:lstStyle/>
                    <a:p>
                      <a:pPr algn="ctr" rtl="1"/>
                      <a:r>
                        <a:rPr lang="en-US" dirty="0" smtClean="0"/>
                        <a:t>720,000</a:t>
                      </a:r>
                      <a:endParaRPr lang="x-none" dirty="0"/>
                    </a:p>
                  </a:txBody>
                  <a:tcPr/>
                </a:tc>
                <a:tc>
                  <a:txBody>
                    <a:bodyPr/>
                    <a:lstStyle/>
                    <a:p>
                      <a:pPr algn="ctr" rtl="1"/>
                      <a:r>
                        <a:rPr lang="en-US" dirty="0" smtClean="0"/>
                        <a:t>3</a:t>
                      </a:r>
                      <a:endParaRPr lang="x-none" dirty="0"/>
                    </a:p>
                  </a:txBody>
                  <a:tcPr/>
                </a:tc>
              </a:tr>
              <a:tr h="370840">
                <a:tc>
                  <a:txBody>
                    <a:bodyPr/>
                    <a:lstStyle/>
                    <a:p>
                      <a:pPr algn="ctr" rtl="1"/>
                      <a:r>
                        <a:rPr lang="en-US" dirty="0" smtClean="0"/>
                        <a:t>750</a:t>
                      </a:r>
                      <a:endParaRPr lang="x-none"/>
                    </a:p>
                  </a:txBody>
                  <a:tcPr/>
                </a:tc>
                <a:tc>
                  <a:txBody>
                    <a:bodyPr/>
                    <a:lstStyle/>
                    <a:p>
                      <a:pPr algn="ctr" rtl="1"/>
                      <a:r>
                        <a:rPr lang="en-US" dirty="0" smtClean="0"/>
                        <a:t>107250</a:t>
                      </a:r>
                      <a:endParaRPr lang="x-none"/>
                    </a:p>
                  </a:txBody>
                  <a:tcPr/>
                </a:tc>
                <a:tc>
                  <a:txBody>
                    <a:bodyPr/>
                    <a:lstStyle/>
                    <a:p>
                      <a:pPr algn="ctr" rtl="1"/>
                      <a:r>
                        <a:rPr lang="en-US" dirty="0" smtClean="0"/>
                        <a:t>715,000</a:t>
                      </a:r>
                      <a:endParaRPr lang="x-none" dirty="0"/>
                    </a:p>
                  </a:txBody>
                  <a:tcPr/>
                </a:tc>
                <a:tc>
                  <a:txBody>
                    <a:bodyPr/>
                    <a:lstStyle/>
                    <a:p>
                      <a:pPr algn="ctr" rtl="1"/>
                      <a:r>
                        <a:rPr lang="en-US" dirty="0" smtClean="0"/>
                        <a:t>4</a:t>
                      </a:r>
                      <a:endParaRPr lang="x-none" dirty="0"/>
                    </a:p>
                  </a:txBody>
                  <a:tcPr/>
                </a:tc>
              </a:tr>
              <a:tr h="370840">
                <a:tc>
                  <a:txBody>
                    <a:bodyPr/>
                    <a:lstStyle/>
                    <a:p>
                      <a:pPr algn="ctr" rtl="1"/>
                      <a:r>
                        <a:rPr lang="en-US" dirty="0" smtClean="0"/>
                        <a:t>8250</a:t>
                      </a:r>
                      <a:endParaRPr lang="x-none"/>
                    </a:p>
                  </a:txBody>
                  <a:tcPr/>
                </a:tc>
                <a:tc>
                  <a:txBody>
                    <a:bodyPr/>
                    <a:lstStyle/>
                    <a:p>
                      <a:pPr algn="ctr" rtl="1"/>
                      <a:r>
                        <a:rPr lang="en-US" dirty="0" smtClean="0"/>
                        <a:t>99000</a:t>
                      </a:r>
                      <a:endParaRPr lang="x-none"/>
                    </a:p>
                  </a:txBody>
                  <a:tcPr/>
                </a:tc>
                <a:tc>
                  <a:txBody>
                    <a:bodyPr/>
                    <a:lstStyle/>
                    <a:p>
                      <a:pPr algn="ctr" rtl="1"/>
                      <a:r>
                        <a:rPr lang="en-US" dirty="0" smtClean="0"/>
                        <a:t>660,000</a:t>
                      </a:r>
                      <a:endParaRPr lang="x-none" dirty="0"/>
                    </a:p>
                  </a:txBody>
                  <a:tcPr/>
                </a:tc>
                <a:tc>
                  <a:txBody>
                    <a:bodyPr/>
                    <a:lstStyle/>
                    <a:p>
                      <a:pPr algn="ctr" rtl="1"/>
                      <a:r>
                        <a:rPr lang="en-US" dirty="0" smtClean="0"/>
                        <a:t>5</a:t>
                      </a:r>
                      <a:endParaRPr lang="x-none" dirty="0"/>
                    </a:p>
                  </a:txBody>
                  <a:tcPr/>
                </a:tc>
              </a:tr>
              <a:tr h="370840">
                <a:tc>
                  <a:txBody>
                    <a:bodyPr/>
                    <a:lstStyle/>
                    <a:p>
                      <a:pPr algn="ctr" rtl="1"/>
                      <a:r>
                        <a:rPr lang="en-US" dirty="0" smtClean="0"/>
                        <a:t>16500</a:t>
                      </a:r>
                      <a:endParaRPr lang="x-none"/>
                    </a:p>
                  </a:txBody>
                  <a:tcPr/>
                </a:tc>
                <a:tc>
                  <a:txBody>
                    <a:bodyPr/>
                    <a:lstStyle/>
                    <a:p>
                      <a:pPr algn="ctr" rtl="1"/>
                      <a:r>
                        <a:rPr lang="en-US" dirty="0" smtClean="0"/>
                        <a:t>82500</a:t>
                      </a:r>
                      <a:endParaRPr lang="x-none"/>
                    </a:p>
                  </a:txBody>
                  <a:tcPr/>
                </a:tc>
                <a:tc>
                  <a:txBody>
                    <a:bodyPr/>
                    <a:lstStyle/>
                    <a:p>
                      <a:pPr algn="ctr" rtl="1"/>
                      <a:r>
                        <a:rPr lang="en-US" dirty="0" smtClean="0"/>
                        <a:t>550,000</a:t>
                      </a:r>
                      <a:endParaRPr lang="x-none" dirty="0"/>
                    </a:p>
                  </a:txBody>
                  <a:tcPr/>
                </a:tc>
                <a:tc>
                  <a:txBody>
                    <a:bodyPr/>
                    <a:lstStyle/>
                    <a:p>
                      <a:pPr algn="ctr" rtl="1"/>
                      <a:r>
                        <a:rPr lang="en-US" dirty="0" smtClean="0"/>
                        <a:t>6</a:t>
                      </a:r>
                      <a:endParaRPr lang="x-none" dirty="0"/>
                    </a:p>
                  </a:txBody>
                  <a:tcPr/>
                </a:tc>
              </a:tr>
              <a:tr h="370840">
                <a:tc>
                  <a:txBody>
                    <a:bodyPr/>
                    <a:lstStyle/>
                    <a:p>
                      <a:pPr algn="ctr" rtl="1"/>
                      <a:r>
                        <a:rPr lang="en-US" dirty="0" smtClean="0"/>
                        <a:t>16500</a:t>
                      </a:r>
                      <a:endParaRPr lang="x-none"/>
                    </a:p>
                  </a:txBody>
                  <a:tcPr/>
                </a:tc>
                <a:tc>
                  <a:txBody>
                    <a:bodyPr/>
                    <a:lstStyle/>
                    <a:p>
                      <a:pPr algn="ctr" rtl="1"/>
                      <a:r>
                        <a:rPr lang="en-US" dirty="0" smtClean="0"/>
                        <a:t>66000</a:t>
                      </a:r>
                      <a:endParaRPr lang="x-none"/>
                    </a:p>
                  </a:txBody>
                  <a:tcPr/>
                </a:tc>
                <a:tc>
                  <a:txBody>
                    <a:bodyPr/>
                    <a:lstStyle/>
                    <a:p>
                      <a:pPr algn="ctr" rtl="1"/>
                      <a:r>
                        <a:rPr lang="en-US" dirty="0" smtClean="0"/>
                        <a:t>440,000</a:t>
                      </a:r>
                      <a:endParaRPr lang="x-none" dirty="0"/>
                    </a:p>
                  </a:txBody>
                  <a:tcPr/>
                </a:tc>
                <a:tc>
                  <a:txBody>
                    <a:bodyPr/>
                    <a:lstStyle/>
                    <a:p>
                      <a:pPr algn="ctr" rtl="1"/>
                      <a:r>
                        <a:rPr lang="en-US" dirty="0" smtClean="0"/>
                        <a:t>7</a:t>
                      </a:r>
                      <a:endParaRPr lang="x-none" dirty="0"/>
                    </a:p>
                  </a:txBody>
                  <a:tcPr/>
                </a:tc>
              </a:tr>
              <a:tr h="370840">
                <a:tc>
                  <a:txBody>
                    <a:bodyPr/>
                    <a:lstStyle/>
                    <a:p>
                      <a:pPr algn="ctr" rtl="1"/>
                      <a:r>
                        <a:rPr lang="en-US" dirty="0" smtClean="0"/>
                        <a:t>16500</a:t>
                      </a:r>
                      <a:endParaRPr lang="x-none"/>
                    </a:p>
                  </a:txBody>
                  <a:tcPr/>
                </a:tc>
                <a:tc>
                  <a:txBody>
                    <a:bodyPr/>
                    <a:lstStyle/>
                    <a:p>
                      <a:pPr algn="ctr" rtl="1"/>
                      <a:r>
                        <a:rPr lang="en-US" dirty="0" smtClean="0"/>
                        <a:t>49500</a:t>
                      </a:r>
                      <a:endParaRPr lang="x-none"/>
                    </a:p>
                  </a:txBody>
                  <a:tcPr/>
                </a:tc>
                <a:tc>
                  <a:txBody>
                    <a:bodyPr/>
                    <a:lstStyle/>
                    <a:p>
                      <a:pPr algn="ctr" rtl="1"/>
                      <a:r>
                        <a:rPr lang="en-US" dirty="0" smtClean="0"/>
                        <a:t>330,000</a:t>
                      </a:r>
                      <a:endParaRPr lang="x-none" dirty="0"/>
                    </a:p>
                  </a:txBody>
                  <a:tcPr/>
                </a:tc>
                <a:tc>
                  <a:txBody>
                    <a:bodyPr/>
                    <a:lstStyle/>
                    <a:p>
                      <a:pPr algn="ctr" rtl="1"/>
                      <a:r>
                        <a:rPr lang="en-US" dirty="0" smtClean="0"/>
                        <a:t>8</a:t>
                      </a:r>
                      <a:endParaRPr lang="x-none"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ext uri="{D42A27DB-BD31-4B8C-83A1-F6EECF244321}">
                <p14:modId xmlns:p14="http://schemas.microsoft.com/office/powerpoint/2010/main" val="3922550125"/>
              </p:ext>
            </p:extLst>
          </p:nvPr>
        </p:nvGraphicFramePr>
        <p:xfrm>
          <a:off x="0" y="2057400"/>
          <a:ext cx="9144000" cy="3027679"/>
        </p:xfrm>
        <a:graphic>
          <a:graphicData uri="http://schemas.openxmlformats.org/drawingml/2006/table">
            <a:tbl>
              <a:tblPr rtl="1" firstRow="1" bandRow="1">
                <a:tableStyleId>{5C22544A-7EE6-4342-B048-85BDC9FD1C3A}</a:tableStyleId>
              </a:tblPr>
              <a:tblGrid>
                <a:gridCol w="914400"/>
                <a:gridCol w="914400"/>
                <a:gridCol w="914400"/>
                <a:gridCol w="914400"/>
                <a:gridCol w="914400"/>
                <a:gridCol w="914400"/>
                <a:gridCol w="914400"/>
                <a:gridCol w="914400"/>
                <a:gridCol w="943427"/>
                <a:gridCol w="885373"/>
              </a:tblGrid>
              <a:tr h="370840">
                <a:tc gridSpan="10">
                  <a:txBody>
                    <a:bodyPr/>
                    <a:lstStyle/>
                    <a:p>
                      <a:pPr algn="ctr" rtl="1"/>
                      <a:r>
                        <a:rPr lang="en-US" sz="1400" dirty="0" smtClean="0"/>
                        <a:t>year</a:t>
                      </a:r>
                      <a:endParaRPr lang="x-none" sz="1400" dirty="0"/>
                    </a:p>
                  </a:txBody>
                  <a:tcPr/>
                </a:tc>
                <a:tc hMerge="1">
                  <a:txBody>
                    <a:bodyPr/>
                    <a:lstStyle/>
                    <a:p>
                      <a:pPr algn="ctr" rtl="1"/>
                      <a:endParaRPr lang="x-none" sz="1400"/>
                    </a:p>
                  </a:txBody>
                  <a:tcPr/>
                </a:tc>
                <a:tc hMerge="1">
                  <a:txBody>
                    <a:bodyPr/>
                    <a:lstStyle/>
                    <a:p>
                      <a:pPr algn="ctr" rtl="1"/>
                      <a:endParaRPr lang="x-none" sz="1400"/>
                    </a:p>
                  </a:txBody>
                  <a:tcPr/>
                </a:tc>
                <a:tc hMerge="1">
                  <a:txBody>
                    <a:bodyPr/>
                    <a:lstStyle/>
                    <a:p>
                      <a:pPr algn="ctr" rtl="1"/>
                      <a:endParaRPr lang="x-none" sz="1400"/>
                    </a:p>
                  </a:txBody>
                  <a:tcPr/>
                </a:tc>
                <a:tc hMerge="1">
                  <a:txBody>
                    <a:bodyPr/>
                    <a:lstStyle/>
                    <a:p>
                      <a:pPr algn="ctr" rtl="1"/>
                      <a:endParaRPr lang="x-none" sz="1400"/>
                    </a:p>
                  </a:txBody>
                  <a:tcPr/>
                </a:tc>
                <a:tc hMerge="1">
                  <a:txBody>
                    <a:bodyPr/>
                    <a:lstStyle/>
                    <a:p>
                      <a:pPr algn="ctr" rtl="1"/>
                      <a:endParaRPr lang="x-none" sz="1400"/>
                    </a:p>
                  </a:txBody>
                  <a:tcPr/>
                </a:tc>
                <a:tc hMerge="1">
                  <a:txBody>
                    <a:bodyPr/>
                    <a:lstStyle/>
                    <a:p>
                      <a:pPr algn="ctr" rtl="1"/>
                      <a:endParaRPr lang="x-none" sz="1400"/>
                    </a:p>
                  </a:txBody>
                  <a:tcPr/>
                </a:tc>
                <a:tc hMerge="1">
                  <a:txBody>
                    <a:bodyPr/>
                    <a:lstStyle/>
                    <a:p>
                      <a:pPr algn="ctr" rtl="1"/>
                      <a:endParaRPr lang="x-none" sz="1400"/>
                    </a:p>
                  </a:txBody>
                  <a:tcPr/>
                </a:tc>
                <a:tc hMerge="1">
                  <a:txBody>
                    <a:bodyPr/>
                    <a:lstStyle/>
                    <a:p>
                      <a:pPr algn="ctr" rtl="1"/>
                      <a:endParaRPr lang="x-none" sz="1400" dirty="0"/>
                    </a:p>
                  </a:txBody>
                  <a:tcPr/>
                </a:tc>
                <a:tc hMerge="1">
                  <a:txBody>
                    <a:bodyPr/>
                    <a:lstStyle/>
                    <a:p>
                      <a:pPr algn="ctr" rtl="1"/>
                      <a:endParaRPr lang="x-none" sz="1400" dirty="0"/>
                    </a:p>
                  </a:txBody>
                  <a:tcPr/>
                </a:tc>
              </a:tr>
              <a:tr h="370840">
                <a:tc>
                  <a:txBody>
                    <a:bodyPr/>
                    <a:lstStyle/>
                    <a:p>
                      <a:pPr algn="ctr" rtl="1"/>
                      <a:r>
                        <a:rPr lang="en-US" sz="1400" b="1" dirty="0" smtClean="0"/>
                        <a:t>8</a:t>
                      </a:r>
                      <a:endParaRPr lang="x-none" sz="1400" b="1" dirty="0"/>
                    </a:p>
                  </a:txBody>
                  <a:tcPr/>
                </a:tc>
                <a:tc>
                  <a:txBody>
                    <a:bodyPr/>
                    <a:lstStyle/>
                    <a:p>
                      <a:pPr algn="ctr" rtl="1"/>
                      <a:r>
                        <a:rPr lang="en-US" sz="1400" b="1" dirty="0" smtClean="0"/>
                        <a:t>7</a:t>
                      </a:r>
                      <a:endParaRPr lang="x-none" sz="1400" b="1" dirty="0"/>
                    </a:p>
                  </a:txBody>
                  <a:tcPr/>
                </a:tc>
                <a:tc>
                  <a:txBody>
                    <a:bodyPr/>
                    <a:lstStyle/>
                    <a:p>
                      <a:pPr algn="ctr" rtl="1"/>
                      <a:r>
                        <a:rPr lang="en-US" sz="1400" b="1" dirty="0" smtClean="0"/>
                        <a:t>6</a:t>
                      </a:r>
                      <a:endParaRPr lang="x-none" sz="1400" b="1" dirty="0"/>
                    </a:p>
                  </a:txBody>
                  <a:tcPr/>
                </a:tc>
                <a:tc>
                  <a:txBody>
                    <a:bodyPr/>
                    <a:lstStyle/>
                    <a:p>
                      <a:pPr algn="ctr" rtl="1"/>
                      <a:r>
                        <a:rPr lang="en-US" sz="1400" b="1" dirty="0" smtClean="0"/>
                        <a:t>5</a:t>
                      </a:r>
                      <a:endParaRPr lang="x-none" sz="1400" b="1" dirty="0"/>
                    </a:p>
                  </a:txBody>
                  <a:tcPr/>
                </a:tc>
                <a:tc>
                  <a:txBody>
                    <a:bodyPr/>
                    <a:lstStyle/>
                    <a:p>
                      <a:pPr algn="ctr" rtl="1"/>
                      <a:r>
                        <a:rPr lang="en-US" sz="1400" b="1" dirty="0" smtClean="0"/>
                        <a:t>4</a:t>
                      </a:r>
                      <a:endParaRPr lang="x-none" sz="1400" b="1" dirty="0"/>
                    </a:p>
                  </a:txBody>
                  <a:tcPr/>
                </a:tc>
                <a:tc>
                  <a:txBody>
                    <a:bodyPr/>
                    <a:lstStyle/>
                    <a:p>
                      <a:pPr algn="ctr" rtl="1"/>
                      <a:r>
                        <a:rPr lang="en-US" sz="1400" b="1" dirty="0" smtClean="0"/>
                        <a:t>3</a:t>
                      </a:r>
                      <a:endParaRPr lang="x-none" sz="1400" b="1" dirty="0"/>
                    </a:p>
                  </a:txBody>
                  <a:tcPr/>
                </a:tc>
                <a:tc>
                  <a:txBody>
                    <a:bodyPr/>
                    <a:lstStyle/>
                    <a:p>
                      <a:pPr algn="ctr" rtl="1"/>
                      <a:r>
                        <a:rPr lang="en-US" sz="1400" b="1" dirty="0" smtClean="0"/>
                        <a:t>2</a:t>
                      </a:r>
                      <a:endParaRPr lang="x-none" sz="1400" b="1" dirty="0"/>
                    </a:p>
                  </a:txBody>
                  <a:tcPr/>
                </a:tc>
                <a:tc>
                  <a:txBody>
                    <a:bodyPr/>
                    <a:lstStyle/>
                    <a:p>
                      <a:pPr algn="ctr" rtl="1"/>
                      <a:r>
                        <a:rPr lang="en-US" sz="1400" b="1" dirty="0" smtClean="0"/>
                        <a:t>1</a:t>
                      </a:r>
                      <a:endParaRPr lang="x-none" sz="1400" b="1" dirty="0"/>
                    </a:p>
                  </a:txBody>
                  <a:tcPr/>
                </a:tc>
                <a:tc>
                  <a:txBody>
                    <a:bodyPr/>
                    <a:lstStyle/>
                    <a:p>
                      <a:pPr algn="ctr" rtl="1"/>
                      <a:r>
                        <a:rPr lang="en-US" sz="1600" dirty="0" smtClean="0"/>
                        <a:t>0</a:t>
                      </a:r>
                      <a:endParaRPr lang="x-none" sz="1600" dirty="0"/>
                    </a:p>
                  </a:txBody>
                  <a:tcPr/>
                </a:tc>
                <a:tc>
                  <a:txBody>
                    <a:bodyPr/>
                    <a:lstStyle/>
                    <a:p>
                      <a:pPr algn="ctr" rtl="1"/>
                      <a:endParaRPr lang="x-none" sz="1400" b="1" dirty="0"/>
                    </a:p>
                  </a:txBody>
                  <a:tcPr/>
                </a:tc>
              </a:tr>
              <a:tr h="370840">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r>
                        <a:rPr lang="en-US" sz="1400" dirty="0" smtClean="0"/>
                        <a:t>-20,000</a:t>
                      </a:r>
                      <a:endParaRPr lang="x-none" sz="1400" dirty="0"/>
                    </a:p>
                  </a:txBody>
                  <a:tcPr/>
                </a:tc>
                <a:tc>
                  <a:txBody>
                    <a:bodyPr/>
                    <a:lstStyle/>
                    <a:p>
                      <a:pPr algn="ctr" rtl="1"/>
                      <a:r>
                        <a:rPr lang="en-US" sz="1400" dirty="0" smtClean="0"/>
                        <a:t>Initial</a:t>
                      </a:r>
                      <a:r>
                        <a:rPr lang="en-US" sz="1400" baseline="0" dirty="0" smtClean="0"/>
                        <a:t> NWC</a:t>
                      </a:r>
                      <a:endParaRPr lang="x-none" sz="1400" dirty="0"/>
                    </a:p>
                  </a:txBody>
                  <a:tcPr/>
                </a:tc>
              </a:tr>
              <a:tr h="370840">
                <a:tc>
                  <a:txBody>
                    <a:bodyPr/>
                    <a:lstStyle/>
                    <a:p>
                      <a:pPr algn="ctr" rtl="1"/>
                      <a:r>
                        <a:rPr lang="en-US" sz="1400" dirty="0" smtClean="0"/>
                        <a:t>16500</a:t>
                      </a:r>
                      <a:endParaRPr lang="x-none" sz="1400"/>
                    </a:p>
                  </a:txBody>
                  <a:tcPr/>
                </a:tc>
                <a:tc>
                  <a:txBody>
                    <a:bodyPr/>
                    <a:lstStyle/>
                    <a:p>
                      <a:pPr algn="ctr" rtl="1"/>
                      <a:r>
                        <a:rPr lang="en-US" sz="1400" dirty="0" smtClean="0"/>
                        <a:t>16500</a:t>
                      </a:r>
                      <a:endParaRPr lang="x-none" sz="1400"/>
                    </a:p>
                  </a:txBody>
                  <a:tcPr/>
                </a:tc>
                <a:tc>
                  <a:txBody>
                    <a:bodyPr/>
                    <a:lstStyle/>
                    <a:p>
                      <a:pPr algn="ctr" rtl="1"/>
                      <a:r>
                        <a:rPr lang="en-US" sz="1400" dirty="0" smtClean="0"/>
                        <a:t>16500</a:t>
                      </a:r>
                      <a:endParaRPr lang="x-none" sz="1400"/>
                    </a:p>
                  </a:txBody>
                  <a:tcPr/>
                </a:tc>
                <a:tc>
                  <a:txBody>
                    <a:bodyPr/>
                    <a:lstStyle/>
                    <a:p>
                      <a:pPr algn="ctr" rtl="1"/>
                      <a:r>
                        <a:rPr lang="en-US" sz="1400" dirty="0" smtClean="0"/>
                        <a:t>8250</a:t>
                      </a:r>
                      <a:endParaRPr lang="x-none" sz="1400"/>
                    </a:p>
                  </a:txBody>
                  <a:tcPr/>
                </a:tc>
                <a:tc>
                  <a:txBody>
                    <a:bodyPr/>
                    <a:lstStyle/>
                    <a:p>
                      <a:pPr algn="ctr" rtl="1"/>
                      <a:r>
                        <a:rPr lang="en-US" sz="1400" dirty="0" smtClean="0"/>
                        <a:t>750</a:t>
                      </a:r>
                      <a:endParaRPr lang="x-none" sz="1400"/>
                    </a:p>
                  </a:txBody>
                  <a:tcPr/>
                </a:tc>
                <a:tc>
                  <a:txBody>
                    <a:bodyPr/>
                    <a:lstStyle/>
                    <a:p>
                      <a:pPr algn="ctr" rtl="1"/>
                      <a:r>
                        <a:rPr lang="en-US" sz="1400" dirty="0" smtClean="0"/>
                        <a:t>-18000</a:t>
                      </a:r>
                      <a:endParaRPr lang="x-none" sz="1400"/>
                    </a:p>
                  </a:txBody>
                  <a:tcPr/>
                </a:tc>
                <a:tc>
                  <a:txBody>
                    <a:bodyPr/>
                    <a:lstStyle/>
                    <a:p>
                      <a:pPr algn="ctr" rtl="1"/>
                      <a:r>
                        <a:rPr lang="en-US" sz="1400" dirty="0" smtClean="0"/>
                        <a:t>-36000</a:t>
                      </a:r>
                      <a:endParaRPr lang="x-none" sz="1400"/>
                    </a:p>
                  </a:txBody>
                  <a:tcPr/>
                </a:tc>
                <a:tc>
                  <a:txBody>
                    <a:bodyPr/>
                    <a:lstStyle/>
                    <a:p>
                      <a:pPr algn="ctr" rtl="1"/>
                      <a:r>
                        <a:rPr lang="en-US" sz="1400" dirty="0" smtClean="0"/>
                        <a:t>-34000</a:t>
                      </a:r>
                      <a:endParaRPr lang="x-none" sz="1400"/>
                    </a:p>
                  </a:txBody>
                  <a:tcPr/>
                </a:tc>
                <a:tc>
                  <a:txBody>
                    <a:bodyPr/>
                    <a:lstStyle/>
                    <a:p>
                      <a:pPr algn="ctr" rtl="1"/>
                      <a:endParaRPr lang="x-none" sz="1400"/>
                    </a:p>
                  </a:txBody>
                  <a:tcPr/>
                </a:tc>
                <a:tc>
                  <a:txBody>
                    <a:bodyPr/>
                    <a:lstStyle/>
                    <a:p>
                      <a:pPr algn="ctr" rtl="1"/>
                      <a:r>
                        <a:rPr lang="en-US" sz="1400" dirty="0" smtClean="0"/>
                        <a:t>Change in NWC</a:t>
                      </a:r>
                      <a:endParaRPr lang="x-none" sz="1400" dirty="0"/>
                    </a:p>
                  </a:txBody>
                  <a:tcPr/>
                </a:tc>
              </a:tr>
              <a:tr h="370840">
                <a:tc>
                  <a:txBody>
                    <a:bodyPr/>
                    <a:lstStyle/>
                    <a:p>
                      <a:pPr algn="ctr" rtl="1"/>
                      <a:r>
                        <a:rPr lang="en-US" sz="1400" dirty="0" smtClean="0"/>
                        <a:t>49500</a:t>
                      </a:r>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endParaRPr lang="x-none" sz="1400"/>
                    </a:p>
                  </a:txBody>
                  <a:tcPr/>
                </a:tc>
                <a:tc>
                  <a:txBody>
                    <a:bodyPr/>
                    <a:lstStyle/>
                    <a:p>
                      <a:pPr algn="ctr" rtl="1"/>
                      <a:r>
                        <a:rPr lang="en-US" sz="1400" dirty="0" smtClean="0"/>
                        <a:t>NWC recovery</a:t>
                      </a:r>
                      <a:endParaRPr lang="x-none" sz="1400" dirty="0"/>
                    </a:p>
                  </a:txBody>
                  <a:tcPr/>
                </a:tc>
              </a:tr>
              <a:tr h="370840">
                <a:tc>
                  <a:txBody>
                    <a:bodyPr/>
                    <a:lstStyle/>
                    <a:p>
                      <a:pPr algn="ctr" rtl="1"/>
                      <a:r>
                        <a:rPr lang="en-US" sz="1400" dirty="0" smtClean="0"/>
                        <a:t>66000</a:t>
                      </a:r>
                      <a:endParaRPr lang="x-none" sz="1400"/>
                    </a:p>
                  </a:txBody>
                  <a:tcPr/>
                </a:tc>
                <a:tc>
                  <a:txBody>
                    <a:bodyPr/>
                    <a:lstStyle/>
                    <a:p>
                      <a:pPr algn="ctr" rtl="1"/>
                      <a:r>
                        <a:rPr lang="en-US" sz="1400" dirty="0" smtClean="0"/>
                        <a:t>16500</a:t>
                      </a:r>
                      <a:endParaRPr lang="x-none" sz="1400"/>
                    </a:p>
                  </a:txBody>
                  <a:tcPr/>
                </a:tc>
                <a:tc>
                  <a:txBody>
                    <a:bodyPr/>
                    <a:lstStyle/>
                    <a:p>
                      <a:pPr algn="ctr" rtl="1"/>
                      <a:r>
                        <a:rPr lang="en-US" sz="1400" dirty="0" smtClean="0"/>
                        <a:t>16500</a:t>
                      </a:r>
                      <a:endParaRPr lang="x-none" sz="1400"/>
                    </a:p>
                  </a:txBody>
                  <a:tcPr/>
                </a:tc>
                <a:tc>
                  <a:txBody>
                    <a:bodyPr/>
                    <a:lstStyle/>
                    <a:p>
                      <a:pPr algn="ctr" rtl="1"/>
                      <a:r>
                        <a:rPr lang="en-US" sz="1400" dirty="0" smtClean="0"/>
                        <a:t>8250</a:t>
                      </a:r>
                      <a:endParaRPr lang="x-none" sz="1400"/>
                    </a:p>
                  </a:txBody>
                  <a:tcPr/>
                </a:tc>
                <a:tc>
                  <a:txBody>
                    <a:bodyPr/>
                    <a:lstStyle/>
                    <a:p>
                      <a:pPr algn="ctr" rtl="1"/>
                      <a:r>
                        <a:rPr lang="en-US" sz="1400" dirty="0" smtClean="0"/>
                        <a:t>750</a:t>
                      </a:r>
                      <a:endParaRPr lang="x-none" sz="1400"/>
                    </a:p>
                  </a:txBody>
                  <a:tcPr/>
                </a:tc>
                <a:tc>
                  <a:txBody>
                    <a:bodyPr/>
                    <a:lstStyle/>
                    <a:p>
                      <a:pPr algn="ctr" rtl="1"/>
                      <a:r>
                        <a:rPr lang="en-US" sz="1400" dirty="0" smtClean="0"/>
                        <a:t>-18000</a:t>
                      </a:r>
                      <a:endParaRPr lang="x-none" sz="1400"/>
                    </a:p>
                  </a:txBody>
                  <a:tcPr/>
                </a:tc>
                <a:tc>
                  <a:txBody>
                    <a:bodyPr/>
                    <a:lstStyle/>
                    <a:p>
                      <a:pPr algn="ctr" rtl="1"/>
                      <a:r>
                        <a:rPr lang="en-US" sz="1400" dirty="0" smtClean="0"/>
                        <a:t>-36000</a:t>
                      </a:r>
                      <a:endParaRPr lang="x-none" sz="1400"/>
                    </a:p>
                  </a:txBody>
                  <a:tcPr/>
                </a:tc>
                <a:tc>
                  <a:txBody>
                    <a:bodyPr/>
                    <a:lstStyle/>
                    <a:p>
                      <a:pPr algn="ctr" rtl="1"/>
                      <a:r>
                        <a:rPr lang="en-US" sz="1400" dirty="0" smtClean="0"/>
                        <a:t>-34000</a:t>
                      </a:r>
                      <a:endParaRPr lang="x-none" sz="1400"/>
                    </a:p>
                  </a:txBody>
                  <a:tcPr/>
                </a:tc>
                <a:tc>
                  <a:txBody>
                    <a:bodyPr/>
                    <a:lstStyle/>
                    <a:p>
                      <a:pPr algn="ctr" rtl="1"/>
                      <a:r>
                        <a:rPr lang="en-US" sz="1400" dirty="0" smtClean="0"/>
                        <a:t>-20000</a:t>
                      </a:r>
                      <a:endParaRPr lang="x-none" sz="1400"/>
                    </a:p>
                  </a:txBody>
                  <a:tcPr/>
                </a:tc>
                <a:tc>
                  <a:txBody>
                    <a:bodyPr/>
                    <a:lstStyle/>
                    <a:p>
                      <a:pPr algn="ctr" rtl="1"/>
                      <a:r>
                        <a:rPr lang="en-US" sz="1400" dirty="0" smtClean="0"/>
                        <a:t>Total change in NWC</a:t>
                      </a:r>
                      <a:endParaRPr lang="x-none" sz="1400" dirty="0"/>
                    </a:p>
                  </a:txBody>
                  <a:tcPr/>
                </a:tc>
              </a:tr>
            </a:tbl>
          </a:graphicData>
        </a:graphic>
      </p:graphicFrame>
      <p:sp>
        <p:nvSpPr>
          <p:cNvPr id="4" name="Title 1"/>
          <p:cNvSpPr>
            <a:spLocks noGrp="1"/>
          </p:cNvSpPr>
          <p:nvPr>
            <p:ph type="title"/>
          </p:nvPr>
        </p:nvSpPr>
        <p:spPr>
          <a:xfrm>
            <a:off x="304800" y="3048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ext uri="{D42A27DB-BD31-4B8C-83A1-F6EECF244321}">
                <p14:modId xmlns:p14="http://schemas.microsoft.com/office/powerpoint/2010/main" val="1380692169"/>
              </p:ext>
            </p:extLst>
          </p:nvPr>
        </p:nvGraphicFramePr>
        <p:xfrm>
          <a:off x="228600" y="2819400"/>
          <a:ext cx="8504240" cy="2296159"/>
        </p:xfrm>
        <a:graphic>
          <a:graphicData uri="http://schemas.openxmlformats.org/drawingml/2006/table">
            <a:tbl>
              <a:tblPr rtl="1" firstRow="1" bandRow="1">
                <a:tableStyleId>{5C22544A-7EE6-4342-B048-85BDC9FD1C3A}</a:tableStyleId>
              </a:tblPr>
              <a:tblGrid>
                <a:gridCol w="1030778"/>
                <a:gridCol w="670070"/>
                <a:gridCol w="850424"/>
                <a:gridCol w="850424"/>
                <a:gridCol w="850424"/>
                <a:gridCol w="850424"/>
                <a:gridCol w="850424"/>
                <a:gridCol w="423534"/>
                <a:gridCol w="1130333"/>
                <a:gridCol w="997405"/>
              </a:tblGrid>
              <a:tr h="370840">
                <a:tc gridSpan="10">
                  <a:txBody>
                    <a:bodyPr/>
                    <a:lstStyle/>
                    <a:p>
                      <a:pPr algn="ctr" rtl="1"/>
                      <a:r>
                        <a:rPr lang="en-US" dirty="0" smtClean="0"/>
                        <a:t>year</a:t>
                      </a:r>
                      <a:endParaRPr lang="x-none" dirty="0"/>
                    </a:p>
                  </a:txBody>
                  <a:tcPr/>
                </a:tc>
                <a:tc hMerge="1">
                  <a:txBody>
                    <a:bodyPr/>
                    <a:lstStyle/>
                    <a:p>
                      <a:pPr rtl="1"/>
                      <a:endParaRPr lang="x-none"/>
                    </a:p>
                  </a:txBody>
                  <a:tcPr/>
                </a:tc>
                <a:tc hMerge="1">
                  <a:txBody>
                    <a:bodyPr/>
                    <a:lstStyle/>
                    <a:p>
                      <a:pPr rtl="1"/>
                      <a:endParaRPr lang="x-none"/>
                    </a:p>
                  </a:txBody>
                  <a:tcPr/>
                </a:tc>
                <a:tc hMerge="1">
                  <a:txBody>
                    <a:bodyPr/>
                    <a:lstStyle/>
                    <a:p>
                      <a:pPr rtl="1"/>
                      <a:endParaRPr lang="x-none"/>
                    </a:p>
                  </a:txBody>
                  <a:tcPr/>
                </a:tc>
                <a:tc hMerge="1">
                  <a:txBody>
                    <a:bodyPr/>
                    <a:lstStyle/>
                    <a:p>
                      <a:pPr rtl="1"/>
                      <a:endParaRPr lang="x-none"/>
                    </a:p>
                  </a:txBody>
                  <a:tcPr/>
                </a:tc>
                <a:tc hMerge="1">
                  <a:txBody>
                    <a:bodyPr/>
                    <a:lstStyle/>
                    <a:p>
                      <a:pPr rtl="1"/>
                      <a:endParaRPr lang="x-none"/>
                    </a:p>
                  </a:txBody>
                  <a:tcPr/>
                </a:tc>
                <a:tc hMerge="1">
                  <a:txBody>
                    <a:bodyPr/>
                    <a:lstStyle/>
                    <a:p>
                      <a:pPr rtl="1"/>
                      <a:endParaRPr lang="x-none"/>
                    </a:p>
                  </a:txBody>
                  <a:tcPr/>
                </a:tc>
                <a:tc hMerge="1">
                  <a:txBody>
                    <a:bodyPr/>
                    <a:lstStyle/>
                    <a:p>
                      <a:pPr rtl="1"/>
                      <a:endParaRPr lang="x-none" dirty="0"/>
                    </a:p>
                  </a:txBody>
                  <a:tcPr/>
                </a:tc>
                <a:tc hMerge="1">
                  <a:txBody>
                    <a:bodyPr/>
                    <a:lstStyle/>
                    <a:p>
                      <a:pPr algn="ctr" rtl="1"/>
                      <a:endParaRPr lang="x-none" dirty="0"/>
                    </a:p>
                  </a:txBody>
                  <a:tcPr/>
                </a:tc>
                <a:tc hMerge="1">
                  <a:txBody>
                    <a:bodyPr/>
                    <a:lstStyle/>
                    <a:p>
                      <a:pPr algn="ctr" rtl="1"/>
                      <a:endParaRPr lang="x-none" dirty="0"/>
                    </a:p>
                  </a:txBody>
                  <a:tcPr/>
                </a:tc>
              </a:tr>
              <a:tr h="370840">
                <a:tc>
                  <a:txBody>
                    <a:bodyPr/>
                    <a:lstStyle/>
                    <a:p>
                      <a:pPr algn="ctr" rtl="1"/>
                      <a:r>
                        <a:rPr lang="en-US" sz="1400" b="1" dirty="0" smtClean="0"/>
                        <a:t>8</a:t>
                      </a:r>
                      <a:endParaRPr lang="x-none" sz="1400" b="1" dirty="0"/>
                    </a:p>
                  </a:txBody>
                  <a:tcPr/>
                </a:tc>
                <a:tc>
                  <a:txBody>
                    <a:bodyPr/>
                    <a:lstStyle/>
                    <a:p>
                      <a:pPr algn="ctr" rtl="1"/>
                      <a:r>
                        <a:rPr lang="en-US" sz="1400" b="1" dirty="0" smtClean="0"/>
                        <a:t>7</a:t>
                      </a:r>
                      <a:endParaRPr lang="x-none" sz="1400" b="1" dirty="0"/>
                    </a:p>
                  </a:txBody>
                  <a:tcPr/>
                </a:tc>
                <a:tc>
                  <a:txBody>
                    <a:bodyPr/>
                    <a:lstStyle/>
                    <a:p>
                      <a:pPr algn="ctr" rtl="1"/>
                      <a:r>
                        <a:rPr lang="en-US" sz="1400" b="1" dirty="0" smtClean="0"/>
                        <a:t>6</a:t>
                      </a:r>
                      <a:endParaRPr lang="x-none" sz="1400" b="1" dirty="0"/>
                    </a:p>
                  </a:txBody>
                  <a:tcPr/>
                </a:tc>
                <a:tc>
                  <a:txBody>
                    <a:bodyPr/>
                    <a:lstStyle/>
                    <a:p>
                      <a:pPr algn="ctr" rtl="1"/>
                      <a:r>
                        <a:rPr lang="en-US" sz="1400" b="1" dirty="0" smtClean="0"/>
                        <a:t>5</a:t>
                      </a:r>
                      <a:endParaRPr lang="x-none" sz="1400" b="1" dirty="0"/>
                    </a:p>
                  </a:txBody>
                  <a:tcPr/>
                </a:tc>
                <a:tc>
                  <a:txBody>
                    <a:bodyPr/>
                    <a:lstStyle/>
                    <a:p>
                      <a:pPr algn="ctr" rtl="1"/>
                      <a:r>
                        <a:rPr lang="en-US" sz="1400" b="1" dirty="0" smtClean="0"/>
                        <a:t>4</a:t>
                      </a:r>
                      <a:endParaRPr lang="x-none" sz="1400" b="1" dirty="0"/>
                    </a:p>
                  </a:txBody>
                  <a:tcPr/>
                </a:tc>
                <a:tc>
                  <a:txBody>
                    <a:bodyPr/>
                    <a:lstStyle/>
                    <a:p>
                      <a:pPr algn="ctr" rtl="1"/>
                      <a:r>
                        <a:rPr lang="en-US" sz="1400" b="1" dirty="0" smtClean="0"/>
                        <a:t>3</a:t>
                      </a:r>
                      <a:endParaRPr lang="x-none" sz="1400" b="1" dirty="0"/>
                    </a:p>
                  </a:txBody>
                  <a:tcPr/>
                </a:tc>
                <a:tc>
                  <a:txBody>
                    <a:bodyPr/>
                    <a:lstStyle/>
                    <a:p>
                      <a:pPr algn="ctr" rtl="1"/>
                      <a:r>
                        <a:rPr lang="en-US" sz="1400" b="1" dirty="0" smtClean="0"/>
                        <a:t>2</a:t>
                      </a:r>
                      <a:endParaRPr lang="x-none" sz="1400" b="1" dirty="0"/>
                    </a:p>
                  </a:txBody>
                  <a:tcPr/>
                </a:tc>
                <a:tc>
                  <a:txBody>
                    <a:bodyPr/>
                    <a:lstStyle/>
                    <a:p>
                      <a:pPr algn="ctr" rtl="1"/>
                      <a:r>
                        <a:rPr lang="en-US" sz="1400" b="1" dirty="0" smtClean="0"/>
                        <a:t>1</a:t>
                      </a:r>
                      <a:endParaRPr lang="x-none" sz="1400" b="1" dirty="0"/>
                    </a:p>
                  </a:txBody>
                  <a:tcPr/>
                </a:tc>
                <a:tc>
                  <a:txBody>
                    <a:bodyPr/>
                    <a:lstStyle/>
                    <a:p>
                      <a:pPr algn="ctr" rtl="1"/>
                      <a:r>
                        <a:rPr lang="en-US" sz="1400" b="1" dirty="0" smtClean="0"/>
                        <a:t>0</a:t>
                      </a:r>
                      <a:endParaRPr lang="x-none" sz="1400" b="1" dirty="0"/>
                    </a:p>
                  </a:txBody>
                  <a:tcPr/>
                </a:tc>
                <a:tc>
                  <a:txBody>
                    <a:bodyPr/>
                    <a:lstStyle/>
                    <a:p>
                      <a:pPr algn="ctr" rtl="1"/>
                      <a:endParaRPr lang="x-none" sz="1400" b="1" dirty="0"/>
                    </a:p>
                  </a:txBody>
                  <a:tcPr/>
                </a:tc>
              </a:tr>
              <a:tr h="370840">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r>
                        <a:rPr lang="en-US" sz="1400" dirty="0" smtClean="0"/>
                        <a:t>-800,000</a:t>
                      </a:r>
                      <a:endParaRPr lang="x-none" sz="1400" dirty="0"/>
                    </a:p>
                  </a:txBody>
                  <a:tcPr/>
                </a:tc>
                <a:tc>
                  <a:txBody>
                    <a:bodyPr/>
                    <a:lstStyle/>
                    <a:p>
                      <a:pPr algn="ctr" rtl="1"/>
                      <a:r>
                        <a:rPr lang="en-US" sz="1400" dirty="0" smtClean="0"/>
                        <a:t>Initial</a:t>
                      </a:r>
                      <a:r>
                        <a:rPr lang="en-US" sz="1400" baseline="0" dirty="0" smtClean="0"/>
                        <a:t> cost</a:t>
                      </a:r>
                      <a:endParaRPr lang="x-none" sz="1400" dirty="0"/>
                    </a:p>
                  </a:txBody>
                  <a:tcPr/>
                </a:tc>
              </a:tr>
              <a:tr h="370840">
                <a:tc>
                  <a:txBody>
                    <a:bodyPr/>
                    <a:lstStyle/>
                    <a:p>
                      <a:pPr algn="ctr" rtl="1"/>
                      <a:r>
                        <a:rPr lang="en-US" dirty="0" smtClean="0"/>
                        <a:t>105600</a:t>
                      </a:r>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r>
                        <a:rPr lang="en-US" sz="1400" dirty="0" smtClean="0"/>
                        <a:t>After-tax salvage</a:t>
                      </a:r>
                      <a:endParaRPr lang="x-none" sz="1400" dirty="0"/>
                    </a:p>
                  </a:txBody>
                  <a:tcPr/>
                </a:tc>
              </a:tr>
              <a:tr h="370840">
                <a:tc>
                  <a:txBody>
                    <a:bodyPr/>
                    <a:lstStyle/>
                    <a:p>
                      <a:pPr algn="ctr" rtl="1"/>
                      <a:r>
                        <a:rPr lang="en-US" dirty="0" smtClean="0"/>
                        <a:t>105600</a:t>
                      </a:r>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a:p>
                  </a:txBody>
                  <a:tcPr/>
                </a:tc>
                <a:tc>
                  <a:txBody>
                    <a:bodyPr/>
                    <a:lstStyle/>
                    <a:p>
                      <a:pPr algn="ctr" rtl="1"/>
                      <a:endParaRPr lang="x-none" dirty="0"/>
                    </a:p>
                  </a:txBody>
                  <a:tcPr/>
                </a:tc>
                <a:tc>
                  <a:txBody>
                    <a:bodyPr/>
                    <a:lstStyle/>
                    <a:p>
                      <a:pPr algn="ctr" rtl="1"/>
                      <a:r>
                        <a:rPr lang="en-US" dirty="0" smtClean="0"/>
                        <a:t>-800000</a:t>
                      </a:r>
                      <a:endParaRPr lang="x-none" dirty="0"/>
                    </a:p>
                  </a:txBody>
                  <a:tcPr/>
                </a:tc>
                <a:tc>
                  <a:txBody>
                    <a:bodyPr/>
                    <a:lstStyle/>
                    <a:p>
                      <a:pPr algn="ctr" rtl="1"/>
                      <a:r>
                        <a:rPr lang="en-US" sz="1400" dirty="0" smtClean="0"/>
                        <a:t>Capital</a:t>
                      </a:r>
                      <a:r>
                        <a:rPr lang="en-US" sz="1400" baseline="0" dirty="0" smtClean="0"/>
                        <a:t> spending</a:t>
                      </a:r>
                      <a:endParaRPr lang="x-none" sz="1400" dirty="0"/>
                    </a:p>
                  </a:txBody>
                  <a:tcPr/>
                </a:tc>
              </a:tr>
            </a:tbl>
          </a:graphicData>
        </a:graphic>
      </p:graphicFrame>
      <p:sp>
        <p:nvSpPr>
          <p:cNvPr id="4"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sp>
        <p:nvSpPr>
          <p:cNvPr id="6" name="TextBox 5"/>
          <p:cNvSpPr txBox="1"/>
          <p:nvPr/>
        </p:nvSpPr>
        <p:spPr>
          <a:xfrm>
            <a:off x="381000" y="1600200"/>
            <a:ext cx="8305800" cy="830997"/>
          </a:xfrm>
          <a:prstGeom prst="rect">
            <a:avLst/>
          </a:prstGeom>
          <a:noFill/>
        </p:spPr>
        <p:txBody>
          <a:bodyPr wrap="square" rtlCol="1">
            <a:spAutoFit/>
          </a:bodyPr>
          <a:lstStyle/>
          <a:p>
            <a:pPr algn="l"/>
            <a:r>
              <a:rPr lang="en-US" sz="2400" dirty="0" smtClean="0"/>
              <a:t>Calculation of salvage = 0.2 * initial cost</a:t>
            </a:r>
          </a:p>
          <a:p>
            <a:pPr algn="l"/>
            <a:r>
              <a:rPr lang="en-US" sz="2400" dirty="0" smtClean="0"/>
              <a:t>After-tax salvage = salvage – T  (salvage – BV)</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r>
              <a:rPr lang="en-US" sz="2400" dirty="0" smtClean="0"/>
              <a:t>Calculation of total CF= OCF – change in NWC- NCS</a:t>
            </a:r>
            <a:endParaRPr lang="x-none" sz="2400" dirty="0"/>
          </a:p>
        </p:txBody>
      </p:sp>
      <p:sp>
        <p:nvSpPr>
          <p:cNvPr id="4" name="Title 1"/>
          <p:cNvSpPr>
            <a:spLocks noGrp="1"/>
          </p:cNvSpPr>
          <p:nvPr>
            <p:ph type="title"/>
          </p:nvPr>
        </p:nvSpPr>
        <p:spPr>
          <a:xfrm>
            <a:off x="304800" y="381000"/>
            <a:ext cx="8534400" cy="758952"/>
          </a:xfrm>
        </p:spPr>
        <p:txBody>
          <a:bodyPr>
            <a:normAutofit fontScale="90000"/>
          </a:bodyPr>
          <a:lstStyle/>
          <a:p>
            <a:r>
              <a:rPr lang="en-US" dirty="0" smtClean="0"/>
              <a:t>The Majestic Mulch and Compost Company</a:t>
            </a:r>
            <a:br>
              <a:rPr lang="en-US" dirty="0" smtClean="0"/>
            </a:br>
            <a:r>
              <a:rPr lang="en-US" dirty="0" smtClean="0"/>
              <a:t>(Example)</a:t>
            </a:r>
            <a:endParaRPr lang="x-none" dirty="0"/>
          </a:p>
        </p:txBody>
      </p:sp>
      <p:graphicFrame>
        <p:nvGraphicFramePr>
          <p:cNvPr id="5" name="Table 4"/>
          <p:cNvGraphicFramePr>
            <a:graphicFrameLocks noGrp="1"/>
          </p:cNvGraphicFramePr>
          <p:nvPr>
            <p:extLst>
              <p:ext uri="{D42A27DB-BD31-4B8C-83A1-F6EECF244321}">
                <p14:modId xmlns:p14="http://schemas.microsoft.com/office/powerpoint/2010/main" val="289424087"/>
              </p:ext>
            </p:extLst>
          </p:nvPr>
        </p:nvGraphicFramePr>
        <p:xfrm>
          <a:off x="0" y="762000"/>
          <a:ext cx="8763000" cy="5633085"/>
        </p:xfrm>
        <a:graphic>
          <a:graphicData uri="http://schemas.openxmlformats.org/drawingml/2006/table">
            <a:tbl>
              <a:tblPr rtl="1" firstRow="1" bandRow="1">
                <a:tableStyleId>{5C22544A-7EE6-4342-B048-85BDC9FD1C3A}</a:tableStyleId>
              </a:tblPr>
              <a:tblGrid>
                <a:gridCol w="876300"/>
                <a:gridCol w="876300"/>
                <a:gridCol w="876300"/>
                <a:gridCol w="876300"/>
                <a:gridCol w="876300"/>
                <a:gridCol w="876300"/>
                <a:gridCol w="876300"/>
                <a:gridCol w="876300"/>
                <a:gridCol w="876300"/>
                <a:gridCol w="876300"/>
              </a:tblGrid>
              <a:tr h="582181">
                <a:tc gridSpan="10">
                  <a:txBody>
                    <a:bodyPr/>
                    <a:lstStyle/>
                    <a:p>
                      <a:pPr algn="ctr" rtl="1"/>
                      <a:r>
                        <a:rPr lang="en-US" sz="1200" dirty="0" smtClean="0"/>
                        <a:t>year</a:t>
                      </a:r>
                      <a:endParaRPr lang="x-none" sz="1200" dirty="0"/>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a:p>
                  </a:txBody>
                  <a:tcPr/>
                </a:tc>
                <a:tc hMerge="1">
                  <a:txBody>
                    <a:bodyPr/>
                    <a:lstStyle/>
                    <a:p>
                      <a:pPr algn="ctr" rtl="1"/>
                      <a:endParaRPr lang="x-none" dirty="0"/>
                    </a:p>
                  </a:txBody>
                  <a:tcPr/>
                </a:tc>
              </a:tr>
              <a:tr h="582181">
                <a:tc>
                  <a:txBody>
                    <a:bodyPr/>
                    <a:lstStyle/>
                    <a:p>
                      <a:pPr algn="ctr" rtl="1"/>
                      <a:r>
                        <a:rPr lang="en-US" sz="1200" b="1" dirty="0" smtClean="0"/>
                        <a:t>8</a:t>
                      </a:r>
                      <a:endParaRPr lang="x-none" sz="1200" b="1" dirty="0"/>
                    </a:p>
                  </a:txBody>
                  <a:tcPr/>
                </a:tc>
                <a:tc>
                  <a:txBody>
                    <a:bodyPr/>
                    <a:lstStyle/>
                    <a:p>
                      <a:pPr algn="ctr" rtl="1"/>
                      <a:r>
                        <a:rPr lang="en-US" sz="1200" b="1" dirty="0" smtClean="0"/>
                        <a:t>7</a:t>
                      </a:r>
                      <a:endParaRPr lang="x-none" sz="1200" b="1" dirty="0"/>
                    </a:p>
                  </a:txBody>
                  <a:tcPr/>
                </a:tc>
                <a:tc>
                  <a:txBody>
                    <a:bodyPr/>
                    <a:lstStyle/>
                    <a:p>
                      <a:pPr algn="ctr" rtl="1"/>
                      <a:r>
                        <a:rPr lang="en-US" sz="1200" b="1" dirty="0" smtClean="0"/>
                        <a:t>6</a:t>
                      </a:r>
                      <a:endParaRPr lang="x-none" sz="1200" b="1" dirty="0"/>
                    </a:p>
                  </a:txBody>
                  <a:tcPr/>
                </a:tc>
                <a:tc>
                  <a:txBody>
                    <a:bodyPr/>
                    <a:lstStyle/>
                    <a:p>
                      <a:pPr algn="ctr" rtl="1"/>
                      <a:r>
                        <a:rPr lang="en-US" sz="1200" b="1" dirty="0" smtClean="0"/>
                        <a:t>5</a:t>
                      </a:r>
                      <a:endParaRPr lang="x-none" sz="1200" b="1" dirty="0"/>
                    </a:p>
                  </a:txBody>
                  <a:tcPr/>
                </a:tc>
                <a:tc>
                  <a:txBody>
                    <a:bodyPr/>
                    <a:lstStyle/>
                    <a:p>
                      <a:pPr algn="ctr" rtl="1"/>
                      <a:r>
                        <a:rPr lang="en-US" sz="1200" b="1" dirty="0" smtClean="0"/>
                        <a:t>4</a:t>
                      </a:r>
                      <a:endParaRPr lang="x-none" sz="1200" b="1" dirty="0"/>
                    </a:p>
                  </a:txBody>
                  <a:tcPr/>
                </a:tc>
                <a:tc>
                  <a:txBody>
                    <a:bodyPr/>
                    <a:lstStyle/>
                    <a:p>
                      <a:pPr algn="ctr" rtl="1"/>
                      <a:r>
                        <a:rPr lang="en-US" sz="1200" b="1" dirty="0" smtClean="0"/>
                        <a:t>3</a:t>
                      </a:r>
                      <a:endParaRPr lang="x-none" sz="1200" b="1" dirty="0"/>
                    </a:p>
                  </a:txBody>
                  <a:tcPr/>
                </a:tc>
                <a:tc>
                  <a:txBody>
                    <a:bodyPr/>
                    <a:lstStyle/>
                    <a:p>
                      <a:pPr algn="ctr" rtl="1"/>
                      <a:r>
                        <a:rPr lang="en-US" sz="1200" b="1" dirty="0" smtClean="0"/>
                        <a:t>2</a:t>
                      </a:r>
                      <a:endParaRPr lang="x-none" sz="1200" b="1" dirty="0"/>
                    </a:p>
                  </a:txBody>
                  <a:tcPr/>
                </a:tc>
                <a:tc>
                  <a:txBody>
                    <a:bodyPr/>
                    <a:lstStyle/>
                    <a:p>
                      <a:pPr algn="ctr" rtl="1"/>
                      <a:r>
                        <a:rPr lang="en-US" sz="1200" b="1" dirty="0" smtClean="0"/>
                        <a:t>1</a:t>
                      </a:r>
                      <a:endParaRPr lang="x-none" sz="1200" b="1" dirty="0"/>
                    </a:p>
                  </a:txBody>
                  <a:tcPr/>
                </a:tc>
                <a:tc>
                  <a:txBody>
                    <a:bodyPr/>
                    <a:lstStyle/>
                    <a:p>
                      <a:pPr algn="ctr" rtl="1"/>
                      <a:r>
                        <a:rPr lang="en-US" sz="1200" b="1" dirty="0" smtClean="0"/>
                        <a:t>0</a:t>
                      </a:r>
                      <a:endParaRPr lang="x-none" sz="1200" b="1" dirty="0"/>
                    </a:p>
                  </a:txBody>
                  <a:tcPr/>
                </a:tc>
                <a:tc>
                  <a:txBody>
                    <a:bodyPr/>
                    <a:lstStyle/>
                    <a:p>
                      <a:pPr algn="ctr" rtl="1"/>
                      <a:endParaRPr lang="x-none" sz="1400" b="1" dirty="0"/>
                    </a:p>
                  </a:txBody>
                  <a:tcPr/>
                </a:tc>
              </a:tr>
              <a:tr h="582181">
                <a:tc>
                  <a:txBody>
                    <a:bodyPr/>
                    <a:lstStyle/>
                    <a:p>
                      <a:pPr algn="ctr" rtl="1"/>
                      <a:r>
                        <a:rPr lang="en-US" sz="1200" dirty="0" smtClean="0"/>
                        <a:t>94631</a:t>
                      </a:r>
                      <a:endParaRPr lang="x-none" sz="1200"/>
                    </a:p>
                  </a:txBody>
                  <a:tcPr/>
                </a:tc>
                <a:tc>
                  <a:txBody>
                    <a:bodyPr/>
                    <a:lstStyle/>
                    <a:p>
                      <a:pPr algn="ctr" rtl="1"/>
                      <a:r>
                        <a:rPr lang="en-US" sz="1200" dirty="0" smtClean="0"/>
                        <a:t>139790</a:t>
                      </a:r>
                      <a:endParaRPr lang="x-none" sz="1200"/>
                    </a:p>
                  </a:txBody>
                  <a:tcPr/>
                </a:tc>
                <a:tc>
                  <a:txBody>
                    <a:bodyPr/>
                    <a:lstStyle/>
                    <a:p>
                      <a:pPr algn="ctr" rtl="1"/>
                      <a:r>
                        <a:rPr lang="en-US" sz="1200" dirty="0" smtClean="0"/>
                        <a:t>172762</a:t>
                      </a:r>
                      <a:endParaRPr lang="x-none" sz="1200"/>
                    </a:p>
                  </a:txBody>
                  <a:tcPr/>
                </a:tc>
                <a:tc>
                  <a:txBody>
                    <a:bodyPr/>
                    <a:lstStyle/>
                    <a:p>
                      <a:pPr algn="ctr" rtl="1"/>
                      <a:r>
                        <a:rPr lang="en-US" sz="1200" dirty="0" smtClean="0"/>
                        <a:t>205790</a:t>
                      </a:r>
                      <a:endParaRPr lang="x-none" sz="1200"/>
                    </a:p>
                  </a:txBody>
                  <a:tcPr/>
                </a:tc>
                <a:tc>
                  <a:txBody>
                    <a:bodyPr/>
                    <a:lstStyle/>
                    <a:p>
                      <a:pPr algn="ctr" rtl="1"/>
                      <a:r>
                        <a:rPr lang="en-US" sz="1200" dirty="0" smtClean="0"/>
                        <a:t>231973</a:t>
                      </a:r>
                      <a:endParaRPr lang="x-none" sz="1200"/>
                    </a:p>
                  </a:txBody>
                  <a:tcPr/>
                </a:tc>
                <a:tc>
                  <a:txBody>
                    <a:bodyPr/>
                    <a:lstStyle/>
                    <a:p>
                      <a:pPr algn="ctr" rtl="1"/>
                      <a:r>
                        <a:rPr lang="en-US" sz="1200" dirty="0" smtClean="0"/>
                        <a:t>268673</a:t>
                      </a:r>
                      <a:endParaRPr lang="x-none" sz="1200"/>
                    </a:p>
                  </a:txBody>
                  <a:tcPr/>
                </a:tc>
                <a:tc>
                  <a:txBody>
                    <a:bodyPr/>
                    <a:lstStyle/>
                    <a:p>
                      <a:pPr algn="ctr" rtl="1"/>
                      <a:r>
                        <a:rPr lang="en-US" sz="1200" dirty="0" smtClean="0"/>
                        <a:t>248113</a:t>
                      </a:r>
                      <a:endParaRPr lang="x-none" sz="1200"/>
                    </a:p>
                  </a:txBody>
                  <a:tcPr/>
                </a:tc>
                <a:tc>
                  <a:txBody>
                    <a:bodyPr/>
                    <a:lstStyle/>
                    <a:p>
                      <a:pPr algn="ctr" rtl="1"/>
                      <a:r>
                        <a:rPr lang="en-US" sz="1200" dirty="0" smtClean="0"/>
                        <a:t>141,169</a:t>
                      </a:r>
                      <a:endParaRPr lang="x-none" sz="1200"/>
                    </a:p>
                  </a:txBody>
                  <a:tcPr/>
                </a:tc>
                <a:tc>
                  <a:txBody>
                    <a:bodyPr/>
                    <a:lstStyle/>
                    <a:p>
                      <a:pPr algn="ctr" rtl="1"/>
                      <a:endParaRPr lang="x-none" sz="1200"/>
                    </a:p>
                  </a:txBody>
                  <a:tcPr/>
                </a:tc>
                <a:tc>
                  <a:txBody>
                    <a:bodyPr/>
                    <a:lstStyle/>
                    <a:p>
                      <a:pPr algn="ctr" rtl="1"/>
                      <a:r>
                        <a:rPr lang="en-US" sz="1400" dirty="0" smtClean="0"/>
                        <a:t>OCF</a:t>
                      </a:r>
                      <a:endParaRPr lang="x-none" sz="1400" dirty="0"/>
                    </a:p>
                  </a:txBody>
                  <a:tcPr/>
                </a:tc>
              </a:tr>
              <a:tr h="597560">
                <a:tc>
                  <a:txBody>
                    <a:bodyPr/>
                    <a:lstStyle/>
                    <a:p>
                      <a:pPr algn="ctr" rtl="1"/>
                      <a:r>
                        <a:rPr lang="en-US" sz="1200" dirty="0" smtClean="0"/>
                        <a:t>66000</a:t>
                      </a:r>
                      <a:endParaRPr lang="x-none" sz="1200"/>
                    </a:p>
                  </a:txBody>
                  <a:tcPr/>
                </a:tc>
                <a:tc>
                  <a:txBody>
                    <a:bodyPr/>
                    <a:lstStyle/>
                    <a:p>
                      <a:pPr algn="ctr" rtl="1"/>
                      <a:r>
                        <a:rPr lang="en-US" sz="1200" dirty="0" smtClean="0"/>
                        <a:t>16500</a:t>
                      </a:r>
                      <a:endParaRPr lang="x-none" sz="1200"/>
                    </a:p>
                  </a:txBody>
                  <a:tcPr/>
                </a:tc>
                <a:tc>
                  <a:txBody>
                    <a:bodyPr/>
                    <a:lstStyle/>
                    <a:p>
                      <a:pPr algn="ctr" rtl="1"/>
                      <a:r>
                        <a:rPr lang="en-US" sz="1200" dirty="0" smtClean="0"/>
                        <a:t>16500</a:t>
                      </a:r>
                      <a:endParaRPr lang="x-none" sz="1200"/>
                    </a:p>
                  </a:txBody>
                  <a:tcPr/>
                </a:tc>
                <a:tc>
                  <a:txBody>
                    <a:bodyPr/>
                    <a:lstStyle/>
                    <a:p>
                      <a:pPr algn="ctr" rtl="1"/>
                      <a:r>
                        <a:rPr lang="en-US" sz="1200" dirty="0" smtClean="0"/>
                        <a:t>8250</a:t>
                      </a:r>
                      <a:endParaRPr lang="x-none" sz="1200"/>
                    </a:p>
                  </a:txBody>
                  <a:tcPr/>
                </a:tc>
                <a:tc>
                  <a:txBody>
                    <a:bodyPr/>
                    <a:lstStyle/>
                    <a:p>
                      <a:pPr algn="ctr" rtl="1"/>
                      <a:r>
                        <a:rPr lang="en-US" sz="1200" dirty="0" smtClean="0"/>
                        <a:t>750</a:t>
                      </a:r>
                      <a:endParaRPr lang="x-none" sz="1200"/>
                    </a:p>
                  </a:txBody>
                  <a:tcPr/>
                </a:tc>
                <a:tc>
                  <a:txBody>
                    <a:bodyPr/>
                    <a:lstStyle/>
                    <a:p>
                      <a:pPr algn="ctr" rtl="1"/>
                      <a:r>
                        <a:rPr lang="en-US" sz="1200" dirty="0" smtClean="0"/>
                        <a:t>-18000</a:t>
                      </a:r>
                      <a:endParaRPr lang="x-none" sz="1200"/>
                    </a:p>
                  </a:txBody>
                  <a:tcPr/>
                </a:tc>
                <a:tc>
                  <a:txBody>
                    <a:bodyPr/>
                    <a:lstStyle/>
                    <a:p>
                      <a:pPr algn="ctr" rtl="1"/>
                      <a:r>
                        <a:rPr lang="en-US" sz="1200" dirty="0" smtClean="0"/>
                        <a:t>-36000</a:t>
                      </a:r>
                      <a:endParaRPr lang="x-none" sz="1200"/>
                    </a:p>
                  </a:txBody>
                  <a:tcPr/>
                </a:tc>
                <a:tc>
                  <a:txBody>
                    <a:bodyPr/>
                    <a:lstStyle/>
                    <a:p>
                      <a:pPr algn="ctr" rtl="1"/>
                      <a:r>
                        <a:rPr lang="en-US" sz="1200" dirty="0" smtClean="0"/>
                        <a:t>-34000</a:t>
                      </a:r>
                      <a:endParaRPr lang="x-none" sz="1200"/>
                    </a:p>
                  </a:txBody>
                  <a:tcPr/>
                </a:tc>
                <a:tc>
                  <a:txBody>
                    <a:bodyPr/>
                    <a:lstStyle/>
                    <a:p>
                      <a:pPr algn="ctr" rtl="1"/>
                      <a:r>
                        <a:rPr lang="en-US" sz="1200" dirty="0" smtClean="0"/>
                        <a:t>-20000</a:t>
                      </a:r>
                      <a:endParaRPr lang="x-none" sz="1200"/>
                    </a:p>
                  </a:txBody>
                  <a:tcPr/>
                </a:tc>
                <a:tc>
                  <a:txBody>
                    <a:bodyPr/>
                    <a:lstStyle/>
                    <a:p>
                      <a:pPr algn="ctr" rtl="1"/>
                      <a:r>
                        <a:rPr lang="en-US" sz="1400" dirty="0" smtClean="0"/>
                        <a:t>Change in NWC</a:t>
                      </a:r>
                      <a:endParaRPr lang="x-none" sz="1400" dirty="0"/>
                    </a:p>
                  </a:txBody>
                  <a:tcPr/>
                </a:tc>
              </a:tr>
              <a:tr h="582181">
                <a:tc>
                  <a:txBody>
                    <a:bodyPr/>
                    <a:lstStyle/>
                    <a:p>
                      <a:pPr algn="ctr" rtl="1"/>
                      <a:r>
                        <a:rPr lang="en-US" sz="1200" dirty="0" smtClean="0"/>
                        <a:t>105600</a:t>
                      </a:r>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r>
                        <a:rPr lang="en-US" sz="1200" dirty="0" smtClean="0"/>
                        <a:t>-800000</a:t>
                      </a:r>
                      <a:endParaRPr lang="x-none" sz="1200"/>
                    </a:p>
                  </a:txBody>
                  <a:tcPr/>
                </a:tc>
                <a:tc>
                  <a:txBody>
                    <a:bodyPr/>
                    <a:lstStyle/>
                    <a:p>
                      <a:pPr algn="ctr" rtl="1"/>
                      <a:r>
                        <a:rPr lang="en-US" sz="1400" dirty="0" smtClean="0"/>
                        <a:t>NCS</a:t>
                      </a:r>
                      <a:endParaRPr lang="x-none" sz="1400" dirty="0"/>
                    </a:p>
                  </a:txBody>
                  <a:tcPr/>
                </a:tc>
              </a:tr>
              <a:tr h="582181">
                <a:tc>
                  <a:txBody>
                    <a:bodyPr/>
                    <a:lstStyle/>
                    <a:p>
                      <a:pPr algn="ctr" rtl="1"/>
                      <a:r>
                        <a:rPr lang="en-US" sz="1200" dirty="0" smtClean="0"/>
                        <a:t>266231</a:t>
                      </a:r>
                      <a:endParaRPr lang="x-none" sz="1200"/>
                    </a:p>
                  </a:txBody>
                  <a:tcPr/>
                </a:tc>
                <a:tc>
                  <a:txBody>
                    <a:bodyPr/>
                    <a:lstStyle/>
                    <a:p>
                      <a:pPr algn="ctr" rtl="1"/>
                      <a:r>
                        <a:rPr lang="en-US" sz="1200" dirty="0" smtClean="0"/>
                        <a:t>156290</a:t>
                      </a:r>
                      <a:endParaRPr lang="x-none" sz="1200"/>
                    </a:p>
                  </a:txBody>
                  <a:tcPr/>
                </a:tc>
                <a:tc>
                  <a:txBody>
                    <a:bodyPr/>
                    <a:lstStyle/>
                    <a:p>
                      <a:pPr algn="ctr" rtl="1"/>
                      <a:r>
                        <a:rPr lang="en-US" sz="1200" dirty="0" smtClean="0"/>
                        <a:t>189262</a:t>
                      </a:r>
                      <a:endParaRPr lang="x-none" sz="1200"/>
                    </a:p>
                  </a:txBody>
                  <a:tcPr/>
                </a:tc>
                <a:tc>
                  <a:txBody>
                    <a:bodyPr/>
                    <a:lstStyle/>
                    <a:p>
                      <a:pPr algn="ctr" rtl="1"/>
                      <a:r>
                        <a:rPr lang="en-US" sz="1200" dirty="0" smtClean="0"/>
                        <a:t>214040</a:t>
                      </a:r>
                      <a:endParaRPr lang="x-none" sz="1200"/>
                    </a:p>
                  </a:txBody>
                  <a:tcPr/>
                </a:tc>
                <a:tc>
                  <a:txBody>
                    <a:bodyPr/>
                    <a:lstStyle/>
                    <a:p>
                      <a:pPr algn="ctr" rtl="1"/>
                      <a:r>
                        <a:rPr lang="en-US" sz="1200" dirty="0" smtClean="0"/>
                        <a:t>232723</a:t>
                      </a:r>
                      <a:endParaRPr lang="x-none" sz="1200"/>
                    </a:p>
                  </a:txBody>
                  <a:tcPr/>
                </a:tc>
                <a:tc>
                  <a:txBody>
                    <a:bodyPr/>
                    <a:lstStyle/>
                    <a:p>
                      <a:pPr algn="ctr" rtl="1"/>
                      <a:r>
                        <a:rPr lang="en-US" sz="1200" dirty="0" smtClean="0"/>
                        <a:t>250673</a:t>
                      </a:r>
                      <a:endParaRPr lang="x-none" sz="1200"/>
                    </a:p>
                  </a:txBody>
                  <a:tcPr/>
                </a:tc>
                <a:tc>
                  <a:txBody>
                    <a:bodyPr/>
                    <a:lstStyle/>
                    <a:p>
                      <a:pPr algn="ctr" rtl="1"/>
                      <a:r>
                        <a:rPr lang="en-US" sz="1200" dirty="0" smtClean="0"/>
                        <a:t>212113</a:t>
                      </a:r>
                      <a:endParaRPr lang="x-none" sz="1200"/>
                    </a:p>
                  </a:txBody>
                  <a:tcPr/>
                </a:tc>
                <a:tc>
                  <a:txBody>
                    <a:bodyPr/>
                    <a:lstStyle/>
                    <a:p>
                      <a:pPr algn="ctr" rtl="1"/>
                      <a:r>
                        <a:rPr lang="en-US" sz="1200" dirty="0" smtClean="0"/>
                        <a:t>107169</a:t>
                      </a:r>
                      <a:endParaRPr lang="x-none" sz="1200"/>
                    </a:p>
                  </a:txBody>
                  <a:tcPr/>
                </a:tc>
                <a:tc>
                  <a:txBody>
                    <a:bodyPr/>
                    <a:lstStyle/>
                    <a:p>
                      <a:pPr algn="ctr" rtl="1"/>
                      <a:r>
                        <a:rPr lang="en-US" sz="1200" dirty="0" smtClean="0"/>
                        <a:t>-820000</a:t>
                      </a:r>
                      <a:endParaRPr lang="x-none" sz="1200"/>
                    </a:p>
                  </a:txBody>
                  <a:tcPr/>
                </a:tc>
                <a:tc>
                  <a:txBody>
                    <a:bodyPr/>
                    <a:lstStyle/>
                    <a:p>
                      <a:pPr algn="ctr" rtl="1"/>
                      <a:r>
                        <a:rPr lang="en-US" sz="1400" dirty="0" smtClean="0"/>
                        <a:t>Total CF</a:t>
                      </a:r>
                      <a:endParaRPr lang="x-none" sz="1400" dirty="0"/>
                    </a:p>
                  </a:txBody>
                  <a:tcPr/>
                </a:tc>
              </a:tr>
              <a:tr h="597560">
                <a:tc>
                  <a:txBody>
                    <a:bodyPr/>
                    <a:lstStyle/>
                    <a:p>
                      <a:pPr algn="ctr" rtl="1"/>
                      <a:r>
                        <a:rPr lang="en-US" sz="1200" dirty="0" smtClean="0"/>
                        <a:t>808501</a:t>
                      </a:r>
                      <a:endParaRPr lang="x-none" sz="1200"/>
                    </a:p>
                  </a:txBody>
                  <a:tcPr/>
                </a:tc>
                <a:tc>
                  <a:txBody>
                    <a:bodyPr/>
                    <a:lstStyle/>
                    <a:p>
                      <a:pPr algn="ctr" rtl="1"/>
                      <a:r>
                        <a:rPr lang="en-US" sz="1200" dirty="0" smtClean="0"/>
                        <a:t>542270</a:t>
                      </a:r>
                      <a:endParaRPr lang="x-none" sz="1200"/>
                    </a:p>
                  </a:txBody>
                  <a:tcPr/>
                </a:tc>
                <a:tc>
                  <a:txBody>
                    <a:bodyPr/>
                    <a:lstStyle/>
                    <a:p>
                      <a:pPr algn="ctr" rtl="1"/>
                      <a:r>
                        <a:rPr lang="en-US" sz="1200" dirty="0" smtClean="0"/>
                        <a:t>385980</a:t>
                      </a:r>
                      <a:endParaRPr lang="x-none" sz="1200"/>
                    </a:p>
                  </a:txBody>
                  <a:tcPr/>
                </a:tc>
                <a:tc>
                  <a:txBody>
                    <a:bodyPr/>
                    <a:lstStyle/>
                    <a:p>
                      <a:pPr algn="ctr" rtl="1"/>
                      <a:r>
                        <a:rPr lang="en-US" sz="1200" dirty="0" smtClean="0"/>
                        <a:t>196718</a:t>
                      </a:r>
                      <a:endParaRPr lang="x-none" sz="1200"/>
                    </a:p>
                  </a:txBody>
                  <a:tcPr/>
                </a:tc>
                <a:tc>
                  <a:txBody>
                    <a:bodyPr/>
                    <a:lstStyle/>
                    <a:p>
                      <a:pPr algn="ctr" rtl="1"/>
                      <a:r>
                        <a:rPr lang="en-US" sz="1200" dirty="0" smtClean="0"/>
                        <a:t>-17322</a:t>
                      </a:r>
                      <a:endParaRPr lang="x-none" sz="1200"/>
                    </a:p>
                  </a:txBody>
                  <a:tcPr/>
                </a:tc>
                <a:tc>
                  <a:txBody>
                    <a:bodyPr/>
                    <a:lstStyle/>
                    <a:p>
                      <a:pPr algn="ctr" rtl="1"/>
                      <a:r>
                        <a:rPr lang="en-US" sz="1200" dirty="0" smtClean="0"/>
                        <a:t>250045-</a:t>
                      </a:r>
                      <a:endParaRPr lang="x-none" sz="1200"/>
                    </a:p>
                  </a:txBody>
                  <a:tcPr/>
                </a:tc>
                <a:tc>
                  <a:txBody>
                    <a:bodyPr/>
                    <a:lstStyle/>
                    <a:p>
                      <a:pPr algn="ctr" rtl="1"/>
                      <a:r>
                        <a:rPr lang="en-US" sz="1200" dirty="0" smtClean="0"/>
                        <a:t>-500718</a:t>
                      </a:r>
                      <a:endParaRPr lang="x-none" sz="1200"/>
                    </a:p>
                  </a:txBody>
                  <a:tcPr/>
                </a:tc>
                <a:tc>
                  <a:txBody>
                    <a:bodyPr/>
                    <a:lstStyle/>
                    <a:p>
                      <a:pPr algn="ctr" rtl="1"/>
                      <a:r>
                        <a:rPr lang="en-US" sz="1200" dirty="0" smtClean="0"/>
                        <a:t>-712831</a:t>
                      </a:r>
                      <a:endParaRPr lang="x-none" sz="1200"/>
                    </a:p>
                  </a:txBody>
                  <a:tcPr/>
                </a:tc>
                <a:tc>
                  <a:txBody>
                    <a:bodyPr/>
                    <a:lstStyle/>
                    <a:p>
                      <a:pPr algn="ctr" rtl="1"/>
                      <a:r>
                        <a:rPr lang="en-US" sz="1200" dirty="0" smtClean="0"/>
                        <a:t>-820000</a:t>
                      </a:r>
                      <a:endParaRPr lang="x-none" sz="1200"/>
                    </a:p>
                  </a:txBody>
                  <a:tcPr/>
                </a:tc>
                <a:tc>
                  <a:txBody>
                    <a:bodyPr/>
                    <a:lstStyle/>
                    <a:p>
                      <a:pPr algn="ctr" rtl="1"/>
                      <a:r>
                        <a:rPr lang="en-US" sz="1400" dirty="0" smtClean="0"/>
                        <a:t>Cumulative CF</a:t>
                      </a:r>
                      <a:endParaRPr lang="x-none" sz="1400" dirty="0"/>
                    </a:p>
                  </a:txBody>
                  <a:tcPr/>
                </a:tc>
              </a:tr>
              <a:tr h="597560">
                <a:tc>
                  <a:txBody>
                    <a:bodyPr/>
                    <a:lstStyle/>
                    <a:p>
                      <a:pPr algn="ctr" rtl="1"/>
                      <a:r>
                        <a:rPr lang="en-US" sz="1200" dirty="0" smtClean="0"/>
                        <a:t>87031</a:t>
                      </a:r>
                      <a:endParaRPr lang="x-none" sz="1200"/>
                    </a:p>
                  </a:txBody>
                  <a:tcPr/>
                </a:tc>
                <a:tc>
                  <a:txBody>
                    <a:bodyPr/>
                    <a:lstStyle/>
                    <a:p>
                      <a:pPr algn="ctr" rtl="1"/>
                      <a:r>
                        <a:rPr lang="en-US" sz="1200" dirty="0" smtClean="0"/>
                        <a:t>58755</a:t>
                      </a:r>
                      <a:endParaRPr lang="x-none" sz="1200"/>
                    </a:p>
                  </a:txBody>
                  <a:tcPr/>
                </a:tc>
                <a:tc>
                  <a:txBody>
                    <a:bodyPr/>
                    <a:lstStyle/>
                    <a:p>
                      <a:pPr algn="ctr" rtl="1"/>
                      <a:r>
                        <a:rPr lang="en-US" sz="1200" dirty="0" smtClean="0"/>
                        <a:t>81823</a:t>
                      </a:r>
                      <a:endParaRPr lang="x-none" sz="1200"/>
                    </a:p>
                  </a:txBody>
                  <a:tcPr/>
                </a:tc>
                <a:tc>
                  <a:txBody>
                    <a:bodyPr/>
                    <a:lstStyle/>
                    <a:p>
                      <a:pPr algn="ctr" rtl="1"/>
                      <a:r>
                        <a:rPr lang="en-US" sz="1200" dirty="0" smtClean="0"/>
                        <a:t>106416</a:t>
                      </a:r>
                      <a:endParaRPr lang="x-none" sz="1200"/>
                    </a:p>
                  </a:txBody>
                  <a:tcPr/>
                </a:tc>
                <a:tc>
                  <a:txBody>
                    <a:bodyPr/>
                    <a:lstStyle/>
                    <a:p>
                      <a:pPr algn="ctr" rtl="1"/>
                      <a:r>
                        <a:rPr lang="en-US" sz="1200" dirty="0" smtClean="0"/>
                        <a:t>133060</a:t>
                      </a:r>
                      <a:endParaRPr lang="x-none" sz="1200"/>
                    </a:p>
                  </a:txBody>
                  <a:tcPr/>
                </a:tc>
                <a:tc>
                  <a:txBody>
                    <a:bodyPr/>
                    <a:lstStyle/>
                    <a:p>
                      <a:pPr algn="ctr" rtl="1"/>
                      <a:r>
                        <a:rPr lang="en-US" sz="1200" dirty="0" smtClean="0"/>
                        <a:t>164822</a:t>
                      </a:r>
                      <a:endParaRPr lang="x-none" sz="1200"/>
                    </a:p>
                  </a:txBody>
                  <a:tcPr/>
                </a:tc>
                <a:tc>
                  <a:txBody>
                    <a:bodyPr/>
                    <a:lstStyle/>
                    <a:p>
                      <a:pPr algn="ctr" rtl="1"/>
                      <a:r>
                        <a:rPr lang="en-US" sz="1200" dirty="0" smtClean="0"/>
                        <a:t>212113/1.15^2=</a:t>
                      </a:r>
                    </a:p>
                    <a:p>
                      <a:pPr algn="ctr" rtl="1"/>
                      <a:r>
                        <a:rPr lang="en-US" sz="1200" dirty="0" smtClean="0"/>
                        <a:t>160388</a:t>
                      </a:r>
                      <a:endParaRPr lang="x-none" sz="1200"/>
                    </a:p>
                  </a:txBody>
                  <a:tcPr/>
                </a:tc>
                <a:tc>
                  <a:txBody>
                    <a:bodyPr/>
                    <a:lstStyle/>
                    <a:p>
                      <a:pPr algn="ctr" rtl="1"/>
                      <a:r>
                        <a:rPr lang="en-US" sz="1200" dirty="0" smtClean="0"/>
                        <a:t>107169/*1.15=</a:t>
                      </a:r>
                    </a:p>
                    <a:p>
                      <a:pPr algn="ctr" rtl="1"/>
                      <a:r>
                        <a:rPr lang="en-US" sz="1200" dirty="0" smtClean="0"/>
                        <a:t>93190</a:t>
                      </a:r>
                      <a:endParaRPr lang="x-none" sz="1200"/>
                    </a:p>
                  </a:txBody>
                  <a:tcPr/>
                </a:tc>
                <a:tc>
                  <a:txBody>
                    <a:bodyPr/>
                    <a:lstStyle/>
                    <a:p>
                      <a:pPr algn="ctr" rtl="1"/>
                      <a:r>
                        <a:rPr lang="en-US" sz="1200" dirty="0" smtClean="0"/>
                        <a:t>-820000</a:t>
                      </a:r>
                      <a:endParaRPr lang="x-none" sz="1200"/>
                    </a:p>
                  </a:txBody>
                  <a:tcPr/>
                </a:tc>
                <a:tc>
                  <a:txBody>
                    <a:bodyPr/>
                    <a:lstStyle/>
                    <a:p>
                      <a:pPr algn="ctr" rtl="1"/>
                      <a:r>
                        <a:rPr lang="en-US" sz="1400" dirty="0" smtClean="0"/>
                        <a:t>Discount cash</a:t>
                      </a:r>
                      <a:r>
                        <a:rPr lang="en-US" sz="1400" baseline="0" dirty="0" smtClean="0"/>
                        <a:t> flow @15%</a:t>
                      </a:r>
                      <a:endParaRPr lang="x-none" sz="1400" dirty="0"/>
                    </a:p>
                  </a:txBody>
                  <a:tcPr/>
                </a:tc>
              </a:tr>
              <a:tr h="582181">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a:p>
                  </a:txBody>
                  <a:tcPr/>
                </a:tc>
                <a:tc>
                  <a:txBody>
                    <a:bodyPr/>
                    <a:lstStyle/>
                    <a:p>
                      <a:pPr algn="ctr" rtl="1"/>
                      <a:endParaRPr lang="x-none" sz="1200" dirty="0"/>
                    </a:p>
                  </a:txBody>
                  <a:tcPr/>
                </a:tc>
                <a:tc>
                  <a:txBody>
                    <a:bodyPr/>
                    <a:lstStyle/>
                    <a:p>
                      <a:pPr algn="ctr" rtl="1"/>
                      <a:endParaRPr lang="x-none" sz="1200"/>
                    </a:p>
                  </a:txBody>
                  <a:tcPr/>
                </a:tc>
                <a:tc>
                  <a:txBody>
                    <a:bodyPr/>
                    <a:lstStyle/>
                    <a:p>
                      <a:pPr algn="ctr" rtl="1"/>
                      <a:endParaRPr lang="x-none" sz="1200"/>
                    </a:p>
                  </a:txBody>
                  <a:tcPr/>
                </a:tc>
                <a:tc>
                  <a:txBody>
                    <a:bodyPr/>
                    <a:lstStyle/>
                    <a:p>
                      <a:pPr algn="ctr" rtl="1"/>
                      <a:r>
                        <a:rPr lang="en-US" sz="1400" dirty="0" smtClean="0"/>
                        <a:t>NPV</a:t>
                      </a:r>
                      <a:endParaRPr lang="x-none" sz="14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lnSpc>
                <a:spcPct val="150000"/>
              </a:lnSpc>
            </a:pPr>
            <a:r>
              <a:rPr lang="en-US" sz="2400" dirty="0" smtClean="0"/>
              <a:t>If you have the following information:</a:t>
            </a:r>
          </a:p>
          <a:p>
            <a:pPr algn="l" rtl="0">
              <a:lnSpc>
                <a:spcPct val="150000"/>
              </a:lnSpc>
            </a:pPr>
            <a:r>
              <a:rPr lang="en-US" sz="2400" dirty="0" smtClean="0"/>
              <a:t>Sales = 1,500$</a:t>
            </a:r>
          </a:p>
          <a:p>
            <a:pPr algn="l" rtl="0">
              <a:lnSpc>
                <a:spcPct val="150000"/>
              </a:lnSpc>
            </a:pPr>
            <a:r>
              <a:rPr lang="en-US" sz="2400" dirty="0" smtClean="0"/>
              <a:t>Costs = 700$</a:t>
            </a:r>
          </a:p>
          <a:p>
            <a:pPr algn="l" rtl="0">
              <a:lnSpc>
                <a:spcPct val="150000"/>
              </a:lnSpc>
            </a:pPr>
            <a:r>
              <a:rPr lang="en-US" sz="2400" dirty="0" smtClean="0"/>
              <a:t>Depreciation = 600$</a:t>
            </a:r>
          </a:p>
          <a:p>
            <a:pPr algn="l" rtl="0">
              <a:lnSpc>
                <a:spcPct val="150000"/>
              </a:lnSpc>
            </a:pPr>
            <a:r>
              <a:rPr lang="en-US" sz="2400" dirty="0" smtClean="0"/>
              <a:t>Tax rate = 34%</a:t>
            </a:r>
          </a:p>
          <a:p>
            <a:pPr algn="l" rtl="0">
              <a:lnSpc>
                <a:spcPct val="150000"/>
              </a:lnSpc>
            </a:pPr>
            <a:r>
              <a:rPr lang="en-US" sz="2400" dirty="0" smtClean="0"/>
              <a:t>No interest</a:t>
            </a:r>
          </a:p>
          <a:p>
            <a:pPr algn="l" rtl="0">
              <a:lnSpc>
                <a:spcPct val="150000"/>
              </a:lnSpc>
            </a:pPr>
            <a:r>
              <a:rPr lang="en-US" sz="2400" dirty="0" smtClean="0"/>
              <a:t>Calculate the OCF</a:t>
            </a:r>
            <a:endParaRPr lang="x-none" sz="2400" dirty="0"/>
          </a:p>
        </p:txBody>
      </p:sp>
      <p:sp>
        <p:nvSpPr>
          <p:cNvPr id="4" name="Rectangle 2"/>
          <p:cNvSpPr>
            <a:spLocks noGrp="1" noChangeArrowheads="1"/>
          </p:cNvSpPr>
          <p:nvPr>
            <p:ph type="title"/>
          </p:nvPr>
        </p:nvSpPr>
        <p:spPr/>
        <p:txBody>
          <a:bodyPr>
            <a:normAutofit/>
          </a:bodyPr>
          <a:lstStyle/>
          <a:p>
            <a:pPr eaLnBrk="1" hangingPunct="1"/>
            <a:r>
              <a:rPr lang="en-US" sz="3000" dirty="0" smtClean="0"/>
              <a:t>Other Methods for Computing OCF</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l" rtl="0">
              <a:lnSpc>
                <a:spcPct val="150000"/>
              </a:lnSpc>
            </a:pPr>
            <a:r>
              <a:rPr lang="en-US" sz="2400" dirty="0" smtClean="0"/>
              <a:t>Bottom-Up Approach</a:t>
            </a:r>
          </a:p>
          <a:p>
            <a:pPr lvl="1" algn="l" rtl="0">
              <a:lnSpc>
                <a:spcPct val="150000"/>
              </a:lnSpc>
            </a:pPr>
            <a:r>
              <a:rPr lang="en-US" dirty="0" smtClean="0"/>
              <a:t>Works only when there is no interest expense</a:t>
            </a:r>
          </a:p>
          <a:p>
            <a:pPr lvl="1" algn="l" rtl="0">
              <a:lnSpc>
                <a:spcPct val="150000"/>
              </a:lnSpc>
            </a:pPr>
            <a:r>
              <a:rPr lang="en-US" dirty="0" smtClean="0"/>
              <a:t>OCF = NI + depreciation</a:t>
            </a:r>
          </a:p>
          <a:p>
            <a:pPr algn="l" rtl="0"/>
            <a:r>
              <a:rPr lang="en-US" sz="2400" dirty="0" smtClean="0"/>
              <a:t>Top-Down Approach</a:t>
            </a:r>
          </a:p>
          <a:p>
            <a:pPr lvl="1" algn="l" rtl="0">
              <a:lnSpc>
                <a:spcPct val="150000"/>
              </a:lnSpc>
            </a:pPr>
            <a:r>
              <a:rPr lang="en-US" sz="2000" dirty="0" smtClean="0"/>
              <a:t>OCF = Sales – Costs – Taxes</a:t>
            </a:r>
          </a:p>
          <a:p>
            <a:pPr lvl="1" algn="l" rtl="0">
              <a:lnSpc>
                <a:spcPct val="150000"/>
              </a:lnSpc>
            </a:pPr>
            <a:r>
              <a:rPr lang="en-US" sz="2000" dirty="0" smtClean="0"/>
              <a:t>Don’t subtract non-cash deductions</a:t>
            </a:r>
          </a:p>
          <a:p>
            <a:pPr algn="l" rtl="0">
              <a:lnSpc>
                <a:spcPct val="150000"/>
              </a:lnSpc>
            </a:pPr>
            <a:r>
              <a:rPr lang="en-US" sz="2400" dirty="0" smtClean="0"/>
              <a:t>Tax Shield Approach</a:t>
            </a:r>
          </a:p>
          <a:p>
            <a:pPr lvl="1" algn="l" rtl="0">
              <a:lnSpc>
                <a:spcPct val="150000"/>
              </a:lnSpc>
            </a:pPr>
            <a:r>
              <a:rPr lang="en-US" sz="2000" dirty="0" smtClean="0"/>
              <a:t>OCF = (Sales – Costs)(1 – T) + Depreciation*T</a:t>
            </a:r>
          </a:p>
          <a:p>
            <a:pPr lvl="1" algn="l" rtl="0">
              <a:lnSpc>
                <a:spcPct val="150000"/>
              </a:lnSpc>
              <a:buNone/>
            </a:pPr>
            <a:endParaRPr lang="en-US" sz="2000" dirty="0" smtClean="0"/>
          </a:p>
          <a:p>
            <a:pPr algn="l" rtl="0">
              <a:lnSpc>
                <a:spcPct val="150000"/>
              </a:lnSpc>
            </a:pPr>
            <a:endParaRPr lang="x-none" dirty="0"/>
          </a:p>
        </p:txBody>
      </p:sp>
      <p:sp>
        <p:nvSpPr>
          <p:cNvPr id="4" name="Rectangle 2"/>
          <p:cNvSpPr>
            <a:spLocks noGrp="1" noChangeArrowheads="1"/>
          </p:cNvSpPr>
          <p:nvPr>
            <p:ph type="title"/>
          </p:nvPr>
        </p:nvSpPr>
        <p:spPr/>
        <p:txBody>
          <a:bodyPr>
            <a:normAutofit/>
          </a:bodyPr>
          <a:lstStyle/>
          <a:p>
            <a:pPr eaLnBrk="1" hangingPunct="1"/>
            <a:r>
              <a:rPr lang="en-US" sz="3000" dirty="0" smtClean="0"/>
              <a:t>Other Methods for Computing OCF</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Depreciation tax shield</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The tax saving that results from the depreciation deduction</a:t>
            </a:r>
          </a:p>
          <a:p>
            <a:pPr algn="l" rtl="0">
              <a:lnSpc>
                <a:spcPct val="150000"/>
              </a:lnSpc>
            </a:pPr>
            <a:r>
              <a:rPr lang="en-US" sz="2400" dirty="0" smtClean="0"/>
              <a:t>Depreciation * tax rate</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8 Page 328</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An asset used in a four-year project falls in the five-year MARCS class for tax purpose. The asset has an acquisition cost of 7,900,000$ and will be sold for 1,400,000$ at the end of the project. If the tax rate is 35 percent. What is the after tax salvage value of the asset?</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32 Page 332</a:t>
            </a:r>
            <a:endParaRPr lang="x-none" dirty="0"/>
          </a:p>
        </p:txBody>
      </p:sp>
      <p:sp>
        <p:nvSpPr>
          <p:cNvPr id="3" name="Content Placeholder 2"/>
          <p:cNvSpPr>
            <a:spLocks noGrp="1"/>
          </p:cNvSpPr>
          <p:nvPr>
            <p:ph sz="quarter" idx="1"/>
          </p:nvPr>
        </p:nvSpPr>
        <p:spPr/>
        <p:txBody>
          <a:bodyPr>
            <a:normAutofit/>
          </a:bodyPr>
          <a:lstStyle/>
          <a:p>
            <a:pPr algn="l" rtl="0">
              <a:lnSpc>
                <a:spcPct val="150000"/>
              </a:lnSpc>
            </a:pPr>
            <a:r>
              <a:rPr lang="en-US" sz="2400" dirty="0" smtClean="0"/>
              <a:t>Aguilera Acoustics, Inc. (AAI), projects unit sales for a new seven-octave voice emulation implant as follows</a:t>
            </a:r>
          </a:p>
          <a:p>
            <a:pPr algn="l" rtl="0">
              <a:lnSpc>
                <a:spcPct val="150000"/>
              </a:lnSpc>
            </a:pPr>
            <a:endParaRPr lang="en-US" sz="2400" dirty="0" smtClean="0"/>
          </a:p>
          <a:p>
            <a:pPr algn="l" rtl="0">
              <a:lnSpc>
                <a:spcPct val="150000"/>
              </a:lnSpc>
            </a:pPr>
            <a:endParaRPr lang="en-US" sz="2400" dirty="0" smtClean="0"/>
          </a:p>
          <a:p>
            <a:pPr algn="l" rtl="0">
              <a:lnSpc>
                <a:spcPct val="150000"/>
              </a:lnSpc>
            </a:pPr>
            <a:endParaRPr lang="en-US" sz="2400" dirty="0" smtClean="0"/>
          </a:p>
          <a:p>
            <a:pPr algn="l" rtl="0">
              <a:lnSpc>
                <a:spcPct val="150000"/>
              </a:lnSpc>
            </a:pPr>
            <a:endParaRPr lang="en-US" sz="2400" dirty="0" smtClean="0"/>
          </a:p>
        </p:txBody>
      </p:sp>
      <p:graphicFrame>
        <p:nvGraphicFramePr>
          <p:cNvPr id="4" name="Table 3"/>
          <p:cNvGraphicFramePr>
            <a:graphicFrameLocks noGrp="1"/>
          </p:cNvGraphicFramePr>
          <p:nvPr/>
        </p:nvGraphicFramePr>
        <p:xfrm>
          <a:off x="2438400" y="2743200"/>
          <a:ext cx="3886200" cy="2225040"/>
        </p:xfrm>
        <a:graphic>
          <a:graphicData uri="http://schemas.openxmlformats.org/drawingml/2006/table">
            <a:tbl>
              <a:tblPr rtl="1" firstRow="1" bandRow="1">
                <a:tableStyleId>{5C22544A-7EE6-4342-B048-85BDC9FD1C3A}</a:tableStyleId>
              </a:tblPr>
              <a:tblGrid>
                <a:gridCol w="1943100"/>
                <a:gridCol w="1943100"/>
              </a:tblGrid>
              <a:tr h="370840">
                <a:tc>
                  <a:txBody>
                    <a:bodyPr/>
                    <a:lstStyle/>
                    <a:p>
                      <a:pPr algn="ctr" rtl="1"/>
                      <a:r>
                        <a:rPr lang="en-US" dirty="0" smtClean="0"/>
                        <a:t>Unit sales</a:t>
                      </a:r>
                      <a:endParaRPr lang="x-none" dirty="0"/>
                    </a:p>
                  </a:txBody>
                  <a:tcPr/>
                </a:tc>
                <a:tc>
                  <a:txBody>
                    <a:bodyPr/>
                    <a:lstStyle/>
                    <a:p>
                      <a:pPr algn="ctr" rtl="1"/>
                      <a:r>
                        <a:rPr lang="en-US" dirty="0" smtClean="0"/>
                        <a:t>year</a:t>
                      </a:r>
                      <a:endParaRPr lang="x-none" dirty="0"/>
                    </a:p>
                  </a:txBody>
                  <a:tcPr/>
                </a:tc>
              </a:tr>
              <a:tr h="370840">
                <a:tc>
                  <a:txBody>
                    <a:bodyPr/>
                    <a:lstStyle/>
                    <a:p>
                      <a:pPr algn="ctr" rtl="1"/>
                      <a:r>
                        <a:rPr lang="en-US" dirty="0" smtClean="0"/>
                        <a:t>93,000</a:t>
                      </a:r>
                      <a:endParaRPr lang="x-none" dirty="0"/>
                    </a:p>
                  </a:txBody>
                  <a:tcPr/>
                </a:tc>
                <a:tc>
                  <a:txBody>
                    <a:bodyPr/>
                    <a:lstStyle/>
                    <a:p>
                      <a:pPr algn="ctr" rtl="1"/>
                      <a:r>
                        <a:rPr lang="en-US" dirty="0" smtClean="0"/>
                        <a:t>1</a:t>
                      </a:r>
                      <a:endParaRPr lang="x-none" dirty="0"/>
                    </a:p>
                  </a:txBody>
                  <a:tcPr/>
                </a:tc>
              </a:tr>
              <a:tr h="370840">
                <a:tc>
                  <a:txBody>
                    <a:bodyPr/>
                    <a:lstStyle/>
                    <a:p>
                      <a:pPr algn="ctr" rtl="1"/>
                      <a:r>
                        <a:rPr lang="en-US" dirty="0" smtClean="0"/>
                        <a:t>105,000</a:t>
                      </a:r>
                      <a:endParaRPr lang="x-none" dirty="0"/>
                    </a:p>
                  </a:txBody>
                  <a:tcPr/>
                </a:tc>
                <a:tc>
                  <a:txBody>
                    <a:bodyPr/>
                    <a:lstStyle/>
                    <a:p>
                      <a:pPr algn="ctr" rtl="1"/>
                      <a:r>
                        <a:rPr lang="en-US" dirty="0" smtClean="0"/>
                        <a:t>2</a:t>
                      </a:r>
                      <a:endParaRPr lang="x-none" dirty="0"/>
                    </a:p>
                  </a:txBody>
                  <a:tcPr/>
                </a:tc>
              </a:tr>
              <a:tr h="370840">
                <a:tc>
                  <a:txBody>
                    <a:bodyPr/>
                    <a:lstStyle/>
                    <a:p>
                      <a:pPr algn="ctr" rtl="1"/>
                      <a:r>
                        <a:rPr lang="en-US" dirty="0" smtClean="0"/>
                        <a:t>128,000</a:t>
                      </a:r>
                      <a:endParaRPr lang="x-none" dirty="0"/>
                    </a:p>
                  </a:txBody>
                  <a:tcPr/>
                </a:tc>
                <a:tc>
                  <a:txBody>
                    <a:bodyPr/>
                    <a:lstStyle/>
                    <a:p>
                      <a:pPr algn="ctr" rtl="1"/>
                      <a:r>
                        <a:rPr lang="en-US" dirty="0" smtClean="0"/>
                        <a:t>3</a:t>
                      </a:r>
                      <a:endParaRPr lang="x-none" dirty="0"/>
                    </a:p>
                  </a:txBody>
                  <a:tcPr/>
                </a:tc>
              </a:tr>
              <a:tr h="370840">
                <a:tc>
                  <a:txBody>
                    <a:bodyPr/>
                    <a:lstStyle/>
                    <a:p>
                      <a:pPr algn="ctr" rtl="1"/>
                      <a:r>
                        <a:rPr lang="en-US" dirty="0" smtClean="0"/>
                        <a:t>134,000</a:t>
                      </a:r>
                      <a:endParaRPr lang="x-none" dirty="0"/>
                    </a:p>
                  </a:txBody>
                  <a:tcPr/>
                </a:tc>
                <a:tc>
                  <a:txBody>
                    <a:bodyPr/>
                    <a:lstStyle/>
                    <a:p>
                      <a:pPr algn="ctr" rtl="1"/>
                      <a:r>
                        <a:rPr lang="en-US" dirty="0" smtClean="0"/>
                        <a:t>4</a:t>
                      </a:r>
                      <a:endParaRPr lang="x-none" dirty="0"/>
                    </a:p>
                  </a:txBody>
                  <a:tcPr/>
                </a:tc>
              </a:tr>
              <a:tr h="370840">
                <a:tc>
                  <a:txBody>
                    <a:bodyPr/>
                    <a:lstStyle/>
                    <a:p>
                      <a:pPr algn="ctr" rtl="1"/>
                      <a:r>
                        <a:rPr lang="en-US" dirty="0" smtClean="0"/>
                        <a:t>87,000</a:t>
                      </a:r>
                      <a:endParaRPr lang="x-none" dirty="0"/>
                    </a:p>
                  </a:txBody>
                  <a:tcPr/>
                </a:tc>
                <a:tc>
                  <a:txBody>
                    <a:bodyPr/>
                    <a:lstStyle/>
                    <a:p>
                      <a:pPr algn="ctr" rtl="1"/>
                      <a:r>
                        <a:rPr lang="en-US" dirty="0" smtClean="0"/>
                        <a:t>5</a:t>
                      </a:r>
                      <a:endParaRPr lang="x-none"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pPr algn="l" rtl="0">
              <a:lnSpc>
                <a:spcPct val="150000"/>
              </a:lnSpc>
            </a:pPr>
            <a:r>
              <a:rPr lang="en-US" sz="2400" dirty="0" smtClean="0"/>
              <a:t>Production of the implants will require 1,800,000$ in networking capital to start and additional networking capital investments each year equal to 15 percent of the projected sales increase for the following year. Total fixed costs are 1,200,000$ per year, variable production costs are 265$ per unit, and the units priced at 380$ each. The equipment needed to begin production has an installed cost of 24,000,000$.becasue the implants are intended for professional singers, this equipment is considered industrial machinery and thus qualified as seven-year MARCS property. In five years, this equipment can be sold about 20 percent of its acquisition cost.AAI is in the 35 percent marginal tax and has a required return on all its projects of 18 percent. Based on these estimates, what is the NPV?</a:t>
            </a:r>
            <a:endParaRPr lang="x-none" sz="2400" dirty="0" smtClean="0"/>
          </a:p>
          <a:p>
            <a:pPr algn="l" rtl="0">
              <a:lnSpc>
                <a:spcPct val="150000"/>
              </a:lnSpc>
            </a:pPr>
            <a:endParaRPr lang="x-none" sz="2400" dirty="0"/>
          </a:p>
        </p:txBody>
      </p:sp>
      <p:sp>
        <p:nvSpPr>
          <p:cNvPr id="4" name="Title 1"/>
          <p:cNvSpPr>
            <a:spLocks noGrp="1"/>
          </p:cNvSpPr>
          <p:nvPr>
            <p:ph type="title"/>
          </p:nvPr>
        </p:nvSpPr>
        <p:spPr/>
        <p:txBody>
          <a:bodyPr/>
          <a:lstStyle/>
          <a:p>
            <a:r>
              <a:rPr lang="en-US" dirty="0" smtClean="0"/>
              <a:t>Ex 32 Page 332</a:t>
            </a:r>
            <a:endParaRPr lang="x-none"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dirty="0"/>
              <a:t>Asking the Right Question</a:t>
            </a:r>
          </a:p>
        </p:txBody>
      </p:sp>
      <p:sp>
        <p:nvSpPr>
          <p:cNvPr id="5" name="Rectangle 3"/>
          <p:cNvSpPr>
            <a:spLocks noGrp="1" noChangeArrowheads="1"/>
          </p:cNvSpPr>
          <p:nvPr>
            <p:ph sz="quarter" idx="1"/>
          </p:nvPr>
        </p:nvSpPr>
        <p:spPr>
          <a:xfrm>
            <a:off x="301752" y="1527048"/>
            <a:ext cx="8503920" cy="5026152"/>
          </a:xfrm>
        </p:spPr>
        <p:txBody>
          <a:bodyPr>
            <a:normAutofit/>
          </a:bodyPr>
          <a:lstStyle/>
          <a:p>
            <a:pPr algn="l" rtl="0">
              <a:lnSpc>
                <a:spcPct val="150000"/>
              </a:lnSpc>
            </a:pPr>
            <a:r>
              <a:rPr lang="en-US" sz="2400" dirty="0"/>
              <a:t>You should always ask yourself “Will this cash flow occur ONLY if we accept the project?”</a:t>
            </a:r>
          </a:p>
          <a:p>
            <a:pPr lvl="1" algn="l" rtl="0">
              <a:lnSpc>
                <a:spcPct val="150000"/>
              </a:lnSpc>
            </a:pPr>
            <a:r>
              <a:rPr lang="en-US" sz="2400" dirty="0"/>
              <a:t>If the answer is “yes,” it should be included in the analysis because it is incremental</a:t>
            </a:r>
          </a:p>
          <a:p>
            <a:pPr lvl="1" algn="l" rtl="0">
              <a:lnSpc>
                <a:spcPct val="150000"/>
              </a:lnSpc>
            </a:pPr>
            <a:r>
              <a:rPr lang="en-US" sz="2400" dirty="0"/>
              <a:t>If the answer is “no,” it should not be included in the analysis because it will occur anyway</a:t>
            </a:r>
          </a:p>
          <a:p>
            <a:pPr lvl="1" algn="l" rtl="0">
              <a:lnSpc>
                <a:spcPct val="150000"/>
              </a:lnSpc>
            </a:pPr>
            <a:r>
              <a:rPr lang="en-US" sz="2400" dirty="0"/>
              <a:t>If the answer is “part of it,” then we should include the part that occurs because of the project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lgn="l" rtl="0">
              <a:lnSpc>
                <a:spcPct val="150000"/>
              </a:lnSpc>
            </a:pPr>
            <a:r>
              <a:rPr lang="en-US" sz="2400" b="1" u="sng" dirty="0" smtClean="0"/>
              <a:t>Sunk cost</a:t>
            </a:r>
            <a:r>
              <a:rPr lang="en-US" sz="2400" dirty="0" smtClean="0"/>
              <a:t>: a cost that has already been incurred and can’t be removed.</a:t>
            </a:r>
          </a:p>
          <a:p>
            <a:pPr algn="l" rtl="0">
              <a:lnSpc>
                <a:spcPct val="150000"/>
              </a:lnSpc>
            </a:pPr>
            <a:r>
              <a:rPr lang="en-US" sz="2400" b="1" u="sng" dirty="0" smtClean="0"/>
              <a:t>Opportunity cost: </a:t>
            </a:r>
            <a:r>
              <a:rPr lang="en-US" sz="2400" dirty="0" smtClean="0"/>
              <a:t>the cost of giving up a valuable alternative if a particular investment is undertaken.</a:t>
            </a:r>
          </a:p>
          <a:p>
            <a:pPr algn="l" rtl="0">
              <a:lnSpc>
                <a:spcPct val="150000"/>
              </a:lnSpc>
            </a:pPr>
            <a:r>
              <a:rPr lang="en-US" sz="2400" b="1" u="sng" dirty="0" smtClean="0"/>
              <a:t>Side effects: </a:t>
            </a:r>
            <a:r>
              <a:rPr lang="en-US" sz="2400" dirty="0" smtClean="0"/>
              <a:t>a) negative impact on the cash flows of an existing product from the introduction of a new product </a:t>
            </a:r>
            <a:r>
              <a:rPr lang="en-US" sz="2400" i="1" u="sng" dirty="0" smtClean="0"/>
              <a:t>(erosion)</a:t>
            </a:r>
          </a:p>
          <a:p>
            <a:pPr algn="l" rtl="0">
              <a:lnSpc>
                <a:spcPct val="150000"/>
              </a:lnSpc>
              <a:buNone/>
            </a:pPr>
            <a:r>
              <a:rPr lang="en-US" sz="2400" dirty="0" smtClean="0"/>
              <a:t>b) Positive impact</a:t>
            </a:r>
            <a:endParaRPr lang="x-none" sz="2400" dirty="0"/>
          </a:p>
        </p:txBody>
      </p:sp>
      <p:sp>
        <p:nvSpPr>
          <p:cNvPr id="4" name="Rectangle 2"/>
          <p:cNvSpPr>
            <a:spLocks noGrp="1" noChangeArrowheads="1"/>
          </p:cNvSpPr>
          <p:nvPr>
            <p:ph type="title"/>
          </p:nvPr>
        </p:nvSpPr>
        <p:spPr/>
        <p:txBody>
          <a:bodyPr/>
          <a:lstStyle/>
          <a:p>
            <a:r>
              <a:rPr lang="en-US" dirty="0"/>
              <a:t>Common Types of Cash Flows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l" rtl="0">
              <a:lnSpc>
                <a:spcPct val="150000"/>
              </a:lnSpc>
            </a:pPr>
            <a:r>
              <a:rPr lang="en-US" sz="2400" b="1" u="sng" dirty="0" smtClean="0"/>
              <a:t>Net working capital:</a:t>
            </a:r>
          </a:p>
          <a:p>
            <a:pPr algn="l" rtl="0">
              <a:lnSpc>
                <a:spcPct val="150000"/>
              </a:lnSpc>
            </a:pPr>
            <a:r>
              <a:rPr lang="en-US" sz="2400" b="1" u="sng" dirty="0" smtClean="0"/>
              <a:t>Financing costs:</a:t>
            </a:r>
            <a:endParaRPr lang="x-none" sz="2400" b="1" u="sng" dirty="0"/>
          </a:p>
        </p:txBody>
      </p:sp>
      <p:sp>
        <p:nvSpPr>
          <p:cNvPr id="4" name="Rectangle 2"/>
          <p:cNvSpPr>
            <a:spLocks noGrp="1" noChangeArrowheads="1"/>
          </p:cNvSpPr>
          <p:nvPr>
            <p:ph type="title"/>
          </p:nvPr>
        </p:nvSpPr>
        <p:spPr/>
        <p:txBody>
          <a:bodyPr/>
          <a:lstStyle/>
          <a:p>
            <a:r>
              <a:rPr lang="en-US" dirty="0"/>
              <a:t>Common Types of Cash Flows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x-none" dirty="0"/>
          </a:p>
        </p:txBody>
      </p:sp>
      <p:sp>
        <p:nvSpPr>
          <p:cNvPr id="3" name="Content Placeholder 2"/>
          <p:cNvSpPr>
            <a:spLocks noGrp="1"/>
          </p:cNvSpPr>
          <p:nvPr>
            <p:ph sz="quarter" idx="1"/>
          </p:nvPr>
        </p:nvSpPr>
        <p:spPr>
          <a:xfrm>
            <a:off x="304800" y="1371600"/>
            <a:ext cx="8503920" cy="5102352"/>
          </a:xfrm>
        </p:spPr>
        <p:txBody>
          <a:bodyPr>
            <a:normAutofit/>
          </a:bodyPr>
          <a:lstStyle/>
          <a:p>
            <a:pPr marL="457200" indent="-457200" algn="l" rtl="0">
              <a:lnSpc>
                <a:spcPct val="150000"/>
              </a:lnSpc>
              <a:buNone/>
            </a:pPr>
            <a:r>
              <a:rPr lang="en-US" sz="2400" dirty="0" smtClean="0"/>
              <a:t>Financial manager is interested in:</a:t>
            </a:r>
          </a:p>
          <a:p>
            <a:pPr marL="457200" indent="-457200" algn="l" rtl="0">
              <a:lnSpc>
                <a:spcPct val="150000"/>
              </a:lnSpc>
              <a:buFont typeface="+mj-lt"/>
              <a:buAutoNum type="arabicPeriod"/>
            </a:pPr>
            <a:r>
              <a:rPr lang="en-US" sz="2400" dirty="0" smtClean="0"/>
              <a:t>Cash flows</a:t>
            </a:r>
          </a:p>
          <a:p>
            <a:pPr marL="457200" indent="-457200" algn="l" rtl="0">
              <a:lnSpc>
                <a:spcPct val="150000"/>
              </a:lnSpc>
              <a:buFont typeface="+mj-lt"/>
              <a:buAutoNum type="arabicPeriod"/>
            </a:pPr>
            <a:r>
              <a:rPr lang="en-US" sz="2400" dirty="0" smtClean="0"/>
              <a:t>When these cash flows  actually occurs</a:t>
            </a:r>
          </a:p>
          <a:p>
            <a:pPr marL="457200" indent="-457200" algn="l" rtl="0">
              <a:lnSpc>
                <a:spcPct val="150000"/>
              </a:lnSpc>
              <a:buFont typeface="+mj-lt"/>
              <a:buAutoNum type="arabicPeriod"/>
            </a:pPr>
            <a:r>
              <a:rPr lang="en-US" sz="2400" dirty="0" smtClean="0"/>
              <a:t>After-tax cash flows</a:t>
            </a:r>
          </a:p>
          <a:p>
            <a:pPr marL="457200" indent="-457200" algn="l" rtl="0">
              <a:lnSpc>
                <a:spcPct val="150000"/>
              </a:lnSpc>
              <a:buNone/>
            </a:pPr>
            <a:r>
              <a:rPr lang="en-US" sz="2400" dirty="0" smtClean="0"/>
              <a:t>Note that</a:t>
            </a:r>
          </a:p>
          <a:p>
            <a:pPr marL="457200" indent="-457200" algn="l" rtl="0">
              <a:lnSpc>
                <a:spcPct val="150000"/>
              </a:lnSpc>
            </a:pPr>
            <a:r>
              <a:rPr lang="en-US" sz="2400" dirty="0" smtClean="0"/>
              <a:t>Incremental cash flows are after-tax cash flows</a:t>
            </a:r>
          </a:p>
          <a:p>
            <a:pPr marL="457200" indent="-457200" algn="l" rtl="0">
              <a:lnSpc>
                <a:spcPct val="150000"/>
              </a:lnSpc>
            </a:pPr>
            <a:r>
              <a:rPr lang="en-US" sz="2400" dirty="0" smtClean="0"/>
              <a:t>Differentiate between: after-tax cash flows, accounting profit and net income</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5026152"/>
          </a:xfrm>
        </p:spPr>
        <p:txBody>
          <a:bodyPr>
            <a:normAutofit fontScale="92500"/>
          </a:bodyPr>
          <a:lstStyle/>
          <a:p>
            <a:pPr algn="l" rtl="0">
              <a:lnSpc>
                <a:spcPct val="150000"/>
              </a:lnSpc>
            </a:pPr>
            <a:r>
              <a:rPr lang="en-US" sz="2400" dirty="0" smtClean="0"/>
              <a:t>Financial statements projecting future years’ operations</a:t>
            </a:r>
          </a:p>
          <a:p>
            <a:pPr algn="l" rtl="0">
              <a:lnSpc>
                <a:spcPct val="150000"/>
              </a:lnSpc>
            </a:pPr>
            <a:r>
              <a:rPr lang="en-US" sz="2400" dirty="0" smtClean="0"/>
              <a:t>Capital budgeting relies heavily on pro forma accounting statements, particularly income statements</a:t>
            </a:r>
          </a:p>
          <a:p>
            <a:pPr algn="l" rtl="0">
              <a:lnSpc>
                <a:spcPct val="150000"/>
              </a:lnSpc>
            </a:pPr>
            <a:r>
              <a:rPr lang="en-US" sz="2400" dirty="0" smtClean="0"/>
              <a:t>Computing cash flows – refresher</a:t>
            </a:r>
          </a:p>
          <a:p>
            <a:pPr lvl="1" algn="l" rtl="0">
              <a:lnSpc>
                <a:spcPct val="150000"/>
              </a:lnSpc>
            </a:pPr>
            <a:r>
              <a:rPr lang="en-US" sz="2400" dirty="0" smtClean="0"/>
              <a:t>Operating Cash Flow (OCF) = EBIT + depreciation – taxes</a:t>
            </a:r>
          </a:p>
          <a:p>
            <a:pPr lvl="1" algn="l" rtl="0">
              <a:lnSpc>
                <a:spcPct val="150000"/>
              </a:lnSpc>
            </a:pPr>
            <a:r>
              <a:rPr lang="en-US" sz="2400" dirty="0" smtClean="0"/>
              <a:t>OCF = Net income + depreciation (when there is no interest expense)</a:t>
            </a:r>
          </a:p>
          <a:p>
            <a:pPr lvl="1" algn="l" rtl="0">
              <a:lnSpc>
                <a:spcPct val="150000"/>
              </a:lnSpc>
            </a:pPr>
            <a:r>
              <a:rPr lang="en-US" sz="2400" dirty="0" smtClean="0"/>
              <a:t>Cash Flow From Assets (CFFA) = OCF – net capital spending (NCS) – changes in NWC</a:t>
            </a:r>
          </a:p>
          <a:p>
            <a:pPr algn="l" rtl="0">
              <a:lnSpc>
                <a:spcPct val="150000"/>
              </a:lnSpc>
            </a:pPr>
            <a:endParaRPr lang="x-none" sz="2400" dirty="0"/>
          </a:p>
        </p:txBody>
      </p:sp>
      <p:sp>
        <p:nvSpPr>
          <p:cNvPr id="4" name="Rectangle 2"/>
          <p:cNvSpPr>
            <a:spLocks noGrp="1" noChangeArrowheads="1"/>
          </p:cNvSpPr>
          <p:nvPr>
            <p:ph type="title"/>
          </p:nvPr>
        </p:nvSpPr>
        <p:spPr/>
        <p:txBody>
          <a:bodyPr/>
          <a:lstStyle/>
          <a:p>
            <a:r>
              <a:rPr lang="en-US" dirty="0"/>
              <a:t>Pro Forma Statements and Cash Flow</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x-none" dirty="0"/>
          </a:p>
        </p:txBody>
      </p:sp>
      <p:sp>
        <p:nvSpPr>
          <p:cNvPr id="3" name="Content Placeholder 2"/>
          <p:cNvSpPr>
            <a:spLocks noGrp="1"/>
          </p:cNvSpPr>
          <p:nvPr>
            <p:ph sz="quarter" idx="1"/>
          </p:nvPr>
        </p:nvSpPr>
        <p:spPr>
          <a:xfrm>
            <a:off x="304800" y="1371600"/>
            <a:ext cx="8503920" cy="5330952"/>
          </a:xfrm>
        </p:spPr>
        <p:txBody>
          <a:bodyPr>
            <a:normAutofit fontScale="85000" lnSpcReduction="20000"/>
          </a:bodyPr>
          <a:lstStyle/>
          <a:p>
            <a:pPr algn="l" rtl="0">
              <a:lnSpc>
                <a:spcPct val="160000"/>
              </a:lnSpc>
            </a:pPr>
            <a:r>
              <a:rPr lang="en-US" sz="2400" dirty="0" smtClean="0"/>
              <a:t>If Pepsi can sell 50,000 cans per year of a new product line for 4$ per can. It costs 2.5$ per can, this product line has three- year life with a required rate of return of 20%. There will be 12,000$ fixed costs per year, Pepsi will need to invest a total of 90,000$ in manufacturing equipment which will be 100 percent depreciated. In addition the project will require an initial 20,000$ investment in networking capital, and the tax rate is 34 percent</a:t>
            </a:r>
          </a:p>
          <a:p>
            <a:pPr algn="l" rtl="0">
              <a:lnSpc>
                <a:spcPct val="160000"/>
              </a:lnSpc>
            </a:pPr>
            <a:r>
              <a:rPr lang="en-US" sz="2400" dirty="0" smtClean="0"/>
              <a:t>Prepare a pro forma income statement </a:t>
            </a:r>
          </a:p>
          <a:p>
            <a:pPr algn="l" rtl="0">
              <a:lnSpc>
                <a:spcPct val="160000"/>
              </a:lnSpc>
            </a:pPr>
            <a:r>
              <a:rPr lang="en-US" sz="2400" dirty="0" smtClean="0"/>
              <a:t>Calculate the total investment for each year</a:t>
            </a:r>
          </a:p>
          <a:p>
            <a:pPr algn="l" rtl="0">
              <a:lnSpc>
                <a:spcPct val="160000"/>
              </a:lnSpc>
            </a:pPr>
            <a:r>
              <a:rPr lang="en-US" sz="2400" dirty="0" smtClean="0"/>
              <a:t>Calculate the total project cash flows</a:t>
            </a:r>
          </a:p>
          <a:p>
            <a:pPr algn="l" rtl="0">
              <a:lnSpc>
                <a:spcPct val="160000"/>
              </a:lnSpc>
            </a:pPr>
            <a:r>
              <a:rPr lang="en-US" sz="2400" dirty="0" smtClean="0"/>
              <a:t>Calculate the NPV</a:t>
            </a:r>
            <a:endParaRPr lang="x-none" sz="2400"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A1821F80DF744B95994238AC574EC9" ma:contentTypeVersion="0" ma:contentTypeDescription="Create a new document." ma:contentTypeScope="" ma:versionID="c38a601e1be461657afb630d931152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FA256A-FC8C-487A-8540-90E4C303D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E07C600-4BCD-4A9D-83A1-81362CB375E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628023-760C-4779-AB36-B08FB5826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Civic</Template>
  <TotalTime>9793</TotalTime>
  <Words>2608</Words>
  <Application>Microsoft Macintosh PowerPoint</Application>
  <PresentationFormat>On-screen Show (4:3)</PresentationFormat>
  <Paragraphs>615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Civic</vt:lpstr>
      <vt:lpstr>Chapter 10 </vt:lpstr>
      <vt:lpstr>Relevant Cash Flows</vt:lpstr>
      <vt:lpstr>The stand-alone principle</vt:lpstr>
      <vt:lpstr>Asking the Right Question</vt:lpstr>
      <vt:lpstr>Common Types of Cash Flows</vt:lpstr>
      <vt:lpstr>Common Types of Cash Flows</vt:lpstr>
      <vt:lpstr>Notes</vt:lpstr>
      <vt:lpstr>Pro Forma Statements and Cash Flow</vt:lpstr>
      <vt:lpstr>Example </vt:lpstr>
      <vt:lpstr>Ex 1 Page 327</vt:lpstr>
      <vt:lpstr>Ex 3 Page 328</vt:lpstr>
      <vt:lpstr>Ex 4 Page 328</vt:lpstr>
      <vt:lpstr>Ex 9,10 Page 328</vt:lpstr>
      <vt:lpstr>More on NWC</vt:lpstr>
      <vt:lpstr>Example </vt:lpstr>
      <vt:lpstr>Depreciation</vt:lpstr>
      <vt:lpstr>Computing Depreciation</vt:lpstr>
      <vt:lpstr>Example</vt:lpstr>
      <vt:lpstr>After-tax Salvage</vt:lpstr>
      <vt:lpstr>MARCS Book values</vt:lpstr>
      <vt:lpstr>Example: Depreciation and After-tax Salvage</vt:lpstr>
      <vt:lpstr>Ex 6 Page 328</vt:lpstr>
      <vt:lpstr>Book value versus Market value</vt:lpstr>
      <vt:lpstr>The Majestic Mulch and Compost Company (Example)</vt:lpstr>
      <vt:lpstr>The Majestic Mulch and Compost Company (Example)</vt:lpstr>
      <vt:lpstr>The Majestic Mulch and Compost Company (Example)</vt:lpstr>
      <vt:lpstr>The Majestic Mulch and Compost Company (Example)</vt:lpstr>
      <vt:lpstr>The Majestic Mulch and Compost Company (Example)</vt:lpstr>
      <vt:lpstr>The Majestic Mulch and Compost Company (Example)</vt:lpstr>
      <vt:lpstr>The Majestic Mulch and Compost Company (Example)</vt:lpstr>
      <vt:lpstr>The Majestic Mulch and Compost Company (Example)</vt:lpstr>
      <vt:lpstr>The Majestic Mulch and Compost Company (Example)</vt:lpstr>
      <vt:lpstr>The Majestic Mulch and Compost Company (Example)</vt:lpstr>
      <vt:lpstr>Other Methods for Computing OCF</vt:lpstr>
      <vt:lpstr>Other Methods for Computing OCF</vt:lpstr>
      <vt:lpstr>Depreciation tax shield</vt:lpstr>
      <vt:lpstr>Ex 8 Page 328</vt:lpstr>
      <vt:lpstr>Ex 32 Page 332</vt:lpstr>
      <vt:lpstr>Ex 32 Page 332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dc:title>
  <dc:creator>Ghada</dc:creator>
  <cp:lastModifiedBy>Reem N</cp:lastModifiedBy>
  <cp:revision>86</cp:revision>
  <dcterms:created xsi:type="dcterms:W3CDTF">2012-11-16T09:48:25Z</dcterms:created>
  <dcterms:modified xsi:type="dcterms:W3CDTF">2016-04-12T08:04:59Z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0x010100E7A1821F80DF744B95994238AC574EC9</vt:lpwstr>
  </property>
</Properties>
</file>