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64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16" r:id="rId13"/>
    <p:sldId id="331" r:id="rId14"/>
    <p:sldId id="332" r:id="rId15"/>
    <p:sldId id="335" r:id="rId16"/>
    <p:sldId id="337" r:id="rId17"/>
    <p:sldId id="336" r:id="rId18"/>
    <p:sldId id="338" r:id="rId19"/>
    <p:sldId id="317" r:id="rId20"/>
    <p:sldId id="318" r:id="rId21"/>
    <p:sldId id="339" r:id="rId22"/>
    <p:sldId id="340" r:id="rId23"/>
    <p:sldId id="341" r:id="rId24"/>
    <p:sldId id="342" r:id="rId25"/>
    <p:sldId id="343" r:id="rId26"/>
    <p:sldId id="320" r:id="rId27"/>
    <p:sldId id="261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5" autoAdjust="0"/>
    <p:restoredTop sz="94660"/>
  </p:normalViewPr>
  <p:slideViewPr>
    <p:cSldViewPr snapToGrid="0">
      <p:cViewPr>
        <p:scale>
          <a:sx n="125" d="100"/>
          <a:sy n="125" d="100"/>
        </p:scale>
        <p:origin x="752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25" Type="http://schemas.openxmlformats.org/officeDocument/2006/relationships/slide" Target="slides/slide24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32" Type="http://schemas.openxmlformats.org/officeDocument/2006/relationships/viewProps" Target="viewProps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customXml" Target="../customXml/item3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customXml" Target="../customXml/item2.xml"/><Relationship Id="rId3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F5CC-5BC0-AC48-BD57-69FA6B013028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76F64-2DA3-B14E-B219-856095C4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1509" y="2666706"/>
            <a:ext cx="8430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Course Name: Hardware Security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Faculty Name</a:t>
            </a:r>
            <a:r>
              <a:rPr lang="en-US" sz="2400" b="1" dirty="0">
                <a:solidFill>
                  <a:srgbClr val="002060"/>
                </a:solidFill>
              </a:rPr>
              <a:t>: </a:t>
            </a:r>
            <a:r>
              <a:rPr lang="en-US" sz="2400" b="1" dirty="0" smtClean="0">
                <a:solidFill>
                  <a:srgbClr val="002060"/>
                </a:solidFill>
              </a:rPr>
              <a:t>Prof </a:t>
            </a:r>
            <a:r>
              <a:rPr lang="en-US" sz="2400" b="1" dirty="0" err="1" smtClean="0">
                <a:solidFill>
                  <a:srgbClr val="002060"/>
                </a:solidFill>
              </a:rPr>
              <a:t>Debdeep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Mukhopadhyay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Department </a:t>
            </a:r>
            <a:r>
              <a:rPr lang="en-US" sz="2400" b="1" dirty="0" smtClean="0">
                <a:solidFill>
                  <a:srgbClr val="002060"/>
                </a:solidFill>
              </a:rPr>
              <a:t>: Computer Science and Engineering</a:t>
            </a:r>
            <a:endParaRPr lang="en-US" sz="2400" b="1" dirty="0">
              <a:solidFill>
                <a:srgbClr val="002060"/>
              </a:solidFill>
            </a:endParaRPr>
          </a:p>
          <a:p>
            <a:pPr algn="ctr"/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0792" y="4388812"/>
            <a:ext cx="773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Lecture </a:t>
            </a:r>
            <a:r>
              <a:rPr lang="en-US" sz="2000" b="1" dirty="0" smtClean="0">
                <a:solidFill>
                  <a:srgbClr val="C00000"/>
                </a:solidFill>
              </a:rPr>
              <a:t>04: Finite </a:t>
            </a:r>
            <a:r>
              <a:rPr lang="en-US" sz="2000" b="1" smtClean="0">
                <a:solidFill>
                  <a:srgbClr val="C00000"/>
                </a:solidFill>
              </a:rPr>
              <a:t>Field Architectures-1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State Machine of the Controller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552" y="3572686"/>
                <a:ext cx="1048816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 smtClean="0"/>
                  <a:t>There are 6 States of the Controller.</a:t>
                </a:r>
              </a:p>
              <a:p>
                <a:r>
                  <a:rPr lang="en-US" sz="1900" dirty="0" smtClean="0"/>
                  <a:t>Controller receives 4 inputs from the data-path: [(XR!=YR), XR[0], YR[0], </a:t>
                </a:r>
                <a:r>
                  <a:rPr lang="en-US" sz="1900" i="1" dirty="0"/>
                  <a:t>XR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charset="0"/>
                      </a:rPr>
                      <m:t>≥</m:t>
                    </m:r>
                  </m:oMath>
                </a14:m>
                <a:r>
                  <a:rPr lang="en-US" sz="1900" i="1" dirty="0" smtClean="0"/>
                  <a:t>YR</a:t>
                </a:r>
                <a:r>
                  <a:rPr lang="en-US" sz="1900" dirty="0" smtClean="0"/>
                  <a:t> ]</a:t>
                </a:r>
              </a:p>
              <a:p>
                <a:r>
                  <a:rPr lang="en-US" sz="1900" dirty="0" smtClean="0"/>
                  <a:t>Example: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Present State: S0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</a:t>
                </a:r>
                <a:r>
                  <a:rPr lang="en-US" sz="1900" dirty="0" err="1" smtClean="0"/>
                  <a:t>load_uv</a:t>
                </a:r>
                <a:r>
                  <a:rPr lang="en-US" sz="1900" dirty="0" smtClean="0"/>
                  <a:t>=1, </a:t>
                </a:r>
                <a:r>
                  <a:rPr lang="en-US" sz="1900" dirty="0" err="1" smtClean="0"/>
                  <a:t>load_XR</a:t>
                </a:r>
                <a:r>
                  <a:rPr lang="en-US" sz="1900" dirty="0" smtClean="0"/>
                  <a:t>=</a:t>
                </a:r>
                <a:r>
                  <a:rPr lang="en-US" sz="1900" dirty="0" err="1" smtClean="0"/>
                  <a:t>load_YR</a:t>
                </a:r>
                <a:r>
                  <a:rPr lang="en-US" sz="1900" dirty="0" smtClean="0"/>
                  <a:t>=1.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Input=(0xxx)=&gt;XR=YR=&gt;Next State is S5.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Input=(100x)=&gt;XR!=YR, both XR and YR are even=&gt;Next State is S1.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 </a:t>
                </a:r>
                <a:endParaRPr lang="en-US" sz="19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" y="3572686"/>
                <a:ext cx="10488168" cy="2723823"/>
              </a:xfrm>
              <a:prstGeom prst="rect">
                <a:avLst/>
              </a:prstGeom>
              <a:blipFill rotWithShape="0">
                <a:blip r:embed="rId3"/>
                <a:stretch>
                  <a:fillRect l="-523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1111763"/>
            <a:ext cx="10058400" cy="23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State Machine of the Controller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52" y="3572686"/>
            <a:ext cx="104881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Present State: S1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</a:t>
            </a:r>
            <a:r>
              <a:rPr lang="en-US" sz="1900" dirty="0" err="1" smtClean="0"/>
              <a:t>load_uv</a:t>
            </a:r>
            <a:r>
              <a:rPr lang="en-US" sz="1900" dirty="0" smtClean="0"/>
              <a:t>=0, </a:t>
            </a:r>
            <a:r>
              <a:rPr lang="en-US" sz="1900" dirty="0" err="1" smtClean="0"/>
              <a:t>load_XR</a:t>
            </a:r>
            <a:r>
              <a:rPr lang="en-US" sz="1900" dirty="0" smtClean="0"/>
              <a:t>=</a:t>
            </a:r>
            <a:r>
              <a:rPr lang="en-US" sz="1900" dirty="0" err="1" smtClean="0"/>
              <a:t>load_YR</a:t>
            </a:r>
            <a:r>
              <a:rPr lang="en-US" sz="1900" dirty="0" smtClean="0"/>
              <a:t>=1, </a:t>
            </a:r>
            <a:r>
              <a:rPr lang="en-US" sz="1900" dirty="0" err="1" smtClean="0"/>
              <a:t>update_XR</a:t>
            </a:r>
            <a:r>
              <a:rPr lang="en-US" sz="1900" dirty="0" smtClean="0"/>
              <a:t>=</a:t>
            </a:r>
            <a:r>
              <a:rPr lang="en-US" sz="1900" dirty="0" err="1" smtClean="0"/>
              <a:t>update_YR</a:t>
            </a:r>
            <a:r>
              <a:rPr lang="en-US" sz="1900" dirty="0" smtClean="0"/>
              <a:t>=1, Update Counter=1, </a:t>
            </a:r>
            <a:r>
              <a:rPr lang="en-US" sz="1900" dirty="0" err="1" smtClean="0"/>
              <a:t>Inc</a:t>
            </a:r>
            <a:r>
              <a:rPr lang="en-US" sz="1900" dirty="0" smtClean="0"/>
              <a:t>/Dec=1.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Input=(0xxx)=&gt;XR=YR=&gt;Next State is S5.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Input=(100x)=&gt;XR!=YR, both XR and YR are even=&gt;Next State is S1.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Input</a:t>
            </a:r>
            <a:r>
              <a:rPr lang="en-US" sz="1900" dirty="0"/>
              <a:t>=(</a:t>
            </a:r>
            <a:r>
              <a:rPr lang="en-US" sz="1900" dirty="0" smtClean="0"/>
              <a:t>110x</a:t>
            </a:r>
            <a:r>
              <a:rPr lang="en-US" sz="1900" dirty="0"/>
              <a:t>)=&gt;XR!=YR, </a:t>
            </a:r>
            <a:r>
              <a:rPr lang="en-US" sz="1900" dirty="0" smtClean="0"/>
              <a:t>XR is odd, YR is </a:t>
            </a:r>
            <a:r>
              <a:rPr lang="en-US" sz="1900" dirty="0"/>
              <a:t>even=&gt;Next State is </a:t>
            </a:r>
            <a:r>
              <a:rPr lang="en-US" sz="1900" dirty="0" smtClean="0"/>
              <a:t>S2.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 </a:t>
            </a:r>
            <a:endParaRPr lang="en-US" sz="1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1111763"/>
            <a:ext cx="10058400" cy="23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2336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Performance Evaluation of the Design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58" y="1158652"/>
            <a:ext cx="8731302" cy="458174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One of the primary goals of developing a hardware design is performance.</a:t>
            </a:r>
          </a:p>
          <a:p>
            <a:r>
              <a:rPr lang="en-US" dirty="0" smtClean="0"/>
              <a:t>But performance is context sensitive.</a:t>
            </a:r>
          </a:p>
          <a:p>
            <a:r>
              <a:rPr lang="en-US" dirty="0" smtClean="0"/>
              <a:t>We revise some general definitions:</a:t>
            </a:r>
          </a:p>
          <a:p>
            <a:pPr lvl="1"/>
            <a:r>
              <a:rPr lang="en-US" dirty="0" smtClean="0"/>
              <a:t>In a combinational circuit, the critical path delay is vital.</a:t>
            </a:r>
          </a:p>
          <a:p>
            <a:pPr lvl="1"/>
            <a:r>
              <a:rPr lang="en-US" dirty="0" smtClean="0"/>
              <a:t>Synthesis tool assumes that all combinational paths in the design are to be performed in a single clock period.</a:t>
            </a:r>
          </a:p>
          <a:p>
            <a:pPr lvl="1"/>
            <a:r>
              <a:rPr lang="en-US" dirty="0" smtClean="0"/>
              <a:t>Critical path is the maximum delay of a combinational path between two registers.</a:t>
            </a:r>
          </a:p>
          <a:p>
            <a:pPr lvl="1"/>
            <a:r>
              <a:rPr lang="en-US" dirty="0" smtClean="0"/>
              <a:t>Critical path gives an upper bound to the clock frequency,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clk</a:t>
            </a:r>
            <a:r>
              <a:rPr lang="en-US" dirty="0" smtClean="0"/>
              <a:t>, say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7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Performance Evaluation of the Design (Contd.)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298314"/>
            <a:ext cx="8731302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For a sequential circuit, like the </a:t>
            </a:r>
            <a:r>
              <a:rPr lang="en-US" dirty="0" err="1" smtClean="0"/>
              <a:t>gcd</a:t>
            </a:r>
            <a:r>
              <a:rPr lang="en-US" dirty="0" smtClean="0"/>
              <a:t> processor, number of clock cycles is also important.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gcd</a:t>
            </a:r>
            <a:r>
              <a:rPr lang="en-US" dirty="0" smtClean="0"/>
              <a:t> processor, the number of clock cycles vary with the input, and is proportional to the bit length of the bigger argument.</a:t>
            </a:r>
          </a:p>
          <a:p>
            <a:pPr lvl="1"/>
            <a:r>
              <a:rPr lang="en-US" dirty="0" smtClean="0"/>
              <a:t>On an average, if the cycles required are </a:t>
            </a:r>
            <a:r>
              <a:rPr lang="en-US" dirty="0" err="1" smtClean="0"/>
              <a:t>cc</a:t>
            </a:r>
            <a:r>
              <a:rPr lang="en-US" baseline="-25000" dirty="0" err="1" smtClean="0"/>
              <a:t>avg</a:t>
            </a:r>
            <a:r>
              <a:rPr lang="en-US" dirty="0" smtClean="0"/>
              <a:t>, then the total computation time is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cc</a:t>
            </a:r>
            <a:r>
              <a:rPr lang="en-US" baseline="-25000" dirty="0" err="1" smtClean="0"/>
              <a:t>avg</a:t>
            </a:r>
            <a:r>
              <a:rPr lang="en-US" dirty="0" smtClean="0"/>
              <a:t>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  <a:p>
            <a:pPr lvl="1"/>
            <a:r>
              <a:rPr lang="en-US" dirty="0" smtClean="0"/>
              <a:t>If the number of bytes of data being simultaneously processed is </a:t>
            </a:r>
            <a:r>
              <a:rPr lang="en-US" dirty="0" err="1" smtClean="0"/>
              <a:t>Nb</a:t>
            </a:r>
            <a:r>
              <a:rPr lang="en-US" dirty="0" smtClean="0"/>
              <a:t>, then the throughput of the hardware, is T=</a:t>
            </a:r>
            <a:r>
              <a:rPr lang="en-US" dirty="0" err="1" smtClean="0"/>
              <a:t>Nb</a:t>
            </a:r>
            <a:r>
              <a:rPr lang="en-US" dirty="0" smtClean="0"/>
              <a:t>/</a:t>
            </a:r>
            <a:r>
              <a:rPr lang="en-US" dirty="0" err="1" smtClean="0"/>
              <a:t>t</a:t>
            </a:r>
            <a:r>
              <a:rPr lang="en-US" sz="2000" dirty="0" err="1" smtClean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Nb</a:t>
            </a:r>
            <a:r>
              <a:rPr lang="en-US" dirty="0" smtClean="0"/>
              <a:t>(</a:t>
            </a:r>
            <a:r>
              <a:rPr lang="en-US" dirty="0" err="1" smtClean="0"/>
              <a:t>f</a:t>
            </a:r>
            <a:r>
              <a:rPr lang="en-US" sz="2000" dirty="0" err="1" smtClean="0"/>
              <a:t>max</a:t>
            </a:r>
            <a:r>
              <a:rPr lang="en-US" dirty="0" smtClean="0"/>
              <a:t>/</a:t>
            </a:r>
            <a:r>
              <a:rPr lang="en-US" dirty="0" err="1" smtClean="0"/>
              <a:t>cc</a:t>
            </a:r>
            <a:r>
              <a:rPr lang="en-US" sz="2000" dirty="0" err="1" smtClean="0"/>
              <a:t>avg</a:t>
            </a:r>
            <a:r>
              <a:rPr lang="en-US" sz="2000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9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Resource Consumption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298314"/>
            <a:ext cx="87313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other important aspect is resource consumed.</a:t>
            </a:r>
          </a:p>
          <a:p>
            <a:pPr marL="0" indent="0">
              <a:buNone/>
            </a:pPr>
            <a:r>
              <a:rPr lang="en-US" dirty="0" smtClean="0"/>
              <a:t>In context to FPGAs, the resources largely comprise of slices, which are made of LUTs, and flip-flops. 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069840" y="2741614"/>
            <a:ext cx="7013575" cy="18938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LUT Structure of Xilinx Virtex-4</a:t>
            </a:r>
          </a:p>
          <a:p>
            <a:pPr lvl="1">
              <a:defRPr/>
            </a:pPr>
            <a:r>
              <a:rPr lang="en-US" dirty="0" smtClean="0"/>
              <a:t>Four Input , One Output.</a:t>
            </a:r>
          </a:p>
          <a:p>
            <a:pPr lvl="1">
              <a:defRPr/>
            </a:pPr>
            <a:r>
              <a:rPr lang="en-US" dirty="0" smtClean="0"/>
              <a:t>Can contain 16x1 SRAM.</a:t>
            </a:r>
          </a:p>
          <a:p>
            <a:pPr lvl="1">
              <a:defRPr/>
            </a:pPr>
            <a:r>
              <a:rPr lang="en-US" dirty="0" smtClean="0"/>
              <a:t>Can implement any four input                            truth table.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4040" y="2741614"/>
            <a:ext cx="4495800" cy="27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 Utilization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178" y="1298314"/>
                <a:ext cx="873130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Compact designs will be realized when the LUTs are utilized.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requires 1 LUT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requires 1 LUT.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results in an under utilized LUT.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178" y="1298314"/>
                <a:ext cx="8731302" cy="4351338"/>
              </a:xfrm>
              <a:blipFill rotWithShape="0">
                <a:blip r:embed="rId3"/>
                <a:stretch>
                  <a:fillRect l="-146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14298" y="4259898"/>
            <a:ext cx="881258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Arial" pitchFamily="34" charset="0"/>
                <a:ea typeface="ＭＳ Ｐゴシック" charset="-128"/>
              </a:rPr>
              <a:t>Design goal is to reduce the number of under utilized LUTs</a:t>
            </a:r>
          </a:p>
        </p:txBody>
      </p:sp>
    </p:spTree>
    <p:extLst>
      <p:ext uri="{BB962C8B-B14F-4D97-AF65-F5344CB8AC3E}">
        <p14:creationId xmlns:p14="http://schemas.microsoft.com/office/powerpoint/2010/main" val="2931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 Under Utilization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9" y="1508440"/>
            <a:ext cx="4478499" cy="1681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9280" y="1686560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Minimum number of LUTs required for a q-bit </a:t>
            </a:r>
            <a:r>
              <a:rPr lang="en-US" smtClean="0">
                <a:solidFill>
                  <a:srgbClr val="C00000"/>
                </a:solidFill>
              </a:rPr>
              <a:t>combinational circuit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(for 4 input LUT)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054" y="3546811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Delay of </a:t>
            </a:r>
            <a:r>
              <a:rPr lang="en-US" dirty="0" smtClean="0">
                <a:solidFill>
                  <a:srgbClr val="C00000"/>
                </a:solidFill>
              </a:rPr>
              <a:t>a q-bit combinational circuit.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88" y="3691017"/>
            <a:ext cx="3323590" cy="502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888" y="4805680"/>
            <a:ext cx="4949331" cy="721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62054" y="4566195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LUT</a:t>
            </a:r>
            <a:r>
              <a:rPr lang="en-US" baseline="-25000" dirty="0" err="1" smtClean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denotes that k inputs out of 4 are used by the design block realized by the LUT.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LUTs in Critical Path to Measure Delay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60" y="1112201"/>
            <a:ext cx="6464300" cy="3186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1508441"/>
            <a:ext cx="303784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Delay in FPGAs comprise of both LUT and routing delay, and thus is more complex to analyze.</a:t>
            </a:r>
          </a:p>
          <a:p>
            <a:r>
              <a:rPr lang="en-US" dirty="0" smtClean="0"/>
              <a:t>Through experiments one can however see that for combinational circuits, the delay varies linearly with the number of LUTs in the critical path.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2660" y="4353318"/>
            <a:ext cx="57124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Linear relationship between number of LUTs in Critical Path and Delay of a Combinational Multiplier of </a:t>
            </a:r>
            <a:r>
              <a:rPr lang="en-US" smtClean="0"/>
              <a:t>increasing dimensions.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8824" y="5280771"/>
            <a:ext cx="48467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5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Modeling the Components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309" y="1141685"/>
            <a:ext cx="3037840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Most important component in the data-path of the </a:t>
            </a:r>
            <a:r>
              <a:rPr lang="en-US" dirty="0" err="1" smtClean="0"/>
              <a:t>gcd</a:t>
            </a:r>
            <a:r>
              <a:rPr lang="en-US" dirty="0" smtClean="0"/>
              <a:t> processor is </a:t>
            </a:r>
            <a:r>
              <a:rPr lang="en-US" dirty="0" err="1" smtClean="0"/>
              <a:t>subtractor</a:t>
            </a:r>
            <a:r>
              <a:rPr lang="en-US" dirty="0" smtClean="0"/>
              <a:t>, which can be realized by an adder.</a:t>
            </a:r>
          </a:p>
          <a:p>
            <a:endParaRPr lang="en-US" dirty="0"/>
          </a:p>
          <a:p>
            <a:r>
              <a:rPr lang="en-US" dirty="0" smtClean="0"/>
              <a:t>On FPGA platforms, carry chain based adder are specially optimized and are fast.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76817" y="1141685"/>
            <a:ext cx="361574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carry chains use m-MUXCY for m-bit adder.</a:t>
            </a:r>
          </a:p>
          <a:p>
            <a:r>
              <a:rPr lang="en-US" dirty="0" smtClean="0"/>
              <a:t>They are much faster compared to the LUTs which are used for other parts of the circuit. </a:t>
            </a:r>
          </a:p>
          <a:p>
            <a:r>
              <a:rPr lang="en-US" dirty="0" smtClean="0"/>
              <a:t>So, in order to compare we scale the delay, and state: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78" y="5283926"/>
            <a:ext cx="48467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16" y="1113257"/>
            <a:ext cx="4502534" cy="41195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648" y="3312387"/>
            <a:ext cx="2099264" cy="393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7148" y="3965683"/>
            <a:ext cx="251417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Xilinx </a:t>
            </a:r>
            <a:r>
              <a:rPr lang="en-US" dirty="0" err="1" smtClean="0"/>
              <a:t>Virtex</a:t>
            </a:r>
            <a:r>
              <a:rPr lang="en-US" dirty="0" smtClean="0"/>
              <a:t> IV FPGAs, s is almost 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3293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Modeling the Multiplexer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18" y="1389543"/>
            <a:ext cx="9285022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:1 Multiplexer: </a:t>
            </a:r>
            <a:r>
              <a:rPr lang="en-US" dirty="0" smtClean="0"/>
              <a:t>Output is a Boolean function of (2</a:t>
            </a:r>
            <a:r>
              <a:rPr lang="en-US" baseline="30000" dirty="0" smtClean="0"/>
              <a:t>t</a:t>
            </a:r>
            <a:r>
              <a:rPr lang="en-US" dirty="0" smtClean="0"/>
              <a:t>+t) variables.</a:t>
            </a:r>
          </a:p>
          <a:p>
            <a:r>
              <a:rPr lang="en-US" dirty="0" smtClean="0"/>
              <a:t>So, for each bit output, it </a:t>
            </a:r>
            <a:r>
              <a:rPr lang="en-US" dirty="0"/>
              <a:t>requires </a:t>
            </a:r>
            <a:r>
              <a:rPr lang="en-US" dirty="0" err="1" smtClean="0"/>
              <a:t>lut</a:t>
            </a:r>
            <a:r>
              <a:rPr lang="en-US" dirty="0" smtClean="0"/>
              <a:t>(2</a:t>
            </a:r>
            <a:r>
              <a:rPr lang="en-US" baseline="30000" dirty="0" smtClean="0"/>
              <a:t>t</a:t>
            </a:r>
            <a:r>
              <a:rPr lang="en-US" dirty="0" smtClean="0"/>
              <a:t>+t) LUTs.</a:t>
            </a:r>
          </a:p>
          <a:p>
            <a:r>
              <a:rPr lang="en-US" dirty="0" smtClean="0"/>
              <a:t>For, an m-bit </a:t>
            </a:r>
            <a:r>
              <a:rPr lang="en-US" dirty="0" err="1" smtClean="0"/>
              <a:t>gcd</a:t>
            </a:r>
            <a:r>
              <a:rPr lang="en-US" dirty="0" smtClean="0"/>
              <a:t> multiplier, hence no. of LUTs is </a:t>
            </a:r>
            <a:r>
              <a:rPr lang="en-US" dirty="0"/>
              <a:t>m* </a:t>
            </a:r>
            <a:r>
              <a:rPr lang="en-US" dirty="0" err="1" smtClean="0"/>
              <a:t>lut</a:t>
            </a:r>
            <a:r>
              <a:rPr lang="en-US" dirty="0" smtClean="0"/>
              <a:t>(2</a:t>
            </a:r>
            <a:r>
              <a:rPr lang="en-US" baseline="30000" dirty="0" smtClean="0"/>
              <a:t>t</a:t>
            </a:r>
            <a:r>
              <a:rPr lang="en-US" dirty="0" smtClean="0"/>
              <a:t>+t)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Delay: </a:t>
            </a:r>
            <a:r>
              <a:rPr lang="en-US" dirty="0" smtClean="0"/>
              <a:t>DMUX=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43" y="3306767"/>
            <a:ext cx="1528197" cy="5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425" y="-198120"/>
            <a:ext cx="68106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 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Data-Path &amp; Control-Path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</a:rPr>
              <a:t>Identification of Data-Path elements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Control Path Design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Data-Path and Control-Path design             of </a:t>
            </a:r>
            <a:r>
              <a:rPr lang="en-US" sz="2800" dirty="0" err="1" smtClean="0">
                <a:solidFill>
                  <a:srgbClr val="C00000"/>
                </a:solidFill>
              </a:rPr>
              <a:t>gcd</a:t>
            </a:r>
            <a:r>
              <a:rPr lang="en-US" sz="2800" dirty="0" smtClean="0">
                <a:solidFill>
                  <a:srgbClr val="C00000"/>
                </a:solidFill>
              </a:rPr>
              <a:t> processor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Performance modeling on FPGAs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Total LUT Estimate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376361"/>
            <a:ext cx="9285022" cy="2718119"/>
          </a:xfrm>
        </p:spPr>
        <p:txBody>
          <a:bodyPr>
            <a:normAutofit/>
          </a:bodyPr>
          <a:lstStyle/>
          <a:p>
            <a:r>
              <a:rPr lang="en-US" dirty="0" smtClean="0"/>
              <a:t>Sum of the LUTs for MUXA, MUXB, MUXC, MUXD, and the </a:t>
            </a:r>
            <a:r>
              <a:rPr lang="en-US" dirty="0" err="1" smtClean="0"/>
              <a:t>subtractor</a:t>
            </a:r>
            <a:r>
              <a:rPr lang="en-US" dirty="0" smtClean="0"/>
              <a:t> along with the </a:t>
            </a:r>
            <a:r>
              <a:rPr lang="en-US" dirty="0" err="1" smtClean="0"/>
              <a:t>complementer</a:t>
            </a:r>
            <a:r>
              <a:rPr lang="en-US" dirty="0" smtClean="0"/>
              <a:t> (which is another </a:t>
            </a:r>
            <a:r>
              <a:rPr lang="en-US" dirty="0" err="1" smtClean="0"/>
              <a:t>subtractor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state machine is assumed to consume very less LUTs and is ignored.</a:t>
            </a:r>
          </a:p>
          <a:p>
            <a:r>
              <a:rPr lang="en-US" dirty="0" smtClean="0"/>
              <a:t>Total number of 4-LUTs in the entire circuit: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49" y="4271010"/>
            <a:ext cx="7262284" cy="463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5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Total Delay Estimate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" y="1185671"/>
            <a:ext cx="4243880" cy="471610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Total Delay Estimate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712" y="1185671"/>
            <a:ext cx="5849112" cy="471610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 smtClean="0"/>
              <a:t>Critical path of the design: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subtractor</a:t>
            </a:r>
            <a:r>
              <a:rPr lang="en-US" sz="2400" dirty="0" err="1" smtClean="0">
                <a:sym typeface="Wingdings"/>
              </a:rPr>
              <a:t>complementerMUXDMUXBMUXA</a:t>
            </a:r>
            <a:r>
              <a:rPr lang="en-US" sz="2400" dirty="0" smtClean="0">
                <a:sym typeface="Wingdings"/>
              </a:rPr>
              <a:t>.</a:t>
            </a: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ym typeface="Wingdings"/>
            </a:endParaRP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Note that the delay of MUXA comes from the fact that the multiplexer is made of 2    smaller 2-input multiplexers in parallel:           one input writing to XR, while the             other writing to YR.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" y="1185671"/>
            <a:ext cx="4243880" cy="471610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782320" y="1310640"/>
            <a:ext cx="2011680" cy="4328160"/>
          </a:xfrm>
          <a:custGeom>
            <a:avLst/>
            <a:gdLst>
              <a:gd name="connsiteX0" fmla="*/ 1757680 w 2011680"/>
              <a:gd name="connsiteY0" fmla="*/ 1696720 h 4328160"/>
              <a:gd name="connsiteX1" fmla="*/ 1767840 w 2011680"/>
              <a:gd name="connsiteY1" fmla="*/ 1747520 h 4328160"/>
              <a:gd name="connsiteX2" fmla="*/ 1778000 w 2011680"/>
              <a:gd name="connsiteY2" fmla="*/ 1778000 h 4328160"/>
              <a:gd name="connsiteX3" fmla="*/ 1767840 w 2011680"/>
              <a:gd name="connsiteY3" fmla="*/ 1910080 h 4328160"/>
              <a:gd name="connsiteX4" fmla="*/ 1747520 w 2011680"/>
              <a:gd name="connsiteY4" fmla="*/ 1991360 h 4328160"/>
              <a:gd name="connsiteX5" fmla="*/ 1717040 w 2011680"/>
              <a:gd name="connsiteY5" fmla="*/ 2011680 h 4328160"/>
              <a:gd name="connsiteX6" fmla="*/ 1706880 w 2011680"/>
              <a:gd name="connsiteY6" fmla="*/ 2042160 h 4328160"/>
              <a:gd name="connsiteX7" fmla="*/ 1625600 w 2011680"/>
              <a:gd name="connsiteY7" fmla="*/ 2113280 h 4328160"/>
              <a:gd name="connsiteX8" fmla="*/ 1595120 w 2011680"/>
              <a:gd name="connsiteY8" fmla="*/ 2133600 h 4328160"/>
              <a:gd name="connsiteX9" fmla="*/ 1574800 w 2011680"/>
              <a:gd name="connsiteY9" fmla="*/ 2164080 h 4328160"/>
              <a:gd name="connsiteX10" fmla="*/ 1544320 w 2011680"/>
              <a:gd name="connsiteY10" fmla="*/ 2194560 h 4328160"/>
              <a:gd name="connsiteX11" fmla="*/ 1534160 w 2011680"/>
              <a:gd name="connsiteY11" fmla="*/ 2225040 h 4328160"/>
              <a:gd name="connsiteX12" fmla="*/ 1513840 w 2011680"/>
              <a:gd name="connsiteY12" fmla="*/ 2255520 h 4328160"/>
              <a:gd name="connsiteX13" fmla="*/ 1524000 w 2011680"/>
              <a:gd name="connsiteY13" fmla="*/ 2286000 h 4328160"/>
              <a:gd name="connsiteX14" fmla="*/ 1564640 w 2011680"/>
              <a:gd name="connsiteY14" fmla="*/ 2346960 h 4328160"/>
              <a:gd name="connsiteX15" fmla="*/ 1574800 w 2011680"/>
              <a:gd name="connsiteY15" fmla="*/ 2377440 h 4328160"/>
              <a:gd name="connsiteX16" fmla="*/ 1584960 w 2011680"/>
              <a:gd name="connsiteY16" fmla="*/ 2438400 h 4328160"/>
              <a:gd name="connsiteX17" fmla="*/ 1615440 w 2011680"/>
              <a:gd name="connsiteY17" fmla="*/ 2458720 h 4328160"/>
              <a:gd name="connsiteX18" fmla="*/ 1757680 w 2011680"/>
              <a:gd name="connsiteY18" fmla="*/ 2499360 h 4328160"/>
              <a:gd name="connsiteX19" fmla="*/ 1818640 w 2011680"/>
              <a:gd name="connsiteY19" fmla="*/ 2529840 h 4328160"/>
              <a:gd name="connsiteX20" fmla="*/ 1838960 w 2011680"/>
              <a:gd name="connsiteY20" fmla="*/ 2590800 h 4328160"/>
              <a:gd name="connsiteX21" fmla="*/ 1849120 w 2011680"/>
              <a:gd name="connsiteY21" fmla="*/ 2621280 h 4328160"/>
              <a:gd name="connsiteX22" fmla="*/ 1879600 w 2011680"/>
              <a:gd name="connsiteY22" fmla="*/ 2682240 h 4328160"/>
              <a:gd name="connsiteX23" fmla="*/ 1899920 w 2011680"/>
              <a:gd name="connsiteY23" fmla="*/ 2712720 h 4328160"/>
              <a:gd name="connsiteX24" fmla="*/ 1930400 w 2011680"/>
              <a:gd name="connsiteY24" fmla="*/ 2814320 h 4328160"/>
              <a:gd name="connsiteX25" fmla="*/ 1950720 w 2011680"/>
              <a:gd name="connsiteY25" fmla="*/ 2875280 h 4328160"/>
              <a:gd name="connsiteX26" fmla="*/ 1960880 w 2011680"/>
              <a:gd name="connsiteY26" fmla="*/ 2905760 h 4328160"/>
              <a:gd name="connsiteX27" fmla="*/ 1971040 w 2011680"/>
              <a:gd name="connsiteY27" fmla="*/ 2946400 h 4328160"/>
              <a:gd name="connsiteX28" fmla="*/ 1991360 w 2011680"/>
              <a:gd name="connsiteY28" fmla="*/ 3505200 h 4328160"/>
              <a:gd name="connsiteX29" fmla="*/ 2001520 w 2011680"/>
              <a:gd name="connsiteY29" fmla="*/ 3556000 h 4328160"/>
              <a:gd name="connsiteX30" fmla="*/ 1971040 w 2011680"/>
              <a:gd name="connsiteY30" fmla="*/ 3860800 h 4328160"/>
              <a:gd name="connsiteX31" fmla="*/ 1981200 w 2011680"/>
              <a:gd name="connsiteY31" fmla="*/ 4013200 h 4328160"/>
              <a:gd name="connsiteX32" fmla="*/ 2001520 w 2011680"/>
              <a:gd name="connsiteY32" fmla="*/ 4074160 h 4328160"/>
              <a:gd name="connsiteX33" fmla="*/ 2011680 w 2011680"/>
              <a:gd name="connsiteY33" fmla="*/ 4104640 h 4328160"/>
              <a:gd name="connsiteX34" fmla="*/ 2001520 w 2011680"/>
              <a:gd name="connsiteY34" fmla="*/ 4185920 h 4328160"/>
              <a:gd name="connsiteX35" fmla="*/ 1971040 w 2011680"/>
              <a:gd name="connsiteY35" fmla="*/ 4196080 h 4328160"/>
              <a:gd name="connsiteX36" fmla="*/ 1940560 w 2011680"/>
              <a:gd name="connsiteY36" fmla="*/ 4216400 h 4328160"/>
              <a:gd name="connsiteX37" fmla="*/ 1879600 w 2011680"/>
              <a:gd name="connsiteY37" fmla="*/ 4267200 h 4328160"/>
              <a:gd name="connsiteX38" fmla="*/ 1849120 w 2011680"/>
              <a:gd name="connsiteY38" fmla="*/ 4287520 h 4328160"/>
              <a:gd name="connsiteX39" fmla="*/ 1727200 w 2011680"/>
              <a:gd name="connsiteY39" fmla="*/ 4318000 h 4328160"/>
              <a:gd name="connsiteX40" fmla="*/ 1635760 w 2011680"/>
              <a:gd name="connsiteY40" fmla="*/ 4328160 h 4328160"/>
              <a:gd name="connsiteX41" fmla="*/ 1188720 w 2011680"/>
              <a:gd name="connsiteY41" fmla="*/ 4318000 h 4328160"/>
              <a:gd name="connsiteX42" fmla="*/ 1087120 w 2011680"/>
              <a:gd name="connsiteY42" fmla="*/ 4307840 h 4328160"/>
              <a:gd name="connsiteX43" fmla="*/ 822960 w 2011680"/>
              <a:gd name="connsiteY43" fmla="*/ 4318000 h 4328160"/>
              <a:gd name="connsiteX44" fmla="*/ 680720 w 2011680"/>
              <a:gd name="connsiteY44" fmla="*/ 4307840 h 4328160"/>
              <a:gd name="connsiteX45" fmla="*/ 558800 w 2011680"/>
              <a:gd name="connsiteY45" fmla="*/ 4287520 h 4328160"/>
              <a:gd name="connsiteX46" fmla="*/ 528320 w 2011680"/>
              <a:gd name="connsiteY46" fmla="*/ 4277360 h 4328160"/>
              <a:gd name="connsiteX47" fmla="*/ 457200 w 2011680"/>
              <a:gd name="connsiteY47" fmla="*/ 4246880 h 4328160"/>
              <a:gd name="connsiteX48" fmla="*/ 396240 w 2011680"/>
              <a:gd name="connsiteY48" fmla="*/ 4226560 h 4328160"/>
              <a:gd name="connsiteX49" fmla="*/ 304800 w 2011680"/>
              <a:gd name="connsiteY49" fmla="*/ 4155440 h 4328160"/>
              <a:gd name="connsiteX50" fmla="*/ 274320 w 2011680"/>
              <a:gd name="connsiteY50" fmla="*/ 4135120 h 4328160"/>
              <a:gd name="connsiteX51" fmla="*/ 213360 w 2011680"/>
              <a:gd name="connsiteY51" fmla="*/ 4013200 h 4328160"/>
              <a:gd name="connsiteX52" fmla="*/ 193040 w 2011680"/>
              <a:gd name="connsiteY52" fmla="*/ 3931920 h 4328160"/>
              <a:gd name="connsiteX53" fmla="*/ 182880 w 2011680"/>
              <a:gd name="connsiteY53" fmla="*/ 3891280 h 4328160"/>
              <a:gd name="connsiteX54" fmla="*/ 193040 w 2011680"/>
              <a:gd name="connsiteY54" fmla="*/ 3688080 h 4328160"/>
              <a:gd name="connsiteX55" fmla="*/ 213360 w 2011680"/>
              <a:gd name="connsiteY55" fmla="*/ 3596640 h 4328160"/>
              <a:gd name="connsiteX56" fmla="*/ 223520 w 2011680"/>
              <a:gd name="connsiteY56" fmla="*/ 3464560 h 4328160"/>
              <a:gd name="connsiteX57" fmla="*/ 233680 w 2011680"/>
              <a:gd name="connsiteY57" fmla="*/ 3413760 h 4328160"/>
              <a:gd name="connsiteX58" fmla="*/ 223520 w 2011680"/>
              <a:gd name="connsiteY58" fmla="*/ 3261360 h 4328160"/>
              <a:gd name="connsiteX59" fmla="*/ 213360 w 2011680"/>
              <a:gd name="connsiteY59" fmla="*/ 3037840 h 4328160"/>
              <a:gd name="connsiteX60" fmla="*/ 203200 w 2011680"/>
              <a:gd name="connsiteY60" fmla="*/ 2885440 h 4328160"/>
              <a:gd name="connsiteX61" fmla="*/ 193040 w 2011680"/>
              <a:gd name="connsiteY61" fmla="*/ 2692400 h 4328160"/>
              <a:gd name="connsiteX62" fmla="*/ 172720 w 2011680"/>
              <a:gd name="connsiteY62" fmla="*/ 2529840 h 4328160"/>
              <a:gd name="connsiteX63" fmla="*/ 162560 w 2011680"/>
              <a:gd name="connsiteY63" fmla="*/ 2448560 h 4328160"/>
              <a:gd name="connsiteX64" fmla="*/ 142240 w 2011680"/>
              <a:gd name="connsiteY64" fmla="*/ 2387600 h 4328160"/>
              <a:gd name="connsiteX65" fmla="*/ 132080 w 2011680"/>
              <a:gd name="connsiteY65" fmla="*/ 2357120 h 4328160"/>
              <a:gd name="connsiteX66" fmla="*/ 121920 w 2011680"/>
              <a:gd name="connsiteY66" fmla="*/ 1808480 h 4328160"/>
              <a:gd name="connsiteX67" fmla="*/ 111760 w 2011680"/>
              <a:gd name="connsiteY67" fmla="*/ 1493520 h 4328160"/>
              <a:gd name="connsiteX68" fmla="*/ 101600 w 2011680"/>
              <a:gd name="connsiteY68" fmla="*/ 1432560 h 4328160"/>
              <a:gd name="connsiteX69" fmla="*/ 71120 w 2011680"/>
              <a:gd name="connsiteY69" fmla="*/ 1239520 h 4328160"/>
              <a:gd name="connsiteX70" fmla="*/ 40640 w 2011680"/>
              <a:gd name="connsiteY70" fmla="*/ 965200 h 4328160"/>
              <a:gd name="connsiteX71" fmla="*/ 20320 w 2011680"/>
              <a:gd name="connsiteY71" fmla="*/ 904240 h 4328160"/>
              <a:gd name="connsiteX72" fmla="*/ 10160 w 2011680"/>
              <a:gd name="connsiteY72" fmla="*/ 873760 h 4328160"/>
              <a:gd name="connsiteX73" fmla="*/ 0 w 2011680"/>
              <a:gd name="connsiteY73" fmla="*/ 690880 h 4328160"/>
              <a:gd name="connsiteX74" fmla="*/ 10160 w 2011680"/>
              <a:gd name="connsiteY74" fmla="*/ 528320 h 4328160"/>
              <a:gd name="connsiteX75" fmla="*/ 20320 w 2011680"/>
              <a:gd name="connsiteY75" fmla="*/ 497840 h 4328160"/>
              <a:gd name="connsiteX76" fmla="*/ 30480 w 2011680"/>
              <a:gd name="connsiteY76" fmla="*/ 447040 h 4328160"/>
              <a:gd name="connsiteX77" fmla="*/ 50800 w 2011680"/>
              <a:gd name="connsiteY77" fmla="*/ 335280 h 4328160"/>
              <a:gd name="connsiteX78" fmla="*/ 60960 w 2011680"/>
              <a:gd name="connsiteY78" fmla="*/ 294640 h 4328160"/>
              <a:gd name="connsiteX79" fmla="*/ 71120 w 2011680"/>
              <a:gd name="connsiteY79" fmla="*/ 264160 h 4328160"/>
              <a:gd name="connsiteX80" fmla="*/ 101600 w 2011680"/>
              <a:gd name="connsiteY80" fmla="*/ 121920 h 4328160"/>
              <a:gd name="connsiteX81" fmla="*/ 111760 w 2011680"/>
              <a:gd name="connsiteY81" fmla="*/ 91440 h 4328160"/>
              <a:gd name="connsiteX82" fmla="*/ 142240 w 2011680"/>
              <a:gd name="connsiteY82" fmla="*/ 81280 h 4328160"/>
              <a:gd name="connsiteX83" fmla="*/ 172720 w 2011680"/>
              <a:gd name="connsiteY83" fmla="*/ 50800 h 4328160"/>
              <a:gd name="connsiteX84" fmla="*/ 233680 w 2011680"/>
              <a:gd name="connsiteY84" fmla="*/ 30480 h 4328160"/>
              <a:gd name="connsiteX85" fmla="*/ 264160 w 2011680"/>
              <a:gd name="connsiteY85" fmla="*/ 20320 h 4328160"/>
              <a:gd name="connsiteX86" fmla="*/ 294640 w 2011680"/>
              <a:gd name="connsiteY86" fmla="*/ 10160 h 4328160"/>
              <a:gd name="connsiteX87" fmla="*/ 375920 w 2011680"/>
              <a:gd name="connsiteY87" fmla="*/ 0 h 4328160"/>
              <a:gd name="connsiteX88" fmla="*/ 629920 w 2011680"/>
              <a:gd name="connsiteY88" fmla="*/ 10160 h 4328160"/>
              <a:gd name="connsiteX89" fmla="*/ 670560 w 2011680"/>
              <a:gd name="connsiteY89" fmla="*/ 20320 h 4328160"/>
              <a:gd name="connsiteX90" fmla="*/ 985520 w 2011680"/>
              <a:gd name="connsiteY90" fmla="*/ 30480 h 4328160"/>
              <a:gd name="connsiteX91" fmla="*/ 1097280 w 2011680"/>
              <a:gd name="connsiteY91" fmla="*/ 71120 h 4328160"/>
              <a:gd name="connsiteX92" fmla="*/ 1107440 w 2011680"/>
              <a:gd name="connsiteY92" fmla="*/ 101600 h 4328160"/>
              <a:gd name="connsiteX93" fmla="*/ 1107440 w 2011680"/>
              <a:gd name="connsiteY93" fmla="*/ 375920 h 4328160"/>
              <a:gd name="connsiteX94" fmla="*/ 1117600 w 2011680"/>
              <a:gd name="connsiteY94" fmla="*/ 599440 h 4328160"/>
              <a:gd name="connsiteX95" fmla="*/ 1107440 w 2011680"/>
              <a:gd name="connsiteY95" fmla="*/ 802640 h 4328160"/>
              <a:gd name="connsiteX96" fmla="*/ 1087120 w 2011680"/>
              <a:gd name="connsiteY96" fmla="*/ 863600 h 4328160"/>
              <a:gd name="connsiteX97" fmla="*/ 1056640 w 2011680"/>
              <a:gd name="connsiteY97" fmla="*/ 965200 h 4328160"/>
              <a:gd name="connsiteX98" fmla="*/ 1046480 w 2011680"/>
              <a:gd name="connsiteY98" fmla="*/ 995680 h 4328160"/>
              <a:gd name="connsiteX99" fmla="*/ 1005840 w 2011680"/>
              <a:gd name="connsiteY99" fmla="*/ 1056640 h 4328160"/>
              <a:gd name="connsiteX100" fmla="*/ 985520 w 2011680"/>
              <a:gd name="connsiteY100" fmla="*/ 1117600 h 4328160"/>
              <a:gd name="connsiteX101" fmla="*/ 965200 w 2011680"/>
              <a:gd name="connsiteY101" fmla="*/ 1178560 h 432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011680" h="4328160">
                <a:moveTo>
                  <a:pt x="1757680" y="1696720"/>
                </a:moveTo>
                <a:cubicBezTo>
                  <a:pt x="1761067" y="1713653"/>
                  <a:pt x="1763652" y="1730767"/>
                  <a:pt x="1767840" y="1747520"/>
                </a:cubicBezTo>
                <a:cubicBezTo>
                  <a:pt x="1770437" y="1757910"/>
                  <a:pt x="1778000" y="1767290"/>
                  <a:pt x="1778000" y="1778000"/>
                </a:cubicBezTo>
                <a:cubicBezTo>
                  <a:pt x="1778000" y="1822157"/>
                  <a:pt x="1772716" y="1866193"/>
                  <a:pt x="1767840" y="1910080"/>
                </a:cubicBezTo>
                <a:cubicBezTo>
                  <a:pt x="1767595" y="1912284"/>
                  <a:pt x="1755689" y="1981149"/>
                  <a:pt x="1747520" y="1991360"/>
                </a:cubicBezTo>
                <a:cubicBezTo>
                  <a:pt x="1739892" y="2000895"/>
                  <a:pt x="1727200" y="2004907"/>
                  <a:pt x="1717040" y="2011680"/>
                </a:cubicBezTo>
                <a:cubicBezTo>
                  <a:pt x="1713653" y="2021840"/>
                  <a:pt x="1711669" y="2032581"/>
                  <a:pt x="1706880" y="2042160"/>
                </a:cubicBezTo>
                <a:cubicBezTo>
                  <a:pt x="1685713" y="2084493"/>
                  <a:pt x="1671320" y="2082800"/>
                  <a:pt x="1625600" y="2113280"/>
                </a:cubicBezTo>
                <a:lnTo>
                  <a:pt x="1595120" y="2133600"/>
                </a:lnTo>
                <a:cubicBezTo>
                  <a:pt x="1588347" y="2143760"/>
                  <a:pt x="1582617" y="2154699"/>
                  <a:pt x="1574800" y="2164080"/>
                </a:cubicBezTo>
                <a:cubicBezTo>
                  <a:pt x="1565602" y="2175118"/>
                  <a:pt x="1552290" y="2182605"/>
                  <a:pt x="1544320" y="2194560"/>
                </a:cubicBezTo>
                <a:cubicBezTo>
                  <a:pt x="1538379" y="2203471"/>
                  <a:pt x="1538949" y="2215461"/>
                  <a:pt x="1534160" y="2225040"/>
                </a:cubicBezTo>
                <a:cubicBezTo>
                  <a:pt x="1528699" y="2235962"/>
                  <a:pt x="1520613" y="2245360"/>
                  <a:pt x="1513840" y="2255520"/>
                </a:cubicBezTo>
                <a:cubicBezTo>
                  <a:pt x="1517227" y="2265680"/>
                  <a:pt x="1518799" y="2276638"/>
                  <a:pt x="1524000" y="2286000"/>
                </a:cubicBezTo>
                <a:cubicBezTo>
                  <a:pt x="1535860" y="2307348"/>
                  <a:pt x="1556917" y="2323792"/>
                  <a:pt x="1564640" y="2346960"/>
                </a:cubicBezTo>
                <a:cubicBezTo>
                  <a:pt x="1568027" y="2357120"/>
                  <a:pt x="1572477" y="2366985"/>
                  <a:pt x="1574800" y="2377440"/>
                </a:cubicBezTo>
                <a:cubicBezTo>
                  <a:pt x="1579269" y="2397550"/>
                  <a:pt x="1575747" y="2419975"/>
                  <a:pt x="1584960" y="2438400"/>
                </a:cubicBezTo>
                <a:cubicBezTo>
                  <a:pt x="1590421" y="2449322"/>
                  <a:pt x="1605280" y="2451947"/>
                  <a:pt x="1615440" y="2458720"/>
                </a:cubicBezTo>
                <a:cubicBezTo>
                  <a:pt x="1640143" y="2532828"/>
                  <a:pt x="1612535" y="2481217"/>
                  <a:pt x="1757680" y="2499360"/>
                </a:cubicBezTo>
                <a:cubicBezTo>
                  <a:pt x="1783566" y="2502596"/>
                  <a:pt x="1797695" y="2515877"/>
                  <a:pt x="1818640" y="2529840"/>
                </a:cubicBezTo>
                <a:lnTo>
                  <a:pt x="1838960" y="2590800"/>
                </a:lnTo>
                <a:cubicBezTo>
                  <a:pt x="1842347" y="2600960"/>
                  <a:pt x="1843179" y="2612369"/>
                  <a:pt x="1849120" y="2621280"/>
                </a:cubicBezTo>
                <a:cubicBezTo>
                  <a:pt x="1907354" y="2708631"/>
                  <a:pt x="1837536" y="2598112"/>
                  <a:pt x="1879600" y="2682240"/>
                </a:cubicBezTo>
                <a:cubicBezTo>
                  <a:pt x="1885061" y="2693162"/>
                  <a:pt x="1894961" y="2701562"/>
                  <a:pt x="1899920" y="2712720"/>
                </a:cubicBezTo>
                <a:cubicBezTo>
                  <a:pt x="1922025" y="2762457"/>
                  <a:pt x="1916760" y="2768853"/>
                  <a:pt x="1930400" y="2814320"/>
                </a:cubicBezTo>
                <a:cubicBezTo>
                  <a:pt x="1936555" y="2834836"/>
                  <a:pt x="1943947" y="2854960"/>
                  <a:pt x="1950720" y="2875280"/>
                </a:cubicBezTo>
                <a:cubicBezTo>
                  <a:pt x="1954107" y="2885440"/>
                  <a:pt x="1958283" y="2895370"/>
                  <a:pt x="1960880" y="2905760"/>
                </a:cubicBezTo>
                <a:lnTo>
                  <a:pt x="1971040" y="2946400"/>
                </a:lnTo>
                <a:cubicBezTo>
                  <a:pt x="1975322" y="3147652"/>
                  <a:pt x="1962560" y="3318001"/>
                  <a:pt x="1991360" y="3505200"/>
                </a:cubicBezTo>
                <a:cubicBezTo>
                  <a:pt x="1993986" y="3522268"/>
                  <a:pt x="1998133" y="3539067"/>
                  <a:pt x="2001520" y="3556000"/>
                </a:cubicBezTo>
                <a:cubicBezTo>
                  <a:pt x="1979489" y="3820369"/>
                  <a:pt x="1994609" y="3719388"/>
                  <a:pt x="1971040" y="3860800"/>
                </a:cubicBezTo>
                <a:cubicBezTo>
                  <a:pt x="1974427" y="3911600"/>
                  <a:pt x="1974000" y="3962799"/>
                  <a:pt x="1981200" y="4013200"/>
                </a:cubicBezTo>
                <a:cubicBezTo>
                  <a:pt x="1984229" y="4034404"/>
                  <a:pt x="1994747" y="4053840"/>
                  <a:pt x="2001520" y="4074160"/>
                </a:cubicBezTo>
                <a:lnTo>
                  <a:pt x="2011680" y="4104640"/>
                </a:lnTo>
                <a:cubicBezTo>
                  <a:pt x="2008293" y="4131733"/>
                  <a:pt x="2012609" y="4160969"/>
                  <a:pt x="2001520" y="4185920"/>
                </a:cubicBezTo>
                <a:cubicBezTo>
                  <a:pt x="1997170" y="4195707"/>
                  <a:pt x="1980619" y="4191291"/>
                  <a:pt x="1971040" y="4196080"/>
                </a:cubicBezTo>
                <a:cubicBezTo>
                  <a:pt x="1960118" y="4201541"/>
                  <a:pt x="1950720" y="4209627"/>
                  <a:pt x="1940560" y="4216400"/>
                </a:cubicBezTo>
                <a:cubicBezTo>
                  <a:pt x="1908641" y="4264279"/>
                  <a:pt x="1935128" y="4235470"/>
                  <a:pt x="1879600" y="4267200"/>
                </a:cubicBezTo>
                <a:cubicBezTo>
                  <a:pt x="1868998" y="4273258"/>
                  <a:pt x="1860278" y="4282561"/>
                  <a:pt x="1849120" y="4287520"/>
                </a:cubicBezTo>
                <a:cubicBezTo>
                  <a:pt x="1806513" y="4306457"/>
                  <a:pt x="1772841" y="4311915"/>
                  <a:pt x="1727200" y="4318000"/>
                </a:cubicBezTo>
                <a:cubicBezTo>
                  <a:pt x="1696801" y="4322053"/>
                  <a:pt x="1666240" y="4324773"/>
                  <a:pt x="1635760" y="4328160"/>
                </a:cubicBezTo>
                <a:lnTo>
                  <a:pt x="1188720" y="4318000"/>
                </a:lnTo>
                <a:cubicBezTo>
                  <a:pt x="1154708" y="4316740"/>
                  <a:pt x="1121156" y="4307840"/>
                  <a:pt x="1087120" y="4307840"/>
                </a:cubicBezTo>
                <a:cubicBezTo>
                  <a:pt x="999002" y="4307840"/>
                  <a:pt x="911013" y="4314613"/>
                  <a:pt x="822960" y="4318000"/>
                </a:cubicBezTo>
                <a:lnTo>
                  <a:pt x="680720" y="4307840"/>
                </a:lnTo>
                <a:cubicBezTo>
                  <a:pt x="626298" y="4302893"/>
                  <a:pt x="605108" y="4300751"/>
                  <a:pt x="558800" y="4287520"/>
                </a:cubicBezTo>
                <a:cubicBezTo>
                  <a:pt x="548502" y="4284578"/>
                  <a:pt x="537899" y="4282149"/>
                  <a:pt x="528320" y="4277360"/>
                </a:cubicBezTo>
                <a:cubicBezTo>
                  <a:pt x="439665" y="4233033"/>
                  <a:pt x="562926" y="4278598"/>
                  <a:pt x="457200" y="4246880"/>
                </a:cubicBezTo>
                <a:cubicBezTo>
                  <a:pt x="436684" y="4240725"/>
                  <a:pt x="396240" y="4226560"/>
                  <a:pt x="396240" y="4226560"/>
                </a:cubicBezTo>
                <a:cubicBezTo>
                  <a:pt x="348491" y="4178811"/>
                  <a:pt x="377715" y="4204050"/>
                  <a:pt x="304800" y="4155440"/>
                </a:cubicBezTo>
                <a:lnTo>
                  <a:pt x="274320" y="4135120"/>
                </a:lnTo>
                <a:cubicBezTo>
                  <a:pt x="234588" y="4075522"/>
                  <a:pt x="230186" y="4080503"/>
                  <a:pt x="213360" y="4013200"/>
                </a:cubicBezTo>
                <a:lnTo>
                  <a:pt x="193040" y="3931920"/>
                </a:lnTo>
                <a:lnTo>
                  <a:pt x="182880" y="3891280"/>
                </a:lnTo>
                <a:cubicBezTo>
                  <a:pt x="186267" y="3823547"/>
                  <a:pt x="187632" y="3755682"/>
                  <a:pt x="193040" y="3688080"/>
                </a:cubicBezTo>
                <a:cubicBezTo>
                  <a:pt x="194557" y="3669112"/>
                  <a:pt x="208215" y="3617222"/>
                  <a:pt x="213360" y="3596640"/>
                </a:cubicBezTo>
                <a:cubicBezTo>
                  <a:pt x="216747" y="3552613"/>
                  <a:pt x="218644" y="3508447"/>
                  <a:pt x="223520" y="3464560"/>
                </a:cubicBezTo>
                <a:cubicBezTo>
                  <a:pt x="225427" y="3447397"/>
                  <a:pt x="233680" y="3431029"/>
                  <a:pt x="233680" y="3413760"/>
                </a:cubicBezTo>
                <a:cubicBezTo>
                  <a:pt x="233680" y="3362847"/>
                  <a:pt x="226268" y="3312199"/>
                  <a:pt x="223520" y="3261360"/>
                </a:cubicBezTo>
                <a:cubicBezTo>
                  <a:pt x="219494" y="3186885"/>
                  <a:pt x="217386" y="3112315"/>
                  <a:pt x="213360" y="3037840"/>
                </a:cubicBezTo>
                <a:cubicBezTo>
                  <a:pt x="210612" y="2987001"/>
                  <a:pt x="206190" y="2936265"/>
                  <a:pt x="203200" y="2885440"/>
                </a:cubicBezTo>
                <a:cubicBezTo>
                  <a:pt x="199416" y="2821115"/>
                  <a:pt x="197473" y="2756683"/>
                  <a:pt x="193040" y="2692400"/>
                </a:cubicBezTo>
                <a:cubicBezTo>
                  <a:pt x="184685" y="2571257"/>
                  <a:pt x="186142" y="2623795"/>
                  <a:pt x="172720" y="2529840"/>
                </a:cubicBezTo>
                <a:cubicBezTo>
                  <a:pt x="168859" y="2502810"/>
                  <a:pt x="168281" y="2475258"/>
                  <a:pt x="162560" y="2448560"/>
                </a:cubicBezTo>
                <a:cubicBezTo>
                  <a:pt x="158072" y="2427616"/>
                  <a:pt x="149013" y="2407920"/>
                  <a:pt x="142240" y="2387600"/>
                </a:cubicBezTo>
                <a:lnTo>
                  <a:pt x="132080" y="2357120"/>
                </a:lnTo>
                <a:cubicBezTo>
                  <a:pt x="128693" y="2174240"/>
                  <a:pt x="126223" y="1991341"/>
                  <a:pt x="121920" y="1808480"/>
                </a:cubicBezTo>
                <a:cubicBezTo>
                  <a:pt x="119449" y="1703468"/>
                  <a:pt x="117430" y="1598408"/>
                  <a:pt x="111760" y="1493520"/>
                </a:cubicBezTo>
                <a:cubicBezTo>
                  <a:pt x="110648" y="1472950"/>
                  <a:pt x="104155" y="1453001"/>
                  <a:pt x="101600" y="1432560"/>
                </a:cubicBezTo>
                <a:cubicBezTo>
                  <a:pt x="80752" y="1265777"/>
                  <a:pt x="105778" y="1395481"/>
                  <a:pt x="71120" y="1239520"/>
                </a:cubicBezTo>
                <a:cubicBezTo>
                  <a:pt x="67083" y="1187042"/>
                  <a:pt x="56579" y="1013016"/>
                  <a:pt x="40640" y="965200"/>
                </a:cubicBezTo>
                <a:lnTo>
                  <a:pt x="20320" y="904240"/>
                </a:lnTo>
                <a:lnTo>
                  <a:pt x="10160" y="873760"/>
                </a:lnTo>
                <a:cubicBezTo>
                  <a:pt x="6773" y="812800"/>
                  <a:pt x="0" y="751934"/>
                  <a:pt x="0" y="690880"/>
                </a:cubicBezTo>
                <a:cubicBezTo>
                  <a:pt x="0" y="636588"/>
                  <a:pt x="4476" y="582314"/>
                  <a:pt x="10160" y="528320"/>
                </a:cubicBezTo>
                <a:cubicBezTo>
                  <a:pt x="11281" y="517669"/>
                  <a:pt x="17723" y="508230"/>
                  <a:pt x="20320" y="497840"/>
                </a:cubicBezTo>
                <a:cubicBezTo>
                  <a:pt x="24508" y="481087"/>
                  <a:pt x="27391" y="464030"/>
                  <a:pt x="30480" y="447040"/>
                </a:cubicBezTo>
                <a:cubicBezTo>
                  <a:pt x="41509" y="386383"/>
                  <a:pt x="38252" y="391748"/>
                  <a:pt x="50800" y="335280"/>
                </a:cubicBezTo>
                <a:cubicBezTo>
                  <a:pt x="53829" y="321649"/>
                  <a:pt x="57124" y="308066"/>
                  <a:pt x="60960" y="294640"/>
                </a:cubicBezTo>
                <a:cubicBezTo>
                  <a:pt x="63902" y="284342"/>
                  <a:pt x="68712" y="274595"/>
                  <a:pt x="71120" y="264160"/>
                </a:cubicBezTo>
                <a:cubicBezTo>
                  <a:pt x="85116" y="203509"/>
                  <a:pt x="86727" y="173975"/>
                  <a:pt x="101600" y="121920"/>
                </a:cubicBezTo>
                <a:cubicBezTo>
                  <a:pt x="104542" y="111622"/>
                  <a:pt x="104187" y="99013"/>
                  <a:pt x="111760" y="91440"/>
                </a:cubicBezTo>
                <a:cubicBezTo>
                  <a:pt x="119333" y="83867"/>
                  <a:pt x="132080" y="84667"/>
                  <a:pt x="142240" y="81280"/>
                </a:cubicBezTo>
                <a:cubicBezTo>
                  <a:pt x="152400" y="71120"/>
                  <a:pt x="160160" y="57778"/>
                  <a:pt x="172720" y="50800"/>
                </a:cubicBezTo>
                <a:cubicBezTo>
                  <a:pt x="191444" y="40398"/>
                  <a:pt x="213360" y="37253"/>
                  <a:pt x="233680" y="30480"/>
                </a:cubicBezTo>
                <a:lnTo>
                  <a:pt x="264160" y="20320"/>
                </a:lnTo>
                <a:cubicBezTo>
                  <a:pt x="274320" y="16933"/>
                  <a:pt x="284013" y="11488"/>
                  <a:pt x="294640" y="10160"/>
                </a:cubicBezTo>
                <a:lnTo>
                  <a:pt x="375920" y="0"/>
                </a:lnTo>
                <a:cubicBezTo>
                  <a:pt x="460587" y="3387"/>
                  <a:pt x="545386" y="4330"/>
                  <a:pt x="629920" y="10160"/>
                </a:cubicBezTo>
                <a:cubicBezTo>
                  <a:pt x="643850" y="11121"/>
                  <a:pt x="656619" y="19523"/>
                  <a:pt x="670560" y="20320"/>
                </a:cubicBezTo>
                <a:cubicBezTo>
                  <a:pt x="775430" y="26313"/>
                  <a:pt x="880533" y="27093"/>
                  <a:pt x="985520" y="30480"/>
                </a:cubicBezTo>
                <a:cubicBezTo>
                  <a:pt x="1064278" y="39231"/>
                  <a:pt x="1069831" y="16221"/>
                  <a:pt x="1097280" y="71120"/>
                </a:cubicBezTo>
                <a:cubicBezTo>
                  <a:pt x="1102069" y="80699"/>
                  <a:pt x="1104053" y="91440"/>
                  <a:pt x="1107440" y="101600"/>
                </a:cubicBezTo>
                <a:cubicBezTo>
                  <a:pt x="1089029" y="248887"/>
                  <a:pt x="1096455" y="150731"/>
                  <a:pt x="1107440" y="375920"/>
                </a:cubicBezTo>
                <a:cubicBezTo>
                  <a:pt x="1111074" y="450415"/>
                  <a:pt x="1114213" y="524933"/>
                  <a:pt x="1117600" y="599440"/>
                </a:cubicBezTo>
                <a:cubicBezTo>
                  <a:pt x="1114213" y="667173"/>
                  <a:pt x="1115214" y="735269"/>
                  <a:pt x="1107440" y="802640"/>
                </a:cubicBezTo>
                <a:cubicBezTo>
                  <a:pt x="1104985" y="823918"/>
                  <a:pt x="1092315" y="842820"/>
                  <a:pt x="1087120" y="863600"/>
                </a:cubicBezTo>
                <a:cubicBezTo>
                  <a:pt x="1071765" y="925020"/>
                  <a:pt x="1081376" y="890993"/>
                  <a:pt x="1056640" y="965200"/>
                </a:cubicBezTo>
                <a:cubicBezTo>
                  <a:pt x="1053253" y="975360"/>
                  <a:pt x="1052421" y="986769"/>
                  <a:pt x="1046480" y="995680"/>
                </a:cubicBezTo>
                <a:cubicBezTo>
                  <a:pt x="1032933" y="1016000"/>
                  <a:pt x="1013563" y="1033472"/>
                  <a:pt x="1005840" y="1056640"/>
                </a:cubicBezTo>
                <a:lnTo>
                  <a:pt x="985520" y="1117600"/>
                </a:lnTo>
                <a:cubicBezTo>
                  <a:pt x="974683" y="1193461"/>
                  <a:pt x="992293" y="1205653"/>
                  <a:pt x="965200" y="1178560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02" y="2900315"/>
            <a:ext cx="4270437" cy="969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Experimental Exploration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320" y="12668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above design was synthesized using Xilinx ISE tools and targeted on a Virtex-4 FPGA.</a:t>
            </a:r>
          </a:p>
          <a:p>
            <a:r>
              <a:rPr lang="en-US" dirty="0" smtClean="0"/>
              <a:t>Objective of the experiment was to study the above dependence on the LUT utilization and to estimate the critical path delay for the circuit.</a:t>
            </a:r>
          </a:p>
          <a:p>
            <a:r>
              <a:rPr lang="en-US" dirty="0" smtClean="0"/>
              <a:t>The objective of the exploration is to see the trend, and not the exact figures.</a:t>
            </a:r>
          </a:p>
          <a:p>
            <a:r>
              <a:rPr lang="en-US" dirty="0" smtClean="0"/>
              <a:t>We vary the bit length of the </a:t>
            </a:r>
            <a:r>
              <a:rPr lang="en-US" dirty="0" err="1" smtClean="0"/>
              <a:t>gcd</a:t>
            </a:r>
            <a:r>
              <a:rPr lang="en-US" dirty="0" smtClean="0"/>
              <a:t> processor, and repeat the experiments to study the scalability of the design.</a:t>
            </a:r>
          </a:p>
          <a:p>
            <a:r>
              <a:rPr lang="en-US" dirty="0" smtClean="0"/>
              <a:t>This helps in design exploration, as we are able to understand the dependence and  tweak the design </a:t>
            </a:r>
            <a:r>
              <a:rPr lang="en-US" u="sng" dirty="0" smtClean="0">
                <a:solidFill>
                  <a:srgbClr val="C00000"/>
                </a:solidFill>
              </a:rPr>
              <a:t>early in the design cycle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 utilization 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1273922"/>
            <a:ext cx="7432040" cy="43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Delay Estimation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357539"/>
            <a:ext cx="7203440" cy="41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5617" y="622300"/>
            <a:ext cx="7363592" cy="165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667" b="1" dirty="0" smtClean="0">
                <a:solidFill>
                  <a:srgbClr val="002060"/>
                </a:solidFill>
              </a:rPr>
              <a:t>References:</a:t>
            </a:r>
            <a:endParaRPr lang="en-US" sz="2667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Debdeep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Mukhopadhyay</a:t>
            </a:r>
            <a:r>
              <a:rPr lang="en-US" sz="1600" b="1" dirty="0" smtClean="0">
                <a:solidFill>
                  <a:srgbClr val="C00000"/>
                </a:solidFill>
              </a:rPr>
              <a:t> and </a:t>
            </a:r>
            <a:r>
              <a:rPr lang="en-US" sz="1600" b="1" dirty="0" err="1" smtClean="0">
                <a:solidFill>
                  <a:srgbClr val="C00000"/>
                </a:solidFill>
              </a:rPr>
              <a:t>Rajat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Subhra</a:t>
            </a:r>
            <a:r>
              <a:rPr lang="en-US" sz="1600" b="1" dirty="0" smtClean="0">
                <a:solidFill>
                  <a:srgbClr val="C00000"/>
                </a:solidFill>
              </a:rPr>
              <a:t> Chakraborty, Hardware Security: Design, Threats and Safeguards, CRC Press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CRCPres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52" y="2438400"/>
            <a:ext cx="2182147" cy="32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3008" y="261225"/>
            <a:ext cx="786688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Conclusion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</a:t>
            </a:r>
            <a:r>
              <a:rPr lang="en-US" sz="2000" b="1" dirty="0" smtClean="0"/>
              <a:t>roper division of data and control paths, is a key to design a      hardware architecture for an algorithm.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Always start design with a nice architecture diagram: that is the              0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step of VLSI Design!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Performance modeling can be a useful tool to guide the exploration. 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	</a:t>
            </a:r>
            <a:r>
              <a:rPr lang="en-US" sz="2000" b="1" dirty="0" smtClean="0"/>
              <a:t>           More than accurate estimations one can observe                  trends in the design which can be helpful to make early decisions </a:t>
            </a:r>
          </a:p>
          <a:p>
            <a:pPr>
              <a:lnSpc>
                <a:spcPct val="200000"/>
              </a:lnSpc>
            </a:pPr>
            <a:endParaRPr lang="en-US" sz="2000" b="1" dirty="0" smtClean="0"/>
          </a:p>
          <a:p>
            <a:pPr>
              <a:lnSpc>
                <a:spcPct val="200000"/>
              </a:lnSpc>
            </a:pPr>
            <a:endParaRPr lang="en-US" sz="2000" b="1" dirty="0" smtClean="0"/>
          </a:p>
          <a:p>
            <a:pPr>
              <a:lnSpc>
                <a:spcPct val="200000"/>
              </a:lnSpc>
            </a:pPr>
            <a:r>
              <a:rPr lang="en-US" sz="2000" b="1" dirty="0" smtClean="0"/>
              <a:t> </a:t>
            </a:r>
          </a:p>
          <a:p>
            <a:pPr>
              <a:lnSpc>
                <a:spcPct val="200000"/>
              </a:lnSpc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Mapping an Algorithm to Hardware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30" y="1088865"/>
            <a:ext cx="10515600" cy="211153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Conversion of an algorithm to an efficient hardware is a challenging task: </a:t>
            </a:r>
            <a:r>
              <a:rPr lang="en-US" dirty="0" smtClean="0"/>
              <a:t>Performance is a key-decider.</a:t>
            </a:r>
          </a:p>
          <a:p>
            <a:r>
              <a:rPr lang="en-US" dirty="0" smtClean="0"/>
              <a:t>For an efficient design, one needs to: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the components of a hardware design</a:t>
            </a:r>
          </a:p>
          <a:p>
            <a:pPr lvl="1"/>
            <a:r>
              <a:rPr lang="en-US" dirty="0" smtClean="0"/>
              <a:t>Understand the architecture of the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064" y="3053174"/>
            <a:ext cx="4497832" cy="2370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752" y="3447288"/>
            <a:ext cx="19110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Data-path elements are </a:t>
            </a:r>
            <a:r>
              <a:rPr lang="en-US" smtClean="0"/>
              <a:t>the computational units of the design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16368" y="3310128"/>
            <a:ext cx="2331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Control-path </a:t>
            </a:r>
            <a:r>
              <a:rPr lang="en-US" smtClean="0"/>
              <a:t>elements sequence </a:t>
            </a:r>
            <a:r>
              <a:rPr lang="en-US" dirty="0" smtClean="0"/>
              <a:t>the data </a:t>
            </a:r>
            <a:r>
              <a:rPr lang="en-US" smtClean="0"/>
              <a:t>flow through the data-path elements.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Case Study: Binary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98" y="983393"/>
            <a:ext cx="5364242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Input: </a:t>
            </a:r>
            <a:r>
              <a:rPr lang="en-US" dirty="0" smtClean="0"/>
              <a:t>Integers u and v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Output: </a:t>
            </a:r>
            <a:r>
              <a:rPr lang="en-US" dirty="0" smtClean="0"/>
              <a:t>Greatest Common Divisor of u and v, z=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(u!=v) do </a:t>
            </a:r>
          </a:p>
          <a:p>
            <a:pPr lvl="1"/>
            <a:r>
              <a:rPr lang="en-US" dirty="0" smtClean="0"/>
              <a:t>If (u and v are even)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z=2gcd(u/2,v/2)</a:t>
            </a:r>
          </a:p>
          <a:p>
            <a:pPr lvl="1"/>
            <a:r>
              <a:rPr lang="en-US" dirty="0" smtClean="0"/>
              <a:t>else if (u is even and v is odd)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z=</a:t>
            </a:r>
            <a:r>
              <a:rPr lang="en-US" dirty="0" err="1" smtClean="0"/>
              <a:t>gcd</a:t>
            </a:r>
            <a:r>
              <a:rPr lang="en-US" dirty="0" smtClean="0"/>
              <a:t>(u/2,v)</a:t>
            </a:r>
          </a:p>
          <a:p>
            <a:pPr lvl="1"/>
            <a:r>
              <a:rPr lang="en-US" dirty="0" smtClean="0"/>
              <a:t>else if(u is odd and v is even)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z=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/2)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CRC Press.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36456" y="983393"/>
                <a:ext cx="4389120" cy="2677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800" dirty="0"/>
                  <a:t>else</a:t>
                </a:r>
              </a:p>
              <a:p>
                <a:pPr lvl="1"/>
                <a:r>
                  <a:rPr lang="en-US" sz="2800" dirty="0"/>
                  <a:t>    if(u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≥</m:t>
                    </m:r>
                    <m:r>
                      <a:rPr lang="en-US" sz="2800" i="1">
                        <a:latin typeface="Cambria Math" charset="0"/>
                      </a:rPr>
                      <m:t>𝑣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        z=</a:t>
                </a:r>
                <a:r>
                  <a:rPr lang="en-US" sz="2800" dirty="0" err="1"/>
                  <a:t>gcd</a:t>
                </a:r>
                <a:r>
                  <a:rPr lang="en-US" sz="2800" dirty="0"/>
                  <a:t>((u-v)/2,v)</a:t>
                </a:r>
              </a:p>
              <a:p>
                <a:pPr lvl="1"/>
                <a:r>
                  <a:rPr lang="en-US" sz="2800" dirty="0"/>
                  <a:t>    else</a:t>
                </a:r>
              </a:p>
              <a:p>
                <a:pPr lvl="1"/>
                <a:r>
                  <a:rPr lang="en-US" sz="2800" dirty="0"/>
                  <a:t>        z=</a:t>
                </a:r>
                <a:r>
                  <a:rPr lang="en-US" sz="2800" dirty="0" err="1"/>
                  <a:t>gcd</a:t>
                </a:r>
                <a:r>
                  <a:rPr lang="en-US" sz="2800" dirty="0"/>
                  <a:t>(u,(v-u)/2)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456" y="983393"/>
                <a:ext cx="4389120" cy="2677656"/>
              </a:xfrm>
              <a:prstGeom prst="rect">
                <a:avLst/>
              </a:prstGeom>
              <a:blipFill rotWithShape="0">
                <a:blip r:embed="rId3"/>
                <a:stretch>
                  <a:fillRect t="-1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36456" y="3941064"/>
            <a:ext cx="34275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realize a co-processor on FPGA to compute </a:t>
            </a:r>
            <a:r>
              <a:rPr lang="en-US" dirty="0" err="1" smtClean="0"/>
              <a:t>gcd</a:t>
            </a:r>
            <a:r>
              <a:rPr lang="en-US" dirty="0" smtClean="0"/>
              <a:t> of two given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Identification of the States of the Algorithm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78" y="983393"/>
            <a:ext cx="4221242" cy="35245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Input: </a:t>
            </a:r>
            <a:r>
              <a:rPr lang="en-US" sz="2000" dirty="0" smtClean="0"/>
              <a:t>Integers u and v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Output: </a:t>
            </a:r>
            <a:r>
              <a:rPr lang="en-US" sz="2000" dirty="0" smtClean="0"/>
              <a:t>Greatest Common Divisor of u and v, z=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register u and v </a:t>
            </a:r>
          </a:p>
          <a:p>
            <a:pPr marL="0" indent="0">
              <a:buNone/>
            </a:pPr>
            <a:r>
              <a:rPr lang="en-US" sz="2000" dirty="0" smtClean="0"/>
              <a:t>XR=u, YR=v, count=0</a:t>
            </a:r>
          </a:p>
          <a:p>
            <a:pPr marL="0" indent="0">
              <a:buNone/>
            </a:pPr>
            <a:r>
              <a:rPr lang="en-US" sz="2000" dirty="0" smtClean="0"/>
              <a:t>while (XR!=YR) do </a:t>
            </a:r>
          </a:p>
          <a:p>
            <a:pPr marL="457200" lvl="1" indent="0">
              <a:buNone/>
            </a:pPr>
            <a:r>
              <a:rPr lang="en-US" sz="2000" dirty="0" smtClean="0"/>
              <a:t>If (!XR[0] and !YR[0])</a:t>
            </a:r>
          </a:p>
          <a:p>
            <a:pPr marL="914400" lvl="2" indent="0">
              <a:buNone/>
            </a:pPr>
            <a:r>
              <a:rPr lang="en-US" dirty="0" smtClean="0"/>
              <a:t>XR=RIGHT_SHIFT(XR)</a:t>
            </a:r>
          </a:p>
          <a:p>
            <a:pPr marL="914400" lvl="2" indent="0">
              <a:buNone/>
            </a:pPr>
            <a:r>
              <a:rPr lang="en-US" dirty="0" smtClean="0"/>
              <a:t>YR=RIGHT_SHIFT(YR)</a:t>
            </a:r>
          </a:p>
          <a:p>
            <a:pPr marL="914400" lvl="2" indent="0">
              <a:buNone/>
            </a:pPr>
            <a:r>
              <a:rPr lang="en-US" dirty="0" smtClean="0"/>
              <a:t>Count=Count+1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81976" y="979234"/>
            <a:ext cx="504607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else if(XR[0] and !YR[0])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YR=RIGHT_SHIFT(YR)</a:t>
            </a:r>
          </a:p>
          <a:p>
            <a:r>
              <a:rPr lang="en-US" sz="2000" dirty="0" smtClean="0"/>
              <a:t>else if(!XR[0] and YR[0])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XR=RIGHT_SHIFT(XR)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81976" y="2369803"/>
                <a:ext cx="5046072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else</a:t>
                </a:r>
              </a:p>
              <a:p>
                <a:r>
                  <a:rPr lang="en-US" sz="2000" dirty="0" smtClean="0"/>
                  <a:t> if(XR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≥</m:t>
                    </m:r>
                  </m:oMath>
                </a14:m>
                <a:r>
                  <a:rPr lang="en-US" sz="2000" dirty="0" smtClean="0"/>
                  <a:t>YR)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XR=RIGHT_SHIFT(XR-YR)</a:t>
                </a:r>
              </a:p>
              <a:p>
                <a:r>
                  <a:rPr lang="en-US" sz="2000" dirty="0" smtClean="0"/>
                  <a:t>else</a:t>
                </a:r>
              </a:p>
              <a:p>
                <a:r>
                  <a:rPr lang="en-US" sz="2000" dirty="0" smtClean="0"/>
                  <a:t>     YR=RIGHT_SHIFT(YR-XR)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76" y="2369803"/>
                <a:ext cx="5046072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1084" t="-1859" b="-5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81976" y="4046327"/>
            <a:ext cx="504607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while(count &gt; 0)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XR=LEFT_SHIFT(XR)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count=count-1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429354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0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5096" y="3121250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1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3184" y="1007029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2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43184" y="1640953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3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3184" y="2526678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4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280" y="4184826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State 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23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Identification of the Data Path Elements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328" y="548016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" y="117454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Subtractor</a:t>
            </a:r>
            <a:endParaRPr lang="en-US" dirty="0" smtClean="0"/>
          </a:p>
          <a:p>
            <a:r>
              <a:rPr lang="en-US" dirty="0" err="1" smtClean="0"/>
              <a:t>Complementer</a:t>
            </a:r>
            <a:endParaRPr lang="en-US" dirty="0" smtClean="0"/>
          </a:p>
          <a:p>
            <a:r>
              <a:rPr lang="en-US" dirty="0" smtClean="0"/>
              <a:t>Right Shifter</a:t>
            </a:r>
          </a:p>
          <a:p>
            <a:r>
              <a:rPr lang="en-US" dirty="0" smtClean="0"/>
              <a:t>Left Shifter</a:t>
            </a:r>
          </a:p>
          <a:p>
            <a:r>
              <a:rPr lang="en-US" dirty="0" smtClean="0"/>
              <a:t>Counter</a:t>
            </a:r>
          </a:p>
          <a:p>
            <a:r>
              <a:rPr lang="en-US" dirty="0" smtClean="0"/>
              <a:t>Multiplexer: </a:t>
            </a:r>
          </a:p>
          <a:p>
            <a:pPr lvl="1"/>
            <a:r>
              <a:rPr lang="en-US" dirty="0" smtClean="0"/>
              <a:t>Required in large numbers for the switching necessary for the computations done in the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Selection lines in the multiplexer are configured by the control circuitry,   which is essentially a state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Identification of the State Machine of </a:t>
            </a:r>
            <a:r>
              <a:rPr lang="en-US" sz="360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the Control Path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328" y="548016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" y="117454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Control Path is a sequential design.</a:t>
            </a:r>
          </a:p>
          <a:p>
            <a:r>
              <a:rPr lang="en-US" dirty="0" smtClean="0"/>
              <a:t>It can be represented by a state machine.</a:t>
            </a:r>
          </a:p>
          <a:p>
            <a:r>
              <a:rPr lang="en-US" dirty="0" smtClean="0"/>
              <a:t>In this example, there are 6 states.</a:t>
            </a:r>
          </a:p>
          <a:p>
            <a:r>
              <a:rPr lang="en-US" dirty="0" smtClean="0"/>
              <a:t>The controller receives inputs from the partial computations of the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on the current state and input, it performs state transitions. </a:t>
            </a:r>
          </a:p>
          <a:p>
            <a:r>
              <a:rPr lang="en-US" dirty="0" smtClean="0"/>
              <a:t>It also produces control signals which configures the </a:t>
            </a:r>
            <a:r>
              <a:rPr lang="en-US" dirty="0" err="1" smtClean="0"/>
              <a:t>datapath</a:t>
            </a:r>
            <a:r>
              <a:rPr lang="en-US" dirty="0" smtClean="0"/>
              <a:t> elements or switches the multiplexers to sequence the dataflow.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Data Path Architecture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9224" y="1033271"/>
            <a:ext cx="48467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2" y="1033271"/>
            <a:ext cx="4243880" cy="4716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6552" y="1686724"/>
            <a:ext cx="57343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data-path stores the value of XR and YR in two registers.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Registers are </a:t>
            </a:r>
            <a:r>
              <a:rPr lang="en-US" sz="2000" dirty="0" smtClean="0">
                <a:solidFill>
                  <a:srgbClr val="C00000"/>
                </a:solidFill>
              </a:rPr>
              <a:t>loadable</a:t>
            </a:r>
            <a:r>
              <a:rPr lang="en-US" sz="2000" dirty="0" smtClean="0"/>
              <a:t>, </a:t>
            </a:r>
            <a:r>
              <a:rPr lang="en-US" sz="2000" dirty="0" err="1" smtClean="0"/>
              <a:t>ie</a:t>
            </a:r>
            <a:r>
              <a:rPr lang="en-US" sz="2000" dirty="0" smtClean="0"/>
              <a:t>. XR is updated when say </a:t>
            </a:r>
            <a:r>
              <a:rPr lang="en-US" sz="2000" i="1" dirty="0" err="1" smtClean="0"/>
              <a:t>load_XR</a:t>
            </a:r>
            <a:r>
              <a:rPr lang="en-US" sz="2000" dirty="0" smtClean="0"/>
              <a:t> is high.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Values of u and v are initially loaded through the </a:t>
            </a:r>
            <a:r>
              <a:rPr lang="en-US" sz="2000" dirty="0" smtClean="0">
                <a:solidFill>
                  <a:srgbClr val="C00000"/>
                </a:solidFill>
              </a:rPr>
              <a:t>input multiplexer</a:t>
            </a:r>
            <a:r>
              <a:rPr lang="en-US" sz="2000" dirty="0" smtClean="0"/>
              <a:t>, using the control signal </a:t>
            </a:r>
            <a:r>
              <a:rPr lang="en-US" sz="2000" i="1" dirty="0" err="1" smtClean="0"/>
              <a:t>load_uv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Least bits of XR and YR are passed to the controller to indicate whether present values of XR and YR are even or not.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Next iteration values of XR and YR are fed back after needed computations, and this is     controlled by the signal </a:t>
            </a:r>
            <a:r>
              <a:rPr lang="en-US" sz="2000" i="1" dirty="0" err="1" smtClean="0"/>
              <a:t>update_XR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update_YR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76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Data Path Architecture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" y="1033271"/>
            <a:ext cx="4243880" cy="4716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512" y="910500"/>
                <a:ext cx="6099048" cy="506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1900" dirty="0" smtClean="0"/>
                  <a:t>Computations on XR and YR are: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/>
                  <a:t>D</a:t>
                </a:r>
                <a:r>
                  <a:rPr lang="en-US" sz="1900" dirty="0" smtClean="0"/>
                  <a:t>ivision by 2, which is done by two 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Right Shifters</a:t>
                </a:r>
                <a:r>
                  <a:rPr lang="en-US" sz="1900" dirty="0" smtClean="0"/>
                  <a:t>.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 smtClean="0"/>
                  <a:t>Subtraction, Equality Check (</a:t>
                </a:r>
                <a:r>
                  <a:rPr lang="en-US" sz="1900" i="1" dirty="0" smtClean="0"/>
                  <a:t>XR!=YR</a:t>
                </a:r>
                <a:r>
                  <a:rPr lang="en-US" sz="1900" dirty="0" smtClean="0"/>
                  <a:t>), </a:t>
                </a:r>
                <a:r>
                  <a:rPr lang="en-US" sz="1900" dirty="0" err="1" smtClean="0"/>
                  <a:t>Comparision</a:t>
                </a:r>
                <a:r>
                  <a:rPr lang="en-US" sz="1900" dirty="0" smtClean="0"/>
                  <a:t> (</a:t>
                </a:r>
                <a:r>
                  <a:rPr lang="en-US" sz="1900" i="1" dirty="0" smtClean="0"/>
                  <a:t>XR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charset="0"/>
                      </a:rPr>
                      <m:t>≥</m:t>
                    </m:r>
                  </m:oMath>
                </a14:m>
                <a:r>
                  <a:rPr lang="en-US" sz="1900" i="1" dirty="0" smtClean="0"/>
                  <a:t>YR</a:t>
                </a:r>
                <a:r>
                  <a:rPr lang="en-US" sz="1900" dirty="0" smtClean="0"/>
                  <a:t>), all of which is done by a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Subtractor</a:t>
                </a:r>
                <a:r>
                  <a:rPr lang="en-US" sz="1900" dirty="0" smtClean="0"/>
                  <a:t>.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 smtClean="0"/>
                  <a:t>In case, when </a:t>
                </a:r>
                <a:r>
                  <a:rPr lang="en-US" sz="1900" i="1" dirty="0" smtClean="0"/>
                  <a:t>XR&lt;YR</a:t>
                </a:r>
                <a:r>
                  <a:rPr lang="en-US" sz="1900" dirty="0" smtClean="0"/>
                  <a:t>, subtraction YR-XR is to be performed, which is obtained by a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Complementer</a:t>
                </a:r>
                <a:r>
                  <a:rPr lang="en-US" sz="1900" dirty="0" smtClean="0"/>
                  <a:t>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900" dirty="0" smtClean="0"/>
                  <a:t>Next iteration values of XR and YR are loaded, either directly or after subtraction, which is controlled by the signal </a:t>
                </a:r>
                <a:r>
                  <a:rPr lang="en-US" sz="1900" i="1" dirty="0" err="1" smtClean="0"/>
                  <a:t>load_XR_after_sub</a:t>
                </a:r>
                <a:r>
                  <a:rPr lang="en-US" sz="1900" dirty="0" smtClean="0"/>
                  <a:t> and </a:t>
                </a:r>
                <a:r>
                  <a:rPr lang="en-US" sz="1900" i="1" dirty="0" err="1" smtClean="0"/>
                  <a:t>load_YR_after_sub</a:t>
                </a:r>
                <a:endParaRPr lang="en-US" sz="1900" i="1" dirty="0" smtClean="0"/>
              </a:p>
              <a:p>
                <a:pPr marL="342900" indent="-342900">
                  <a:buFont typeface="Arial" charset="0"/>
                  <a:buChar char="•"/>
                </a:pPr>
                <a:endParaRPr lang="en-US" sz="1900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900" dirty="0" smtClean="0"/>
                  <a:t>Circuit also has an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updown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 counter</a:t>
                </a:r>
                <a:r>
                  <a:rPr lang="en-US" sz="1900" dirty="0" smtClean="0"/>
                  <a:t>, which increments when both XR and YR are even.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 smtClean="0"/>
                  <a:t>Finally, when XR=YR, the result is obtained by computing 2</a:t>
                </a:r>
                <a:r>
                  <a:rPr lang="en-US" sz="1900" baseline="30000" dirty="0" smtClean="0"/>
                  <a:t>count</a:t>
                </a:r>
                <a:r>
                  <a:rPr lang="en-US" sz="1900" dirty="0" smtClean="0"/>
                  <a:t>(XR), which is done by a             Left 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Left Shifter</a:t>
                </a:r>
                <a:r>
                  <a:rPr lang="en-US" sz="1900" dirty="0" smtClean="0"/>
                  <a:t>, until count becomes 0.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sz="1900" dirty="0" smtClean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512" y="910500"/>
                <a:ext cx="6099048" cy="5062924"/>
              </a:xfrm>
              <a:prstGeom prst="rect">
                <a:avLst/>
              </a:prstGeom>
              <a:blipFill rotWithShape="0">
                <a:blip r:embed="rId4"/>
                <a:stretch>
                  <a:fillRect l="-80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6" ma:contentTypeDescription="Create a new document." ma:contentTypeScope="" ma:versionID="a3e44f0bfca2731ff4e6623d86105e37">
  <xsd:schema xmlns:xsd="http://www.w3.org/2001/XMLSchema" xmlns:xs="http://www.w3.org/2001/XMLSchema" xmlns:p="http://schemas.microsoft.com/office/2006/metadata/properties" xmlns:ns2="064bcfb2-8d1e-48c8-8a23-3cc418c6f095" xmlns:ns3="cb283630-ccc5-4912-bb7e-38ac8970bf4e" targetNamespace="http://schemas.microsoft.com/office/2006/metadata/properties" ma:root="true" ma:fieldsID="140b812108315f2f9c00d2c0cb092986" ns2:_="" ns3:_="">
    <xsd:import namespace="064bcfb2-8d1e-48c8-8a23-3cc418c6f095"/>
    <xsd:import namespace="cb283630-ccc5-4912-bb7e-38ac8970bf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83630-ccc5-4912-bb7e-38ac8970bf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8B35FF-F352-422A-ACB2-E8A18335C1EA}"/>
</file>

<file path=customXml/itemProps2.xml><?xml version="1.0" encoding="utf-8"?>
<ds:datastoreItem xmlns:ds="http://schemas.openxmlformats.org/officeDocument/2006/customXml" ds:itemID="{E09EE6EB-ABF9-4343-A6A3-A825CF482CA8}"/>
</file>

<file path=customXml/itemProps3.xml><?xml version="1.0" encoding="utf-8"?>
<ds:datastoreItem xmlns:ds="http://schemas.openxmlformats.org/officeDocument/2006/customXml" ds:itemID="{1CB9DDDB-9551-4521-8142-12BBF5EAF4E4}"/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1792</Words>
  <Application>Microsoft Macintosh PowerPoint</Application>
  <PresentationFormat>Widescreen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Calibri Light</vt:lpstr>
      <vt:lpstr>Cambria Math</vt:lpstr>
      <vt:lpstr>Georgia</vt:lpstr>
      <vt:lpstr>ＭＳ Ｐゴシック</vt:lpstr>
      <vt:lpstr>Wingdings</vt:lpstr>
      <vt:lpstr>Arial</vt:lpstr>
      <vt:lpstr>Office Theme</vt:lpstr>
      <vt:lpstr>PowerPoint Presentation</vt:lpstr>
      <vt:lpstr>PowerPoint Presentation</vt:lpstr>
      <vt:lpstr>Mapping an Algorithm to Hardware</vt:lpstr>
      <vt:lpstr>Case Study: Binary gcd processor</vt:lpstr>
      <vt:lpstr>Identification of the States of the Algorithm</vt:lpstr>
      <vt:lpstr>Identification of the Data Path Elements</vt:lpstr>
      <vt:lpstr>Identification of the State Machine of the Control Path</vt:lpstr>
      <vt:lpstr>Data Path Architecture</vt:lpstr>
      <vt:lpstr>Data Path Architecture</vt:lpstr>
      <vt:lpstr>State Machine of the Controller</vt:lpstr>
      <vt:lpstr>State Machine of the Controller</vt:lpstr>
      <vt:lpstr>Performance Evaluation of the Design</vt:lpstr>
      <vt:lpstr>Performance Evaluation of the Design (Contd.)</vt:lpstr>
      <vt:lpstr>Resource Consumption</vt:lpstr>
      <vt:lpstr>LUT Utilization</vt:lpstr>
      <vt:lpstr>LUT Under Utilization</vt:lpstr>
      <vt:lpstr>LUTs in Critical Path to Measure Delay</vt:lpstr>
      <vt:lpstr>Modeling the Components of the gcd processor</vt:lpstr>
      <vt:lpstr>Modeling the Multiplexer</vt:lpstr>
      <vt:lpstr>Total LUT Estimate of the gcd processor</vt:lpstr>
      <vt:lpstr>Total Delay Estimate of the gcd processor</vt:lpstr>
      <vt:lpstr>Total Delay Estimate of the gcd processor</vt:lpstr>
      <vt:lpstr>Experimental Exploration</vt:lpstr>
      <vt:lpstr>LUT utilization </vt:lpstr>
      <vt:lpstr>Delay Estimation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Microsoft Office User</cp:lastModifiedBy>
  <cp:revision>141</cp:revision>
  <dcterms:created xsi:type="dcterms:W3CDTF">2018-09-11T10:32:04Z</dcterms:created>
  <dcterms:modified xsi:type="dcterms:W3CDTF">2018-10-14T16:59:20Z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0x01010078349D642397B540B44A42CA92ADF688</vt:lpwstr>
  </property>
</Properties>
</file>