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5" r:id="rId5"/>
    <p:sldId id="266" r:id="rId6"/>
    <p:sldId id="281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61" r:id="rId21"/>
    <p:sldId id="25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232" y="5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8" Type="http://schemas.openxmlformats.org/officeDocument/2006/relationships/slide" Target="slides/slide7.xml"/><Relationship Id="rId21" Type="http://schemas.openxmlformats.org/officeDocument/2006/relationships/slide" Target="slides/slide20.xml"/><Relationship Id="rId3" Type="http://schemas.openxmlformats.org/officeDocument/2006/relationships/slide" Target="slides/slide2.xml"/><Relationship Id="rId25" Type="http://schemas.openxmlformats.org/officeDocument/2006/relationships/theme" Target="theme/theme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7" Type="http://schemas.openxmlformats.org/officeDocument/2006/relationships/slide" Target="slides/slide6.xml"/><Relationship Id="rId20" Type="http://schemas.openxmlformats.org/officeDocument/2006/relationships/slide" Target="slides/slide19.xml"/><Relationship Id="rId16" Type="http://schemas.openxmlformats.org/officeDocument/2006/relationships/slide" Target="slides/slide15.xml"/><Relationship Id="rId2" Type="http://schemas.openxmlformats.org/officeDocument/2006/relationships/slide" Target="slides/slide1.xml"/><Relationship Id="rId29" Type="http://schemas.openxmlformats.org/officeDocument/2006/relationships/customXml" Target="../customXml/item3.xml"/><Relationship Id="rId24" Type="http://schemas.openxmlformats.org/officeDocument/2006/relationships/viewProps" Target="viewProps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presProps" Target="presProps.xml"/><Relationship Id="rId15" Type="http://schemas.openxmlformats.org/officeDocument/2006/relationships/slide" Target="slides/slide14.xml"/><Relationship Id="rId5" Type="http://schemas.openxmlformats.org/officeDocument/2006/relationships/slide" Target="slides/slide4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9" Type="http://schemas.openxmlformats.org/officeDocument/2006/relationships/slide" Target="slides/slide8.xml"/><Relationship Id="rId22" Type="http://schemas.openxmlformats.org/officeDocument/2006/relationships/slide" Target="slides/slide21.xml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27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  <a:pPr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34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  <a:pPr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67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  <a:pPr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562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  <a:pPr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50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  <a:pPr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62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  <a:pPr/>
              <a:t>10/8/18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99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  <a:pPr/>
              <a:t>10/8/18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793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  <a:pPr/>
              <a:t>10/8/18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7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  <a:pPr/>
              <a:t>10/8/18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9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  <a:pPr/>
              <a:t>10/8/18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95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  <a:pPr/>
              <a:t>10/8/18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88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14B1C-8979-447F-804F-729F00EB3D65}" type="datetimeFigureOut">
              <a:rPr lang="en-US" smtClean="0"/>
              <a:pPr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60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hyperlink" Target="https://www.youtube.com/watch?v=2RVLBUncHJk&amp;list=PL71FE85723FD414D7&amp;index=34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61509" y="2666706"/>
            <a:ext cx="843049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2060"/>
                </a:solidFill>
              </a:rPr>
              <a:t>Course Name: Hardware Security</a:t>
            </a:r>
          </a:p>
          <a:p>
            <a:pPr algn="ctr"/>
            <a:r>
              <a:rPr lang="en-US" sz="2400" b="1" dirty="0" smtClean="0">
                <a:solidFill>
                  <a:srgbClr val="002060"/>
                </a:solidFill>
              </a:rPr>
              <a:t>Faculty Name</a:t>
            </a:r>
            <a:r>
              <a:rPr lang="en-US" sz="2400" b="1" dirty="0">
                <a:solidFill>
                  <a:srgbClr val="002060"/>
                </a:solidFill>
              </a:rPr>
              <a:t>: </a:t>
            </a:r>
            <a:r>
              <a:rPr lang="en-US" sz="2400" b="1" dirty="0" smtClean="0">
                <a:solidFill>
                  <a:srgbClr val="002060"/>
                </a:solidFill>
              </a:rPr>
              <a:t>Prof </a:t>
            </a:r>
            <a:r>
              <a:rPr lang="en-US" sz="2400" b="1" dirty="0" err="1" smtClean="0">
                <a:solidFill>
                  <a:srgbClr val="002060"/>
                </a:solidFill>
              </a:rPr>
              <a:t>Debdeep</a:t>
            </a:r>
            <a:r>
              <a:rPr lang="en-US" sz="2400" b="1" dirty="0" smtClean="0">
                <a:solidFill>
                  <a:srgbClr val="002060"/>
                </a:solidFill>
              </a:rPr>
              <a:t> </a:t>
            </a:r>
            <a:r>
              <a:rPr lang="en-US" sz="2400" b="1" dirty="0" err="1">
                <a:solidFill>
                  <a:srgbClr val="002060"/>
                </a:solidFill>
              </a:rPr>
              <a:t>Mukhopadhyay</a:t>
            </a:r>
            <a:endParaRPr lang="en-US" sz="2400" b="1" dirty="0" smtClean="0">
              <a:solidFill>
                <a:srgbClr val="002060"/>
              </a:solidFill>
            </a:endParaRPr>
          </a:p>
          <a:p>
            <a:pPr algn="ctr"/>
            <a:r>
              <a:rPr lang="en-US" b="1" dirty="0">
                <a:solidFill>
                  <a:srgbClr val="002060"/>
                </a:solidFill>
              </a:rPr>
              <a:t>Department </a:t>
            </a:r>
            <a:r>
              <a:rPr lang="en-US" sz="2400" b="1" dirty="0" smtClean="0">
                <a:solidFill>
                  <a:srgbClr val="002060"/>
                </a:solidFill>
              </a:rPr>
              <a:t>: Computer Science and Engineering</a:t>
            </a:r>
            <a:endParaRPr lang="en-US" sz="2400" b="1" dirty="0">
              <a:solidFill>
                <a:srgbClr val="002060"/>
              </a:solidFill>
            </a:endParaRPr>
          </a:p>
          <a:p>
            <a:pPr algn="ctr"/>
            <a:r>
              <a:rPr lang="en-US" sz="2400" b="1" dirty="0" smtClean="0"/>
              <a:t> 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270792" y="4388812"/>
            <a:ext cx="773417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C00000"/>
                </a:solidFill>
              </a:rPr>
              <a:t>Topic</a:t>
            </a:r>
          </a:p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Lecture 01: Introduction to Hardware Security </a:t>
            </a:r>
            <a:r>
              <a:rPr lang="en-US" sz="2000" b="1" dirty="0" smtClean="0">
                <a:solidFill>
                  <a:srgbClr val="C00000"/>
                </a:solidFill>
              </a:rPr>
              <a:t>(Part-1)</a:t>
            </a:r>
            <a:endParaRPr 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39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PSD FOF NPTEL PPT\64f59690baf9ee45b55c640ae9fcf0df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75072" y="4426766"/>
            <a:ext cx="1689614" cy="227448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 rot="18274327">
            <a:off x="8247583" y="5461502"/>
            <a:ext cx="2395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PIP for  Faculty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545" y="400530"/>
            <a:ext cx="10515600" cy="984388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Stored Program</a:t>
            </a:r>
            <a:endParaRPr lang="en-US" sz="3600" dirty="0">
              <a:solidFill>
                <a:schemeClr val="tx2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726" y="1479396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en-US" sz="2900" dirty="0"/>
              <a:t>Programs are sequence of instructions stored in the memory.</a:t>
            </a:r>
          </a:p>
          <a:p>
            <a:r>
              <a:rPr lang="en-US" altLang="en-US" sz="2900" dirty="0"/>
              <a:t>The CPU consists of:</a:t>
            </a:r>
          </a:p>
          <a:p>
            <a:pPr lvl="1"/>
            <a:r>
              <a:rPr lang="en-US" altLang="en-US" dirty="0"/>
              <a:t>Program Counter (PC) indicates the address of the next instruction to be executed.</a:t>
            </a:r>
          </a:p>
          <a:p>
            <a:pPr lvl="1"/>
            <a:r>
              <a:rPr lang="en-US" altLang="en-US" dirty="0"/>
              <a:t>ALU (Arithmetic Logic Unit)</a:t>
            </a:r>
          </a:p>
          <a:p>
            <a:pPr lvl="2"/>
            <a:r>
              <a:rPr lang="en-US" altLang="en-US" sz="2200" dirty="0"/>
              <a:t>performs arithmetic and logical operations</a:t>
            </a:r>
          </a:p>
          <a:p>
            <a:pPr lvl="1"/>
            <a:r>
              <a:rPr lang="en-US" altLang="en-US" dirty="0"/>
              <a:t>Registers: High Speed storage of operands.</a:t>
            </a:r>
          </a:p>
          <a:p>
            <a:pPr lvl="1"/>
            <a:r>
              <a:rPr lang="en-US" altLang="en-US" dirty="0"/>
              <a:t>Control Unit: That interprets instructions and causes them to be </a:t>
            </a:r>
            <a:r>
              <a:rPr lang="en-US" altLang="en-US" dirty="0" smtClean="0"/>
              <a:t>         executed.</a:t>
            </a:r>
          </a:p>
          <a:p>
            <a:pPr lvl="1"/>
            <a:r>
              <a:rPr lang="en-US" altLang="en-US" dirty="0" smtClean="0"/>
              <a:t>Memory: Memory has several hierarchy</a:t>
            </a:r>
            <a:endParaRPr lang="en-US" altLang="en-US" dirty="0"/>
          </a:p>
          <a:p>
            <a:endParaRPr lang="en-US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30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PSD FOF NPTEL PPT\64f59690baf9ee45b55c640ae9fcf0df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75072" y="4426766"/>
            <a:ext cx="1689614" cy="227448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 rot="18274327">
            <a:off x="8247583" y="5461502"/>
            <a:ext cx="2395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PIP for  Faculty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545" y="400530"/>
            <a:ext cx="10515600" cy="984388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Stored Program and bottle-necks</a:t>
            </a:r>
            <a:endParaRPr lang="en-US" sz="3600" dirty="0">
              <a:solidFill>
                <a:schemeClr val="tx2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849" y="1266034"/>
            <a:ext cx="10515600" cy="2231470"/>
          </a:xfrm>
        </p:spPr>
        <p:txBody>
          <a:bodyPr>
            <a:normAutofit/>
          </a:bodyPr>
          <a:lstStyle/>
          <a:p>
            <a:r>
              <a:rPr lang="en-US" altLang="en-US" dirty="0"/>
              <a:t>The memory stores the instructions, data and intermediate results. Memory has several hierarchy:</a:t>
            </a:r>
          </a:p>
          <a:p>
            <a:pPr lvl="1"/>
            <a:r>
              <a:rPr lang="en-US" altLang="en-US" dirty="0"/>
              <a:t> registers being the highest level and the fastest form.</a:t>
            </a:r>
          </a:p>
          <a:p>
            <a:r>
              <a:rPr lang="en-US" altLang="en-US" dirty="0"/>
              <a:t>Input/ Output: Transmits and receives results and messages (information) from and to the outside world respectively</a:t>
            </a:r>
            <a:r>
              <a:rPr lang="en-US" altLang="en-US" dirty="0" smtClean="0"/>
              <a:t>.</a:t>
            </a:r>
            <a:endParaRPr lang="en-US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0848" y="3497503"/>
            <a:ext cx="8430087" cy="163121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How do you know 0x90ABCD is a code or data?</a:t>
            </a:r>
          </a:p>
          <a:p>
            <a:pPr lvl="1"/>
            <a:r>
              <a:rPr lang="en-US" sz="2000" dirty="0"/>
              <a:t>The OS (software) does not know? </a:t>
            </a:r>
            <a:r>
              <a:rPr lang="en-US" sz="2000" dirty="0">
                <a:sym typeface="Wingdings"/>
              </a:rPr>
              <a:t></a:t>
            </a:r>
          </a:p>
          <a:p>
            <a:r>
              <a:rPr lang="en-US" sz="2000" dirty="0">
                <a:sym typeface="Wingdings"/>
              </a:rPr>
              <a:t>Because of the shared memory bus, there is a bottleneck called memory wall:</a:t>
            </a:r>
          </a:p>
          <a:p>
            <a:pPr lvl="1"/>
            <a:r>
              <a:rPr lang="en-US" sz="2000" dirty="0">
                <a:sym typeface="Wingdings"/>
              </a:rPr>
              <a:t>The memory is much slower compared to the CPU speed.</a:t>
            </a:r>
          </a:p>
          <a:p>
            <a:pPr lvl="1"/>
            <a:r>
              <a:rPr lang="en-US" sz="2000" dirty="0">
                <a:sym typeface="Wingdings"/>
              </a:rPr>
              <a:t>Fast memories called cache, branch-predictions have been developed</a:t>
            </a:r>
            <a:r>
              <a:rPr lang="en-US" sz="2000" dirty="0" smtClean="0">
                <a:sym typeface="Wingdings"/>
              </a:rPr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8734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PSD FOF NPTEL PPT\64f59690baf9ee45b55c640ae9fcf0df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75072" y="4426766"/>
            <a:ext cx="1689614" cy="227448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 rot="18274327">
            <a:off x="8247583" y="5461502"/>
            <a:ext cx="2395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PIP for  Faculty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545" y="329506"/>
            <a:ext cx="10515600" cy="984388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Software Attack Example: Buffer Overflow</a:t>
            </a:r>
            <a:endParaRPr lang="en-US" sz="3600" dirty="0">
              <a:solidFill>
                <a:schemeClr val="tx2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9117" y="1220441"/>
            <a:ext cx="5130553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spcBef>
                <a:spcPct val="50000"/>
              </a:spcBef>
              <a:buNone/>
            </a:pPr>
            <a:r>
              <a:rPr lang="en-US" altLang="en-US" sz="3200" dirty="0" smtClean="0">
                <a:solidFill>
                  <a:srgbClr val="C00000"/>
                </a:solidFill>
              </a:rPr>
              <a:t>Outline of the Attack: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3200" dirty="0" smtClean="0"/>
              <a:t>It </a:t>
            </a:r>
            <a:r>
              <a:rPr lang="en-US" altLang="en-US" sz="3200" dirty="0"/>
              <a:t>may be noted that the program  should not have any effect on the output of the </a:t>
            </a:r>
            <a:r>
              <a:rPr lang="en-US" altLang="en-US" sz="3200" i="1" dirty="0" err="1"/>
              <a:t>printf</a:t>
            </a:r>
            <a:r>
              <a:rPr lang="en-US" altLang="en-US" sz="3200" dirty="0"/>
              <a:t> function in main.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3200" dirty="0"/>
              <a:t>The </a:t>
            </a:r>
            <a:r>
              <a:rPr lang="en-US" altLang="en-US" sz="3200" i="1" dirty="0" err="1"/>
              <a:t>printf</a:t>
            </a:r>
            <a:r>
              <a:rPr lang="en-US" altLang="en-US" sz="3200" dirty="0"/>
              <a:t> function should display the value of the local variable b as 1.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3200" dirty="0"/>
              <a:t>However the </a:t>
            </a:r>
            <a:r>
              <a:rPr lang="en-US" altLang="en-US" sz="3200" i="1" dirty="0" err="1"/>
              <a:t>callfunct</a:t>
            </a:r>
            <a:r>
              <a:rPr lang="en-US" altLang="en-US" sz="3200" dirty="0"/>
              <a:t> changes the return address and makes the control of the program to skip the assignment of x=1.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3200" dirty="0"/>
              <a:t>Thus the program prints 0, while it should print 1.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40545" y="1081966"/>
            <a:ext cx="3858572" cy="44391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1800" dirty="0" smtClean="0"/>
              <a:t>#include &lt;</a:t>
            </a:r>
            <a:r>
              <a:rPr lang="en-US" altLang="en-US" sz="1800" dirty="0" err="1" smtClean="0"/>
              <a:t>stdio.h</a:t>
            </a:r>
            <a:r>
              <a:rPr lang="en-US" altLang="en-US" sz="1800" dirty="0" smtClean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1800" dirty="0" smtClean="0"/>
              <a:t> void </a:t>
            </a:r>
            <a:r>
              <a:rPr lang="en-US" altLang="en-US" sz="1800" dirty="0" err="1" smtClean="0"/>
              <a:t>callfunc</a:t>
            </a:r>
            <a:r>
              <a:rPr lang="en-US" altLang="en-US" sz="1800" dirty="0" smtClean="0"/>
              <a:t>()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1800" dirty="0" smtClean="0"/>
              <a:t>    {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1800" dirty="0" smtClean="0"/>
              <a:t>          </a:t>
            </a:r>
            <a:r>
              <a:rPr lang="en-US" altLang="en-US" sz="1800" dirty="0" err="1" smtClean="0"/>
              <a:t>int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buf</a:t>
            </a:r>
            <a:r>
              <a:rPr lang="en-US" altLang="en-US" sz="1800" dirty="0" smtClean="0"/>
              <a:t>[3];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1800" dirty="0" smtClean="0"/>
              <a:t>          </a:t>
            </a:r>
            <a:r>
              <a:rPr lang="en-US" altLang="en-US" sz="1800" dirty="0" err="1" smtClean="0"/>
              <a:t>int</a:t>
            </a:r>
            <a:r>
              <a:rPr lang="en-US" altLang="en-US" sz="1800" dirty="0" smtClean="0"/>
              <a:t> *ret;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1800" dirty="0" smtClean="0"/>
              <a:t>          ret = </a:t>
            </a:r>
            <a:r>
              <a:rPr lang="en-US" altLang="en-US" sz="1800" dirty="0" err="1" smtClean="0"/>
              <a:t>buf</a:t>
            </a:r>
            <a:r>
              <a:rPr lang="en-US" altLang="en-US" sz="1800" dirty="0" smtClean="0"/>
              <a:t> + 5;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1800" dirty="0" smtClean="0"/>
              <a:t>         *ret = *ret + 7;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1800" dirty="0" smtClean="0"/>
              <a:t>    }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1800" dirty="0" smtClean="0"/>
              <a:t>    void main( 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1800" dirty="0" smtClean="0"/>
              <a:t>    {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1800" dirty="0" smtClean="0"/>
              <a:t>          </a:t>
            </a:r>
            <a:r>
              <a:rPr lang="en-US" altLang="en-US" sz="1800" dirty="0" err="1" smtClean="0"/>
              <a:t>int</a:t>
            </a:r>
            <a:r>
              <a:rPr lang="en-US" altLang="en-US" sz="1800" dirty="0" smtClean="0"/>
              <a:t> b;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1800" dirty="0" smtClean="0"/>
              <a:t>          b = 0;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1800" dirty="0" smtClean="0"/>
              <a:t>          </a:t>
            </a:r>
            <a:r>
              <a:rPr lang="en-US" altLang="en-US" sz="1800" dirty="0" err="1" smtClean="0"/>
              <a:t>callfunc</a:t>
            </a:r>
            <a:r>
              <a:rPr lang="en-US" altLang="en-US" sz="1800" dirty="0" smtClean="0"/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1800" dirty="0" smtClean="0"/>
              <a:t>          b = 1;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1800" dirty="0" smtClean="0"/>
              <a:t>          </a:t>
            </a:r>
            <a:r>
              <a:rPr lang="en-US" altLang="en-US" sz="1800" dirty="0" err="1" smtClean="0"/>
              <a:t>printf</a:t>
            </a:r>
            <a:r>
              <a:rPr lang="en-US" altLang="en-US" sz="1800" dirty="0" smtClean="0"/>
              <a:t>("%d\n", b);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1800" dirty="0" smtClean="0"/>
              <a:t>    } </a:t>
            </a:r>
            <a:endParaRPr lang="en-US" altLang="en-US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740545" y="5521118"/>
            <a:ext cx="68311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Reference:</a:t>
            </a:r>
            <a:r>
              <a:rPr lang="en-US" sz="2000" dirty="0" smtClean="0"/>
              <a:t> Aleph </a:t>
            </a:r>
            <a:r>
              <a:rPr lang="en-US" sz="2000" dirty="0"/>
              <a:t>One, Smashing the Stack for fun and Profit.</a:t>
            </a:r>
          </a:p>
        </p:txBody>
      </p:sp>
    </p:spTree>
    <p:extLst>
      <p:ext uri="{BB962C8B-B14F-4D97-AF65-F5344CB8AC3E}">
        <p14:creationId xmlns:p14="http://schemas.microsoft.com/office/powerpoint/2010/main" val="18686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PSD FOF NPTEL PPT\64f59690baf9ee45b55c640ae9fcf0df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75072" y="4426766"/>
            <a:ext cx="1689614" cy="227448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 rot="18274327">
            <a:off x="8247583" y="5461502"/>
            <a:ext cx="2395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PIP for  Faculty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545" y="400530"/>
            <a:ext cx="10515600" cy="984388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The </a:t>
            </a:r>
            <a:r>
              <a:rPr lang="en-US" sz="3600" dirty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stack’s </a:t>
            </a:r>
            <a:r>
              <a:rPr lang="en-US" sz="3600" dirty="0" smtClean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snapshot</a:t>
            </a:r>
            <a:endParaRPr lang="en-US" sz="3600" dirty="0">
              <a:solidFill>
                <a:schemeClr val="tx2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7" name="AutoShape 6"/>
          <p:cNvSpPr>
            <a:spLocks noChangeAspect="1" noChangeArrowheads="1"/>
          </p:cNvSpPr>
          <p:nvPr/>
        </p:nvSpPr>
        <p:spPr bwMode="auto">
          <a:xfrm>
            <a:off x="1240972" y="1828798"/>
            <a:ext cx="7543800" cy="29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6427335" y="3400423"/>
            <a:ext cx="1100137" cy="3143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600" dirty="0">
                <a:latin typeface="Times New Roman" charset="0"/>
              </a:rPr>
              <a:t>   4  </a:t>
            </a:r>
            <a:r>
              <a:rPr lang="en-US" altLang="en-US" dirty="0">
                <a:latin typeface="Times New Roman" charset="0"/>
              </a:rPr>
              <a:t>bytes</a:t>
            </a:r>
            <a:endParaRPr lang="en-US" altLang="en-US" sz="1600" dirty="0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712460" y="2144711"/>
            <a:ext cx="64436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1712460" y="2927348"/>
            <a:ext cx="6443662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7213147" y="2143123"/>
            <a:ext cx="0" cy="7858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6427335" y="2143123"/>
            <a:ext cx="0" cy="7858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5641522" y="2143123"/>
            <a:ext cx="1588" cy="7858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3439660" y="2143123"/>
            <a:ext cx="1587" cy="7858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5739947" y="2300286"/>
            <a:ext cx="628650" cy="471487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charset="0"/>
              </a:rPr>
              <a:t>*ret</a:t>
            </a:r>
            <a:endParaRPr lang="en-US" altLang="en-US"/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524172" y="2312986"/>
            <a:ext cx="628650" cy="458787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charset="0"/>
              </a:rPr>
              <a:t>sfp</a:t>
            </a:r>
            <a:endParaRPr lang="en-US" altLang="en-US" dirty="0"/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7370310" y="2205036"/>
            <a:ext cx="1100137" cy="62865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charset="0"/>
              </a:rPr>
              <a:t>return</a:t>
            </a:r>
          </a:p>
          <a:p>
            <a:r>
              <a:rPr lang="en-US" altLang="en-US" dirty="0">
                <a:latin typeface="Times New Roman" charset="0"/>
              </a:rPr>
              <a:t>address </a:t>
            </a:r>
            <a:endParaRPr lang="en-US" altLang="en-US" dirty="0"/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3755572" y="2300286"/>
            <a:ext cx="1728788" cy="471487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400" dirty="0">
                <a:latin typeface="Times New Roman" charset="0"/>
              </a:rPr>
              <a:t>           </a:t>
            </a:r>
            <a:r>
              <a:rPr lang="en-US" altLang="en-US" dirty="0" err="1">
                <a:latin typeface="Times New Roman" charset="0"/>
              </a:rPr>
              <a:t>buf</a:t>
            </a:r>
            <a:r>
              <a:rPr lang="en-US" altLang="en-US" dirty="0">
                <a:latin typeface="Times New Roman" charset="0"/>
              </a:rPr>
              <a:t>  </a:t>
            </a:r>
            <a:endParaRPr lang="en-US" altLang="en-US" dirty="0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3441247" y="3243261"/>
            <a:ext cx="22002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5641522" y="3243261"/>
            <a:ext cx="7858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6427335" y="3243261"/>
            <a:ext cx="7858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912735" y="3400423"/>
            <a:ext cx="1414462" cy="3143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400">
                <a:latin typeface="Times New Roman" charset="0"/>
              </a:rPr>
              <a:t>    </a:t>
            </a:r>
            <a:r>
              <a:rPr lang="en-US" altLang="en-US">
                <a:latin typeface="Times New Roman" charset="0"/>
              </a:rPr>
              <a:t>12 bytes</a:t>
            </a:r>
            <a:endParaRPr lang="en-US" altLang="en-US"/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5327197" y="3400423"/>
            <a:ext cx="1414463" cy="3143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600" dirty="0">
                <a:latin typeface="Times New Roman" charset="0"/>
              </a:rPr>
              <a:t>    4 </a:t>
            </a:r>
            <a:r>
              <a:rPr lang="en-US" altLang="en-US" dirty="0">
                <a:latin typeface="Times New Roman" charset="0"/>
              </a:rPr>
              <a:t>bytes</a:t>
            </a:r>
            <a:endParaRPr lang="en-US" altLang="en-US" sz="1600" dirty="0"/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2231572" y="4190998"/>
            <a:ext cx="6248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/>
              <a:t>Thus, buf+20 points to the content in the stack, where the return address is stored.</a:t>
            </a:r>
          </a:p>
        </p:txBody>
      </p:sp>
    </p:spTree>
    <p:extLst>
      <p:ext uri="{BB962C8B-B14F-4D97-AF65-F5344CB8AC3E}">
        <p14:creationId xmlns:p14="http://schemas.microsoft.com/office/powerpoint/2010/main" val="110403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PSD FOF NPTEL PPT\64f59690baf9ee45b55c640ae9fcf0df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75072" y="4426766"/>
            <a:ext cx="1689614" cy="227448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 rot="18274327">
            <a:off x="8247583" y="5461502"/>
            <a:ext cx="2395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PIP for  Faculty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545" y="400530"/>
            <a:ext cx="10515600" cy="984388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Skipping the line x=1</a:t>
            </a:r>
            <a:endParaRPr lang="en-US" sz="3600" dirty="0">
              <a:solidFill>
                <a:schemeClr val="tx2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370431" y="1227312"/>
            <a:ext cx="5627914" cy="449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1400" dirty="0" smtClean="0"/>
              <a:t>Dump of assembler code for function main: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1400" dirty="0" smtClean="0"/>
              <a:t>0x080483e2 &lt;main+0&gt;:    lea    0x4(%</a:t>
            </a:r>
            <a:r>
              <a:rPr lang="en-US" altLang="en-US" sz="1400" dirty="0" err="1" smtClean="0"/>
              <a:t>esp</a:t>
            </a:r>
            <a:r>
              <a:rPr lang="en-US" altLang="en-US" sz="1400" dirty="0" smtClean="0"/>
              <a:t>),%</a:t>
            </a:r>
            <a:r>
              <a:rPr lang="en-US" altLang="en-US" sz="1400" dirty="0" err="1" smtClean="0"/>
              <a:t>ecx</a:t>
            </a:r>
            <a:endParaRPr lang="en-US" altLang="en-US" sz="1400" dirty="0" smtClean="0"/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1400" dirty="0" smtClean="0"/>
              <a:t>0x080483e6 &lt;main+4&gt;:    and    $0xfffffff0,%esp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1400" dirty="0" smtClean="0"/>
              <a:t>0x080483e9 &lt;main+7&gt;:    </a:t>
            </a:r>
            <a:r>
              <a:rPr lang="en-US" altLang="en-US" sz="1400" dirty="0" err="1" smtClean="0"/>
              <a:t>pushl</a:t>
            </a:r>
            <a:r>
              <a:rPr lang="en-US" altLang="en-US" sz="1400" dirty="0" smtClean="0"/>
              <a:t>  0xfffffffc(%</a:t>
            </a:r>
            <a:r>
              <a:rPr lang="en-US" altLang="en-US" sz="1400" dirty="0" err="1" smtClean="0"/>
              <a:t>ecx</a:t>
            </a:r>
            <a:r>
              <a:rPr lang="en-US" altLang="en-US" sz="1400" dirty="0" smtClean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1400" dirty="0" smtClean="0"/>
              <a:t>0x080483ec &lt;main+10&gt;:   push   %</a:t>
            </a:r>
            <a:r>
              <a:rPr lang="en-US" altLang="en-US" sz="1400" dirty="0" err="1" smtClean="0"/>
              <a:t>ebp</a:t>
            </a:r>
            <a:endParaRPr lang="en-US" altLang="en-US" sz="1400" dirty="0" smtClean="0"/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1400" dirty="0" smtClean="0"/>
              <a:t>0x080483ed &lt;main+11&gt;:   </a:t>
            </a:r>
            <a:r>
              <a:rPr lang="en-US" altLang="en-US" sz="1400" dirty="0" err="1" smtClean="0"/>
              <a:t>mov</a:t>
            </a:r>
            <a:r>
              <a:rPr lang="en-US" altLang="en-US" sz="1400" dirty="0" smtClean="0"/>
              <a:t>    %</a:t>
            </a:r>
            <a:r>
              <a:rPr lang="en-US" altLang="en-US" sz="1400" dirty="0" err="1" smtClean="0"/>
              <a:t>esp</a:t>
            </a:r>
            <a:r>
              <a:rPr lang="en-US" altLang="en-US" sz="1400" dirty="0" smtClean="0"/>
              <a:t>,%</a:t>
            </a:r>
            <a:r>
              <a:rPr lang="en-US" altLang="en-US" sz="1400" dirty="0" err="1" smtClean="0"/>
              <a:t>ebp</a:t>
            </a:r>
            <a:endParaRPr lang="en-US" altLang="en-US" sz="1400" dirty="0" smtClean="0"/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1400" dirty="0" smtClean="0"/>
              <a:t>0x080483ef &lt;main+13&gt;:   push   %</a:t>
            </a:r>
            <a:r>
              <a:rPr lang="en-US" altLang="en-US" sz="1400" dirty="0" err="1" smtClean="0"/>
              <a:t>ecx</a:t>
            </a:r>
            <a:endParaRPr lang="en-US" altLang="en-US" sz="1400" dirty="0" smtClean="0"/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1400" dirty="0" smtClean="0"/>
              <a:t>0x080483f0 &lt;main+14&gt;:   sub    $0x24,%esp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1400" dirty="0" smtClean="0"/>
              <a:t>0x080483f3 &lt;main+17&gt;:   </a:t>
            </a:r>
            <a:r>
              <a:rPr lang="en-US" altLang="en-US" sz="1400" dirty="0" err="1" smtClean="0"/>
              <a:t>movl</a:t>
            </a:r>
            <a:r>
              <a:rPr lang="en-US" altLang="en-US" sz="1400" dirty="0" smtClean="0"/>
              <a:t>   $0x0,0xfffffff8(%</a:t>
            </a:r>
            <a:r>
              <a:rPr lang="en-US" altLang="en-US" sz="1400" dirty="0" err="1" smtClean="0"/>
              <a:t>ebp</a:t>
            </a:r>
            <a:r>
              <a:rPr lang="en-US" altLang="en-US" sz="1400" dirty="0" smtClean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1400" dirty="0" smtClean="0"/>
              <a:t>0x080483fa &lt;main+24&gt;:   call   0x80483c4 &lt;</a:t>
            </a:r>
            <a:r>
              <a:rPr lang="en-US" altLang="en-US" sz="1400" dirty="0" err="1" smtClean="0"/>
              <a:t>callfunc</a:t>
            </a:r>
            <a:r>
              <a:rPr lang="en-US" altLang="en-US" sz="1400" dirty="0" smtClean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1400" dirty="0" smtClean="0">
                <a:solidFill>
                  <a:srgbClr val="FF0000"/>
                </a:solidFill>
              </a:rPr>
              <a:t>0x080483ff &lt;main+29&gt;:   </a:t>
            </a:r>
            <a:r>
              <a:rPr lang="en-US" altLang="en-US" sz="1400" dirty="0" err="1" smtClean="0">
                <a:solidFill>
                  <a:srgbClr val="FF0000"/>
                </a:solidFill>
              </a:rPr>
              <a:t>movl</a:t>
            </a:r>
            <a:r>
              <a:rPr lang="en-US" altLang="en-US" sz="1400" dirty="0" smtClean="0">
                <a:solidFill>
                  <a:srgbClr val="FF0000"/>
                </a:solidFill>
              </a:rPr>
              <a:t>   $0x1,0xfffffff8(%</a:t>
            </a:r>
            <a:r>
              <a:rPr lang="en-US" altLang="en-US" sz="1400" dirty="0" err="1" smtClean="0">
                <a:solidFill>
                  <a:srgbClr val="FF0000"/>
                </a:solidFill>
              </a:rPr>
              <a:t>ebp</a:t>
            </a:r>
            <a:r>
              <a:rPr lang="en-US" altLang="en-US" sz="1400" dirty="0" smtClean="0">
                <a:solidFill>
                  <a:srgbClr val="FF0000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1400" dirty="0" smtClean="0"/>
              <a:t>0x08048406 &lt;main+36&gt;:   </a:t>
            </a:r>
            <a:r>
              <a:rPr lang="en-US" altLang="en-US" sz="1400" dirty="0" err="1" smtClean="0"/>
              <a:t>mov</a:t>
            </a:r>
            <a:r>
              <a:rPr lang="en-US" altLang="en-US" sz="1400" dirty="0" smtClean="0"/>
              <a:t>    0xfffffff8(%</a:t>
            </a:r>
            <a:r>
              <a:rPr lang="en-US" altLang="en-US" sz="1400" dirty="0" err="1" smtClean="0"/>
              <a:t>ebp</a:t>
            </a:r>
            <a:r>
              <a:rPr lang="en-US" altLang="en-US" sz="1400" dirty="0" smtClean="0"/>
              <a:t>),%</a:t>
            </a:r>
            <a:r>
              <a:rPr lang="en-US" altLang="en-US" sz="1400" dirty="0" err="1" smtClean="0"/>
              <a:t>eax</a:t>
            </a:r>
            <a:endParaRPr lang="en-US" altLang="en-US" sz="1400" dirty="0" smtClean="0"/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1400" dirty="0" smtClean="0"/>
              <a:t>0x08048409 &lt;main+39&gt;:   </a:t>
            </a:r>
            <a:r>
              <a:rPr lang="en-US" altLang="en-US" sz="1400" dirty="0" err="1" smtClean="0"/>
              <a:t>mov</a:t>
            </a:r>
            <a:r>
              <a:rPr lang="en-US" altLang="en-US" sz="1400" dirty="0" smtClean="0"/>
              <a:t>    %eax,0x4(%</a:t>
            </a:r>
            <a:r>
              <a:rPr lang="en-US" altLang="en-US" sz="1400" dirty="0" err="1" smtClean="0"/>
              <a:t>esp</a:t>
            </a:r>
            <a:r>
              <a:rPr lang="en-US" altLang="en-US" sz="1400" dirty="0" smtClean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1400" dirty="0" smtClean="0"/>
              <a:t>0x0804840d &lt;main+43&gt;:   </a:t>
            </a:r>
            <a:r>
              <a:rPr lang="en-US" altLang="en-US" sz="1400" dirty="0" err="1" smtClean="0"/>
              <a:t>movl</a:t>
            </a:r>
            <a:r>
              <a:rPr lang="en-US" altLang="en-US" sz="1400" dirty="0" smtClean="0"/>
              <a:t>   $0x8048500,(%</a:t>
            </a:r>
            <a:r>
              <a:rPr lang="en-US" altLang="en-US" sz="1400" dirty="0" err="1" smtClean="0"/>
              <a:t>esp</a:t>
            </a:r>
            <a:r>
              <a:rPr lang="en-US" altLang="en-US" sz="1400" dirty="0" smtClean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1400" dirty="0" smtClean="0"/>
              <a:t>0x08048414 &lt;main+50&gt;:   call   0x80482dc &lt;</a:t>
            </a:r>
            <a:r>
              <a:rPr lang="en-US" altLang="en-US" sz="1400" dirty="0" err="1" smtClean="0"/>
              <a:t>printf@plt</a:t>
            </a:r>
            <a:r>
              <a:rPr lang="en-US" altLang="en-US" sz="1400" dirty="0" smtClean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1400" dirty="0" smtClean="0"/>
              <a:t>0x08048419 &lt;main+55&gt;:   add    $0x24,%esp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1400" dirty="0" smtClean="0"/>
              <a:t>0x0804841c &lt;main+58&gt;:   pop    %</a:t>
            </a:r>
            <a:r>
              <a:rPr lang="en-US" altLang="en-US" sz="1400" dirty="0" err="1" smtClean="0"/>
              <a:t>ecx</a:t>
            </a:r>
            <a:endParaRPr lang="en-US" altLang="en-US" sz="1400" dirty="0" smtClean="0"/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1400" dirty="0" smtClean="0"/>
              <a:t>0x0804841d &lt;main+59&gt;:   pop    %</a:t>
            </a:r>
            <a:r>
              <a:rPr lang="en-US" altLang="en-US" sz="1400" dirty="0" err="1" smtClean="0"/>
              <a:t>ebp</a:t>
            </a:r>
            <a:endParaRPr lang="en-US" altLang="en-US" sz="1400" dirty="0" smtClean="0"/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1400" dirty="0" smtClean="0"/>
              <a:t>0x0804841e &lt;main+60&gt;:   lea    0xfffffffc(%</a:t>
            </a:r>
            <a:r>
              <a:rPr lang="en-US" altLang="en-US" sz="1400" dirty="0" err="1" smtClean="0"/>
              <a:t>ecx</a:t>
            </a:r>
            <a:r>
              <a:rPr lang="en-US" altLang="en-US" sz="1400" dirty="0" smtClean="0"/>
              <a:t>),%</a:t>
            </a:r>
            <a:r>
              <a:rPr lang="en-US" altLang="en-US" sz="1400" dirty="0" err="1" smtClean="0"/>
              <a:t>esp</a:t>
            </a:r>
            <a:endParaRPr lang="en-US" altLang="en-US" sz="1400" dirty="0" smtClean="0"/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1400" dirty="0" smtClean="0"/>
              <a:t>0x08048421 &lt;main+63&gt;:   ret    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1400" dirty="0" smtClean="0"/>
              <a:t>End of assembler dump.</a:t>
            </a:r>
            <a:endParaRPr lang="en-US" altLang="en-US" sz="1400" dirty="0"/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5083629" y="892724"/>
            <a:ext cx="4539341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400" b="1" dirty="0"/>
              <a:t>The address values are obtained using the </a:t>
            </a:r>
            <a:r>
              <a:rPr lang="en-US" altLang="en-US" sz="2400" b="1" dirty="0" err="1"/>
              <a:t>gdb</a:t>
            </a:r>
            <a:r>
              <a:rPr lang="en-US" altLang="en-US" sz="2400" b="1" dirty="0"/>
              <a:t> tool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400" b="1" dirty="0"/>
              <a:t>T</a:t>
            </a:r>
            <a:r>
              <a:rPr lang="en-US" altLang="en-US" sz="2400" b="1" dirty="0" smtClean="0"/>
              <a:t>he </a:t>
            </a:r>
            <a:r>
              <a:rPr lang="en-US" altLang="en-US" sz="2400" b="1" dirty="0"/>
              <a:t>output of which is provided next.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400" b="1" dirty="0"/>
              <a:t>We observe the assignment x=1 marked in yellow.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400" b="1" dirty="0"/>
              <a:t>It is evident from the output of the </a:t>
            </a:r>
            <a:r>
              <a:rPr lang="en-US" altLang="en-US" sz="2400" b="1" dirty="0" err="1"/>
              <a:t>gdb</a:t>
            </a:r>
            <a:r>
              <a:rPr lang="en-US" altLang="en-US" sz="2400" b="1" dirty="0"/>
              <a:t> tool, that the return address needs to be increased by 7, the difference between the memory locations 0x080483ff </a:t>
            </a:r>
            <a:r>
              <a:rPr lang="en-US" altLang="en-US" sz="2400" b="1" dirty="0" smtClean="0"/>
              <a:t>  and </a:t>
            </a:r>
            <a:r>
              <a:rPr lang="en-US" altLang="en-US" sz="2400" b="1" dirty="0"/>
              <a:t>0x08048406.</a:t>
            </a:r>
          </a:p>
        </p:txBody>
      </p:sp>
    </p:spTree>
    <p:extLst>
      <p:ext uri="{BB962C8B-B14F-4D97-AF65-F5344CB8AC3E}">
        <p14:creationId xmlns:p14="http://schemas.microsoft.com/office/powerpoint/2010/main" val="24555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PSD FOF NPTEL PPT\64f59690baf9ee45b55c640ae9fcf0df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75072" y="4426766"/>
            <a:ext cx="1689614" cy="227448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 rot="18274327">
            <a:off x="8247583" y="5461502"/>
            <a:ext cx="2395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PIP for  Faculty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545" y="400530"/>
            <a:ext cx="10515600" cy="984388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Hardware Mitigation of Buffer Overflow</a:t>
            </a:r>
            <a:endParaRPr lang="en-US" sz="3600" dirty="0">
              <a:solidFill>
                <a:schemeClr val="tx2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14" y="1269584"/>
            <a:ext cx="4064298" cy="39491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14912" y="1269584"/>
            <a:ext cx="72496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Hardware Stack stores the function return address: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Whenever it encounters a </a:t>
            </a:r>
            <a:r>
              <a:rPr lang="en-US" sz="2400" dirty="0" err="1" smtClean="0"/>
              <a:t>l.jal</a:t>
            </a:r>
            <a:r>
              <a:rPr lang="en-US" sz="2400" dirty="0" smtClean="0"/>
              <a:t> or </a:t>
            </a:r>
            <a:r>
              <a:rPr lang="en-US" sz="2400" dirty="0" err="1" smtClean="0"/>
              <a:t>l.jalr</a:t>
            </a:r>
            <a:r>
              <a:rPr lang="en-US" sz="2400" dirty="0" smtClean="0"/>
              <a:t> instruction, it pushes the next program counter value to the stack.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Alternatively, if it encounters </a:t>
            </a:r>
            <a:r>
              <a:rPr lang="en-US" sz="2400" dirty="0" err="1" smtClean="0"/>
              <a:t>l.jr</a:t>
            </a:r>
            <a:r>
              <a:rPr lang="en-US" sz="2400" dirty="0" smtClean="0"/>
              <a:t> with register r9 as parameter, it pops its top value and passes that as the return address.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514058" y="3577908"/>
            <a:ext cx="44836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Custom instructions:</a:t>
            </a:r>
          </a:p>
          <a:p>
            <a:r>
              <a:rPr lang="en-US" sz="2000" dirty="0" smtClean="0"/>
              <a:t>l.cust7: when enabled, the return address of the functions are read from hardware stack</a:t>
            </a:r>
          </a:p>
          <a:p>
            <a:r>
              <a:rPr lang="en-US" sz="2000" dirty="0" smtClean="0"/>
              <a:t>l.cust8: Freezes the hardware stack</a:t>
            </a:r>
          </a:p>
          <a:p>
            <a:r>
              <a:rPr lang="en-US" sz="2000" dirty="0" smtClean="0"/>
              <a:t>l.cust1: Unfreezes the hardware stack</a:t>
            </a:r>
          </a:p>
          <a:p>
            <a:r>
              <a:rPr lang="en-US" sz="2000" dirty="0" smtClean="0"/>
              <a:t>l.cust2: Disables the hardware stack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1096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PSD FOF NPTEL PPT\64f59690baf9ee45b55c640ae9fcf0df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75072" y="4426766"/>
            <a:ext cx="1689614" cy="227448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 rot="18274327">
            <a:off x="8247583" y="5461502"/>
            <a:ext cx="2395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PIP for  Faculty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545" y="400530"/>
            <a:ext cx="10515600" cy="984388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Attacks due to Memory Wall</a:t>
            </a:r>
            <a:endParaRPr lang="en-US" sz="3600" dirty="0">
              <a:solidFill>
                <a:schemeClr val="tx2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066800" y="4367784"/>
            <a:ext cx="3505200" cy="13716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pPr marL="273050" indent="-273050">
              <a:lnSpc>
                <a:spcPct val="80000"/>
              </a:lnSpc>
              <a:defRPr/>
            </a:pPr>
            <a:r>
              <a:rPr lang="en-US" sz="2600" dirty="0" smtClean="0">
                <a:latin typeface="Gill Sans MT" pitchFamily="34" charset="0"/>
              </a:rPr>
              <a:t>If there is a </a:t>
            </a:r>
            <a:r>
              <a:rPr lang="en-US" sz="2600" i="1" dirty="0" smtClean="0">
                <a:latin typeface="Gill Sans MT" pitchFamily="34" charset="0"/>
              </a:rPr>
              <a:t>Cache Hit</a:t>
            </a:r>
            <a:endParaRPr lang="en-US" sz="2600" dirty="0" smtClean="0">
              <a:latin typeface="Gill Sans MT" pitchFamily="34" charset="0"/>
            </a:endParaRPr>
          </a:p>
          <a:p>
            <a:pPr lvl="1" indent="-246063">
              <a:lnSpc>
                <a:spcPct val="80000"/>
              </a:lnSpc>
              <a:defRPr/>
            </a:pPr>
            <a:r>
              <a:rPr lang="en-US" sz="2100" dirty="0" smtClean="0">
                <a:latin typeface="Gill Sans MT" pitchFamily="34" charset="0"/>
                <a:cs typeface="+mn-cs"/>
              </a:rPr>
              <a:t>Access time is less</a:t>
            </a:r>
          </a:p>
          <a:p>
            <a:pPr lvl="1" indent="-246063">
              <a:lnSpc>
                <a:spcPct val="80000"/>
              </a:lnSpc>
              <a:defRPr/>
            </a:pPr>
            <a:r>
              <a:rPr lang="en-US" sz="2100" dirty="0" smtClean="0">
                <a:latin typeface="Gill Sans MT" pitchFamily="34" charset="0"/>
                <a:cs typeface="+mn-cs"/>
              </a:rPr>
              <a:t>Power Consumption is less</a:t>
            </a:r>
          </a:p>
          <a:p>
            <a:pPr lvl="1" indent="-246063">
              <a:lnSpc>
                <a:spcPct val="80000"/>
              </a:lnSpc>
              <a:defRPr/>
            </a:pPr>
            <a:endParaRPr lang="en-US" sz="2100" dirty="0" smtClean="0">
              <a:latin typeface="Gill Sans MT" pitchFamily="34" charset="0"/>
              <a:cs typeface="+mn-cs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581400" y="1167384"/>
            <a:ext cx="1981200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algn="ctr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chemeClr val="tx2"/>
                </a:solidFill>
                <a:latin typeface="Constantia" pitchFamily="18" charset="0"/>
                <a:ea typeface="ＭＳ Ｐゴシック" pitchFamily="34" charset="-128"/>
                <a:cs typeface="+mn-cs"/>
              </a:rPr>
              <a:t>Microprocessor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182813" y="3320034"/>
            <a:ext cx="4724400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algn="ctr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Main Memory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105400" y="2310384"/>
            <a:ext cx="10668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algn="ctr">
            <a:solidFill>
              <a:srgbClr val="085091"/>
            </a:solidFill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Cache Memory</a:t>
            </a:r>
          </a:p>
        </p:txBody>
      </p:sp>
      <p:sp>
        <p:nvSpPr>
          <p:cNvPr id="11" name="Left-Right-Up Arrow 10"/>
          <p:cNvSpPr/>
          <p:nvPr/>
        </p:nvSpPr>
        <p:spPr>
          <a:xfrm rot="5400000">
            <a:off x="4038600" y="2234184"/>
            <a:ext cx="1371600" cy="762000"/>
          </a:xfrm>
          <a:prstGeom prst="leftRightUp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Content Placeholder 2"/>
          <p:cNvSpPr>
            <a:spLocks/>
          </p:cNvSpPr>
          <p:nvPr/>
        </p:nvSpPr>
        <p:spPr bwMode="auto">
          <a:xfrm>
            <a:off x="5105400" y="4367784"/>
            <a:ext cx="3733800" cy="13652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r>
              <a:rPr lang="en-US" sz="2600" dirty="0">
                <a:latin typeface="Gill Sans MT" pitchFamily="34" charset="0"/>
                <a:ea typeface="ＭＳ Ｐゴシック" pitchFamily="34" charset="-128"/>
                <a:cs typeface="+mn-cs"/>
              </a:rPr>
              <a:t>If there is a </a:t>
            </a:r>
            <a:r>
              <a:rPr lang="en-US" sz="2600" i="1" dirty="0">
                <a:latin typeface="Gill Sans MT" pitchFamily="34" charset="0"/>
                <a:ea typeface="ＭＳ Ｐゴシック" pitchFamily="34" charset="-128"/>
                <a:cs typeface="+mn-cs"/>
              </a:rPr>
              <a:t>Cache Miss</a:t>
            </a:r>
            <a:endParaRPr lang="en-US" sz="2600" dirty="0">
              <a:latin typeface="Gill Sans MT" pitchFamily="34" charset="0"/>
              <a:ea typeface="ＭＳ Ｐゴシック" pitchFamily="34" charset="-128"/>
              <a:cs typeface="+mn-cs"/>
            </a:endParaRPr>
          </a:p>
          <a:p>
            <a:pPr marL="639763" lvl="1" indent="-246063" eaLnBrk="0" hangingPunct="0">
              <a:lnSpc>
                <a:spcPct val="80000"/>
              </a:lnSpc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/>
            </a:pPr>
            <a:r>
              <a:rPr lang="en-US" sz="2100" dirty="0">
                <a:latin typeface="Gill Sans MT" pitchFamily="34" charset="0"/>
                <a:ea typeface="ＭＳ Ｐゴシック" pitchFamily="34" charset="-128"/>
                <a:cs typeface="+mn-cs"/>
              </a:rPr>
              <a:t>Access time is more</a:t>
            </a:r>
          </a:p>
          <a:p>
            <a:pPr marL="639763" lvl="1" indent="-246063" eaLnBrk="0" hangingPunct="0">
              <a:lnSpc>
                <a:spcPct val="80000"/>
              </a:lnSpc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/>
            </a:pPr>
            <a:r>
              <a:rPr lang="en-US" sz="2100" dirty="0">
                <a:latin typeface="Gill Sans MT" pitchFamily="34" charset="0"/>
                <a:ea typeface="ＭＳ Ｐゴシック" pitchFamily="34" charset="-128"/>
                <a:cs typeface="+mn-cs"/>
              </a:rPr>
              <a:t>Power Consumption is more</a:t>
            </a:r>
          </a:p>
          <a:p>
            <a:pPr marL="639763" lvl="1" indent="-246063" eaLnBrk="0" hangingPunct="0">
              <a:lnSpc>
                <a:spcPct val="80000"/>
              </a:lnSpc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/>
            </a:pPr>
            <a:endParaRPr lang="en-US" sz="2100" dirty="0">
              <a:latin typeface="Gill Sans MT" pitchFamily="34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117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12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PSD FOF NPTEL PPT\64f59690baf9ee45b55c640ae9fcf0df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75072" y="4426766"/>
            <a:ext cx="1689614" cy="227448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545" y="400530"/>
            <a:ext cx="10515600" cy="984388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Timing Attacks due to Cache Memory</a:t>
            </a:r>
            <a:endParaRPr lang="en-US" sz="3600" dirty="0">
              <a:solidFill>
                <a:schemeClr val="tx2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5" name="Content Placeholder 2"/>
          <p:cNvSpPr>
            <a:spLocks noGrp="1"/>
          </p:cNvSpPr>
          <p:nvPr>
            <p:ph idx="4294967295"/>
          </p:nvPr>
        </p:nvSpPr>
        <p:spPr>
          <a:xfrm>
            <a:off x="1066800" y="1325880"/>
            <a:ext cx="8229600" cy="4648200"/>
          </a:xfrm>
        </p:spPr>
        <p:txBody>
          <a:bodyPr/>
          <a:lstStyle/>
          <a:p>
            <a:pPr marL="273050" indent="-273050"/>
            <a:r>
              <a:rPr lang="en-US" sz="2800" dirty="0" smtClean="0">
                <a:solidFill>
                  <a:srgbClr val="FF0000"/>
                </a:solidFill>
                <a:ea typeface="ＭＳ Ｐゴシック"/>
                <a:cs typeface="ＭＳ Ｐゴシック"/>
              </a:rPr>
              <a:t>Uses a spy program to determine cache behavior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648200" y="2545080"/>
            <a:ext cx="2438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648200" y="2849880"/>
            <a:ext cx="2438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648200" y="3154680"/>
            <a:ext cx="2438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648200" y="3459480"/>
            <a:ext cx="2438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648200" y="3764280"/>
            <a:ext cx="2438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648200" y="4069080"/>
            <a:ext cx="2438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648200" y="4373880"/>
            <a:ext cx="2438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648200" y="4678680"/>
            <a:ext cx="2438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2286000" y="2468880"/>
            <a:ext cx="1981200" cy="7620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Microprocessor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1066800" y="4526280"/>
            <a:ext cx="1371600" cy="5334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Spy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1066800" y="3992880"/>
            <a:ext cx="1371600" cy="5334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AES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648200" y="6888480"/>
            <a:ext cx="2438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4648200" y="7193280"/>
            <a:ext cx="2438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648200" y="7498080"/>
            <a:ext cx="2438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48200" y="7802880"/>
            <a:ext cx="2438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648200" y="8107680"/>
            <a:ext cx="2438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648200" y="8412480"/>
            <a:ext cx="2438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4648200" y="8717280"/>
            <a:ext cx="2438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648200" y="9022080"/>
            <a:ext cx="2438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4648200" y="9403080"/>
            <a:ext cx="2438400" cy="3048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4648200" y="10012680"/>
            <a:ext cx="2438400" cy="3048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8200" y="10927080"/>
            <a:ext cx="2438400" cy="3048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4648200" y="11231880"/>
            <a:ext cx="2438400" cy="3048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9" name="Bent-Up Arrow 58"/>
          <p:cNvSpPr/>
          <p:nvPr/>
        </p:nvSpPr>
        <p:spPr>
          <a:xfrm>
            <a:off x="2438400" y="3230880"/>
            <a:ext cx="990600" cy="1676400"/>
          </a:xfrm>
          <a:prstGeom prst="bentUpArrow">
            <a:avLst>
              <a:gd name="adj1" fmla="val 17308"/>
              <a:gd name="adj2" fmla="val 17308"/>
              <a:gd name="adj3" fmla="val 206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114800" y="5135880"/>
            <a:ext cx="3505200" cy="914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Memory</a:t>
            </a:r>
          </a:p>
        </p:txBody>
      </p:sp>
      <p:sp>
        <p:nvSpPr>
          <p:cNvPr id="61" name="Bent-Up Arrow 60"/>
          <p:cNvSpPr/>
          <p:nvPr/>
        </p:nvSpPr>
        <p:spPr>
          <a:xfrm>
            <a:off x="2438400" y="3230880"/>
            <a:ext cx="990600" cy="1143000"/>
          </a:xfrm>
          <a:prstGeom prst="bentUpArrow">
            <a:avLst>
              <a:gd name="adj1" fmla="val 17308"/>
              <a:gd name="adj2" fmla="val 17308"/>
              <a:gd name="adj3" fmla="val 20604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2" name="Bent-Up Arrow 61"/>
          <p:cNvSpPr/>
          <p:nvPr/>
        </p:nvSpPr>
        <p:spPr>
          <a:xfrm>
            <a:off x="2438400" y="3230880"/>
            <a:ext cx="990600" cy="1676400"/>
          </a:xfrm>
          <a:prstGeom prst="bentUpArrow">
            <a:avLst>
              <a:gd name="adj1" fmla="val 17308"/>
              <a:gd name="adj2" fmla="val 17308"/>
              <a:gd name="adj3" fmla="val 206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3" name="TextBox 39"/>
          <p:cNvSpPr txBox="1">
            <a:spLocks noChangeArrowheads="1"/>
          </p:cNvSpPr>
          <p:nvPr/>
        </p:nvSpPr>
        <p:spPr bwMode="auto">
          <a:xfrm>
            <a:off x="4648200" y="1783080"/>
            <a:ext cx="2514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latin typeface="Constantia" pitchFamily="18" charset="0"/>
              </a:rPr>
              <a:t>Cache  Memory</a:t>
            </a:r>
          </a:p>
          <a:p>
            <a:pPr algn="ctr"/>
            <a:r>
              <a:rPr lang="en-US" sz="1600">
                <a:latin typeface="Constantia" pitchFamily="18" charset="0"/>
              </a:rPr>
              <a:t>Part of the cache memory occupied by tables</a:t>
            </a:r>
          </a:p>
        </p:txBody>
      </p:sp>
      <p:sp>
        <p:nvSpPr>
          <p:cNvPr id="64" name="Line Callout 1 63"/>
          <p:cNvSpPr/>
          <p:nvPr/>
        </p:nvSpPr>
        <p:spPr>
          <a:xfrm>
            <a:off x="7467600" y="2392680"/>
            <a:ext cx="1676400" cy="381000"/>
          </a:xfrm>
          <a:prstGeom prst="borderCallout1">
            <a:avLst>
              <a:gd name="adj1" fmla="val 18750"/>
              <a:gd name="adj2" fmla="val -8333"/>
              <a:gd name="adj3" fmla="val 71700"/>
              <a:gd name="adj4" fmla="val -20333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Cache Miss</a:t>
            </a:r>
          </a:p>
        </p:txBody>
      </p:sp>
      <p:sp>
        <p:nvSpPr>
          <p:cNvPr id="65" name="Line Callout 1 64"/>
          <p:cNvSpPr/>
          <p:nvPr/>
        </p:nvSpPr>
        <p:spPr>
          <a:xfrm>
            <a:off x="7467600" y="3307080"/>
            <a:ext cx="1676400" cy="381000"/>
          </a:xfrm>
          <a:prstGeom prst="borderCallout1">
            <a:avLst>
              <a:gd name="adj1" fmla="val 18750"/>
              <a:gd name="adj2" fmla="val -8333"/>
              <a:gd name="adj3" fmla="val 71700"/>
              <a:gd name="adj4" fmla="val -20333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Cache Hit</a:t>
            </a:r>
          </a:p>
        </p:txBody>
      </p:sp>
    </p:spTree>
    <p:extLst>
      <p:ext uri="{BB962C8B-B14F-4D97-AF65-F5344CB8AC3E}">
        <p14:creationId xmlns:p14="http://schemas.microsoft.com/office/powerpoint/2010/main" val="1558928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3.33333E-6 -0.63334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17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3.33333E-6 -0.6333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1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3.33333E-6 -0.63334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17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3.33333E-6 -0.63333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17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3.33333E-6 -0.63334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17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 L 3.33333E-6 -0.63333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17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44444E-6 L 3.33333E-6 -0.63333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17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3.33333E-6 -0.63333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44444E-6 L 3.33333E-6 -1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3.33333E-6 -1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3.33333E-6 -0.95556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000"/>
                            </p:stCondLst>
                            <p:childTnLst>
                              <p:par>
                                <p:cTn id="43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3.33333E-6 -0.95555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PSD FOF NPTEL PPT\64f59690baf9ee45b55c640ae9fcf0df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75072" y="4426766"/>
            <a:ext cx="1689614" cy="227448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545" y="348114"/>
            <a:ext cx="10515600" cy="984388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Micro-architectural Attacks: Design for Security</a:t>
            </a:r>
            <a:endParaRPr lang="en-US" sz="3600" dirty="0">
              <a:solidFill>
                <a:schemeClr val="tx2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977647" y="1290503"/>
            <a:ext cx="4142232" cy="2862322"/>
          </a:xfrm>
          <a:prstGeom prst="rect">
            <a:avLst/>
          </a:prstGeom>
          <a:solidFill>
            <a:srgbClr val="FEB80A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 </a:t>
            </a:r>
            <a:r>
              <a:rPr lang="en-US" dirty="0"/>
              <a:t>quote Bruce </a:t>
            </a:r>
            <a:r>
              <a:rPr lang="en-US" dirty="0" err="1"/>
              <a:t>Schneier</a:t>
            </a:r>
            <a:r>
              <a:rPr lang="en-US" dirty="0"/>
              <a:t>, </a:t>
            </a:r>
            <a:r>
              <a:rPr lang="en-US" dirty="0" smtClean="0"/>
              <a:t>“</a:t>
            </a:r>
            <a:r>
              <a:rPr lang="en-US" b="1" dirty="0" smtClean="0"/>
              <a:t>Fixing </a:t>
            </a:r>
            <a:r>
              <a:rPr lang="en-US" b="1" dirty="0"/>
              <a:t>them either requires a patch that results in a major performance hit, or is impossible and requires a re-architecture of conditional execution in future CPU chips</a:t>
            </a:r>
            <a:r>
              <a:rPr lang="en-US" b="1" dirty="0" smtClean="0"/>
              <a:t>. </a:t>
            </a:r>
            <a:r>
              <a:rPr lang="en-US" dirty="0"/>
              <a:t>It shouldn't be surprising given that microprocessor designers have been building insecure hardware for 20 years. What's surprising is that it took 20 years to discover it</a:t>
            </a:r>
            <a:r>
              <a:rPr lang="en-US" dirty="0" smtClean="0"/>
              <a:t>." 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109608" y="4880240"/>
            <a:ext cx="907096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Reference: </a:t>
            </a:r>
            <a:r>
              <a:rPr lang="en-US" i="1" dirty="0" err="1" smtClean="0"/>
              <a:t>Spectre</a:t>
            </a:r>
            <a:r>
              <a:rPr lang="en-US" i="1" dirty="0" smtClean="0"/>
              <a:t> and Meltdown, </a:t>
            </a:r>
            <a:r>
              <a:rPr lang="en-US" dirty="0" smtClean="0"/>
              <a:t>Daniel </a:t>
            </a:r>
            <a:r>
              <a:rPr lang="en-US" dirty="0" err="1"/>
              <a:t>Gruss</a:t>
            </a:r>
            <a:r>
              <a:rPr lang="en-US" dirty="0"/>
              <a:t>, Moritz </a:t>
            </a:r>
            <a:r>
              <a:rPr lang="en-US" dirty="0" err="1"/>
              <a:t>Lipp</a:t>
            </a:r>
            <a:r>
              <a:rPr lang="en-US" dirty="0"/>
              <a:t>, Yuval </a:t>
            </a:r>
            <a:r>
              <a:rPr lang="en-US" dirty="0" err="1"/>
              <a:t>Yarom</a:t>
            </a:r>
            <a:r>
              <a:rPr lang="en-US" dirty="0"/>
              <a:t>, Paul Kocher, Daniel </a:t>
            </a:r>
            <a:r>
              <a:rPr lang="en-US" dirty="0" err="1"/>
              <a:t>Genkin</a:t>
            </a:r>
            <a:r>
              <a:rPr lang="en-US" dirty="0"/>
              <a:t>, Michael Schwarz, Mike Hamburg, Stefan </a:t>
            </a:r>
            <a:r>
              <a:rPr lang="en-US" dirty="0" err="1"/>
              <a:t>Mangard</a:t>
            </a:r>
            <a:r>
              <a:rPr lang="en-US" dirty="0"/>
              <a:t>, Thomas </a:t>
            </a:r>
            <a:r>
              <a:rPr lang="en-US" dirty="0" err="1"/>
              <a:t>Prescher</a:t>
            </a:r>
            <a:r>
              <a:rPr lang="en-US" dirty="0"/>
              <a:t> and Werner </a:t>
            </a:r>
            <a:r>
              <a:rPr lang="en-US" dirty="0" smtClean="0"/>
              <a:t>Haas, </a:t>
            </a:r>
            <a:r>
              <a:rPr lang="en-US" dirty="0"/>
              <a:t>Google Ground </a:t>
            </a:r>
            <a:r>
              <a:rPr lang="en-US" dirty="0" smtClean="0"/>
              <a:t>Zero Project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3808" y="1183016"/>
            <a:ext cx="68122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Computer Architecture has been designed with performance as a primary design criteria.</a:t>
            </a:r>
          </a:p>
          <a:p>
            <a:r>
              <a:rPr lang="en-US" sz="2400" dirty="0" smtClean="0"/>
              <a:t>Security has been an after thought.</a:t>
            </a:r>
          </a:p>
          <a:p>
            <a:r>
              <a:rPr lang="en-US" sz="2400" dirty="0" smtClean="0"/>
              <a:t>For example: </a:t>
            </a:r>
          </a:p>
          <a:p>
            <a:r>
              <a:rPr lang="en-US" sz="2400" dirty="0" smtClean="0"/>
              <a:t>Speculative </a:t>
            </a:r>
            <a:r>
              <a:rPr lang="en-US" sz="2400" dirty="0"/>
              <a:t>execution is an optimization technique where a computer system performs some task that may not be needed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This has been the basis of the recently discovered attacks: </a:t>
            </a:r>
            <a:r>
              <a:rPr lang="en-US" sz="2400" dirty="0" err="1" smtClean="0">
                <a:solidFill>
                  <a:srgbClr val="FF0000"/>
                </a:solidFill>
              </a:rPr>
              <a:t>Spectre</a:t>
            </a:r>
            <a:r>
              <a:rPr lang="en-US" sz="2400" dirty="0" smtClean="0">
                <a:solidFill>
                  <a:srgbClr val="FF0000"/>
                </a:solidFill>
              </a:rPr>
              <a:t> and Meltdown</a:t>
            </a:r>
            <a:r>
              <a:rPr lang="en-US" sz="2400" dirty="0" smtClean="0"/>
              <a:t>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9748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PSD FOF NPTEL PPT\64f59690baf9ee45b55c640ae9fcf0df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75072" y="4426766"/>
            <a:ext cx="1689614" cy="227448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545" y="348114"/>
            <a:ext cx="10515600" cy="984388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Security can be a game changer</a:t>
            </a:r>
            <a:endParaRPr lang="en-US" sz="3600" dirty="0">
              <a:solidFill>
                <a:schemeClr val="tx2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09608" y="4880240"/>
            <a:ext cx="9070968" cy="6771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Reference: </a:t>
            </a:r>
            <a:r>
              <a:rPr lang="en-US" dirty="0"/>
              <a:t>https://</a:t>
            </a:r>
            <a:r>
              <a:rPr lang="en-US" dirty="0" err="1"/>
              <a:t>www.cnbc.com</a:t>
            </a:r>
            <a:r>
              <a:rPr lang="en-US" dirty="0"/>
              <a:t>/2018/01/04/intel-stock-down-intc-could-meltdown-spectre-exploit-benefit-amd.html</a:t>
            </a: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05" y="1101897"/>
            <a:ext cx="6410063" cy="36083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48748" y="1448473"/>
            <a:ext cx="3590853" cy="286232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Although the vulnerabilities, called </a:t>
            </a:r>
            <a:r>
              <a:rPr lang="en-US" b="1" dirty="0"/>
              <a:t>Meltdown</a:t>
            </a:r>
            <a:r>
              <a:rPr lang="en-US" dirty="0"/>
              <a:t> and </a:t>
            </a:r>
            <a:r>
              <a:rPr lang="en-US" b="1" dirty="0" err="1"/>
              <a:t>Spectre</a:t>
            </a:r>
            <a:r>
              <a:rPr lang="en-US" dirty="0"/>
              <a:t>, affected leading processors in many devices, </a:t>
            </a:r>
            <a:r>
              <a:rPr lang="en-US" b="1" dirty="0"/>
              <a:t>Intel</a:t>
            </a:r>
            <a:r>
              <a:rPr lang="en-US" dirty="0"/>
              <a:t> is bearing most of the fallout </a:t>
            </a:r>
            <a:r>
              <a:rPr lang="en-US" b="1" dirty="0"/>
              <a:t>after</a:t>
            </a:r>
            <a:r>
              <a:rPr lang="en-US" dirty="0"/>
              <a:t> rival AMD distanced itself from the bulk of the issues. </a:t>
            </a:r>
            <a:r>
              <a:rPr lang="en-US" b="1" dirty="0"/>
              <a:t>Intel shares</a:t>
            </a:r>
            <a:r>
              <a:rPr lang="en-US" dirty="0"/>
              <a:t> were down nearly 5 percent, around $43 apiece, </a:t>
            </a:r>
            <a:r>
              <a:rPr lang="en-US" b="1" dirty="0"/>
              <a:t>after</a:t>
            </a:r>
            <a:r>
              <a:rPr lang="en-US" dirty="0"/>
              <a:t> posting a 3 percent decline on Wednesday.</a:t>
            </a:r>
          </a:p>
        </p:txBody>
      </p:sp>
    </p:spTree>
    <p:extLst>
      <p:ext uri="{BB962C8B-B14F-4D97-AF65-F5344CB8AC3E}">
        <p14:creationId xmlns:p14="http://schemas.microsoft.com/office/powerpoint/2010/main" val="50806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94745" y="279400"/>
            <a:ext cx="68106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800" dirty="0">
                <a:solidFill>
                  <a:srgbClr val="C00000"/>
                </a:solidFill>
              </a:rPr>
              <a:t> Concepts Covered:</a:t>
            </a: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</a:rPr>
              <a:t>Cryptology, and Hardware Security</a:t>
            </a:r>
            <a:endParaRPr lang="en-US" sz="2800" dirty="0">
              <a:solidFill>
                <a:srgbClr val="C00000"/>
              </a:solidFill>
            </a:endParaRP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800" dirty="0">
                <a:solidFill>
                  <a:srgbClr val="C00000"/>
                </a:solidFill>
              </a:rPr>
              <a:t>  </a:t>
            </a:r>
            <a:r>
              <a:rPr lang="en-US" sz="2800" dirty="0" smtClean="0">
                <a:solidFill>
                  <a:srgbClr val="C00000"/>
                </a:solidFill>
              </a:rPr>
              <a:t>Hardware Accelerators</a:t>
            </a:r>
            <a:endParaRPr lang="en-US" sz="2800" dirty="0">
              <a:solidFill>
                <a:srgbClr val="C00000"/>
              </a:solidFill>
            </a:endParaRP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800" dirty="0">
                <a:solidFill>
                  <a:srgbClr val="C00000"/>
                </a:solidFill>
              </a:rPr>
              <a:t>  </a:t>
            </a:r>
            <a:r>
              <a:rPr lang="en-US" sz="2800" dirty="0" smtClean="0">
                <a:solidFill>
                  <a:srgbClr val="C00000"/>
                </a:solidFill>
              </a:rPr>
              <a:t>Bottlenecks of Von-Neumann Architecture</a:t>
            </a:r>
            <a:endParaRPr lang="en-US" sz="2800" dirty="0">
              <a:solidFill>
                <a:srgbClr val="C00000"/>
              </a:solidFill>
            </a:endParaRP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800" dirty="0" smtClean="0">
                <a:solidFill>
                  <a:srgbClr val="C00000"/>
                </a:solidFill>
              </a:rPr>
              <a:t> Design-for-Security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97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8848" y="535545"/>
            <a:ext cx="7866888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800" b="1" dirty="0" smtClean="0">
                <a:solidFill>
                  <a:srgbClr val="C00000"/>
                </a:solidFill>
              </a:rPr>
              <a:t>Conclusion</a:t>
            </a:r>
            <a:r>
              <a:rPr lang="en-US" sz="2800" b="1" dirty="0" smtClean="0">
                <a:solidFill>
                  <a:srgbClr val="002060"/>
                </a:solidFill>
              </a:rPr>
              <a:t>:</a:t>
            </a:r>
          </a:p>
          <a:p>
            <a:r>
              <a:rPr lang="en-US" sz="2400" b="1" dirty="0" smtClean="0"/>
              <a:t>Hardware Security has profound influence on modern day.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Hardware provides opportunity to accelerate cryptographic operations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Security Bottleneck in Von-Neumann Architecture and </a:t>
            </a:r>
          </a:p>
          <a:p>
            <a:r>
              <a:rPr lang="en-US" sz="2400" b="1" dirty="0" smtClean="0"/>
              <a:t>Micro-architectural Attacks</a:t>
            </a:r>
          </a:p>
          <a:p>
            <a:endParaRPr lang="en-US" sz="2400" b="1" dirty="0" smtClean="0"/>
          </a:p>
          <a:p>
            <a:r>
              <a:rPr lang="en-US" sz="2400" b="1" smtClean="0"/>
              <a:t>Design-for-Security</a:t>
            </a:r>
            <a:endParaRPr lang="en-US" sz="2400" b="1" dirty="0" smtClean="0"/>
          </a:p>
          <a:p>
            <a:pPr>
              <a:lnSpc>
                <a:spcPct val="200000"/>
              </a:lnSpc>
            </a:pPr>
            <a:endParaRPr lang="en-US" sz="2400" b="1" dirty="0" smtClean="0"/>
          </a:p>
          <a:p>
            <a:pPr>
              <a:lnSpc>
                <a:spcPct val="200000"/>
              </a:lnSpc>
            </a:pPr>
            <a:endParaRPr lang="en-US" sz="2400" b="1" dirty="0" smtClean="0"/>
          </a:p>
          <a:p>
            <a:pPr>
              <a:lnSpc>
                <a:spcPct val="200000"/>
              </a:lnSpc>
            </a:pPr>
            <a:endParaRPr lang="en-US" sz="2400" b="1" dirty="0" smtClean="0"/>
          </a:p>
          <a:p>
            <a:pPr>
              <a:lnSpc>
                <a:spcPct val="200000"/>
              </a:lnSpc>
            </a:pPr>
            <a:r>
              <a:rPr lang="en-US" sz="2400" b="1" dirty="0" smtClean="0"/>
              <a:t> </a:t>
            </a:r>
          </a:p>
          <a:p>
            <a:pPr>
              <a:lnSpc>
                <a:spcPct val="200000"/>
              </a:lnSpc>
            </a:pPr>
            <a:endParaRPr lang="en-US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17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PSD FOF NPTEL PPT\64f59690baf9ee45b55c640ae9fcf0df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75072" y="4426766"/>
            <a:ext cx="1689614" cy="227448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 rot="18274327">
            <a:off x="8247583" y="5461502"/>
            <a:ext cx="2395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PIP for  Faculty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545" y="400529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Cryptology</a:t>
            </a:r>
            <a:endParaRPr lang="en-US" sz="3600" dirty="0">
              <a:solidFill>
                <a:schemeClr val="tx2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726" y="1479396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Objectives:</a:t>
            </a:r>
            <a:r>
              <a:rPr lang="en-US" dirty="0" smtClean="0"/>
              <a:t> </a:t>
            </a:r>
            <a:r>
              <a:rPr lang="en-US" sz="2400" dirty="0" smtClean="0"/>
              <a:t>Aims at design and analysis of algorithms to ensure:</a:t>
            </a:r>
          </a:p>
          <a:p>
            <a:pPr lvl="1"/>
            <a:r>
              <a:rPr lang="en-US" sz="2000" dirty="0" smtClean="0"/>
              <a:t>Confidentiality</a:t>
            </a:r>
          </a:p>
          <a:p>
            <a:pPr lvl="1"/>
            <a:r>
              <a:rPr lang="en-US" sz="2000" dirty="0" smtClean="0"/>
              <a:t>Integrity</a:t>
            </a:r>
          </a:p>
          <a:p>
            <a:pPr lvl="1"/>
            <a:r>
              <a:rPr lang="en-US" sz="2000" dirty="0" smtClean="0"/>
              <a:t>Availability  </a:t>
            </a:r>
            <a:r>
              <a:rPr lang="en-US" dirty="0" smtClean="0"/>
              <a:t> </a:t>
            </a:r>
          </a:p>
          <a:p>
            <a:r>
              <a:rPr lang="en-US" sz="2400" dirty="0" smtClean="0"/>
              <a:t>Recent days there has been humongous advancement in cryptology.</a:t>
            </a:r>
          </a:p>
          <a:p>
            <a:r>
              <a:rPr lang="en-US" sz="2400" dirty="0" smtClean="0"/>
              <a:t>New primitives developed giving us additional capabilities:</a:t>
            </a:r>
          </a:p>
          <a:p>
            <a:pPr lvl="1"/>
            <a:r>
              <a:rPr lang="en-US" sz="2000" dirty="0" smtClean="0"/>
              <a:t>Performing operations on encrypted databased in cloud.</a:t>
            </a:r>
          </a:p>
          <a:p>
            <a:pPr lvl="1"/>
            <a:r>
              <a:rPr lang="en-US" sz="2000" dirty="0" smtClean="0"/>
              <a:t>Post-quantum Cryptography, etc.</a:t>
            </a:r>
          </a:p>
          <a:p>
            <a:r>
              <a:rPr lang="en-US" dirty="0">
                <a:solidFill>
                  <a:srgbClr val="C00000"/>
                </a:solidFill>
              </a:rPr>
              <a:t>“if you think your problem can be solved by </a:t>
            </a:r>
            <a:r>
              <a:rPr lang="en-US" dirty="0" smtClean="0">
                <a:solidFill>
                  <a:srgbClr val="C00000"/>
                </a:solidFill>
              </a:rPr>
              <a:t>cryptography,                then </a:t>
            </a:r>
            <a:r>
              <a:rPr lang="en-US" dirty="0">
                <a:solidFill>
                  <a:srgbClr val="C00000"/>
                </a:solidFill>
              </a:rPr>
              <a:t>you do not understand </a:t>
            </a:r>
            <a:r>
              <a:rPr lang="en-US" dirty="0" smtClean="0">
                <a:solidFill>
                  <a:srgbClr val="C00000"/>
                </a:solidFill>
              </a:rPr>
              <a:t>cryptography and you </a:t>
            </a:r>
            <a:r>
              <a:rPr lang="en-US" dirty="0">
                <a:solidFill>
                  <a:srgbClr val="C00000"/>
                </a:solidFill>
              </a:rPr>
              <a:t>do not </a:t>
            </a:r>
            <a:r>
              <a:rPr lang="en-US" dirty="0" smtClean="0">
                <a:solidFill>
                  <a:srgbClr val="C00000"/>
                </a:solidFill>
              </a:rPr>
              <a:t> understand </a:t>
            </a:r>
            <a:r>
              <a:rPr lang="en-US" dirty="0">
                <a:solidFill>
                  <a:srgbClr val="C00000"/>
                </a:solidFill>
              </a:rPr>
              <a:t>your problem</a:t>
            </a:r>
            <a:r>
              <a:rPr lang="en-US" dirty="0" smtClean="0">
                <a:solidFill>
                  <a:srgbClr val="C00000"/>
                </a:solidFill>
              </a:rPr>
              <a:t>”-[</a:t>
            </a:r>
            <a:r>
              <a:rPr lang="en-US" dirty="0">
                <a:solidFill>
                  <a:srgbClr val="C00000"/>
                </a:solidFill>
              </a:rPr>
              <a:t>Bruce </a:t>
            </a:r>
            <a:r>
              <a:rPr lang="en-US" dirty="0" err="1">
                <a:solidFill>
                  <a:srgbClr val="C00000"/>
                </a:solidFill>
              </a:rPr>
              <a:t>Schneier</a:t>
            </a:r>
            <a:r>
              <a:rPr lang="en-US" dirty="0">
                <a:solidFill>
                  <a:srgbClr val="C00000"/>
                </a:solidFill>
              </a:rPr>
              <a:t>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9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PSD FOF NPTEL PPT\64f59690baf9ee45b55c640ae9fcf0df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75072" y="4426766"/>
            <a:ext cx="1689614" cy="227448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 rot="18274327">
            <a:off x="8247583" y="5461502"/>
            <a:ext cx="2395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PIP for  Faculty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545" y="400530"/>
            <a:ext cx="10515600" cy="984388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Need for </a:t>
            </a:r>
            <a:r>
              <a:rPr lang="en-US" sz="3600" smtClean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Hardware Accelerators for Cryptology</a:t>
            </a:r>
            <a:endParaRPr lang="en-US" sz="3600" dirty="0">
              <a:solidFill>
                <a:schemeClr val="tx2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726" y="1479396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Hardware vs Software speeds:</a:t>
            </a:r>
          </a:p>
          <a:p>
            <a:pPr lvl="1"/>
            <a:r>
              <a:rPr lang="en-US" dirty="0" smtClean="0"/>
              <a:t>Sensitive operations in the internet is becoming very important aspect of web applications.</a:t>
            </a:r>
          </a:p>
          <a:p>
            <a:pPr lvl="1"/>
            <a:r>
              <a:rPr lang="en-US" dirty="0" smtClean="0"/>
              <a:t>E-commerce and net-banking require transfer of sensitive information and are protected by Secure Socket Layer (SSL) and Transport Layer Security (TLS) protocols.</a:t>
            </a:r>
          </a:p>
          <a:p>
            <a:pPr lvl="1"/>
            <a:r>
              <a:rPr lang="en-US" dirty="0" smtClean="0"/>
              <a:t>Open SSL is an open source implementation of SSL and TLS, and accompanying cryptographic algorithms.</a:t>
            </a:r>
          </a:p>
          <a:p>
            <a:r>
              <a:rPr lang="en-US" dirty="0" smtClean="0"/>
              <a:t> </a:t>
            </a:r>
            <a:r>
              <a:rPr lang="en-US" dirty="0" err="1" smtClean="0">
                <a:solidFill>
                  <a:srgbClr val="C00000"/>
                </a:solidFill>
              </a:rPr>
              <a:t>OpenSSL</a:t>
            </a:r>
            <a:r>
              <a:rPr lang="en-US" dirty="0" smtClean="0">
                <a:solidFill>
                  <a:srgbClr val="C00000"/>
                </a:solidFill>
              </a:rPr>
              <a:t> has implementations of symmetric ciphers,              asymmetric ciphers, hash functions, etc. </a:t>
            </a:r>
          </a:p>
          <a:p>
            <a:pPr lvl="1"/>
            <a:r>
              <a:rPr lang="en-US" dirty="0" smtClean="0"/>
              <a:t>However, they are time consuming in software!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7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PSD FOF NPTEL PPT\64f59690baf9ee45b55c640ae9fcf0df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75072" y="4426766"/>
            <a:ext cx="1689614" cy="227448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 rot="18274327">
            <a:off x="8247583" y="5461502"/>
            <a:ext cx="2395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PIP for  Faculty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545" y="400530"/>
            <a:ext cx="10515600" cy="984388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Cryptographic Co-processors</a:t>
            </a:r>
            <a:endParaRPr lang="en-US" sz="3600" dirty="0">
              <a:solidFill>
                <a:schemeClr val="tx2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726" y="1479396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Cryptographic algorithms can be accelerated by providing customized instruction in the processor Instruction Set Architecture (ISA):</a:t>
            </a:r>
          </a:p>
          <a:p>
            <a:pPr lvl="1"/>
            <a:r>
              <a:rPr lang="en-US" dirty="0" smtClean="0"/>
              <a:t>AES-NI: Special Instruction in Intel ISA for performing AES operations.</a:t>
            </a:r>
          </a:p>
          <a:p>
            <a:pPr lvl="1"/>
            <a:r>
              <a:rPr lang="en-US" dirty="0" smtClean="0"/>
              <a:t>PCLMULQDQ: Special Instruction in Intel ISA for carry less multiplication of 2 64-bit operands.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Advantages: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Speed: </a:t>
            </a:r>
            <a:r>
              <a:rPr lang="en-US" dirty="0" smtClean="0"/>
              <a:t>Hardware offers speed, dedicated processing, parallelism.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Security: </a:t>
            </a:r>
            <a:r>
              <a:rPr lang="en-US" dirty="0" smtClean="0"/>
              <a:t>Can rule out many attacks which are possible on pure               software.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PSD FOF NPTEL PPT\64f59690baf9ee45b55c640ae9fcf0df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75072" y="4426766"/>
            <a:ext cx="1689614" cy="227448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 rot="18274327">
            <a:off x="8247583" y="5461502"/>
            <a:ext cx="2395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PIP for  Faculty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545" y="400530"/>
            <a:ext cx="10515600" cy="984388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Intel’s AES-NI: Instruction for AES Operations</a:t>
            </a:r>
            <a:endParaRPr lang="en-US" sz="3600" dirty="0">
              <a:solidFill>
                <a:schemeClr val="tx2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0338" y="1147746"/>
            <a:ext cx="2617222" cy="4449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12281" y="1147746"/>
            <a:ext cx="1773553" cy="2039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660555" y="1147746"/>
            <a:ext cx="1712396" cy="2016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3594953" y="3542537"/>
            <a:ext cx="5914807" cy="7386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  <a:latin typeface="Arial Narrow" pitchFamily="34" charset="0"/>
              </a:rPr>
              <a:t>Reference:</a:t>
            </a:r>
            <a:r>
              <a:rPr lang="en-US" sz="1400" dirty="0" smtClean="0">
                <a:latin typeface="Arial Narrow" pitchFamily="34" charset="0"/>
              </a:rPr>
              <a:t> S</a:t>
            </a:r>
            <a:r>
              <a:rPr lang="en-US" sz="1400" dirty="0">
                <a:latin typeface="Arial Narrow" pitchFamily="34" charset="0"/>
              </a:rPr>
              <a:t>. Mathew, </a:t>
            </a:r>
            <a:r>
              <a:rPr lang="en-US" sz="1400" i="1" dirty="0">
                <a:latin typeface="Arial Narrow" pitchFamily="34" charset="0"/>
              </a:rPr>
              <a:t>53Gbps Native GF(2</a:t>
            </a:r>
            <a:r>
              <a:rPr lang="en-US" sz="1400" i="1" baseline="30000" dirty="0">
                <a:latin typeface="Arial Narrow" pitchFamily="34" charset="0"/>
              </a:rPr>
              <a:t>4)2</a:t>
            </a:r>
            <a:r>
              <a:rPr lang="en-US" sz="1400" i="1" dirty="0">
                <a:latin typeface="Arial Narrow" pitchFamily="34" charset="0"/>
              </a:rPr>
              <a:t> Composite Field AES-Encrypt/Decrypt Accelerator for Content Protection in 45nm </a:t>
            </a:r>
            <a:r>
              <a:rPr lang="en-US" sz="1400" i="1" dirty="0" smtClean="0">
                <a:latin typeface="Arial Narrow" pitchFamily="34" charset="0"/>
              </a:rPr>
              <a:t>High </a:t>
            </a:r>
            <a:r>
              <a:rPr lang="en-US" sz="1400" i="1" dirty="0">
                <a:latin typeface="Arial Narrow" pitchFamily="34" charset="0"/>
              </a:rPr>
              <a:t>Performance </a:t>
            </a:r>
            <a:r>
              <a:rPr lang="en-US" sz="1400" i="1" dirty="0" err="1">
                <a:latin typeface="Arial Narrow" pitchFamily="34" charset="0"/>
              </a:rPr>
              <a:t>Microprocessors,</a:t>
            </a:r>
            <a:r>
              <a:rPr lang="en-US" sz="1400" dirty="0" err="1">
                <a:latin typeface="Arial Narrow" pitchFamily="34" charset="0"/>
              </a:rPr>
              <a:t>VTS</a:t>
            </a:r>
            <a:r>
              <a:rPr lang="en-US" sz="1400" dirty="0">
                <a:latin typeface="Arial Narrow" pitchFamily="34" charset="0"/>
              </a:rPr>
              <a:t> 2010</a:t>
            </a:r>
          </a:p>
        </p:txBody>
      </p:sp>
    </p:spTree>
    <p:extLst>
      <p:ext uri="{BB962C8B-B14F-4D97-AF65-F5344CB8AC3E}">
        <p14:creationId xmlns:p14="http://schemas.microsoft.com/office/powerpoint/2010/main" val="47612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PSD FOF NPTEL PPT\64f59690baf9ee45b55c640ae9fcf0df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75072" y="4426766"/>
            <a:ext cx="1689614" cy="227448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 rot="18274327">
            <a:off x="8247583" y="5461502"/>
            <a:ext cx="2395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PIP for  Faculty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545" y="400530"/>
            <a:ext cx="10515600" cy="984388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A Case Study of ECC Co-processors</a:t>
            </a:r>
            <a:endParaRPr lang="en-US" sz="3600" dirty="0">
              <a:solidFill>
                <a:schemeClr val="tx2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726" y="1479396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Elliptic Curve Cryptography (ECC) is an efficient public key cipher.</a:t>
            </a:r>
          </a:p>
          <a:p>
            <a:pPr lvl="1"/>
            <a:r>
              <a:rPr lang="en-US" dirty="0" smtClean="0"/>
              <a:t>Elliptic Curve Scalar Multiplication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4107402" y="2766642"/>
            <a:ext cx="1890943" cy="1429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090903" y="3117553"/>
            <a:ext cx="1047565" cy="8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090904" y="3774491"/>
            <a:ext cx="1047565" cy="8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450237" y="2766642"/>
            <a:ext cx="1065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Scalar (x)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450237" y="3196475"/>
            <a:ext cx="1065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 Point (P)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998345" y="3472417"/>
            <a:ext cx="1047565" cy="8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982930" y="2979053"/>
            <a:ext cx="1065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Scalar Product (</a:t>
            </a:r>
            <a:r>
              <a:rPr lang="en-US" dirty="0" err="1" smtClean="0"/>
              <a:t>xP</a:t>
            </a:r>
            <a:r>
              <a:rPr lang="en-US" dirty="0" smtClean="0"/>
              <a:t> 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86183" y="3117553"/>
            <a:ext cx="1373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ECC Scalar </a:t>
            </a:r>
          </a:p>
          <a:p>
            <a:r>
              <a:rPr lang="en-US" dirty="0" smtClean="0"/>
              <a:t>Multiplier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15465" y="4608158"/>
            <a:ext cx="814143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Reference: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www.youtube.com/watch?v=2RVLBUncHJk&amp;list=PL71FE85723FD414D7&amp;index=34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584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PSD FOF NPTEL PPT\64f59690baf9ee45b55c640ae9fcf0df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75072" y="4426766"/>
            <a:ext cx="1689614" cy="227448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 rot="18274327">
            <a:off x="8247583" y="5461502"/>
            <a:ext cx="2395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PIP for  Faculty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545" y="400530"/>
            <a:ext cx="10515600" cy="984388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A Case Study of ECC Co-processors (Contd.)</a:t>
            </a:r>
            <a:endParaRPr lang="en-US" sz="3600" dirty="0">
              <a:solidFill>
                <a:schemeClr val="tx2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726" y="1479396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Elliptic Curve Cryptography (ECC) is costly:</a:t>
            </a:r>
          </a:p>
          <a:p>
            <a:pPr lvl="1"/>
            <a:r>
              <a:rPr lang="en-US" dirty="0" smtClean="0"/>
              <a:t>For n-bit key for characteristic 2 curves (n could be 163 or 233), number of finite field operations are roughly: </a:t>
            </a:r>
          </a:p>
          <a:p>
            <a:pPr lvl="1"/>
            <a:r>
              <a:rPr lang="en-US" dirty="0" smtClean="0"/>
              <a:t>#</a:t>
            </a:r>
            <a:r>
              <a:rPr lang="en-US" dirty="0" err="1" smtClean="0"/>
              <a:t>Inv</a:t>
            </a:r>
            <a:r>
              <a:rPr lang="en-US" dirty="0" smtClean="0"/>
              <a:t>: 2n, #</a:t>
            </a:r>
            <a:r>
              <a:rPr lang="en-US" dirty="0" err="1" smtClean="0"/>
              <a:t>Mul</a:t>
            </a:r>
            <a:r>
              <a:rPr lang="en-US" dirty="0" smtClean="0"/>
              <a:t>: 2n, #Add: 4n, #</a:t>
            </a:r>
            <a:r>
              <a:rPr lang="en-US" dirty="0" err="1" smtClean="0"/>
              <a:t>Sqr</a:t>
            </a:r>
            <a:r>
              <a:rPr lang="en-US" dirty="0" smtClean="0"/>
              <a:t>: 2n (for affine co-ordinate implementations).</a:t>
            </a:r>
          </a:p>
          <a:p>
            <a:r>
              <a:rPr lang="en-US" dirty="0" smtClean="0"/>
              <a:t>On Intel Core II Duo with 2.93 GHz and </a:t>
            </a:r>
            <a:r>
              <a:rPr lang="en-US" dirty="0" err="1" smtClean="0"/>
              <a:t>OpenSSL</a:t>
            </a:r>
            <a:r>
              <a:rPr lang="en-US" dirty="0" smtClean="0"/>
              <a:t> 1.0.1c, average time for 10000 scalar multiplications is 8.891 s. </a:t>
            </a:r>
          </a:p>
          <a:p>
            <a:r>
              <a:rPr lang="en-US" dirty="0" smtClean="0"/>
              <a:t>A hardware accelerator prototyped on Altera Cyclone IV FPGA requires around 4.397 s (double speed up!)                              </a:t>
            </a:r>
          </a:p>
          <a:p>
            <a:pPr lvl="1"/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6351" y="5184403"/>
            <a:ext cx="899764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Reference: </a:t>
            </a:r>
            <a:r>
              <a:rPr lang="en-US" dirty="0" err="1" smtClean="0"/>
              <a:t>Debapriya</a:t>
            </a:r>
            <a:r>
              <a:rPr lang="en-US" dirty="0" smtClean="0"/>
              <a:t> </a:t>
            </a:r>
            <a:r>
              <a:rPr lang="en-US" dirty="0" err="1"/>
              <a:t>Basu</a:t>
            </a:r>
            <a:r>
              <a:rPr lang="en-US" dirty="0"/>
              <a:t> Roy, </a:t>
            </a:r>
            <a:r>
              <a:rPr lang="en-US" dirty="0" err="1"/>
              <a:t>Shubham</a:t>
            </a:r>
            <a:r>
              <a:rPr lang="en-US" dirty="0"/>
              <a:t> Agrawal, Chester </a:t>
            </a:r>
            <a:r>
              <a:rPr lang="en-US" dirty="0" err="1"/>
              <a:t>Rebeiro</a:t>
            </a:r>
            <a:r>
              <a:rPr lang="en-US" dirty="0"/>
              <a:t>, </a:t>
            </a:r>
            <a:r>
              <a:rPr lang="en-US" dirty="0" err="1" smtClean="0"/>
              <a:t>Debdeep</a:t>
            </a:r>
            <a:r>
              <a:rPr lang="en-US" dirty="0" smtClean="0"/>
              <a:t> </a:t>
            </a:r>
            <a:r>
              <a:rPr lang="en-US" dirty="0" err="1" smtClean="0"/>
              <a:t>Mukhopadhyay</a:t>
            </a:r>
            <a:r>
              <a:rPr lang="en-US" dirty="0" smtClean="0"/>
              <a:t>:</a:t>
            </a:r>
          </a:p>
          <a:p>
            <a:r>
              <a:rPr lang="en-US" dirty="0" smtClean="0"/>
              <a:t>Accelerating </a:t>
            </a:r>
            <a:r>
              <a:rPr lang="en-US" dirty="0" err="1"/>
              <a:t>OpenSSL's</a:t>
            </a:r>
            <a:r>
              <a:rPr lang="en-US" dirty="0"/>
              <a:t> ECC with low cost reconfigurable hardware. ISIC 2016: 1-4</a:t>
            </a:r>
          </a:p>
        </p:txBody>
      </p:sp>
    </p:spTree>
    <p:extLst>
      <p:ext uri="{BB962C8B-B14F-4D97-AF65-F5344CB8AC3E}">
        <p14:creationId xmlns:p14="http://schemas.microsoft.com/office/powerpoint/2010/main" val="189285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PSD FOF NPTEL PPT\64f59690baf9ee45b55c640ae9fcf0df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75072" y="4426766"/>
            <a:ext cx="1689614" cy="227448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 rot="18274327">
            <a:off x="8247583" y="5461502"/>
            <a:ext cx="2395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PIP for  Faculty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545" y="400530"/>
            <a:ext cx="10515600" cy="984388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Hardware to Enhance Security</a:t>
            </a:r>
            <a:endParaRPr lang="en-US" sz="3600" dirty="0">
              <a:solidFill>
                <a:schemeClr val="tx2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726" y="1479396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Software Attacks: </a:t>
            </a:r>
            <a:r>
              <a:rPr lang="en-US" sz="2400" dirty="0" smtClean="0"/>
              <a:t>Present day computing systems are naturally vulnerable.</a:t>
            </a:r>
          </a:p>
        </p:txBody>
      </p:sp>
      <p:pic>
        <p:nvPicPr>
          <p:cNvPr id="7" name="Picture 4" descr="JohnvonNeumann-LosAlamo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589" y="2027635"/>
            <a:ext cx="1695820" cy="2204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89587" y="4326679"/>
            <a:ext cx="4932286" cy="14495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smtClean="0"/>
              <a:t>Von Neumann (1903-1957)</a:t>
            </a:r>
            <a:endParaRPr lang="en-US" altLang="en-US" sz="2400" dirty="0"/>
          </a:p>
          <a:p>
            <a:r>
              <a:rPr lang="en-US" altLang="en-US" sz="2400" dirty="0"/>
              <a:t>Contributed to give a very basic model, often referred to as Von Neumann model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359541" y="2133654"/>
            <a:ext cx="5805991" cy="3162055"/>
            <a:chOff x="209088" y="1676400"/>
            <a:chExt cx="9011112" cy="5147085"/>
          </a:xfrm>
        </p:grpSpPr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228600" y="1676400"/>
              <a:ext cx="1828800" cy="3657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 dirty="0">
                  <a:latin typeface="Arial" charset="0"/>
                </a:rPr>
                <a:t>MEMORY</a:t>
              </a:r>
            </a:p>
            <a:p>
              <a:pPr algn="ctr"/>
              <a:r>
                <a:rPr lang="en-US" altLang="en-US" sz="1400" b="1" dirty="0">
                  <a:latin typeface="Arial" charset="0"/>
                </a:rPr>
                <a:t>HIERARCHY</a:t>
              </a:r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2667000" y="1676400"/>
              <a:ext cx="3962400" cy="3733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7010400" y="1676400"/>
              <a:ext cx="1828800" cy="3657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2743200" y="1905000"/>
              <a:ext cx="20574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200" b="1" dirty="0">
                  <a:latin typeface="Arial" charset="0"/>
                </a:rPr>
                <a:t>CONTROL</a:t>
              </a:r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2819400" y="2895600"/>
              <a:ext cx="2057400" cy="2133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 dirty="0">
                  <a:latin typeface="Arial" charset="0"/>
                </a:rPr>
                <a:t>REGISTERS</a:t>
              </a:r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5105400" y="1981200"/>
              <a:ext cx="1371600" cy="762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 dirty="0">
                  <a:latin typeface="Arial" charset="0"/>
                </a:rPr>
                <a:t>Program </a:t>
              </a:r>
            </a:p>
            <a:p>
              <a:pPr algn="ctr"/>
              <a:r>
                <a:rPr lang="en-US" altLang="en-US" sz="1400" b="1" dirty="0">
                  <a:latin typeface="Arial" charset="0"/>
                </a:rPr>
                <a:t>Counter</a:t>
              </a:r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5105400" y="3048000"/>
              <a:ext cx="1524000" cy="1447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 dirty="0">
                  <a:latin typeface="Arial" charset="0"/>
                </a:rPr>
                <a:t>ALU</a:t>
              </a:r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209088" y="5314629"/>
              <a:ext cx="2209799" cy="651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 b="1" dirty="0">
                  <a:latin typeface="Arial" charset="0"/>
                </a:rPr>
                <a:t>MEMORY</a:t>
              </a:r>
            </a:p>
          </p:txBody>
        </p:sp>
        <p:sp>
          <p:nvSpPr>
            <p:cNvPr id="18" name="Line 12"/>
            <p:cNvSpPr>
              <a:spLocks noChangeShapeType="1"/>
            </p:cNvSpPr>
            <p:nvPr/>
          </p:nvSpPr>
          <p:spPr bwMode="auto">
            <a:xfrm>
              <a:off x="7010400" y="3429000"/>
              <a:ext cx="1828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7315202" y="2318086"/>
              <a:ext cx="1523999" cy="500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 b="1" dirty="0">
                  <a:latin typeface="Arial" charset="0"/>
                </a:rPr>
                <a:t>INPUT</a:t>
              </a:r>
            </a:p>
          </p:txBody>
        </p:sp>
        <p:sp>
          <p:nvSpPr>
            <p:cNvPr id="20" name="Text Box 14"/>
            <p:cNvSpPr txBox="1">
              <a:spLocks noChangeArrowheads="1"/>
            </p:cNvSpPr>
            <p:nvPr/>
          </p:nvSpPr>
          <p:spPr bwMode="auto">
            <a:xfrm>
              <a:off x="7162800" y="4191000"/>
              <a:ext cx="1523999" cy="500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 b="1" dirty="0">
                  <a:latin typeface="Arial" charset="0"/>
                </a:rPr>
                <a:t>OUTPUT</a:t>
              </a:r>
            </a:p>
          </p:txBody>
        </p:sp>
        <p:sp>
          <p:nvSpPr>
            <p:cNvPr id="21" name="Line 15"/>
            <p:cNvSpPr>
              <a:spLocks noChangeShapeType="1"/>
            </p:cNvSpPr>
            <p:nvPr/>
          </p:nvSpPr>
          <p:spPr bwMode="auto">
            <a:xfrm>
              <a:off x="2057400" y="3352800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6"/>
            <p:cNvSpPr>
              <a:spLocks noChangeShapeType="1"/>
            </p:cNvSpPr>
            <p:nvPr/>
          </p:nvSpPr>
          <p:spPr bwMode="auto">
            <a:xfrm>
              <a:off x="6553200" y="3429000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7"/>
            <p:cNvSpPr>
              <a:spLocks noChangeShapeType="1"/>
            </p:cNvSpPr>
            <p:nvPr/>
          </p:nvSpPr>
          <p:spPr bwMode="auto">
            <a:xfrm>
              <a:off x="2286000" y="3352800"/>
              <a:ext cx="381000" cy="2895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 Box 18"/>
            <p:cNvSpPr txBox="1">
              <a:spLocks noChangeArrowheads="1"/>
            </p:cNvSpPr>
            <p:nvPr/>
          </p:nvSpPr>
          <p:spPr bwMode="auto">
            <a:xfrm>
              <a:off x="1905000" y="6172200"/>
              <a:ext cx="3350484" cy="651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 b="1" dirty="0">
                  <a:latin typeface="Arial" charset="0"/>
                </a:rPr>
                <a:t>MEMORY BUS</a:t>
              </a:r>
            </a:p>
          </p:txBody>
        </p:sp>
        <p:sp>
          <p:nvSpPr>
            <p:cNvPr id="25" name="Text Box 19"/>
            <p:cNvSpPr txBox="1">
              <a:spLocks noChangeArrowheads="1"/>
            </p:cNvSpPr>
            <p:nvPr/>
          </p:nvSpPr>
          <p:spPr bwMode="auto">
            <a:xfrm>
              <a:off x="5714999" y="5867400"/>
              <a:ext cx="3505201" cy="651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 b="1" dirty="0">
                  <a:latin typeface="Arial" charset="0"/>
                </a:rPr>
                <a:t>I/O BUS</a:t>
              </a:r>
            </a:p>
          </p:txBody>
        </p:sp>
        <p:sp>
          <p:nvSpPr>
            <p:cNvPr id="26" name="Line 20"/>
            <p:cNvSpPr>
              <a:spLocks noChangeShapeType="1"/>
            </p:cNvSpPr>
            <p:nvPr/>
          </p:nvSpPr>
          <p:spPr bwMode="auto">
            <a:xfrm flipV="1">
              <a:off x="6553200" y="3429000"/>
              <a:ext cx="304800" cy="2438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Text Box 21"/>
            <p:cNvSpPr txBox="1">
              <a:spLocks noChangeArrowheads="1"/>
            </p:cNvSpPr>
            <p:nvPr/>
          </p:nvSpPr>
          <p:spPr bwMode="auto">
            <a:xfrm>
              <a:off x="3942887" y="5332180"/>
              <a:ext cx="2667000" cy="651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 b="1" dirty="0">
                  <a:latin typeface="Arial" charset="0"/>
                </a:rPr>
                <a:t>CPU</a:t>
              </a:r>
              <a:endParaRPr lang="en-US" altLang="en-US" sz="2400" b="1" dirty="0"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71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8349D642397B540B44A42CA92ADF688" ma:contentTypeVersion="6" ma:contentTypeDescription="Create a new document." ma:contentTypeScope="" ma:versionID="a3e44f0bfca2731ff4e6623d86105e37">
  <xsd:schema xmlns:xsd="http://www.w3.org/2001/XMLSchema" xmlns:xs="http://www.w3.org/2001/XMLSchema" xmlns:p="http://schemas.microsoft.com/office/2006/metadata/properties" xmlns:ns2="064bcfb2-8d1e-48c8-8a23-3cc418c6f095" xmlns:ns3="cb283630-ccc5-4912-bb7e-38ac8970bf4e" targetNamespace="http://schemas.microsoft.com/office/2006/metadata/properties" ma:root="true" ma:fieldsID="140b812108315f2f9c00d2c0cb092986" ns2:_="" ns3:_="">
    <xsd:import namespace="064bcfb2-8d1e-48c8-8a23-3cc418c6f095"/>
    <xsd:import namespace="cb283630-ccc5-4912-bb7e-38ac8970bf4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4bcfb2-8d1e-48c8-8a23-3cc418c6f0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283630-ccc5-4912-bb7e-38ac8970bf4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96935C4-A23A-4992-A429-09D80818955F}"/>
</file>

<file path=customXml/itemProps2.xml><?xml version="1.0" encoding="utf-8"?>
<ds:datastoreItem xmlns:ds="http://schemas.openxmlformats.org/officeDocument/2006/customXml" ds:itemID="{CB4683C1-2FA9-43C0-91E9-6CC719628204}"/>
</file>

<file path=customXml/itemProps3.xml><?xml version="1.0" encoding="utf-8"?>
<ds:datastoreItem xmlns:ds="http://schemas.openxmlformats.org/officeDocument/2006/customXml" ds:itemID="{C46BCCAF-F11D-45A4-8769-73FFE1ED1F0D}"/>
</file>

<file path=docProps/app.xml><?xml version="1.0" encoding="utf-8"?>
<Properties xmlns="http://schemas.openxmlformats.org/officeDocument/2006/extended-properties" xmlns:vt="http://schemas.openxmlformats.org/officeDocument/2006/docPropsVTypes">
  <TotalTime>2943</TotalTime>
  <Words>1561</Words>
  <Application>Microsoft Macintosh PowerPoint</Application>
  <PresentationFormat>Widescreen</PresentationFormat>
  <Paragraphs>215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4" baseType="lpstr">
      <vt:lpstr>Arial Narrow</vt:lpstr>
      <vt:lpstr>Calibri</vt:lpstr>
      <vt:lpstr>Calibri Light</vt:lpstr>
      <vt:lpstr>Constantia</vt:lpstr>
      <vt:lpstr>Georgia</vt:lpstr>
      <vt:lpstr>Gill Sans MT</vt:lpstr>
      <vt:lpstr>ＭＳ Ｐゴシック</vt:lpstr>
      <vt:lpstr>Times New Roman</vt:lpstr>
      <vt:lpstr>Verdana</vt:lpstr>
      <vt:lpstr>Wingdings</vt:lpstr>
      <vt:lpstr>Wingdings 2</vt:lpstr>
      <vt:lpstr>Arial</vt:lpstr>
      <vt:lpstr>Office Theme</vt:lpstr>
      <vt:lpstr>PowerPoint Presentation</vt:lpstr>
      <vt:lpstr>PowerPoint Presentation</vt:lpstr>
      <vt:lpstr>Cryptology</vt:lpstr>
      <vt:lpstr>Need for Hardware Accelerators for Cryptology</vt:lpstr>
      <vt:lpstr>Cryptographic Co-processors</vt:lpstr>
      <vt:lpstr>Intel’s AES-NI: Instruction for AES Operations</vt:lpstr>
      <vt:lpstr>A Case Study of ECC Co-processors</vt:lpstr>
      <vt:lpstr>A Case Study of ECC Co-processors (Contd.)</vt:lpstr>
      <vt:lpstr>Hardware to Enhance Security</vt:lpstr>
      <vt:lpstr>Stored Program</vt:lpstr>
      <vt:lpstr>Stored Program and bottle-necks</vt:lpstr>
      <vt:lpstr>Software Attack Example: Buffer Overflow</vt:lpstr>
      <vt:lpstr>The stack’s snapshot</vt:lpstr>
      <vt:lpstr>Skipping the line x=1</vt:lpstr>
      <vt:lpstr>Hardware Mitigation of Buffer Overflow</vt:lpstr>
      <vt:lpstr>Attacks due to Memory Wall</vt:lpstr>
      <vt:lpstr>Timing Attacks due to Cache Memory</vt:lpstr>
      <vt:lpstr>Micro-architectural Attacks: Design for Security</vt:lpstr>
      <vt:lpstr>Security can be a game changer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Sushanta Mahapatra</dc:creator>
  <cp:lastModifiedBy>Microsoft Office User</cp:lastModifiedBy>
  <cp:revision>67</cp:revision>
  <dcterms:created xsi:type="dcterms:W3CDTF">2018-09-11T10:32:04Z</dcterms:created>
  <dcterms:modified xsi:type="dcterms:W3CDTF">2018-10-08T05:54:00Z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0x01010078349D642397B540B44A42CA92ADF688</vt:lpwstr>
  </property>
</Properties>
</file>