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57" r:id="rId6"/>
    <p:sldId id="263" r:id="rId7"/>
    <p:sldId id="264" r:id="rId8"/>
    <p:sldId id="316" r:id="rId9"/>
    <p:sldId id="317" r:id="rId10"/>
    <p:sldId id="318" r:id="rId11"/>
    <p:sldId id="319" r:id="rId12"/>
    <p:sldId id="322" r:id="rId13"/>
    <p:sldId id="323" r:id="rId14"/>
    <p:sldId id="265" r:id="rId15"/>
    <p:sldId id="293" r:id="rId16"/>
    <p:sldId id="294" r:id="rId17"/>
    <p:sldId id="295" r:id="rId18"/>
    <p:sldId id="296" r:id="rId19"/>
    <p:sldId id="297" r:id="rId20"/>
    <p:sldId id="29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20" r:id="rId38"/>
    <p:sldId id="261" r:id="rId39"/>
    <p:sldId id="25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C60B2-7BAA-4DAE-8135-B2B4A18C25ED}" v="1" dt="2022-01-30T10:32:55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5" autoAdjust="0"/>
    <p:restoredTop sz="94660"/>
  </p:normalViewPr>
  <p:slideViewPr>
    <p:cSldViewPr snapToGrid="0">
      <p:cViewPr>
        <p:scale>
          <a:sx n="52" d="100"/>
          <a:sy n="52" d="100"/>
        </p:scale>
        <p:origin x="-132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i Chatterjee" userId="S::soumichatterjee@kgpian.iitkgp.ac.in::baaeff39-178e-4d68-aa75-25d216e87137" providerId="AD" clId="Web-{57AC15B9-2E61-4E89-B5EB-A2A430A9F301}"/>
    <pc:docChg chg="modSld">
      <pc:chgData name="Soumi Chatterjee" userId="S::soumichatterjee@kgpian.iitkgp.ac.in::baaeff39-178e-4d68-aa75-25d216e87137" providerId="AD" clId="Web-{57AC15B9-2E61-4E89-B5EB-A2A430A9F301}" dt="2023-01-02T07:59:48.971" v="0" actId="1076"/>
      <pc:docMkLst>
        <pc:docMk/>
      </pc:docMkLst>
      <pc:sldChg chg="modSp">
        <pc:chgData name="Soumi Chatterjee" userId="S::soumichatterjee@kgpian.iitkgp.ac.in::baaeff39-178e-4d68-aa75-25d216e87137" providerId="AD" clId="Web-{57AC15B9-2E61-4E89-B5EB-A2A430A9F301}" dt="2023-01-02T07:59:48.971" v="0" actId="1076"/>
        <pc:sldMkLst>
          <pc:docMk/>
          <pc:sldMk cId="1833881945" sldId="322"/>
        </pc:sldMkLst>
        <pc:graphicFrameChg chg="mod">
          <ac:chgData name="Soumi Chatterjee" userId="S::soumichatterjee@kgpian.iitkgp.ac.in::baaeff39-178e-4d68-aa75-25d216e87137" providerId="AD" clId="Web-{57AC15B9-2E61-4E89-B5EB-A2A430A9F301}" dt="2023-01-02T07:59:48.971" v="0" actId="1076"/>
          <ac:graphicFrameMkLst>
            <pc:docMk/>
            <pc:sldMk cId="1833881945" sldId="322"/>
            <ac:graphicFrameMk id="33" creationId="{00000000-0000-0000-0000-000000000000}"/>
          </ac:graphicFrameMkLst>
        </pc:graphicFrameChg>
      </pc:sldChg>
    </pc:docChg>
  </pc:docChgLst>
  <pc:docChgLst>
    <pc:chgData name="Jyoti Kumari" userId="S::jyotikumari030297@kgpian.iitkgp.ac.in::07b29ba2-8ff4-4163-9b27-059a25572610" providerId="AD" clId="Web-{5CEC60B2-7BAA-4DAE-8135-B2B4A18C25ED}"/>
    <pc:docChg chg="modSld">
      <pc:chgData name="Jyoti Kumari" userId="S::jyotikumari030297@kgpian.iitkgp.ac.in::07b29ba2-8ff4-4163-9b27-059a25572610" providerId="AD" clId="Web-{5CEC60B2-7BAA-4DAE-8135-B2B4A18C25ED}" dt="2022-01-30T10:32:55.095" v="0" actId="1076"/>
      <pc:docMkLst>
        <pc:docMk/>
      </pc:docMkLst>
      <pc:sldChg chg="modSp">
        <pc:chgData name="Jyoti Kumari" userId="S::jyotikumari030297@kgpian.iitkgp.ac.in::07b29ba2-8ff4-4163-9b27-059a25572610" providerId="AD" clId="Web-{5CEC60B2-7BAA-4DAE-8135-B2B4A18C25ED}" dt="2022-01-30T10:32:55.095" v="0" actId="1076"/>
        <pc:sldMkLst>
          <pc:docMk/>
          <pc:sldMk cId="1131391785" sldId="256"/>
        </pc:sldMkLst>
        <pc:spChg chg="mod">
          <ac:chgData name="Jyoti Kumari" userId="S::jyotikumari030297@kgpian.iitkgp.ac.in::07b29ba2-8ff4-4163-9b27-059a25572610" providerId="AD" clId="Web-{5CEC60B2-7BAA-4DAE-8135-B2B4A18C25ED}" dt="2022-01-30T10:32:55.095" v="0" actId="1076"/>
          <ac:spMkLst>
            <pc:docMk/>
            <pc:sldMk cId="1131391785" sldId="2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F5CC-5BC0-AC48-BD57-69FA6B013028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76F64-2DA3-B14E-B219-856095C4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Encryption_Standar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ustom_hardware_attac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wmf"/><Relationship Id="rId7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1509" y="2666706"/>
            <a:ext cx="8430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Course Name: Hardware Security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Faculty Name: Prof </a:t>
            </a:r>
            <a:r>
              <a:rPr lang="en-US" sz="2400" b="1" dirty="0" err="1">
                <a:solidFill>
                  <a:srgbClr val="002060"/>
                </a:solidFill>
              </a:rPr>
              <a:t>Debdeep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Mukhopadhyay</a:t>
            </a:r>
            <a:endParaRPr lang="en-US" sz="2400" b="1" dirty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Department </a:t>
            </a:r>
            <a:r>
              <a:rPr lang="en-US" sz="2400" b="1" dirty="0">
                <a:solidFill>
                  <a:srgbClr val="002060"/>
                </a:solidFill>
              </a:rPr>
              <a:t>: Computer Science and Engineering</a:t>
            </a:r>
          </a:p>
          <a:p>
            <a:pPr algn="ctr"/>
            <a:r>
              <a:rPr lang="en-US" sz="2400" b="1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0792" y="4399250"/>
            <a:ext cx="773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Lecture 02: Introduction to Hardware Security (Part 2) </a:t>
            </a:r>
          </a:p>
        </p:txBody>
      </p:sp>
    </p:spTree>
    <p:extLst>
      <p:ext uri="{BB962C8B-B14F-4D97-AF65-F5344CB8AC3E}">
        <p14:creationId xmlns:p14="http://schemas.microsoft.com/office/powerpoint/2010/main" val="113139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79" y="3250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Security Design Goals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14" y="1993900"/>
            <a:ext cx="2248285" cy="175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300" y="1710106"/>
            <a:ext cx="3261954" cy="18158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Performance:</a:t>
            </a:r>
          </a:p>
          <a:p>
            <a:r>
              <a:rPr lang="en-US" sz="2800" dirty="0"/>
              <a:t>Speed, Clock Frequency, Latency</a:t>
            </a:r>
          </a:p>
          <a:p>
            <a:r>
              <a:rPr lang="en-US" sz="2800" dirty="0"/>
              <a:t>Fast Arithmetic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95714" y="1650615"/>
            <a:ext cx="3625705" cy="2246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Security:</a:t>
            </a:r>
          </a:p>
          <a:p>
            <a:r>
              <a:rPr lang="en-US" sz="2800" dirty="0"/>
              <a:t>Side Channel Attacks, Fault Attacks</a:t>
            </a:r>
          </a:p>
          <a:p>
            <a:r>
              <a:rPr lang="en-US" sz="2800" dirty="0"/>
              <a:t>Lightweight Countermeasures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28714" y="4357732"/>
            <a:ext cx="266700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Cost:</a:t>
            </a:r>
          </a:p>
          <a:p>
            <a:r>
              <a:rPr lang="en-US" sz="2800" dirty="0"/>
              <a:t>Area, Power, Energy</a:t>
            </a:r>
          </a:p>
        </p:txBody>
      </p:sp>
    </p:spTree>
    <p:extLst>
      <p:ext uri="{BB962C8B-B14F-4D97-AF65-F5344CB8AC3E}">
        <p14:creationId xmlns:p14="http://schemas.microsoft.com/office/powerpoint/2010/main" val="110280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b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Design Flow on FPGAs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46767" y="1376361"/>
            <a:ext cx="8104394" cy="442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What is an FPGA?</a:t>
            </a:r>
          </a:p>
          <a:p>
            <a:r>
              <a:rPr lang="en-US" altLang="en-US" sz="2400" dirty="0">
                <a:ea typeface="ＭＳ Ｐゴシック" charset="-128"/>
              </a:rPr>
              <a:t>Field Programmable Gate Arrays.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Array of logic cells connected via routing channels.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Special I/O cells.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Logic cells are mainly lookup tables (LUT) with associated registers.</a:t>
            </a:r>
          </a:p>
        </p:txBody>
      </p:sp>
    </p:spTree>
    <p:extLst>
      <p:ext uri="{BB962C8B-B14F-4D97-AF65-F5344CB8AC3E}">
        <p14:creationId xmlns:p14="http://schemas.microsoft.com/office/powerpoint/2010/main" val="202014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Application of FPGAs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72214" y="911352"/>
            <a:ext cx="7828200" cy="4739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Prototyping:</a:t>
            </a:r>
          </a:p>
          <a:p>
            <a:pPr lvl="1"/>
            <a:r>
              <a:rPr lang="en-US" altLang="en-US" sz="2000" dirty="0"/>
              <a:t>Ensemble of Gate arrays used to emulate a circuit before manufacturing</a:t>
            </a:r>
          </a:p>
          <a:p>
            <a:pPr lvl="1"/>
            <a:r>
              <a:rPr lang="en-US" altLang="en-US" sz="2000" dirty="0"/>
              <a:t>Faster and more accurate simulation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Less cost Production:</a:t>
            </a:r>
          </a:p>
          <a:p>
            <a:pPr lvl="1"/>
            <a:r>
              <a:rPr lang="en-US" altLang="en-US" sz="2000" dirty="0"/>
              <a:t>Very less time to market</a:t>
            </a:r>
          </a:p>
          <a:p>
            <a:pPr lvl="1"/>
            <a:r>
              <a:rPr lang="en-US" altLang="en-US" sz="2000" dirty="0"/>
              <a:t>Better performance of modern FPGAs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Reconfigurable Computing:</a:t>
            </a:r>
          </a:p>
          <a:p>
            <a:pPr lvl="1"/>
            <a:r>
              <a:rPr lang="en-US" altLang="en-US" sz="2000" dirty="0"/>
              <a:t>Same hardware used to configure on the fly</a:t>
            </a:r>
          </a:p>
          <a:p>
            <a:pPr lvl="1"/>
            <a:r>
              <a:rPr lang="en-US" altLang="en-US" sz="2000" dirty="0"/>
              <a:t>Partial Reconfiguration also possible!</a:t>
            </a:r>
          </a:p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Special Purpose Computing Platform: </a:t>
            </a:r>
          </a:p>
          <a:p>
            <a:pPr lvl="1"/>
            <a:r>
              <a:rPr lang="en-US" altLang="en-US" sz="2000" dirty="0"/>
              <a:t>Dedicated to solve one problem</a:t>
            </a:r>
          </a:p>
          <a:p>
            <a:pPr lvl="1"/>
            <a:r>
              <a:rPr lang="en-US" altLang="en-US" sz="2000" dirty="0"/>
              <a:t>Can be attached to general purpose computers</a:t>
            </a:r>
          </a:p>
        </p:txBody>
      </p:sp>
    </p:spTree>
    <p:extLst>
      <p:ext uri="{BB962C8B-B14F-4D97-AF65-F5344CB8AC3E}">
        <p14:creationId xmlns:p14="http://schemas.microsoft.com/office/powerpoint/2010/main" val="75503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 Classic Example of DES Cracker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3296" y="1135253"/>
            <a:ext cx="8763000" cy="5486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IN" sz="2000" dirty="0"/>
              <a:t> In 1998, a custom hardware attack was mounted against the Data</a:t>
            </a:r>
            <a:r>
              <a:rPr lang="en-IN" sz="2000" dirty="0">
                <a:hlinkClick r:id="rId3" tooltip="Data Encryption Standard"/>
              </a:rPr>
              <a:t> </a:t>
            </a:r>
            <a:r>
              <a:rPr lang="en-IN" sz="2000" dirty="0"/>
              <a:t>Encryption Standard :</a:t>
            </a:r>
          </a:p>
          <a:p>
            <a:pPr lvl="1">
              <a:defRPr/>
            </a:pPr>
            <a:r>
              <a:rPr lang="en-IN" sz="1800" dirty="0"/>
              <a:t>$250,000 to build and decrypted DES cipher in 56 hours </a:t>
            </a:r>
          </a:p>
          <a:p>
            <a:pPr>
              <a:defRPr/>
            </a:pPr>
            <a:r>
              <a:rPr lang="en-IN" sz="2000" dirty="0"/>
              <a:t>In 2006, </a:t>
            </a:r>
            <a:r>
              <a:rPr lang="en-IN" sz="2000" dirty="0">
                <a:solidFill>
                  <a:srgbClr val="C00000"/>
                </a:solidFill>
              </a:rPr>
              <a:t>COPACOBANA </a:t>
            </a:r>
            <a:r>
              <a:rPr lang="en-IN" sz="2000" dirty="0"/>
              <a:t>(Cost-Optimized </a:t>
            </a:r>
            <a:r>
              <a:rPr lang="en-IN" sz="2000" dirty="0" err="1"/>
              <a:t>PArallel</a:t>
            </a:r>
            <a:r>
              <a:rPr lang="en-IN" sz="2000" dirty="0"/>
              <a:t> </a:t>
            </a:r>
            <a:r>
              <a:rPr lang="en-IN" sz="2000" dirty="0" err="1"/>
              <a:t>COde</a:t>
            </a:r>
            <a:r>
              <a:rPr lang="en-IN" sz="2000" dirty="0"/>
              <a:t> Breaker) was built:</a:t>
            </a:r>
          </a:p>
          <a:p>
            <a:pPr lvl="1">
              <a:defRPr/>
            </a:pPr>
            <a:r>
              <a:rPr lang="en-IN" sz="1800" dirty="0"/>
              <a:t>Consists of commercially available, reconfigurable integrated circuits. </a:t>
            </a:r>
          </a:p>
          <a:p>
            <a:pPr lvl="1">
              <a:defRPr/>
            </a:pPr>
            <a:r>
              <a:rPr lang="en-IN" sz="1800" dirty="0"/>
              <a:t>$10,000 and decrypts DES cipher in around 6.4 days </a:t>
            </a:r>
          </a:p>
          <a:p>
            <a:pPr lvl="1">
              <a:defRPr/>
            </a:pPr>
            <a:r>
              <a:rPr lang="en-IN" sz="1800" dirty="0"/>
              <a:t>Cost decrease by roughly a factor of 25</a:t>
            </a:r>
          </a:p>
          <a:p>
            <a:pPr lvl="1">
              <a:defRPr/>
            </a:pPr>
            <a:r>
              <a:rPr lang="en-IN" sz="1800" dirty="0"/>
              <a:t>Adjusting for inflation over 8 years yields an even higher improvement of about 30x. </a:t>
            </a:r>
          </a:p>
          <a:p>
            <a:pPr>
              <a:defRPr/>
            </a:pPr>
            <a:r>
              <a:rPr lang="en-IN" sz="2000" dirty="0"/>
              <a:t>Since 2007, </a:t>
            </a:r>
            <a:r>
              <a:rPr lang="en-IN" sz="2000" dirty="0" err="1"/>
              <a:t>SciEngines</a:t>
            </a:r>
            <a:r>
              <a:rPr lang="en-IN" sz="2000" dirty="0"/>
              <a:t> GmbH, a spin-off company of the two project partners of COPACOBANA has enhanced and developed successors of COPACOBANA. </a:t>
            </a:r>
          </a:p>
          <a:p>
            <a:pPr lvl="1">
              <a:defRPr/>
            </a:pPr>
            <a:r>
              <a:rPr lang="en-IN" sz="1800" dirty="0"/>
              <a:t>In 2008 their COPACOBANA RIVYERA reduced the time to break DES to the current record of less than one day, using 128 Spartan-3 5000's</a:t>
            </a:r>
          </a:p>
          <a:p>
            <a:pPr marL="457200" lvl="1" indent="0">
              <a:buNone/>
              <a:defRPr/>
            </a:pPr>
            <a:endParaRPr lang="en-US" sz="1800" dirty="0"/>
          </a:p>
          <a:p>
            <a:pPr marL="457200" lvl="1" indent="0">
              <a:buNone/>
              <a:defRPr/>
            </a:pPr>
            <a:r>
              <a:rPr lang="en-US" sz="1800" dirty="0"/>
              <a:t>[Source: </a:t>
            </a:r>
            <a:r>
              <a:rPr lang="en-US" sz="1800" dirty="0">
                <a:hlinkClick r:id="rId4"/>
              </a:rPr>
              <a:t>http://en.wikipedia.org/wiki/Custom_hardware_attack</a:t>
            </a:r>
            <a:r>
              <a:rPr lang="en-US" sz="1800" dirty="0"/>
              <a:t>]</a:t>
            </a:r>
          </a:p>
          <a:p>
            <a:pPr marL="457200" lvl="1" indent="0">
              <a:buNone/>
              <a:defRPr/>
            </a:pPr>
            <a:r>
              <a:rPr lang="en-US" sz="1800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7737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COPACOBANA Components</a:t>
            </a:r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3" y="1008190"/>
            <a:ext cx="33718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28" y="889319"/>
            <a:ext cx="33623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672214" y="5076781"/>
            <a:ext cx="77014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</a:rPr>
              <a:t>References: </a:t>
            </a:r>
            <a:r>
              <a:rPr lang="en-US" altLang="en-US" sz="1800" dirty="0"/>
              <a:t>http://</a:t>
            </a:r>
            <a:r>
              <a:rPr lang="en-US" altLang="en-US" sz="1800" dirty="0" err="1"/>
              <a:t>www.copacobana.org</a:t>
            </a:r>
            <a:r>
              <a:rPr lang="en-US" altLang="en-US" sz="1800" dirty="0"/>
              <a:t>/paper/</a:t>
            </a:r>
            <a:r>
              <a:rPr lang="en-US" altLang="en-US" sz="1800" dirty="0" err="1"/>
              <a:t>copacobana_gettingstarted.pdf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FPGA Architecture</a:t>
            </a:r>
          </a:p>
        </p:txBody>
      </p:sp>
      <p:sp>
        <p:nvSpPr>
          <p:cNvPr id="13" name="Rectangle 1027"/>
          <p:cNvSpPr txBox="1">
            <a:spLocks noChangeArrowheads="1"/>
          </p:cNvSpPr>
          <p:nvPr/>
        </p:nvSpPr>
        <p:spPr>
          <a:xfrm>
            <a:off x="7232651" y="535210"/>
            <a:ext cx="2924175" cy="44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I/O Block: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Located around the periphery of the core of the chip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Programmable Connectivity to the chip</a:t>
            </a:r>
          </a:p>
          <a:p>
            <a:pPr>
              <a:buClr>
                <a:schemeClr val="tx1"/>
              </a:buClr>
            </a:pP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Logic Blocks: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Configurable Logic Blocks (CLBs)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Surrounded by routing logic</a:t>
            </a:r>
          </a:p>
          <a:p>
            <a:pPr lvl="1">
              <a:buClr>
                <a:schemeClr val="tx1"/>
              </a:buClr>
            </a:pPr>
            <a:r>
              <a:rPr lang="en-US" altLang="en-US" dirty="0"/>
              <a:t>Connected by switch blocks, or connections blocks</a:t>
            </a:r>
          </a:p>
          <a:p>
            <a:pPr lvl="1">
              <a:buClr>
                <a:schemeClr val="tx1"/>
              </a:buClr>
            </a:pPr>
            <a:endParaRPr lang="en-US" altLang="en-US" dirty="0"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6" y="886841"/>
            <a:ext cx="5572125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1879600" y="4912742"/>
            <a:ext cx="5867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u="sng">
                <a:solidFill>
                  <a:srgbClr val="008000"/>
                </a:solidFill>
              </a:rPr>
              <a:t>Switch Block: </a:t>
            </a:r>
            <a:r>
              <a:rPr lang="en-US" altLang="en-US" sz="1400"/>
              <a:t>Connects wires in adjacent channels through programmable switches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u="sng" dirty="0">
                <a:solidFill>
                  <a:srgbClr val="008000"/>
                </a:solidFill>
              </a:rPr>
              <a:t>Connection Block: </a:t>
            </a:r>
            <a:r>
              <a:rPr lang="en-US" altLang="en-US" sz="1400" dirty="0"/>
              <a:t>Connects the wire segments around CLBs to its inputs and outputs also through programmable switches</a:t>
            </a:r>
            <a:endParaRPr lang="en-IN" altLang="en-US" sz="1400" dirty="0"/>
          </a:p>
        </p:txBody>
      </p: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2794000" y="2434655"/>
            <a:ext cx="3055938" cy="26066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6"/>
          <p:cNvCxnSpPr>
            <a:cxnSpLocks noChangeShapeType="1"/>
          </p:cNvCxnSpPr>
          <p:nvPr/>
        </p:nvCxnSpPr>
        <p:spPr bwMode="auto">
          <a:xfrm flipV="1">
            <a:off x="3079750" y="3376041"/>
            <a:ext cx="2743200" cy="210185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8"/>
          <p:cNvCxnSpPr>
            <a:cxnSpLocks noChangeShapeType="1"/>
          </p:cNvCxnSpPr>
          <p:nvPr/>
        </p:nvCxnSpPr>
        <p:spPr bwMode="auto">
          <a:xfrm flipH="1" flipV="1">
            <a:off x="4908551" y="1478979"/>
            <a:ext cx="2716213" cy="12700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3596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Components of the CLB</a:t>
            </a:r>
          </a:p>
        </p:txBody>
      </p:sp>
      <p:pic>
        <p:nvPicPr>
          <p:cNvPr id="11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7226" y="1260348"/>
            <a:ext cx="6753225" cy="4686300"/>
          </a:xfrm>
        </p:spPr>
      </p:pic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29600" y="6169152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0F8C7-45B0-254E-BB19-A953A08D9E32}" type="slidenum">
              <a:rPr lang="en-US" altLang="en-US" sz="10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Bradley Hand ITC" charset="0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6627813" y="2563687"/>
            <a:ext cx="1924050" cy="2251075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endParaRPr lang="en-IN" altLang="en-US" sz="1800"/>
          </a:p>
        </p:txBody>
      </p:sp>
      <p:cxnSp>
        <p:nvCxnSpPr>
          <p:cNvPr id="20" name="Straight Arrow Connector 7"/>
          <p:cNvCxnSpPr>
            <a:cxnSpLocks noChangeShapeType="1"/>
          </p:cNvCxnSpPr>
          <p:nvPr/>
        </p:nvCxnSpPr>
        <p:spPr bwMode="auto">
          <a:xfrm flipH="1">
            <a:off x="8139113" y="1857249"/>
            <a:ext cx="831850" cy="11334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8979693" y="1146048"/>
            <a:ext cx="1446212" cy="120015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Flip-flops/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Latches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(Sequential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Logic)</a:t>
            </a:r>
            <a:endParaRPr lang="en-IN" altLang="en-US" sz="1800" dirty="0"/>
          </a:p>
        </p:txBody>
      </p:sp>
      <p:cxnSp>
        <p:nvCxnSpPr>
          <p:cNvPr id="22" name="Straight Arrow Connector 11"/>
          <p:cNvCxnSpPr>
            <a:cxnSpLocks noChangeShapeType="1"/>
          </p:cNvCxnSpPr>
          <p:nvPr/>
        </p:nvCxnSpPr>
        <p:spPr bwMode="auto">
          <a:xfrm flipH="1">
            <a:off x="5303839" y="1755648"/>
            <a:ext cx="606425" cy="118110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5727700" y="1188911"/>
            <a:ext cx="1746250" cy="64611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Combinational Logic</a:t>
            </a:r>
            <a:endParaRPr lang="en-IN" altLang="en-US" sz="1800" dirty="0"/>
          </a:p>
        </p:txBody>
      </p:sp>
      <p:cxnSp>
        <p:nvCxnSpPr>
          <p:cNvPr id="24" name="Straight Arrow Connector 16"/>
          <p:cNvCxnSpPr>
            <a:cxnSpLocks noChangeShapeType="1"/>
          </p:cNvCxnSpPr>
          <p:nvPr/>
        </p:nvCxnSpPr>
        <p:spPr bwMode="auto">
          <a:xfrm>
            <a:off x="3587750" y="1755649"/>
            <a:ext cx="274638" cy="12096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7"/>
          <p:cNvSpPr txBox="1">
            <a:spLocks noChangeArrowheads="1"/>
          </p:cNvSpPr>
          <p:nvPr/>
        </p:nvSpPr>
        <p:spPr bwMode="auto">
          <a:xfrm>
            <a:off x="582994" y="986133"/>
            <a:ext cx="2882139" cy="92333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LUT (Look Up Table) for implementing any function with k-inputs (k is 4 or 6)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1019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Design Flow</a:t>
            </a:r>
          </a:p>
        </p:txBody>
      </p:sp>
      <p:grpSp>
        <p:nvGrpSpPr>
          <p:cNvPr id="15" name="Group 3"/>
          <p:cNvGrpSpPr>
            <a:grpSpLocks/>
          </p:cNvGrpSpPr>
          <p:nvPr/>
        </p:nvGrpSpPr>
        <p:grpSpPr bwMode="auto">
          <a:xfrm>
            <a:off x="5193603" y="3457703"/>
            <a:ext cx="3990975" cy="2505075"/>
            <a:chOff x="2853" y="2384"/>
            <a:chExt cx="2514" cy="1578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4491" y="2384"/>
              <a:ext cx="876" cy="798"/>
              <a:chOff x="4491" y="2384"/>
              <a:chExt cx="876" cy="798"/>
            </a:xfrm>
          </p:grpSpPr>
          <p:sp>
            <p:nvSpPr>
              <p:cNvPr id="486" name="Freeform 5"/>
              <p:cNvSpPr>
                <a:spLocks/>
              </p:cNvSpPr>
              <p:nvPr/>
            </p:nvSpPr>
            <p:spPr bwMode="auto">
              <a:xfrm>
                <a:off x="4491" y="2935"/>
                <a:ext cx="105" cy="93"/>
              </a:xfrm>
              <a:custGeom>
                <a:avLst/>
                <a:gdLst>
                  <a:gd name="T0" fmla="*/ 65 w 105"/>
                  <a:gd name="T1" fmla="*/ 0 h 93"/>
                  <a:gd name="T2" fmla="*/ 47 w 105"/>
                  <a:gd name="T3" fmla="*/ 7 h 93"/>
                  <a:gd name="T4" fmla="*/ 35 w 105"/>
                  <a:gd name="T5" fmla="*/ 16 h 93"/>
                  <a:gd name="T6" fmla="*/ 23 w 105"/>
                  <a:gd name="T7" fmla="*/ 24 h 93"/>
                  <a:gd name="T8" fmla="*/ 19 w 105"/>
                  <a:gd name="T9" fmla="*/ 30 h 93"/>
                  <a:gd name="T10" fmla="*/ 11 w 105"/>
                  <a:gd name="T11" fmla="*/ 37 h 93"/>
                  <a:gd name="T12" fmla="*/ 5 w 105"/>
                  <a:gd name="T13" fmla="*/ 50 h 93"/>
                  <a:gd name="T14" fmla="*/ 2 w 105"/>
                  <a:gd name="T15" fmla="*/ 54 h 93"/>
                  <a:gd name="T16" fmla="*/ 0 w 105"/>
                  <a:gd name="T17" fmla="*/ 59 h 93"/>
                  <a:gd name="T18" fmla="*/ 1 w 105"/>
                  <a:gd name="T19" fmla="*/ 63 h 93"/>
                  <a:gd name="T20" fmla="*/ 3 w 105"/>
                  <a:gd name="T21" fmla="*/ 67 h 93"/>
                  <a:gd name="T22" fmla="*/ 7 w 105"/>
                  <a:gd name="T23" fmla="*/ 70 h 93"/>
                  <a:gd name="T24" fmla="*/ 14 w 105"/>
                  <a:gd name="T25" fmla="*/ 71 h 93"/>
                  <a:gd name="T26" fmla="*/ 23 w 105"/>
                  <a:gd name="T27" fmla="*/ 71 h 93"/>
                  <a:gd name="T28" fmla="*/ 32 w 105"/>
                  <a:gd name="T29" fmla="*/ 70 h 93"/>
                  <a:gd name="T30" fmla="*/ 43 w 105"/>
                  <a:gd name="T31" fmla="*/ 69 h 93"/>
                  <a:gd name="T32" fmla="*/ 55 w 105"/>
                  <a:gd name="T33" fmla="*/ 70 h 93"/>
                  <a:gd name="T34" fmla="*/ 63 w 105"/>
                  <a:gd name="T35" fmla="*/ 71 h 93"/>
                  <a:gd name="T36" fmla="*/ 70 w 105"/>
                  <a:gd name="T37" fmla="*/ 73 h 93"/>
                  <a:gd name="T38" fmla="*/ 79 w 105"/>
                  <a:gd name="T39" fmla="*/ 77 h 93"/>
                  <a:gd name="T40" fmla="*/ 104 w 105"/>
                  <a:gd name="T41" fmla="*/ 92 h 93"/>
                  <a:gd name="T42" fmla="*/ 103 w 105"/>
                  <a:gd name="T43" fmla="*/ 92 h 93"/>
                  <a:gd name="T44" fmla="*/ 103 w 105"/>
                  <a:gd name="T45" fmla="*/ 91 h 9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5" h="93">
                    <a:moveTo>
                      <a:pt x="65" y="0"/>
                    </a:moveTo>
                    <a:lnTo>
                      <a:pt x="47" y="7"/>
                    </a:lnTo>
                    <a:lnTo>
                      <a:pt x="35" y="16"/>
                    </a:lnTo>
                    <a:lnTo>
                      <a:pt x="23" y="24"/>
                    </a:lnTo>
                    <a:lnTo>
                      <a:pt x="19" y="30"/>
                    </a:lnTo>
                    <a:lnTo>
                      <a:pt x="11" y="37"/>
                    </a:lnTo>
                    <a:lnTo>
                      <a:pt x="5" y="50"/>
                    </a:lnTo>
                    <a:lnTo>
                      <a:pt x="2" y="54"/>
                    </a:lnTo>
                    <a:lnTo>
                      <a:pt x="0" y="59"/>
                    </a:lnTo>
                    <a:lnTo>
                      <a:pt x="1" y="63"/>
                    </a:lnTo>
                    <a:lnTo>
                      <a:pt x="3" y="67"/>
                    </a:lnTo>
                    <a:lnTo>
                      <a:pt x="7" y="70"/>
                    </a:lnTo>
                    <a:lnTo>
                      <a:pt x="14" y="71"/>
                    </a:lnTo>
                    <a:lnTo>
                      <a:pt x="23" y="71"/>
                    </a:lnTo>
                    <a:lnTo>
                      <a:pt x="32" y="70"/>
                    </a:lnTo>
                    <a:lnTo>
                      <a:pt x="43" y="69"/>
                    </a:lnTo>
                    <a:lnTo>
                      <a:pt x="55" y="70"/>
                    </a:lnTo>
                    <a:lnTo>
                      <a:pt x="63" y="71"/>
                    </a:lnTo>
                    <a:lnTo>
                      <a:pt x="70" y="73"/>
                    </a:lnTo>
                    <a:lnTo>
                      <a:pt x="79" y="77"/>
                    </a:lnTo>
                    <a:lnTo>
                      <a:pt x="104" y="92"/>
                    </a:lnTo>
                    <a:lnTo>
                      <a:pt x="103" y="92"/>
                    </a:lnTo>
                    <a:lnTo>
                      <a:pt x="103" y="91"/>
                    </a:lnTo>
                  </a:path>
                </a:pathLst>
              </a:custGeom>
              <a:noFill/>
              <a:ln w="12700" cap="rnd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7" name="Group 6"/>
              <p:cNvGrpSpPr>
                <a:grpSpLocks/>
              </p:cNvGrpSpPr>
              <p:nvPr/>
            </p:nvGrpSpPr>
            <p:grpSpPr bwMode="auto">
              <a:xfrm>
                <a:off x="4493" y="3004"/>
                <a:ext cx="750" cy="178"/>
                <a:chOff x="4493" y="3004"/>
                <a:chExt cx="750" cy="178"/>
              </a:xfrm>
            </p:grpSpPr>
            <p:sp>
              <p:nvSpPr>
                <p:cNvPr id="574" name="Freeform 7"/>
                <p:cNvSpPr>
                  <a:spLocks/>
                </p:cNvSpPr>
                <p:nvPr/>
              </p:nvSpPr>
              <p:spPr bwMode="auto">
                <a:xfrm>
                  <a:off x="4495" y="3004"/>
                  <a:ext cx="748" cy="152"/>
                </a:xfrm>
                <a:custGeom>
                  <a:avLst/>
                  <a:gdLst>
                    <a:gd name="T0" fmla="*/ 121 w 748"/>
                    <a:gd name="T1" fmla="*/ 0 h 152"/>
                    <a:gd name="T2" fmla="*/ 747 w 748"/>
                    <a:gd name="T3" fmla="*/ 61 h 152"/>
                    <a:gd name="T4" fmla="*/ 703 w 748"/>
                    <a:gd name="T5" fmla="*/ 117 h 152"/>
                    <a:gd name="T6" fmla="*/ 660 w 748"/>
                    <a:gd name="T7" fmla="*/ 151 h 152"/>
                    <a:gd name="T8" fmla="*/ 0 w 748"/>
                    <a:gd name="T9" fmla="*/ 76 h 152"/>
                    <a:gd name="T10" fmla="*/ 49 w 748"/>
                    <a:gd name="T11" fmla="*/ 54 h 152"/>
                    <a:gd name="T12" fmla="*/ 121 w 748"/>
                    <a:gd name="T13" fmla="*/ 0 h 1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748" h="152">
                      <a:moveTo>
                        <a:pt x="121" y="0"/>
                      </a:moveTo>
                      <a:lnTo>
                        <a:pt x="747" y="61"/>
                      </a:lnTo>
                      <a:lnTo>
                        <a:pt x="703" y="117"/>
                      </a:lnTo>
                      <a:lnTo>
                        <a:pt x="660" y="151"/>
                      </a:lnTo>
                      <a:lnTo>
                        <a:pt x="0" y="76"/>
                      </a:lnTo>
                      <a:lnTo>
                        <a:pt x="49" y="54"/>
                      </a:lnTo>
                      <a:lnTo>
                        <a:pt x="12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" name="Freeform 8"/>
                <p:cNvSpPr>
                  <a:spLocks/>
                </p:cNvSpPr>
                <p:nvPr/>
              </p:nvSpPr>
              <p:spPr bwMode="auto">
                <a:xfrm>
                  <a:off x="4971" y="3078"/>
                  <a:ext cx="228" cy="66"/>
                </a:xfrm>
                <a:custGeom>
                  <a:avLst/>
                  <a:gdLst>
                    <a:gd name="T0" fmla="*/ 53 w 228"/>
                    <a:gd name="T1" fmla="*/ 0 h 66"/>
                    <a:gd name="T2" fmla="*/ 20 w 228"/>
                    <a:gd name="T3" fmla="*/ 31 h 66"/>
                    <a:gd name="T4" fmla="*/ 0 w 228"/>
                    <a:gd name="T5" fmla="*/ 44 h 66"/>
                    <a:gd name="T6" fmla="*/ 175 w 228"/>
                    <a:gd name="T7" fmla="*/ 65 h 66"/>
                    <a:gd name="T8" fmla="*/ 201 w 228"/>
                    <a:gd name="T9" fmla="*/ 46 h 66"/>
                    <a:gd name="T10" fmla="*/ 227 w 228"/>
                    <a:gd name="T11" fmla="*/ 18 h 66"/>
                    <a:gd name="T12" fmla="*/ 82 w 228"/>
                    <a:gd name="T13" fmla="*/ 3 h 66"/>
                    <a:gd name="T14" fmla="*/ 53 w 228"/>
                    <a:gd name="T15" fmla="*/ 0 h 6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28" h="66">
                      <a:moveTo>
                        <a:pt x="53" y="0"/>
                      </a:moveTo>
                      <a:lnTo>
                        <a:pt x="20" y="31"/>
                      </a:lnTo>
                      <a:lnTo>
                        <a:pt x="0" y="44"/>
                      </a:lnTo>
                      <a:lnTo>
                        <a:pt x="175" y="65"/>
                      </a:lnTo>
                      <a:lnTo>
                        <a:pt x="201" y="46"/>
                      </a:lnTo>
                      <a:lnTo>
                        <a:pt x="227" y="18"/>
                      </a:lnTo>
                      <a:lnTo>
                        <a:pt x="82" y="3"/>
                      </a:lnTo>
                      <a:lnTo>
                        <a:pt x="53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6" name="Freeform 9"/>
                <p:cNvSpPr>
                  <a:spLocks/>
                </p:cNvSpPr>
                <p:nvPr/>
              </p:nvSpPr>
              <p:spPr bwMode="auto">
                <a:xfrm>
                  <a:off x="4495" y="3079"/>
                  <a:ext cx="662" cy="103"/>
                </a:xfrm>
                <a:custGeom>
                  <a:avLst/>
                  <a:gdLst>
                    <a:gd name="T0" fmla="*/ 0 w 662"/>
                    <a:gd name="T1" fmla="*/ 0 h 103"/>
                    <a:gd name="T2" fmla="*/ 0 w 662"/>
                    <a:gd name="T3" fmla="*/ 27 h 103"/>
                    <a:gd name="T4" fmla="*/ 661 w 662"/>
                    <a:gd name="T5" fmla="*/ 102 h 103"/>
                    <a:gd name="T6" fmla="*/ 660 w 662"/>
                    <a:gd name="T7" fmla="*/ 75 h 103"/>
                    <a:gd name="T8" fmla="*/ 0 w 662"/>
                    <a:gd name="T9" fmla="*/ 0 h 1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2" h="103">
                      <a:moveTo>
                        <a:pt x="0" y="0"/>
                      </a:moveTo>
                      <a:lnTo>
                        <a:pt x="0" y="27"/>
                      </a:lnTo>
                      <a:lnTo>
                        <a:pt x="661" y="102"/>
                      </a:lnTo>
                      <a:lnTo>
                        <a:pt x="660" y="7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7" name="Freeform 10"/>
                <p:cNvSpPr>
                  <a:spLocks/>
                </p:cNvSpPr>
                <p:nvPr/>
              </p:nvSpPr>
              <p:spPr bwMode="auto">
                <a:xfrm>
                  <a:off x="5155" y="3066"/>
                  <a:ext cx="88" cy="116"/>
                </a:xfrm>
                <a:custGeom>
                  <a:avLst/>
                  <a:gdLst>
                    <a:gd name="T0" fmla="*/ 0 w 88"/>
                    <a:gd name="T1" fmla="*/ 96 h 116"/>
                    <a:gd name="T2" fmla="*/ 0 w 88"/>
                    <a:gd name="T3" fmla="*/ 115 h 116"/>
                    <a:gd name="T4" fmla="*/ 38 w 88"/>
                    <a:gd name="T5" fmla="*/ 88 h 116"/>
                    <a:gd name="T6" fmla="*/ 54 w 88"/>
                    <a:gd name="T7" fmla="*/ 73 h 116"/>
                    <a:gd name="T8" fmla="*/ 87 w 88"/>
                    <a:gd name="T9" fmla="*/ 47 h 116"/>
                    <a:gd name="T10" fmla="*/ 87 w 88"/>
                    <a:gd name="T11" fmla="*/ 0 h 116"/>
                    <a:gd name="T12" fmla="*/ 43 w 88"/>
                    <a:gd name="T13" fmla="*/ 55 h 116"/>
                    <a:gd name="T14" fmla="*/ 6 w 88"/>
                    <a:gd name="T15" fmla="*/ 82 h 116"/>
                    <a:gd name="T16" fmla="*/ 0 w 88"/>
                    <a:gd name="T17" fmla="*/ 96 h 11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8" h="116">
                      <a:moveTo>
                        <a:pt x="0" y="96"/>
                      </a:moveTo>
                      <a:lnTo>
                        <a:pt x="0" y="115"/>
                      </a:lnTo>
                      <a:lnTo>
                        <a:pt x="38" y="88"/>
                      </a:lnTo>
                      <a:lnTo>
                        <a:pt x="54" y="73"/>
                      </a:lnTo>
                      <a:lnTo>
                        <a:pt x="87" y="47"/>
                      </a:lnTo>
                      <a:lnTo>
                        <a:pt x="87" y="0"/>
                      </a:lnTo>
                      <a:lnTo>
                        <a:pt x="43" y="55"/>
                      </a:lnTo>
                      <a:lnTo>
                        <a:pt x="6" y="82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8" name="Freeform 11"/>
                <p:cNvSpPr>
                  <a:spLocks/>
                </p:cNvSpPr>
                <p:nvPr/>
              </p:nvSpPr>
              <p:spPr bwMode="auto">
                <a:xfrm>
                  <a:off x="4532" y="3012"/>
                  <a:ext cx="502" cy="114"/>
                </a:xfrm>
                <a:custGeom>
                  <a:avLst/>
                  <a:gdLst>
                    <a:gd name="T0" fmla="*/ 86 w 502"/>
                    <a:gd name="T1" fmla="*/ 0 h 114"/>
                    <a:gd name="T2" fmla="*/ 26 w 502"/>
                    <a:gd name="T3" fmla="*/ 50 h 114"/>
                    <a:gd name="T4" fmla="*/ 0 w 502"/>
                    <a:gd name="T5" fmla="*/ 65 h 114"/>
                    <a:gd name="T6" fmla="*/ 424 w 502"/>
                    <a:gd name="T7" fmla="*/ 113 h 114"/>
                    <a:gd name="T8" fmla="*/ 455 w 502"/>
                    <a:gd name="T9" fmla="*/ 91 h 114"/>
                    <a:gd name="T10" fmla="*/ 501 w 502"/>
                    <a:gd name="T11" fmla="*/ 46 h 114"/>
                    <a:gd name="T12" fmla="*/ 86 w 502"/>
                    <a:gd name="T13" fmla="*/ 0 h 11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02" h="114">
                      <a:moveTo>
                        <a:pt x="86" y="0"/>
                      </a:moveTo>
                      <a:lnTo>
                        <a:pt x="26" y="50"/>
                      </a:lnTo>
                      <a:lnTo>
                        <a:pt x="0" y="65"/>
                      </a:lnTo>
                      <a:lnTo>
                        <a:pt x="424" y="113"/>
                      </a:lnTo>
                      <a:lnTo>
                        <a:pt x="455" y="91"/>
                      </a:lnTo>
                      <a:lnTo>
                        <a:pt x="501" y="46"/>
                      </a:lnTo>
                      <a:lnTo>
                        <a:pt x="86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9" name="Freeform 12"/>
                <p:cNvSpPr>
                  <a:spLocks/>
                </p:cNvSpPr>
                <p:nvPr/>
              </p:nvSpPr>
              <p:spPr bwMode="auto">
                <a:xfrm>
                  <a:off x="4493" y="3076"/>
                  <a:ext cx="667" cy="84"/>
                </a:xfrm>
                <a:custGeom>
                  <a:avLst/>
                  <a:gdLst>
                    <a:gd name="T0" fmla="*/ 666 w 667"/>
                    <a:gd name="T1" fmla="*/ 74 h 84"/>
                    <a:gd name="T2" fmla="*/ 660 w 667"/>
                    <a:gd name="T3" fmla="*/ 83 h 84"/>
                    <a:gd name="T4" fmla="*/ 0 w 667"/>
                    <a:gd name="T5" fmla="*/ 8 h 84"/>
                    <a:gd name="T6" fmla="*/ 8 w 667"/>
                    <a:gd name="T7" fmla="*/ 0 h 84"/>
                    <a:gd name="T8" fmla="*/ 666 w 667"/>
                    <a:gd name="T9" fmla="*/ 74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67" h="84">
                      <a:moveTo>
                        <a:pt x="666" y="74"/>
                      </a:moveTo>
                      <a:lnTo>
                        <a:pt x="660" y="83"/>
                      </a:lnTo>
                      <a:lnTo>
                        <a:pt x="0" y="8"/>
                      </a:lnTo>
                      <a:lnTo>
                        <a:pt x="8" y="0"/>
                      </a:lnTo>
                      <a:lnTo>
                        <a:pt x="666" y="74"/>
                      </a:lnTo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0" name="Freeform 13"/>
                <p:cNvSpPr>
                  <a:spLocks/>
                </p:cNvSpPr>
                <p:nvPr/>
              </p:nvSpPr>
              <p:spPr bwMode="auto">
                <a:xfrm>
                  <a:off x="4591" y="3019"/>
                  <a:ext cx="454" cy="56"/>
                </a:xfrm>
                <a:custGeom>
                  <a:avLst/>
                  <a:gdLst>
                    <a:gd name="T0" fmla="*/ 11 w 454"/>
                    <a:gd name="T1" fmla="*/ 0 h 56"/>
                    <a:gd name="T2" fmla="*/ 453 w 454"/>
                    <a:gd name="T3" fmla="*/ 49 h 56"/>
                    <a:gd name="T4" fmla="*/ 439 w 454"/>
                    <a:gd name="T5" fmla="*/ 55 h 56"/>
                    <a:gd name="T6" fmla="*/ 0 w 454"/>
                    <a:gd name="T7" fmla="*/ 5 h 56"/>
                    <a:gd name="T8" fmla="*/ 11 w 454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4" h="56">
                      <a:moveTo>
                        <a:pt x="11" y="0"/>
                      </a:moveTo>
                      <a:lnTo>
                        <a:pt x="453" y="49"/>
                      </a:lnTo>
                      <a:lnTo>
                        <a:pt x="439" y="55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1" name="Freeform 14"/>
                <p:cNvSpPr>
                  <a:spLocks/>
                </p:cNvSpPr>
                <p:nvPr/>
              </p:nvSpPr>
              <p:spPr bwMode="auto">
                <a:xfrm>
                  <a:off x="4583" y="3022"/>
                  <a:ext cx="453" cy="57"/>
                </a:xfrm>
                <a:custGeom>
                  <a:avLst/>
                  <a:gdLst>
                    <a:gd name="T0" fmla="*/ 11 w 453"/>
                    <a:gd name="T1" fmla="*/ 0 h 57"/>
                    <a:gd name="T2" fmla="*/ 452 w 453"/>
                    <a:gd name="T3" fmla="*/ 50 h 57"/>
                    <a:gd name="T4" fmla="*/ 438 w 453"/>
                    <a:gd name="T5" fmla="*/ 56 h 57"/>
                    <a:gd name="T6" fmla="*/ 0 w 453"/>
                    <a:gd name="T7" fmla="*/ 5 h 57"/>
                    <a:gd name="T8" fmla="*/ 11 w 453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3" h="57">
                      <a:moveTo>
                        <a:pt x="11" y="0"/>
                      </a:moveTo>
                      <a:lnTo>
                        <a:pt x="452" y="50"/>
                      </a:lnTo>
                      <a:lnTo>
                        <a:pt x="438" y="56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2" name="Freeform 15"/>
                <p:cNvSpPr>
                  <a:spLocks/>
                </p:cNvSpPr>
                <p:nvPr/>
              </p:nvSpPr>
              <p:spPr bwMode="auto">
                <a:xfrm>
                  <a:off x="4567" y="3039"/>
                  <a:ext cx="453" cy="55"/>
                </a:xfrm>
                <a:custGeom>
                  <a:avLst/>
                  <a:gdLst>
                    <a:gd name="T0" fmla="*/ 11 w 453"/>
                    <a:gd name="T1" fmla="*/ 0 h 55"/>
                    <a:gd name="T2" fmla="*/ 452 w 453"/>
                    <a:gd name="T3" fmla="*/ 48 h 55"/>
                    <a:gd name="T4" fmla="*/ 438 w 453"/>
                    <a:gd name="T5" fmla="*/ 54 h 55"/>
                    <a:gd name="T6" fmla="*/ 0 w 453"/>
                    <a:gd name="T7" fmla="*/ 5 h 55"/>
                    <a:gd name="T8" fmla="*/ 11 w 453"/>
                    <a:gd name="T9" fmla="*/ 0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3" h="55">
                      <a:moveTo>
                        <a:pt x="11" y="0"/>
                      </a:moveTo>
                      <a:lnTo>
                        <a:pt x="452" y="48"/>
                      </a:lnTo>
                      <a:lnTo>
                        <a:pt x="438" y="54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" name="Freeform 16"/>
                <p:cNvSpPr>
                  <a:spLocks/>
                </p:cNvSpPr>
                <p:nvPr/>
              </p:nvSpPr>
              <p:spPr bwMode="auto">
                <a:xfrm>
                  <a:off x="4552" y="3051"/>
                  <a:ext cx="452" cy="55"/>
                </a:xfrm>
                <a:custGeom>
                  <a:avLst/>
                  <a:gdLst>
                    <a:gd name="T0" fmla="*/ 11 w 452"/>
                    <a:gd name="T1" fmla="*/ 0 h 55"/>
                    <a:gd name="T2" fmla="*/ 451 w 452"/>
                    <a:gd name="T3" fmla="*/ 48 h 55"/>
                    <a:gd name="T4" fmla="*/ 437 w 452"/>
                    <a:gd name="T5" fmla="*/ 54 h 55"/>
                    <a:gd name="T6" fmla="*/ 0 w 452"/>
                    <a:gd name="T7" fmla="*/ 5 h 55"/>
                    <a:gd name="T8" fmla="*/ 11 w 452"/>
                    <a:gd name="T9" fmla="*/ 0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2" h="55">
                      <a:moveTo>
                        <a:pt x="11" y="0"/>
                      </a:moveTo>
                      <a:lnTo>
                        <a:pt x="451" y="48"/>
                      </a:lnTo>
                      <a:lnTo>
                        <a:pt x="437" y="54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" name="Freeform 17"/>
                <p:cNvSpPr>
                  <a:spLocks/>
                </p:cNvSpPr>
                <p:nvPr/>
              </p:nvSpPr>
              <p:spPr bwMode="auto">
                <a:xfrm>
                  <a:off x="4534" y="3066"/>
                  <a:ext cx="455" cy="55"/>
                </a:xfrm>
                <a:custGeom>
                  <a:avLst/>
                  <a:gdLst>
                    <a:gd name="T0" fmla="*/ 11 w 455"/>
                    <a:gd name="T1" fmla="*/ 0 h 55"/>
                    <a:gd name="T2" fmla="*/ 454 w 455"/>
                    <a:gd name="T3" fmla="*/ 48 h 55"/>
                    <a:gd name="T4" fmla="*/ 440 w 455"/>
                    <a:gd name="T5" fmla="*/ 54 h 55"/>
                    <a:gd name="T6" fmla="*/ 0 w 455"/>
                    <a:gd name="T7" fmla="*/ 5 h 55"/>
                    <a:gd name="T8" fmla="*/ 11 w 455"/>
                    <a:gd name="T9" fmla="*/ 0 h 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5" h="55">
                      <a:moveTo>
                        <a:pt x="11" y="0"/>
                      </a:moveTo>
                      <a:lnTo>
                        <a:pt x="454" y="48"/>
                      </a:lnTo>
                      <a:lnTo>
                        <a:pt x="440" y="54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5" name="Freeform 18"/>
                <p:cNvSpPr>
                  <a:spLocks/>
                </p:cNvSpPr>
                <p:nvPr/>
              </p:nvSpPr>
              <p:spPr bwMode="auto">
                <a:xfrm>
                  <a:off x="4988" y="3098"/>
                  <a:ext cx="197" cy="25"/>
                </a:xfrm>
                <a:custGeom>
                  <a:avLst/>
                  <a:gdLst>
                    <a:gd name="T0" fmla="*/ 11 w 197"/>
                    <a:gd name="T1" fmla="*/ 0 h 25"/>
                    <a:gd name="T2" fmla="*/ 196 w 197"/>
                    <a:gd name="T3" fmla="*/ 20 h 25"/>
                    <a:gd name="T4" fmla="*/ 191 w 197"/>
                    <a:gd name="T5" fmla="*/ 24 h 25"/>
                    <a:gd name="T6" fmla="*/ 0 w 197"/>
                    <a:gd name="T7" fmla="*/ 4 h 25"/>
                    <a:gd name="T8" fmla="*/ 11 w 197"/>
                    <a:gd name="T9" fmla="*/ 0 h 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7" h="25">
                      <a:moveTo>
                        <a:pt x="11" y="0"/>
                      </a:moveTo>
                      <a:lnTo>
                        <a:pt x="196" y="20"/>
                      </a:lnTo>
                      <a:lnTo>
                        <a:pt x="191" y="24"/>
                      </a:lnTo>
                      <a:lnTo>
                        <a:pt x="0" y="4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6" name="Freeform 19"/>
                <p:cNvSpPr>
                  <a:spLocks/>
                </p:cNvSpPr>
                <p:nvPr/>
              </p:nvSpPr>
              <p:spPr bwMode="auto">
                <a:xfrm>
                  <a:off x="4972" y="3111"/>
                  <a:ext cx="195" cy="27"/>
                </a:xfrm>
                <a:custGeom>
                  <a:avLst/>
                  <a:gdLst>
                    <a:gd name="T0" fmla="*/ 11 w 195"/>
                    <a:gd name="T1" fmla="*/ 0 h 27"/>
                    <a:gd name="T2" fmla="*/ 193 w 195"/>
                    <a:gd name="T3" fmla="*/ 20 h 27"/>
                    <a:gd name="T4" fmla="*/ 194 w 195"/>
                    <a:gd name="T5" fmla="*/ 26 h 27"/>
                    <a:gd name="T6" fmla="*/ 0 w 195"/>
                    <a:gd name="T7" fmla="*/ 4 h 27"/>
                    <a:gd name="T8" fmla="*/ 11 w 195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5" h="27">
                      <a:moveTo>
                        <a:pt x="11" y="0"/>
                      </a:moveTo>
                      <a:lnTo>
                        <a:pt x="193" y="20"/>
                      </a:lnTo>
                      <a:lnTo>
                        <a:pt x="194" y="26"/>
                      </a:lnTo>
                      <a:lnTo>
                        <a:pt x="0" y="4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7" name="Freeform 20"/>
                <p:cNvSpPr>
                  <a:spLocks/>
                </p:cNvSpPr>
                <p:nvPr/>
              </p:nvSpPr>
              <p:spPr bwMode="auto">
                <a:xfrm>
                  <a:off x="4994" y="3085"/>
                  <a:ext cx="206" cy="27"/>
                </a:xfrm>
                <a:custGeom>
                  <a:avLst/>
                  <a:gdLst>
                    <a:gd name="T0" fmla="*/ 11 w 206"/>
                    <a:gd name="T1" fmla="*/ 0 h 27"/>
                    <a:gd name="T2" fmla="*/ 205 w 206"/>
                    <a:gd name="T3" fmla="*/ 20 h 27"/>
                    <a:gd name="T4" fmla="*/ 197 w 206"/>
                    <a:gd name="T5" fmla="*/ 26 h 27"/>
                    <a:gd name="T6" fmla="*/ 0 w 206"/>
                    <a:gd name="T7" fmla="*/ 5 h 27"/>
                    <a:gd name="T8" fmla="*/ 11 w 206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06" h="27">
                      <a:moveTo>
                        <a:pt x="11" y="0"/>
                      </a:moveTo>
                      <a:lnTo>
                        <a:pt x="205" y="20"/>
                      </a:lnTo>
                      <a:lnTo>
                        <a:pt x="197" y="26"/>
                      </a:lnTo>
                      <a:lnTo>
                        <a:pt x="0" y="5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8" name="Freeform 21"/>
                <p:cNvSpPr>
                  <a:spLocks/>
                </p:cNvSpPr>
                <p:nvPr/>
              </p:nvSpPr>
              <p:spPr bwMode="auto">
                <a:xfrm>
                  <a:off x="5123" y="3090"/>
                  <a:ext cx="65" cy="53"/>
                </a:xfrm>
                <a:custGeom>
                  <a:avLst/>
                  <a:gdLst>
                    <a:gd name="T0" fmla="*/ 58 w 65"/>
                    <a:gd name="T1" fmla="*/ 0 h 53"/>
                    <a:gd name="T2" fmla="*/ 64 w 65"/>
                    <a:gd name="T3" fmla="*/ 2 h 53"/>
                    <a:gd name="T4" fmla="*/ 6 w 65"/>
                    <a:gd name="T5" fmla="*/ 52 h 53"/>
                    <a:gd name="T6" fmla="*/ 0 w 65"/>
                    <a:gd name="T7" fmla="*/ 52 h 53"/>
                    <a:gd name="T8" fmla="*/ 58 w 65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53">
                      <a:moveTo>
                        <a:pt x="58" y="0"/>
                      </a:moveTo>
                      <a:lnTo>
                        <a:pt x="64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9" name="Freeform 22"/>
                <p:cNvSpPr>
                  <a:spLocks/>
                </p:cNvSpPr>
                <p:nvPr/>
              </p:nvSpPr>
              <p:spPr bwMode="auto">
                <a:xfrm>
                  <a:off x="5100" y="3089"/>
                  <a:ext cx="65" cy="53"/>
                </a:xfrm>
                <a:custGeom>
                  <a:avLst/>
                  <a:gdLst>
                    <a:gd name="T0" fmla="*/ 58 w 65"/>
                    <a:gd name="T1" fmla="*/ 0 h 53"/>
                    <a:gd name="T2" fmla="*/ 64 w 65"/>
                    <a:gd name="T3" fmla="*/ 2 h 53"/>
                    <a:gd name="T4" fmla="*/ 6 w 65"/>
                    <a:gd name="T5" fmla="*/ 52 h 53"/>
                    <a:gd name="T6" fmla="*/ 0 w 65"/>
                    <a:gd name="T7" fmla="*/ 52 h 53"/>
                    <a:gd name="T8" fmla="*/ 58 w 65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" h="53">
                      <a:moveTo>
                        <a:pt x="58" y="0"/>
                      </a:moveTo>
                      <a:lnTo>
                        <a:pt x="64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8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" name="Freeform 23"/>
                <p:cNvSpPr>
                  <a:spLocks/>
                </p:cNvSpPr>
                <p:nvPr/>
              </p:nvSpPr>
              <p:spPr bwMode="auto">
                <a:xfrm>
                  <a:off x="5078" y="3085"/>
                  <a:ext cx="64" cy="53"/>
                </a:xfrm>
                <a:custGeom>
                  <a:avLst/>
                  <a:gdLst>
                    <a:gd name="T0" fmla="*/ 57 w 64"/>
                    <a:gd name="T1" fmla="*/ 0 h 53"/>
                    <a:gd name="T2" fmla="*/ 63 w 64"/>
                    <a:gd name="T3" fmla="*/ 2 h 53"/>
                    <a:gd name="T4" fmla="*/ 6 w 64"/>
                    <a:gd name="T5" fmla="*/ 52 h 53"/>
                    <a:gd name="T6" fmla="*/ 0 w 64"/>
                    <a:gd name="T7" fmla="*/ 52 h 53"/>
                    <a:gd name="T8" fmla="*/ 57 w 64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53">
                      <a:moveTo>
                        <a:pt x="57" y="0"/>
                      </a:moveTo>
                      <a:lnTo>
                        <a:pt x="63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7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1" name="Freeform 24"/>
                <p:cNvSpPr>
                  <a:spLocks/>
                </p:cNvSpPr>
                <p:nvPr/>
              </p:nvSpPr>
              <p:spPr bwMode="auto">
                <a:xfrm>
                  <a:off x="5056" y="3082"/>
                  <a:ext cx="63" cy="53"/>
                </a:xfrm>
                <a:custGeom>
                  <a:avLst/>
                  <a:gdLst>
                    <a:gd name="T0" fmla="*/ 56 w 63"/>
                    <a:gd name="T1" fmla="*/ 0 h 53"/>
                    <a:gd name="T2" fmla="*/ 62 w 63"/>
                    <a:gd name="T3" fmla="*/ 2 h 53"/>
                    <a:gd name="T4" fmla="*/ 6 w 63"/>
                    <a:gd name="T5" fmla="*/ 52 h 53"/>
                    <a:gd name="T6" fmla="*/ 0 w 63"/>
                    <a:gd name="T7" fmla="*/ 52 h 53"/>
                    <a:gd name="T8" fmla="*/ 56 w 63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53">
                      <a:moveTo>
                        <a:pt x="56" y="0"/>
                      </a:moveTo>
                      <a:lnTo>
                        <a:pt x="62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6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2" name="Freeform 25"/>
                <p:cNvSpPr>
                  <a:spLocks/>
                </p:cNvSpPr>
                <p:nvPr/>
              </p:nvSpPr>
              <p:spPr bwMode="auto">
                <a:xfrm>
                  <a:off x="5035" y="3079"/>
                  <a:ext cx="82" cy="56"/>
                </a:xfrm>
                <a:custGeom>
                  <a:avLst/>
                  <a:gdLst>
                    <a:gd name="T0" fmla="*/ 56 w 82"/>
                    <a:gd name="T1" fmla="*/ 0 h 56"/>
                    <a:gd name="T2" fmla="*/ 81 w 82"/>
                    <a:gd name="T3" fmla="*/ 2 h 56"/>
                    <a:gd name="T4" fmla="*/ 25 w 82"/>
                    <a:gd name="T5" fmla="*/ 55 h 56"/>
                    <a:gd name="T6" fmla="*/ 0 w 82"/>
                    <a:gd name="T7" fmla="*/ 52 h 56"/>
                    <a:gd name="T8" fmla="*/ 56 w 82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" h="56">
                      <a:moveTo>
                        <a:pt x="56" y="0"/>
                      </a:moveTo>
                      <a:lnTo>
                        <a:pt x="81" y="2"/>
                      </a:lnTo>
                      <a:lnTo>
                        <a:pt x="25" y="55"/>
                      </a:lnTo>
                      <a:lnTo>
                        <a:pt x="0" y="52"/>
                      </a:lnTo>
                      <a:lnTo>
                        <a:pt x="56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3" name="Freeform 26"/>
                <p:cNvSpPr>
                  <a:spLocks/>
                </p:cNvSpPr>
                <p:nvPr/>
              </p:nvSpPr>
              <p:spPr bwMode="auto">
                <a:xfrm>
                  <a:off x="5013" y="3076"/>
                  <a:ext cx="63" cy="53"/>
                </a:xfrm>
                <a:custGeom>
                  <a:avLst/>
                  <a:gdLst>
                    <a:gd name="T0" fmla="*/ 56 w 63"/>
                    <a:gd name="T1" fmla="*/ 0 h 53"/>
                    <a:gd name="T2" fmla="*/ 62 w 63"/>
                    <a:gd name="T3" fmla="*/ 2 h 53"/>
                    <a:gd name="T4" fmla="*/ 6 w 63"/>
                    <a:gd name="T5" fmla="*/ 52 h 53"/>
                    <a:gd name="T6" fmla="*/ 0 w 63"/>
                    <a:gd name="T7" fmla="*/ 52 h 53"/>
                    <a:gd name="T8" fmla="*/ 56 w 63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53">
                      <a:moveTo>
                        <a:pt x="56" y="0"/>
                      </a:moveTo>
                      <a:lnTo>
                        <a:pt x="62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6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" name="Freeform 27"/>
                <p:cNvSpPr>
                  <a:spLocks/>
                </p:cNvSpPr>
                <p:nvPr/>
              </p:nvSpPr>
              <p:spPr bwMode="auto">
                <a:xfrm>
                  <a:off x="4992" y="3073"/>
                  <a:ext cx="62" cy="53"/>
                </a:xfrm>
                <a:custGeom>
                  <a:avLst/>
                  <a:gdLst>
                    <a:gd name="T0" fmla="*/ 55 w 62"/>
                    <a:gd name="T1" fmla="*/ 0 h 53"/>
                    <a:gd name="T2" fmla="*/ 61 w 62"/>
                    <a:gd name="T3" fmla="*/ 2 h 53"/>
                    <a:gd name="T4" fmla="*/ 6 w 62"/>
                    <a:gd name="T5" fmla="*/ 52 h 53"/>
                    <a:gd name="T6" fmla="*/ 0 w 62"/>
                    <a:gd name="T7" fmla="*/ 52 h 53"/>
                    <a:gd name="T8" fmla="*/ 55 w 62"/>
                    <a:gd name="T9" fmla="*/ 0 h 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3">
                      <a:moveTo>
                        <a:pt x="55" y="0"/>
                      </a:moveTo>
                      <a:lnTo>
                        <a:pt x="61" y="2"/>
                      </a:lnTo>
                      <a:lnTo>
                        <a:pt x="6" y="52"/>
                      </a:lnTo>
                      <a:lnTo>
                        <a:pt x="0" y="52"/>
                      </a:lnTo>
                      <a:lnTo>
                        <a:pt x="55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" name="Freeform 28"/>
                <p:cNvSpPr>
                  <a:spLocks/>
                </p:cNvSpPr>
                <p:nvPr/>
              </p:nvSpPr>
              <p:spPr bwMode="auto">
                <a:xfrm>
                  <a:off x="4936" y="3048"/>
                  <a:ext cx="90" cy="78"/>
                </a:xfrm>
                <a:custGeom>
                  <a:avLst/>
                  <a:gdLst>
                    <a:gd name="T0" fmla="*/ 80 w 90"/>
                    <a:gd name="T1" fmla="*/ 0 h 78"/>
                    <a:gd name="T2" fmla="*/ 89 w 90"/>
                    <a:gd name="T3" fmla="*/ 3 h 78"/>
                    <a:gd name="T4" fmla="*/ 9 w 90"/>
                    <a:gd name="T5" fmla="*/ 77 h 78"/>
                    <a:gd name="T6" fmla="*/ 0 w 90"/>
                    <a:gd name="T7" fmla="*/ 77 h 78"/>
                    <a:gd name="T8" fmla="*/ 80 w 90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8">
                      <a:moveTo>
                        <a:pt x="80" y="0"/>
                      </a:moveTo>
                      <a:lnTo>
                        <a:pt x="89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6" name="Freeform 29"/>
                <p:cNvSpPr>
                  <a:spLocks/>
                </p:cNvSpPr>
                <p:nvPr/>
              </p:nvSpPr>
              <p:spPr bwMode="auto">
                <a:xfrm>
                  <a:off x="4984" y="3102"/>
                  <a:ext cx="30" cy="13"/>
                </a:xfrm>
                <a:custGeom>
                  <a:avLst/>
                  <a:gdLst>
                    <a:gd name="T0" fmla="*/ 9 w 30"/>
                    <a:gd name="T1" fmla="*/ 0 h 13"/>
                    <a:gd name="T2" fmla="*/ 29 w 30"/>
                    <a:gd name="T3" fmla="*/ 0 h 13"/>
                    <a:gd name="T4" fmla="*/ 23 w 30"/>
                    <a:gd name="T5" fmla="*/ 12 h 13"/>
                    <a:gd name="T6" fmla="*/ 0 w 30"/>
                    <a:gd name="T7" fmla="*/ 11 h 13"/>
                    <a:gd name="T8" fmla="*/ 9 w 30"/>
                    <a:gd name="T9" fmla="*/ 0 h 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" h="13">
                      <a:moveTo>
                        <a:pt x="9" y="0"/>
                      </a:moveTo>
                      <a:lnTo>
                        <a:pt x="29" y="0"/>
                      </a:lnTo>
                      <a:lnTo>
                        <a:pt x="23" y="12"/>
                      </a:lnTo>
                      <a:lnTo>
                        <a:pt x="0" y="1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7" name="Freeform 30"/>
                <p:cNvSpPr>
                  <a:spLocks/>
                </p:cNvSpPr>
                <p:nvPr/>
              </p:nvSpPr>
              <p:spPr bwMode="auto">
                <a:xfrm>
                  <a:off x="5028" y="3105"/>
                  <a:ext cx="31" cy="15"/>
                </a:xfrm>
                <a:custGeom>
                  <a:avLst/>
                  <a:gdLst>
                    <a:gd name="T0" fmla="*/ 10 w 31"/>
                    <a:gd name="T1" fmla="*/ 0 h 15"/>
                    <a:gd name="T2" fmla="*/ 30 w 31"/>
                    <a:gd name="T3" fmla="*/ 0 h 15"/>
                    <a:gd name="T4" fmla="*/ 24 w 31"/>
                    <a:gd name="T5" fmla="*/ 14 h 15"/>
                    <a:gd name="T6" fmla="*/ 0 w 31"/>
                    <a:gd name="T7" fmla="*/ 12 h 15"/>
                    <a:gd name="T8" fmla="*/ 10 w 31"/>
                    <a:gd name="T9" fmla="*/ 0 h 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1" h="15">
                      <a:moveTo>
                        <a:pt x="10" y="0"/>
                      </a:moveTo>
                      <a:lnTo>
                        <a:pt x="30" y="0"/>
                      </a:lnTo>
                      <a:lnTo>
                        <a:pt x="24" y="14"/>
                      </a:lnTo>
                      <a:lnTo>
                        <a:pt x="0" y="12"/>
                      </a:lnTo>
                      <a:lnTo>
                        <a:pt x="1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8" name="Freeform 31"/>
                <p:cNvSpPr>
                  <a:spLocks/>
                </p:cNvSpPr>
                <p:nvPr/>
              </p:nvSpPr>
              <p:spPr bwMode="auto">
                <a:xfrm>
                  <a:off x="4913" y="3044"/>
                  <a:ext cx="89" cy="78"/>
                </a:xfrm>
                <a:custGeom>
                  <a:avLst/>
                  <a:gdLst>
                    <a:gd name="T0" fmla="*/ 79 w 89"/>
                    <a:gd name="T1" fmla="*/ 0 h 78"/>
                    <a:gd name="T2" fmla="*/ 88 w 89"/>
                    <a:gd name="T3" fmla="*/ 3 h 78"/>
                    <a:gd name="T4" fmla="*/ 9 w 89"/>
                    <a:gd name="T5" fmla="*/ 77 h 78"/>
                    <a:gd name="T6" fmla="*/ 0 w 89"/>
                    <a:gd name="T7" fmla="*/ 77 h 78"/>
                    <a:gd name="T8" fmla="*/ 79 w 89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9" h="78">
                      <a:moveTo>
                        <a:pt x="79" y="0"/>
                      </a:moveTo>
                      <a:lnTo>
                        <a:pt x="88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9" name="Freeform 32"/>
                <p:cNvSpPr>
                  <a:spLocks/>
                </p:cNvSpPr>
                <p:nvPr/>
              </p:nvSpPr>
              <p:spPr bwMode="auto">
                <a:xfrm>
                  <a:off x="4890" y="3042"/>
                  <a:ext cx="89" cy="78"/>
                </a:xfrm>
                <a:custGeom>
                  <a:avLst/>
                  <a:gdLst>
                    <a:gd name="T0" fmla="*/ 79 w 89"/>
                    <a:gd name="T1" fmla="*/ 0 h 78"/>
                    <a:gd name="T2" fmla="*/ 88 w 89"/>
                    <a:gd name="T3" fmla="*/ 3 h 78"/>
                    <a:gd name="T4" fmla="*/ 9 w 89"/>
                    <a:gd name="T5" fmla="*/ 77 h 78"/>
                    <a:gd name="T6" fmla="*/ 0 w 89"/>
                    <a:gd name="T7" fmla="*/ 77 h 78"/>
                    <a:gd name="T8" fmla="*/ 79 w 89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9" h="78">
                      <a:moveTo>
                        <a:pt x="79" y="0"/>
                      </a:moveTo>
                      <a:lnTo>
                        <a:pt x="88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79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0" name="Freeform 33"/>
                <p:cNvSpPr>
                  <a:spLocks/>
                </p:cNvSpPr>
                <p:nvPr/>
              </p:nvSpPr>
              <p:spPr bwMode="auto">
                <a:xfrm>
                  <a:off x="4866" y="3039"/>
                  <a:ext cx="90" cy="77"/>
                </a:xfrm>
                <a:custGeom>
                  <a:avLst/>
                  <a:gdLst>
                    <a:gd name="T0" fmla="*/ 80 w 90"/>
                    <a:gd name="T1" fmla="*/ 0 h 77"/>
                    <a:gd name="T2" fmla="*/ 89 w 90"/>
                    <a:gd name="T3" fmla="*/ 2 h 77"/>
                    <a:gd name="T4" fmla="*/ 9 w 90"/>
                    <a:gd name="T5" fmla="*/ 76 h 77"/>
                    <a:gd name="T6" fmla="*/ 0 w 90"/>
                    <a:gd name="T7" fmla="*/ 76 h 77"/>
                    <a:gd name="T8" fmla="*/ 80 w 90"/>
                    <a:gd name="T9" fmla="*/ 0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7">
                      <a:moveTo>
                        <a:pt x="80" y="0"/>
                      </a:moveTo>
                      <a:lnTo>
                        <a:pt x="89" y="2"/>
                      </a:lnTo>
                      <a:lnTo>
                        <a:pt x="9" y="76"/>
                      </a:lnTo>
                      <a:lnTo>
                        <a:pt x="0" y="76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1" name="Freeform 34"/>
                <p:cNvSpPr>
                  <a:spLocks/>
                </p:cNvSpPr>
                <p:nvPr/>
              </p:nvSpPr>
              <p:spPr bwMode="auto">
                <a:xfrm>
                  <a:off x="4841" y="3035"/>
                  <a:ext cx="92" cy="78"/>
                </a:xfrm>
                <a:custGeom>
                  <a:avLst/>
                  <a:gdLst>
                    <a:gd name="T0" fmla="*/ 82 w 92"/>
                    <a:gd name="T1" fmla="*/ 0 h 78"/>
                    <a:gd name="T2" fmla="*/ 91 w 92"/>
                    <a:gd name="T3" fmla="*/ 3 h 78"/>
                    <a:gd name="T4" fmla="*/ 9 w 92"/>
                    <a:gd name="T5" fmla="*/ 77 h 78"/>
                    <a:gd name="T6" fmla="*/ 0 w 92"/>
                    <a:gd name="T7" fmla="*/ 77 h 78"/>
                    <a:gd name="T8" fmla="*/ 82 w 92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2" h="78">
                      <a:moveTo>
                        <a:pt x="82" y="0"/>
                      </a:moveTo>
                      <a:lnTo>
                        <a:pt x="91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2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2" name="Freeform 35"/>
                <p:cNvSpPr>
                  <a:spLocks/>
                </p:cNvSpPr>
                <p:nvPr/>
              </p:nvSpPr>
              <p:spPr bwMode="auto">
                <a:xfrm>
                  <a:off x="4819" y="3032"/>
                  <a:ext cx="90" cy="78"/>
                </a:xfrm>
                <a:custGeom>
                  <a:avLst/>
                  <a:gdLst>
                    <a:gd name="T0" fmla="*/ 80 w 90"/>
                    <a:gd name="T1" fmla="*/ 0 h 78"/>
                    <a:gd name="T2" fmla="*/ 89 w 90"/>
                    <a:gd name="T3" fmla="*/ 3 h 78"/>
                    <a:gd name="T4" fmla="*/ 9 w 90"/>
                    <a:gd name="T5" fmla="*/ 77 h 78"/>
                    <a:gd name="T6" fmla="*/ 0 w 90"/>
                    <a:gd name="T7" fmla="*/ 77 h 78"/>
                    <a:gd name="T8" fmla="*/ 80 w 90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8">
                      <a:moveTo>
                        <a:pt x="80" y="0"/>
                      </a:moveTo>
                      <a:lnTo>
                        <a:pt x="89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" name="Freeform 36"/>
                <p:cNvSpPr>
                  <a:spLocks/>
                </p:cNvSpPr>
                <p:nvPr/>
              </p:nvSpPr>
              <p:spPr bwMode="auto">
                <a:xfrm>
                  <a:off x="4795" y="3029"/>
                  <a:ext cx="91" cy="77"/>
                </a:xfrm>
                <a:custGeom>
                  <a:avLst/>
                  <a:gdLst>
                    <a:gd name="T0" fmla="*/ 81 w 91"/>
                    <a:gd name="T1" fmla="*/ 0 h 77"/>
                    <a:gd name="T2" fmla="*/ 90 w 91"/>
                    <a:gd name="T3" fmla="*/ 2 h 77"/>
                    <a:gd name="T4" fmla="*/ 9 w 91"/>
                    <a:gd name="T5" fmla="*/ 76 h 77"/>
                    <a:gd name="T6" fmla="*/ 0 w 91"/>
                    <a:gd name="T7" fmla="*/ 76 h 77"/>
                    <a:gd name="T8" fmla="*/ 81 w 91"/>
                    <a:gd name="T9" fmla="*/ 0 h 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1" h="77">
                      <a:moveTo>
                        <a:pt x="81" y="0"/>
                      </a:moveTo>
                      <a:lnTo>
                        <a:pt x="90" y="2"/>
                      </a:lnTo>
                      <a:lnTo>
                        <a:pt x="9" y="76"/>
                      </a:lnTo>
                      <a:lnTo>
                        <a:pt x="0" y="76"/>
                      </a:lnTo>
                      <a:lnTo>
                        <a:pt x="8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" name="Freeform 37"/>
                <p:cNvSpPr>
                  <a:spLocks/>
                </p:cNvSpPr>
                <p:nvPr/>
              </p:nvSpPr>
              <p:spPr bwMode="auto">
                <a:xfrm>
                  <a:off x="4772" y="3026"/>
                  <a:ext cx="90" cy="78"/>
                </a:xfrm>
                <a:custGeom>
                  <a:avLst/>
                  <a:gdLst>
                    <a:gd name="T0" fmla="*/ 80 w 90"/>
                    <a:gd name="T1" fmla="*/ 0 h 78"/>
                    <a:gd name="T2" fmla="*/ 89 w 90"/>
                    <a:gd name="T3" fmla="*/ 3 h 78"/>
                    <a:gd name="T4" fmla="*/ 9 w 90"/>
                    <a:gd name="T5" fmla="*/ 77 h 78"/>
                    <a:gd name="T6" fmla="*/ 0 w 90"/>
                    <a:gd name="T7" fmla="*/ 77 h 78"/>
                    <a:gd name="T8" fmla="*/ 80 w 90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8">
                      <a:moveTo>
                        <a:pt x="80" y="0"/>
                      </a:moveTo>
                      <a:lnTo>
                        <a:pt x="89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" name="Freeform 38"/>
                <p:cNvSpPr>
                  <a:spLocks/>
                </p:cNvSpPr>
                <p:nvPr/>
              </p:nvSpPr>
              <p:spPr bwMode="auto">
                <a:xfrm>
                  <a:off x="4748" y="3022"/>
                  <a:ext cx="91" cy="78"/>
                </a:xfrm>
                <a:custGeom>
                  <a:avLst/>
                  <a:gdLst>
                    <a:gd name="T0" fmla="*/ 81 w 91"/>
                    <a:gd name="T1" fmla="*/ 0 h 78"/>
                    <a:gd name="T2" fmla="*/ 90 w 91"/>
                    <a:gd name="T3" fmla="*/ 3 h 78"/>
                    <a:gd name="T4" fmla="*/ 9 w 91"/>
                    <a:gd name="T5" fmla="*/ 77 h 78"/>
                    <a:gd name="T6" fmla="*/ 0 w 91"/>
                    <a:gd name="T7" fmla="*/ 77 h 78"/>
                    <a:gd name="T8" fmla="*/ 81 w 91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1" h="78">
                      <a:moveTo>
                        <a:pt x="81" y="0"/>
                      </a:moveTo>
                      <a:lnTo>
                        <a:pt x="90" y="3"/>
                      </a:lnTo>
                      <a:lnTo>
                        <a:pt x="9" y="77"/>
                      </a:lnTo>
                      <a:lnTo>
                        <a:pt x="0" y="77"/>
                      </a:lnTo>
                      <a:lnTo>
                        <a:pt x="81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6" name="Freeform 39"/>
                <p:cNvSpPr>
                  <a:spLocks/>
                </p:cNvSpPr>
                <p:nvPr/>
              </p:nvSpPr>
              <p:spPr bwMode="auto">
                <a:xfrm>
                  <a:off x="4718" y="3028"/>
                  <a:ext cx="85" cy="71"/>
                </a:xfrm>
                <a:custGeom>
                  <a:avLst/>
                  <a:gdLst>
                    <a:gd name="T0" fmla="*/ 76 w 85"/>
                    <a:gd name="T1" fmla="*/ 0 h 71"/>
                    <a:gd name="T2" fmla="*/ 84 w 85"/>
                    <a:gd name="T3" fmla="*/ 2 h 71"/>
                    <a:gd name="T4" fmla="*/ 8 w 85"/>
                    <a:gd name="T5" fmla="*/ 70 h 71"/>
                    <a:gd name="T6" fmla="*/ 0 w 85"/>
                    <a:gd name="T7" fmla="*/ 70 h 71"/>
                    <a:gd name="T8" fmla="*/ 76 w 85"/>
                    <a:gd name="T9" fmla="*/ 0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5" h="71">
                      <a:moveTo>
                        <a:pt x="76" y="0"/>
                      </a:moveTo>
                      <a:lnTo>
                        <a:pt x="84" y="2"/>
                      </a:lnTo>
                      <a:lnTo>
                        <a:pt x="8" y="70"/>
                      </a:lnTo>
                      <a:lnTo>
                        <a:pt x="0" y="70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7" name="Freeform 40"/>
                <p:cNvSpPr>
                  <a:spLocks/>
                </p:cNvSpPr>
                <p:nvPr/>
              </p:nvSpPr>
              <p:spPr bwMode="auto">
                <a:xfrm>
                  <a:off x="4697" y="3025"/>
                  <a:ext cx="84" cy="71"/>
                </a:xfrm>
                <a:custGeom>
                  <a:avLst/>
                  <a:gdLst>
                    <a:gd name="T0" fmla="*/ 75 w 84"/>
                    <a:gd name="T1" fmla="*/ 0 h 71"/>
                    <a:gd name="T2" fmla="*/ 83 w 84"/>
                    <a:gd name="T3" fmla="*/ 2 h 71"/>
                    <a:gd name="T4" fmla="*/ 8 w 84"/>
                    <a:gd name="T5" fmla="*/ 70 h 71"/>
                    <a:gd name="T6" fmla="*/ 0 w 84"/>
                    <a:gd name="T7" fmla="*/ 70 h 71"/>
                    <a:gd name="T8" fmla="*/ 75 w 84"/>
                    <a:gd name="T9" fmla="*/ 0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71">
                      <a:moveTo>
                        <a:pt x="75" y="0"/>
                      </a:moveTo>
                      <a:lnTo>
                        <a:pt x="83" y="2"/>
                      </a:lnTo>
                      <a:lnTo>
                        <a:pt x="8" y="70"/>
                      </a:lnTo>
                      <a:lnTo>
                        <a:pt x="0" y="7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8" name="Freeform 41"/>
                <p:cNvSpPr>
                  <a:spLocks/>
                </p:cNvSpPr>
                <p:nvPr/>
              </p:nvSpPr>
              <p:spPr bwMode="auto">
                <a:xfrm>
                  <a:off x="4672" y="3022"/>
                  <a:ext cx="84" cy="72"/>
                </a:xfrm>
                <a:custGeom>
                  <a:avLst/>
                  <a:gdLst>
                    <a:gd name="T0" fmla="*/ 75 w 84"/>
                    <a:gd name="T1" fmla="*/ 0 h 72"/>
                    <a:gd name="T2" fmla="*/ 83 w 84"/>
                    <a:gd name="T3" fmla="*/ 2 h 72"/>
                    <a:gd name="T4" fmla="*/ 8 w 84"/>
                    <a:gd name="T5" fmla="*/ 71 h 72"/>
                    <a:gd name="T6" fmla="*/ 0 w 84"/>
                    <a:gd name="T7" fmla="*/ 71 h 72"/>
                    <a:gd name="T8" fmla="*/ 75 w 84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72">
                      <a:moveTo>
                        <a:pt x="75" y="0"/>
                      </a:moveTo>
                      <a:lnTo>
                        <a:pt x="83" y="2"/>
                      </a:lnTo>
                      <a:lnTo>
                        <a:pt x="8" y="71"/>
                      </a:lnTo>
                      <a:lnTo>
                        <a:pt x="0" y="71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9" name="Freeform 42"/>
                <p:cNvSpPr>
                  <a:spLocks/>
                </p:cNvSpPr>
                <p:nvPr/>
              </p:nvSpPr>
              <p:spPr bwMode="auto">
                <a:xfrm>
                  <a:off x="4649" y="3019"/>
                  <a:ext cx="84" cy="72"/>
                </a:xfrm>
                <a:custGeom>
                  <a:avLst/>
                  <a:gdLst>
                    <a:gd name="T0" fmla="*/ 75 w 84"/>
                    <a:gd name="T1" fmla="*/ 0 h 72"/>
                    <a:gd name="T2" fmla="*/ 83 w 84"/>
                    <a:gd name="T3" fmla="*/ 2 h 72"/>
                    <a:gd name="T4" fmla="*/ 8 w 84"/>
                    <a:gd name="T5" fmla="*/ 71 h 72"/>
                    <a:gd name="T6" fmla="*/ 0 w 84"/>
                    <a:gd name="T7" fmla="*/ 71 h 72"/>
                    <a:gd name="T8" fmla="*/ 75 w 84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72">
                      <a:moveTo>
                        <a:pt x="75" y="0"/>
                      </a:moveTo>
                      <a:lnTo>
                        <a:pt x="83" y="2"/>
                      </a:lnTo>
                      <a:lnTo>
                        <a:pt x="8" y="71"/>
                      </a:lnTo>
                      <a:lnTo>
                        <a:pt x="0" y="71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" name="Freeform 43"/>
                <p:cNvSpPr>
                  <a:spLocks/>
                </p:cNvSpPr>
                <p:nvPr/>
              </p:nvSpPr>
              <p:spPr bwMode="auto">
                <a:xfrm>
                  <a:off x="4629" y="3018"/>
                  <a:ext cx="83" cy="72"/>
                </a:xfrm>
                <a:custGeom>
                  <a:avLst/>
                  <a:gdLst>
                    <a:gd name="T0" fmla="*/ 74 w 83"/>
                    <a:gd name="T1" fmla="*/ 0 h 72"/>
                    <a:gd name="T2" fmla="*/ 82 w 83"/>
                    <a:gd name="T3" fmla="*/ 2 h 72"/>
                    <a:gd name="T4" fmla="*/ 8 w 83"/>
                    <a:gd name="T5" fmla="*/ 71 h 72"/>
                    <a:gd name="T6" fmla="*/ 0 w 83"/>
                    <a:gd name="T7" fmla="*/ 71 h 72"/>
                    <a:gd name="T8" fmla="*/ 74 w 83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3" h="72">
                      <a:moveTo>
                        <a:pt x="74" y="0"/>
                      </a:moveTo>
                      <a:lnTo>
                        <a:pt x="82" y="2"/>
                      </a:lnTo>
                      <a:lnTo>
                        <a:pt x="8" y="71"/>
                      </a:lnTo>
                      <a:lnTo>
                        <a:pt x="0" y="71"/>
                      </a:lnTo>
                      <a:lnTo>
                        <a:pt x="74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1" name="Freeform 44"/>
                <p:cNvSpPr>
                  <a:spLocks/>
                </p:cNvSpPr>
                <p:nvPr/>
              </p:nvSpPr>
              <p:spPr bwMode="auto">
                <a:xfrm>
                  <a:off x="4603" y="3013"/>
                  <a:ext cx="90" cy="71"/>
                </a:xfrm>
                <a:custGeom>
                  <a:avLst/>
                  <a:gdLst>
                    <a:gd name="T0" fmla="*/ 80 w 90"/>
                    <a:gd name="T1" fmla="*/ 0 h 71"/>
                    <a:gd name="T2" fmla="*/ 89 w 90"/>
                    <a:gd name="T3" fmla="*/ 2 h 71"/>
                    <a:gd name="T4" fmla="*/ 9 w 90"/>
                    <a:gd name="T5" fmla="*/ 70 h 71"/>
                    <a:gd name="T6" fmla="*/ 0 w 90"/>
                    <a:gd name="T7" fmla="*/ 70 h 71"/>
                    <a:gd name="T8" fmla="*/ 80 w 90"/>
                    <a:gd name="T9" fmla="*/ 0 h 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71">
                      <a:moveTo>
                        <a:pt x="80" y="0"/>
                      </a:moveTo>
                      <a:lnTo>
                        <a:pt x="89" y="2"/>
                      </a:lnTo>
                      <a:lnTo>
                        <a:pt x="9" y="70"/>
                      </a:lnTo>
                      <a:lnTo>
                        <a:pt x="0" y="70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2" name="Freeform 45"/>
                <p:cNvSpPr>
                  <a:spLocks/>
                </p:cNvSpPr>
                <p:nvPr/>
              </p:nvSpPr>
              <p:spPr bwMode="auto">
                <a:xfrm>
                  <a:off x="4575" y="3011"/>
                  <a:ext cx="93" cy="72"/>
                </a:xfrm>
                <a:custGeom>
                  <a:avLst/>
                  <a:gdLst>
                    <a:gd name="T0" fmla="*/ 83 w 93"/>
                    <a:gd name="T1" fmla="*/ 0 h 72"/>
                    <a:gd name="T2" fmla="*/ 92 w 93"/>
                    <a:gd name="T3" fmla="*/ 2 h 72"/>
                    <a:gd name="T4" fmla="*/ 9 w 93"/>
                    <a:gd name="T5" fmla="*/ 71 h 72"/>
                    <a:gd name="T6" fmla="*/ 0 w 93"/>
                    <a:gd name="T7" fmla="*/ 71 h 72"/>
                    <a:gd name="T8" fmla="*/ 83 w 93"/>
                    <a:gd name="T9" fmla="*/ 0 h 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3" h="72">
                      <a:moveTo>
                        <a:pt x="83" y="0"/>
                      </a:moveTo>
                      <a:lnTo>
                        <a:pt x="92" y="2"/>
                      </a:lnTo>
                      <a:lnTo>
                        <a:pt x="9" y="71"/>
                      </a:lnTo>
                      <a:lnTo>
                        <a:pt x="0" y="71"/>
                      </a:lnTo>
                      <a:lnTo>
                        <a:pt x="83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3" name="Freeform 46"/>
                <p:cNvSpPr>
                  <a:spLocks/>
                </p:cNvSpPr>
                <p:nvPr/>
              </p:nvSpPr>
              <p:spPr bwMode="auto">
                <a:xfrm>
                  <a:off x="4549" y="3013"/>
                  <a:ext cx="90" cy="67"/>
                </a:xfrm>
                <a:custGeom>
                  <a:avLst/>
                  <a:gdLst>
                    <a:gd name="T0" fmla="*/ 80 w 90"/>
                    <a:gd name="T1" fmla="*/ 0 h 67"/>
                    <a:gd name="T2" fmla="*/ 89 w 90"/>
                    <a:gd name="T3" fmla="*/ 2 h 67"/>
                    <a:gd name="T4" fmla="*/ 9 w 90"/>
                    <a:gd name="T5" fmla="*/ 66 h 67"/>
                    <a:gd name="T6" fmla="*/ 0 w 90"/>
                    <a:gd name="T7" fmla="*/ 66 h 67"/>
                    <a:gd name="T8" fmla="*/ 80 w 90"/>
                    <a:gd name="T9" fmla="*/ 0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0" h="67">
                      <a:moveTo>
                        <a:pt x="80" y="0"/>
                      </a:moveTo>
                      <a:lnTo>
                        <a:pt x="89" y="2"/>
                      </a:lnTo>
                      <a:lnTo>
                        <a:pt x="9" y="66"/>
                      </a:lnTo>
                      <a:lnTo>
                        <a:pt x="0" y="66"/>
                      </a:lnTo>
                      <a:lnTo>
                        <a:pt x="80" y="0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88" name="Freeform 47"/>
              <p:cNvSpPr>
                <a:spLocks/>
              </p:cNvSpPr>
              <p:nvPr/>
            </p:nvSpPr>
            <p:spPr bwMode="auto">
              <a:xfrm>
                <a:off x="5261" y="2866"/>
                <a:ext cx="84" cy="154"/>
              </a:xfrm>
              <a:custGeom>
                <a:avLst/>
                <a:gdLst>
                  <a:gd name="T0" fmla="*/ 0 w 84"/>
                  <a:gd name="T1" fmla="*/ 0 h 154"/>
                  <a:gd name="T2" fmla="*/ 39 w 84"/>
                  <a:gd name="T3" fmla="*/ 0 h 154"/>
                  <a:gd name="T4" fmla="*/ 62 w 84"/>
                  <a:gd name="T5" fmla="*/ 1 h 154"/>
                  <a:gd name="T6" fmla="*/ 74 w 84"/>
                  <a:gd name="T7" fmla="*/ 11 h 154"/>
                  <a:gd name="T8" fmla="*/ 80 w 84"/>
                  <a:gd name="T9" fmla="*/ 24 h 154"/>
                  <a:gd name="T10" fmla="*/ 83 w 84"/>
                  <a:gd name="T11" fmla="*/ 43 h 154"/>
                  <a:gd name="T12" fmla="*/ 83 w 84"/>
                  <a:gd name="T13" fmla="*/ 49 h 154"/>
                  <a:gd name="T14" fmla="*/ 78 w 84"/>
                  <a:gd name="T15" fmla="*/ 61 h 154"/>
                  <a:gd name="T16" fmla="*/ 66 w 84"/>
                  <a:gd name="T17" fmla="*/ 65 h 154"/>
                  <a:gd name="T18" fmla="*/ 57 w 84"/>
                  <a:gd name="T19" fmla="*/ 70 h 154"/>
                  <a:gd name="T20" fmla="*/ 48 w 84"/>
                  <a:gd name="T21" fmla="*/ 75 h 154"/>
                  <a:gd name="T22" fmla="*/ 38 w 84"/>
                  <a:gd name="T23" fmla="*/ 83 h 154"/>
                  <a:gd name="T24" fmla="*/ 29 w 84"/>
                  <a:gd name="T25" fmla="*/ 90 h 154"/>
                  <a:gd name="T26" fmla="*/ 25 w 84"/>
                  <a:gd name="T27" fmla="*/ 99 h 154"/>
                  <a:gd name="T28" fmla="*/ 22 w 84"/>
                  <a:gd name="T29" fmla="*/ 108 h 154"/>
                  <a:gd name="T30" fmla="*/ 22 w 84"/>
                  <a:gd name="T31" fmla="*/ 118 h 154"/>
                  <a:gd name="T32" fmla="*/ 22 w 84"/>
                  <a:gd name="T33" fmla="*/ 128 h 154"/>
                  <a:gd name="T34" fmla="*/ 31 w 84"/>
                  <a:gd name="T35" fmla="*/ 134 h 154"/>
                  <a:gd name="T36" fmla="*/ 41 w 84"/>
                  <a:gd name="T37" fmla="*/ 139 h 154"/>
                  <a:gd name="T38" fmla="*/ 50 w 84"/>
                  <a:gd name="T39" fmla="*/ 144 h 154"/>
                  <a:gd name="T40" fmla="*/ 52 w 84"/>
                  <a:gd name="T41" fmla="*/ 153 h 1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4" h="154">
                    <a:moveTo>
                      <a:pt x="0" y="0"/>
                    </a:moveTo>
                    <a:lnTo>
                      <a:pt x="39" y="0"/>
                    </a:lnTo>
                    <a:lnTo>
                      <a:pt x="62" y="1"/>
                    </a:lnTo>
                    <a:lnTo>
                      <a:pt x="74" y="11"/>
                    </a:lnTo>
                    <a:lnTo>
                      <a:pt x="80" y="24"/>
                    </a:lnTo>
                    <a:lnTo>
                      <a:pt x="83" y="43"/>
                    </a:lnTo>
                    <a:lnTo>
                      <a:pt x="83" y="49"/>
                    </a:lnTo>
                    <a:lnTo>
                      <a:pt x="78" y="61"/>
                    </a:lnTo>
                    <a:lnTo>
                      <a:pt x="66" y="65"/>
                    </a:lnTo>
                    <a:lnTo>
                      <a:pt x="57" y="70"/>
                    </a:lnTo>
                    <a:lnTo>
                      <a:pt x="48" y="75"/>
                    </a:lnTo>
                    <a:lnTo>
                      <a:pt x="38" y="83"/>
                    </a:lnTo>
                    <a:lnTo>
                      <a:pt x="29" y="90"/>
                    </a:lnTo>
                    <a:lnTo>
                      <a:pt x="25" y="99"/>
                    </a:lnTo>
                    <a:lnTo>
                      <a:pt x="22" y="108"/>
                    </a:lnTo>
                    <a:lnTo>
                      <a:pt x="22" y="118"/>
                    </a:lnTo>
                    <a:lnTo>
                      <a:pt x="22" y="128"/>
                    </a:lnTo>
                    <a:lnTo>
                      <a:pt x="31" y="134"/>
                    </a:lnTo>
                    <a:lnTo>
                      <a:pt x="41" y="139"/>
                    </a:lnTo>
                    <a:lnTo>
                      <a:pt x="50" y="144"/>
                    </a:lnTo>
                    <a:lnTo>
                      <a:pt x="52" y="153"/>
                    </a:lnTo>
                  </a:path>
                </a:pathLst>
              </a:custGeom>
              <a:noFill/>
              <a:ln w="25400" cap="rnd" cmpd="sng">
                <a:solidFill>
                  <a:srgbClr val="91919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9" name="Group 48"/>
              <p:cNvGrpSpPr>
                <a:grpSpLocks/>
              </p:cNvGrpSpPr>
              <p:nvPr/>
            </p:nvGrpSpPr>
            <p:grpSpPr bwMode="auto">
              <a:xfrm>
                <a:off x="4561" y="2778"/>
                <a:ext cx="701" cy="207"/>
                <a:chOff x="4561" y="2778"/>
                <a:chExt cx="701" cy="207"/>
              </a:xfrm>
            </p:grpSpPr>
            <p:sp>
              <p:nvSpPr>
                <p:cNvPr id="505" name="Freeform 49"/>
                <p:cNvSpPr>
                  <a:spLocks/>
                </p:cNvSpPr>
                <p:nvPr/>
              </p:nvSpPr>
              <p:spPr bwMode="auto">
                <a:xfrm>
                  <a:off x="4564" y="2778"/>
                  <a:ext cx="698" cy="67"/>
                </a:xfrm>
                <a:custGeom>
                  <a:avLst/>
                  <a:gdLst>
                    <a:gd name="T0" fmla="*/ 0 w 698"/>
                    <a:gd name="T1" fmla="*/ 66 h 67"/>
                    <a:gd name="T2" fmla="*/ 54 w 698"/>
                    <a:gd name="T3" fmla="*/ 0 h 67"/>
                    <a:gd name="T4" fmla="*/ 652 w 698"/>
                    <a:gd name="T5" fmla="*/ 0 h 67"/>
                    <a:gd name="T6" fmla="*/ 697 w 698"/>
                    <a:gd name="T7" fmla="*/ 66 h 67"/>
                    <a:gd name="T8" fmla="*/ 0 w 698"/>
                    <a:gd name="T9" fmla="*/ 66 h 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98" h="67">
                      <a:moveTo>
                        <a:pt x="0" y="66"/>
                      </a:moveTo>
                      <a:lnTo>
                        <a:pt x="54" y="0"/>
                      </a:lnTo>
                      <a:lnTo>
                        <a:pt x="652" y="0"/>
                      </a:lnTo>
                      <a:lnTo>
                        <a:pt x="697" y="66"/>
                      </a:lnTo>
                      <a:lnTo>
                        <a:pt x="0" y="66"/>
                      </a:lnTo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06" name="Group 50"/>
                <p:cNvGrpSpPr>
                  <a:grpSpLocks/>
                </p:cNvGrpSpPr>
                <p:nvPr/>
              </p:nvGrpSpPr>
              <p:grpSpPr bwMode="auto">
                <a:xfrm>
                  <a:off x="4561" y="2844"/>
                  <a:ext cx="698" cy="141"/>
                  <a:chOff x="4561" y="2844"/>
                  <a:chExt cx="698" cy="141"/>
                </a:xfrm>
              </p:grpSpPr>
              <p:sp>
                <p:nvSpPr>
                  <p:cNvPr id="507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4561" y="2844"/>
                    <a:ext cx="698" cy="141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0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4581" y="2859"/>
                    <a:ext cx="140" cy="86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09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4741" y="2859"/>
                    <a:ext cx="183" cy="86"/>
                  </a:xfrm>
                  <a:prstGeom prst="rect">
                    <a:avLst/>
                  </a:prstGeom>
                  <a:solidFill>
                    <a:srgbClr val="9F9F9F"/>
                  </a:solidFill>
                  <a:ln w="12700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0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947" y="2859"/>
                    <a:ext cx="182" cy="86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1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583" y="2917"/>
                    <a:ext cx="285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2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4917" y="2917"/>
                    <a:ext cx="341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4875" y="2899"/>
                    <a:ext cx="38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4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872" y="2902"/>
                    <a:ext cx="0" cy="13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5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916" y="2903"/>
                    <a:ext cx="0" cy="1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3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16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883" y="2907"/>
                    <a:ext cx="23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7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5217" y="2861"/>
                    <a:ext cx="24" cy="40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8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750" y="2885"/>
                    <a:ext cx="156" cy="9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19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4785" y="2870"/>
                    <a:ext cx="64" cy="14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333333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0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4781" y="2890"/>
                    <a:ext cx="72" cy="2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1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4588" y="2917"/>
                    <a:ext cx="10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2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4605" y="2917"/>
                    <a:ext cx="9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4621" y="2917"/>
                    <a:ext cx="10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4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4637" y="2917"/>
                    <a:ext cx="11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5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4655" y="2917"/>
                    <a:ext cx="9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4671" y="2917"/>
                    <a:ext cx="10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4686" y="2917"/>
                    <a:ext cx="11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sp>
                <p:nvSpPr>
                  <p:cNvPr id="528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917"/>
                    <a:ext cx="9" cy="28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>
                        <a:solidFill>
                          <a:schemeClr val="tx1"/>
                        </a:solidFill>
                        <a:latin typeface="Arial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IN" altLang="en-US" sz="1800"/>
                  </a:p>
                </p:txBody>
              </p:sp>
              <p:grpSp>
                <p:nvGrpSpPr>
                  <p:cNvPr id="52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4577" y="2956"/>
                    <a:ext cx="125" cy="29"/>
                    <a:chOff x="4577" y="2956"/>
                    <a:chExt cx="125" cy="29"/>
                  </a:xfrm>
                </p:grpSpPr>
                <p:sp>
                  <p:nvSpPr>
                    <p:cNvPr id="566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77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7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93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8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10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9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27" y="2956"/>
                      <a:ext cx="8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70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2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71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0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72" name="Rectangl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76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73" name="Rectangl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93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  <p:grpSp>
                <p:nvGrpSpPr>
                  <p:cNvPr id="530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4709" y="2956"/>
                    <a:ext cx="126" cy="29"/>
                    <a:chOff x="4709" y="2956"/>
                    <a:chExt cx="126" cy="29"/>
                  </a:xfrm>
                </p:grpSpPr>
                <p:sp>
                  <p:nvSpPr>
                    <p:cNvPr id="558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9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9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5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0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42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1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9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2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76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3" name="Rectangle 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92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4" name="Rectangle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9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65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5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  <p:grpSp>
                <p:nvGrpSpPr>
                  <p:cNvPr id="531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4843" y="2956"/>
                    <a:ext cx="126" cy="29"/>
                    <a:chOff x="4843" y="2956"/>
                    <a:chExt cx="126" cy="29"/>
                  </a:xfrm>
                </p:grpSpPr>
                <p:sp>
                  <p:nvSpPr>
                    <p:cNvPr id="550" name="Rectangle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3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1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60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2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76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3" name="Rectangle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92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4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10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5" name="Rectangle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26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6" name="Rectangle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43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57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0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  <p:grpSp>
                <p:nvGrpSpPr>
                  <p:cNvPr id="532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4977" y="2956"/>
                    <a:ext cx="126" cy="29"/>
                    <a:chOff x="4977" y="2956"/>
                    <a:chExt cx="126" cy="29"/>
                  </a:xfrm>
                </p:grpSpPr>
                <p:sp>
                  <p:nvSpPr>
                    <p:cNvPr id="542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77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3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94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4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11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5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27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6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44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7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0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8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76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9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94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  <p:grpSp>
                <p:nvGrpSpPr>
                  <p:cNvPr id="533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5112" y="2956"/>
                    <a:ext cx="125" cy="29"/>
                    <a:chOff x="5112" y="2956"/>
                    <a:chExt cx="125" cy="29"/>
                  </a:xfrm>
                </p:grpSpPr>
                <p:sp>
                  <p:nvSpPr>
                    <p:cNvPr id="534" name="Rectangle 1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12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5" name="Rectangle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28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6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5" y="2956"/>
                      <a:ext cx="9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7" name="Rectangle 1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61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8" name="Rectangle 1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8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39" name="Rectangle 1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5" y="2956"/>
                      <a:ext cx="8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0" name="Rectangle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10" y="2956"/>
                      <a:ext cx="11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541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27" y="2956"/>
                      <a:ext cx="10" cy="29"/>
                    </a:xfrm>
                    <a:prstGeom prst="rect">
                      <a:avLst/>
                    </a:prstGeom>
                    <a:solidFill>
                      <a:srgbClr val="5F5F5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</p:grpSp>
            </p:grpSp>
          </p:grpSp>
          <p:grpSp>
            <p:nvGrpSpPr>
              <p:cNvPr id="490" name="Group 118"/>
              <p:cNvGrpSpPr>
                <a:grpSpLocks/>
              </p:cNvGrpSpPr>
              <p:nvPr/>
            </p:nvGrpSpPr>
            <p:grpSpPr bwMode="auto">
              <a:xfrm>
                <a:off x="5254" y="3019"/>
                <a:ext cx="113" cy="95"/>
                <a:chOff x="5254" y="3019"/>
                <a:chExt cx="113" cy="95"/>
              </a:xfrm>
            </p:grpSpPr>
            <p:sp>
              <p:nvSpPr>
                <p:cNvPr id="502" name="Freeform 119"/>
                <p:cNvSpPr>
                  <a:spLocks/>
                </p:cNvSpPr>
                <p:nvPr/>
              </p:nvSpPr>
              <p:spPr bwMode="auto">
                <a:xfrm>
                  <a:off x="5273" y="3022"/>
                  <a:ext cx="94" cy="92"/>
                </a:xfrm>
                <a:custGeom>
                  <a:avLst/>
                  <a:gdLst>
                    <a:gd name="T0" fmla="*/ 93 w 94"/>
                    <a:gd name="T1" fmla="*/ 10 h 92"/>
                    <a:gd name="T2" fmla="*/ 92 w 94"/>
                    <a:gd name="T3" fmla="*/ 30 h 92"/>
                    <a:gd name="T4" fmla="*/ 70 w 94"/>
                    <a:gd name="T5" fmla="*/ 60 h 92"/>
                    <a:gd name="T6" fmla="*/ 58 w 94"/>
                    <a:gd name="T7" fmla="*/ 78 h 92"/>
                    <a:gd name="T8" fmla="*/ 52 w 94"/>
                    <a:gd name="T9" fmla="*/ 87 h 92"/>
                    <a:gd name="T10" fmla="*/ 47 w 94"/>
                    <a:gd name="T11" fmla="*/ 91 h 92"/>
                    <a:gd name="T12" fmla="*/ 38 w 94"/>
                    <a:gd name="T13" fmla="*/ 91 h 92"/>
                    <a:gd name="T14" fmla="*/ 0 w 94"/>
                    <a:gd name="T15" fmla="*/ 86 h 92"/>
                    <a:gd name="T16" fmla="*/ 71 w 94"/>
                    <a:gd name="T17" fmla="*/ 0 h 92"/>
                    <a:gd name="T18" fmla="*/ 93 w 94"/>
                    <a:gd name="T19" fmla="*/ 10 h 9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94" h="92">
                      <a:moveTo>
                        <a:pt x="93" y="10"/>
                      </a:moveTo>
                      <a:lnTo>
                        <a:pt x="92" y="30"/>
                      </a:lnTo>
                      <a:lnTo>
                        <a:pt x="70" y="60"/>
                      </a:lnTo>
                      <a:lnTo>
                        <a:pt x="58" y="78"/>
                      </a:lnTo>
                      <a:lnTo>
                        <a:pt x="52" y="87"/>
                      </a:lnTo>
                      <a:lnTo>
                        <a:pt x="47" y="91"/>
                      </a:lnTo>
                      <a:lnTo>
                        <a:pt x="38" y="91"/>
                      </a:lnTo>
                      <a:lnTo>
                        <a:pt x="0" y="86"/>
                      </a:lnTo>
                      <a:lnTo>
                        <a:pt x="71" y="0"/>
                      </a:lnTo>
                      <a:lnTo>
                        <a:pt x="93" y="10"/>
                      </a:lnTo>
                    </a:path>
                  </a:pathLst>
                </a:custGeom>
                <a:solidFill>
                  <a:srgbClr val="91919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Freeform 120"/>
                <p:cNvSpPr>
                  <a:spLocks/>
                </p:cNvSpPr>
                <p:nvPr/>
              </p:nvSpPr>
              <p:spPr bwMode="auto">
                <a:xfrm>
                  <a:off x="5254" y="3020"/>
                  <a:ext cx="98" cy="90"/>
                </a:xfrm>
                <a:custGeom>
                  <a:avLst/>
                  <a:gdLst>
                    <a:gd name="T0" fmla="*/ 41 w 98"/>
                    <a:gd name="T1" fmla="*/ 0 h 90"/>
                    <a:gd name="T2" fmla="*/ 96 w 98"/>
                    <a:gd name="T3" fmla="*/ 3 h 90"/>
                    <a:gd name="T4" fmla="*/ 97 w 98"/>
                    <a:gd name="T5" fmla="*/ 27 h 90"/>
                    <a:gd name="T6" fmla="*/ 75 w 98"/>
                    <a:gd name="T7" fmla="*/ 54 h 90"/>
                    <a:gd name="T8" fmla="*/ 65 w 98"/>
                    <a:gd name="T9" fmla="*/ 75 h 90"/>
                    <a:gd name="T10" fmla="*/ 58 w 98"/>
                    <a:gd name="T11" fmla="*/ 85 h 90"/>
                    <a:gd name="T12" fmla="*/ 46 w 98"/>
                    <a:gd name="T13" fmla="*/ 89 h 90"/>
                    <a:gd name="T14" fmla="*/ 17 w 98"/>
                    <a:gd name="T15" fmla="*/ 89 h 90"/>
                    <a:gd name="T16" fmla="*/ 0 w 98"/>
                    <a:gd name="T17" fmla="*/ 79 h 90"/>
                    <a:gd name="T18" fmla="*/ 0 w 98"/>
                    <a:gd name="T19" fmla="*/ 67 h 90"/>
                    <a:gd name="T20" fmla="*/ 6 w 98"/>
                    <a:gd name="T21" fmla="*/ 49 h 90"/>
                    <a:gd name="T22" fmla="*/ 20 w 98"/>
                    <a:gd name="T23" fmla="*/ 19 h 90"/>
                    <a:gd name="T24" fmla="*/ 41 w 98"/>
                    <a:gd name="T25" fmla="*/ 0 h 9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8" h="90">
                      <a:moveTo>
                        <a:pt x="41" y="0"/>
                      </a:moveTo>
                      <a:lnTo>
                        <a:pt x="96" y="3"/>
                      </a:lnTo>
                      <a:lnTo>
                        <a:pt x="97" y="27"/>
                      </a:lnTo>
                      <a:lnTo>
                        <a:pt x="75" y="54"/>
                      </a:lnTo>
                      <a:lnTo>
                        <a:pt x="65" y="75"/>
                      </a:lnTo>
                      <a:lnTo>
                        <a:pt x="58" y="85"/>
                      </a:lnTo>
                      <a:lnTo>
                        <a:pt x="46" y="89"/>
                      </a:lnTo>
                      <a:lnTo>
                        <a:pt x="17" y="89"/>
                      </a:lnTo>
                      <a:lnTo>
                        <a:pt x="0" y="79"/>
                      </a:lnTo>
                      <a:lnTo>
                        <a:pt x="0" y="67"/>
                      </a:lnTo>
                      <a:lnTo>
                        <a:pt x="6" y="49"/>
                      </a:lnTo>
                      <a:lnTo>
                        <a:pt x="20" y="19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rgbClr val="DADAD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Freeform 121"/>
                <p:cNvSpPr>
                  <a:spLocks/>
                </p:cNvSpPr>
                <p:nvPr/>
              </p:nvSpPr>
              <p:spPr bwMode="auto">
                <a:xfrm>
                  <a:off x="5276" y="3019"/>
                  <a:ext cx="91" cy="31"/>
                </a:xfrm>
                <a:custGeom>
                  <a:avLst/>
                  <a:gdLst>
                    <a:gd name="T0" fmla="*/ 6 w 91"/>
                    <a:gd name="T1" fmla="*/ 10 h 31"/>
                    <a:gd name="T2" fmla="*/ 13 w 91"/>
                    <a:gd name="T3" fmla="*/ 3 h 31"/>
                    <a:gd name="T4" fmla="*/ 25 w 91"/>
                    <a:gd name="T5" fmla="*/ 0 h 31"/>
                    <a:gd name="T6" fmla="*/ 61 w 91"/>
                    <a:gd name="T7" fmla="*/ 3 h 31"/>
                    <a:gd name="T8" fmla="*/ 87 w 91"/>
                    <a:gd name="T9" fmla="*/ 8 h 31"/>
                    <a:gd name="T10" fmla="*/ 90 w 91"/>
                    <a:gd name="T11" fmla="*/ 12 h 31"/>
                    <a:gd name="T12" fmla="*/ 73 w 91"/>
                    <a:gd name="T13" fmla="*/ 30 h 31"/>
                    <a:gd name="T14" fmla="*/ 38 w 91"/>
                    <a:gd name="T15" fmla="*/ 23 h 31"/>
                    <a:gd name="T16" fmla="*/ 58 w 91"/>
                    <a:gd name="T17" fmla="*/ 3 h 31"/>
                    <a:gd name="T18" fmla="*/ 52 w 91"/>
                    <a:gd name="T19" fmla="*/ 5 h 31"/>
                    <a:gd name="T20" fmla="*/ 35 w 91"/>
                    <a:gd name="T21" fmla="*/ 22 h 31"/>
                    <a:gd name="T22" fmla="*/ 0 w 91"/>
                    <a:gd name="T23" fmla="*/ 18 h 31"/>
                    <a:gd name="T24" fmla="*/ 6 w 91"/>
                    <a:gd name="T25" fmla="*/ 10 h 3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1" h="31">
                      <a:moveTo>
                        <a:pt x="6" y="10"/>
                      </a:moveTo>
                      <a:lnTo>
                        <a:pt x="13" y="3"/>
                      </a:lnTo>
                      <a:lnTo>
                        <a:pt x="25" y="0"/>
                      </a:lnTo>
                      <a:lnTo>
                        <a:pt x="61" y="3"/>
                      </a:lnTo>
                      <a:lnTo>
                        <a:pt x="87" y="8"/>
                      </a:lnTo>
                      <a:lnTo>
                        <a:pt x="90" y="12"/>
                      </a:lnTo>
                      <a:lnTo>
                        <a:pt x="73" y="30"/>
                      </a:lnTo>
                      <a:lnTo>
                        <a:pt x="38" y="23"/>
                      </a:lnTo>
                      <a:lnTo>
                        <a:pt x="58" y="3"/>
                      </a:lnTo>
                      <a:lnTo>
                        <a:pt x="52" y="5"/>
                      </a:lnTo>
                      <a:lnTo>
                        <a:pt x="35" y="22"/>
                      </a:lnTo>
                      <a:lnTo>
                        <a:pt x="0" y="18"/>
                      </a:lnTo>
                      <a:lnTo>
                        <a:pt x="6" y="1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1" name="Group 122"/>
              <p:cNvGrpSpPr>
                <a:grpSpLocks/>
              </p:cNvGrpSpPr>
              <p:nvPr/>
            </p:nvGrpSpPr>
            <p:grpSpPr bwMode="auto">
              <a:xfrm>
                <a:off x="4688" y="2748"/>
                <a:ext cx="437" cy="89"/>
                <a:chOff x="4688" y="2748"/>
                <a:chExt cx="437" cy="89"/>
              </a:xfrm>
            </p:grpSpPr>
            <p:sp>
              <p:nvSpPr>
                <p:cNvPr id="49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688" y="2821"/>
                  <a:ext cx="433" cy="16"/>
                </a:xfrm>
                <a:prstGeom prst="rect">
                  <a:avLst/>
                </a:pr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IN" altLang="en-US" sz="1800"/>
                </a:p>
              </p:txBody>
            </p:sp>
            <p:sp>
              <p:nvSpPr>
                <p:cNvPr id="500" name="Freeform 124"/>
                <p:cNvSpPr>
                  <a:spLocks/>
                </p:cNvSpPr>
                <p:nvPr/>
              </p:nvSpPr>
              <p:spPr bwMode="auto">
                <a:xfrm>
                  <a:off x="4688" y="2784"/>
                  <a:ext cx="437" cy="38"/>
                </a:xfrm>
                <a:custGeom>
                  <a:avLst/>
                  <a:gdLst>
                    <a:gd name="T0" fmla="*/ 0 w 437"/>
                    <a:gd name="T1" fmla="*/ 37 h 38"/>
                    <a:gd name="T2" fmla="*/ 24 w 437"/>
                    <a:gd name="T3" fmla="*/ 0 h 38"/>
                    <a:gd name="T4" fmla="*/ 412 w 437"/>
                    <a:gd name="T5" fmla="*/ 0 h 38"/>
                    <a:gd name="T6" fmla="*/ 436 w 437"/>
                    <a:gd name="T7" fmla="*/ 37 h 38"/>
                    <a:gd name="T8" fmla="*/ 0 w 437"/>
                    <a:gd name="T9" fmla="*/ 37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37" h="38">
                      <a:moveTo>
                        <a:pt x="0" y="37"/>
                      </a:moveTo>
                      <a:lnTo>
                        <a:pt x="24" y="0"/>
                      </a:lnTo>
                      <a:lnTo>
                        <a:pt x="412" y="0"/>
                      </a:lnTo>
                      <a:lnTo>
                        <a:pt x="436" y="37"/>
                      </a:lnTo>
                      <a:lnTo>
                        <a:pt x="0" y="3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Freeform 125"/>
                <p:cNvSpPr>
                  <a:spLocks/>
                </p:cNvSpPr>
                <p:nvPr/>
              </p:nvSpPr>
              <p:spPr bwMode="auto">
                <a:xfrm>
                  <a:off x="4795" y="2748"/>
                  <a:ext cx="229" cy="62"/>
                </a:xfrm>
                <a:custGeom>
                  <a:avLst/>
                  <a:gdLst>
                    <a:gd name="T0" fmla="*/ 0 w 229"/>
                    <a:gd name="T1" fmla="*/ 35 h 62"/>
                    <a:gd name="T2" fmla="*/ 0 w 229"/>
                    <a:gd name="T3" fmla="*/ 0 h 62"/>
                    <a:gd name="T4" fmla="*/ 228 w 229"/>
                    <a:gd name="T5" fmla="*/ 0 h 62"/>
                    <a:gd name="T6" fmla="*/ 228 w 229"/>
                    <a:gd name="T7" fmla="*/ 35 h 62"/>
                    <a:gd name="T8" fmla="*/ 227 w 229"/>
                    <a:gd name="T9" fmla="*/ 39 h 62"/>
                    <a:gd name="T10" fmla="*/ 225 w 229"/>
                    <a:gd name="T11" fmla="*/ 41 h 62"/>
                    <a:gd name="T12" fmla="*/ 221 w 229"/>
                    <a:gd name="T13" fmla="*/ 44 h 62"/>
                    <a:gd name="T14" fmla="*/ 216 w 229"/>
                    <a:gd name="T15" fmla="*/ 47 h 62"/>
                    <a:gd name="T16" fmla="*/ 209 w 229"/>
                    <a:gd name="T17" fmla="*/ 49 h 62"/>
                    <a:gd name="T18" fmla="*/ 204 w 229"/>
                    <a:gd name="T19" fmla="*/ 52 h 62"/>
                    <a:gd name="T20" fmla="*/ 196 w 229"/>
                    <a:gd name="T21" fmla="*/ 53 h 62"/>
                    <a:gd name="T22" fmla="*/ 187 w 229"/>
                    <a:gd name="T23" fmla="*/ 55 h 62"/>
                    <a:gd name="T24" fmla="*/ 180 w 229"/>
                    <a:gd name="T25" fmla="*/ 56 h 62"/>
                    <a:gd name="T26" fmla="*/ 168 w 229"/>
                    <a:gd name="T27" fmla="*/ 59 h 62"/>
                    <a:gd name="T28" fmla="*/ 158 w 229"/>
                    <a:gd name="T29" fmla="*/ 59 h 62"/>
                    <a:gd name="T30" fmla="*/ 148 w 229"/>
                    <a:gd name="T31" fmla="*/ 60 h 62"/>
                    <a:gd name="T32" fmla="*/ 137 w 229"/>
                    <a:gd name="T33" fmla="*/ 61 h 62"/>
                    <a:gd name="T34" fmla="*/ 124 w 229"/>
                    <a:gd name="T35" fmla="*/ 61 h 62"/>
                    <a:gd name="T36" fmla="*/ 108 w 229"/>
                    <a:gd name="T37" fmla="*/ 61 h 62"/>
                    <a:gd name="T38" fmla="*/ 94 w 229"/>
                    <a:gd name="T39" fmla="*/ 61 h 62"/>
                    <a:gd name="T40" fmla="*/ 80 w 229"/>
                    <a:gd name="T41" fmla="*/ 60 h 62"/>
                    <a:gd name="T42" fmla="*/ 67 w 229"/>
                    <a:gd name="T43" fmla="*/ 59 h 62"/>
                    <a:gd name="T44" fmla="*/ 56 w 229"/>
                    <a:gd name="T45" fmla="*/ 58 h 62"/>
                    <a:gd name="T46" fmla="*/ 48 w 229"/>
                    <a:gd name="T47" fmla="*/ 56 h 62"/>
                    <a:gd name="T48" fmla="*/ 37 w 229"/>
                    <a:gd name="T49" fmla="*/ 54 h 62"/>
                    <a:gd name="T50" fmla="*/ 29 w 229"/>
                    <a:gd name="T51" fmla="*/ 52 h 62"/>
                    <a:gd name="T52" fmla="*/ 21 w 229"/>
                    <a:gd name="T53" fmla="*/ 50 h 62"/>
                    <a:gd name="T54" fmla="*/ 14 w 229"/>
                    <a:gd name="T55" fmla="*/ 47 h 62"/>
                    <a:gd name="T56" fmla="*/ 10 w 229"/>
                    <a:gd name="T57" fmla="*/ 45 h 62"/>
                    <a:gd name="T58" fmla="*/ 6 w 229"/>
                    <a:gd name="T59" fmla="*/ 43 h 62"/>
                    <a:gd name="T60" fmla="*/ 3 w 229"/>
                    <a:gd name="T61" fmla="*/ 40 h 62"/>
                    <a:gd name="T62" fmla="*/ 1 w 229"/>
                    <a:gd name="T63" fmla="*/ 38 h 62"/>
                    <a:gd name="T64" fmla="*/ 0 w 229"/>
                    <a:gd name="T65" fmla="*/ 35 h 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29" h="62">
                      <a:moveTo>
                        <a:pt x="0" y="35"/>
                      </a:moveTo>
                      <a:lnTo>
                        <a:pt x="0" y="0"/>
                      </a:lnTo>
                      <a:lnTo>
                        <a:pt x="228" y="0"/>
                      </a:lnTo>
                      <a:lnTo>
                        <a:pt x="228" y="35"/>
                      </a:lnTo>
                      <a:lnTo>
                        <a:pt x="227" y="39"/>
                      </a:lnTo>
                      <a:lnTo>
                        <a:pt x="225" y="41"/>
                      </a:lnTo>
                      <a:lnTo>
                        <a:pt x="221" y="44"/>
                      </a:lnTo>
                      <a:lnTo>
                        <a:pt x="216" y="47"/>
                      </a:lnTo>
                      <a:lnTo>
                        <a:pt x="209" y="49"/>
                      </a:lnTo>
                      <a:lnTo>
                        <a:pt x="204" y="52"/>
                      </a:lnTo>
                      <a:lnTo>
                        <a:pt x="196" y="53"/>
                      </a:lnTo>
                      <a:lnTo>
                        <a:pt x="187" y="55"/>
                      </a:lnTo>
                      <a:lnTo>
                        <a:pt x="180" y="56"/>
                      </a:lnTo>
                      <a:lnTo>
                        <a:pt x="168" y="59"/>
                      </a:lnTo>
                      <a:lnTo>
                        <a:pt x="158" y="59"/>
                      </a:lnTo>
                      <a:lnTo>
                        <a:pt x="148" y="60"/>
                      </a:lnTo>
                      <a:lnTo>
                        <a:pt x="137" y="61"/>
                      </a:lnTo>
                      <a:lnTo>
                        <a:pt x="124" y="61"/>
                      </a:lnTo>
                      <a:lnTo>
                        <a:pt x="108" y="61"/>
                      </a:lnTo>
                      <a:lnTo>
                        <a:pt x="94" y="61"/>
                      </a:lnTo>
                      <a:lnTo>
                        <a:pt x="80" y="60"/>
                      </a:lnTo>
                      <a:lnTo>
                        <a:pt x="67" y="59"/>
                      </a:lnTo>
                      <a:lnTo>
                        <a:pt x="56" y="58"/>
                      </a:lnTo>
                      <a:lnTo>
                        <a:pt x="48" y="56"/>
                      </a:lnTo>
                      <a:lnTo>
                        <a:pt x="37" y="54"/>
                      </a:lnTo>
                      <a:lnTo>
                        <a:pt x="29" y="52"/>
                      </a:lnTo>
                      <a:lnTo>
                        <a:pt x="21" y="50"/>
                      </a:lnTo>
                      <a:lnTo>
                        <a:pt x="14" y="47"/>
                      </a:lnTo>
                      <a:lnTo>
                        <a:pt x="10" y="45"/>
                      </a:lnTo>
                      <a:lnTo>
                        <a:pt x="6" y="43"/>
                      </a:lnTo>
                      <a:lnTo>
                        <a:pt x="3" y="40"/>
                      </a:lnTo>
                      <a:lnTo>
                        <a:pt x="1" y="38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92" name="Freeform 126"/>
              <p:cNvSpPr>
                <a:spLocks/>
              </p:cNvSpPr>
              <p:nvPr/>
            </p:nvSpPr>
            <p:spPr bwMode="auto">
              <a:xfrm>
                <a:off x="4732" y="2384"/>
                <a:ext cx="342" cy="14"/>
              </a:xfrm>
              <a:custGeom>
                <a:avLst/>
                <a:gdLst>
                  <a:gd name="T0" fmla="*/ 0 w 342"/>
                  <a:gd name="T1" fmla="*/ 11 h 14"/>
                  <a:gd name="T2" fmla="*/ 24 w 342"/>
                  <a:gd name="T3" fmla="*/ 0 h 14"/>
                  <a:gd name="T4" fmla="*/ 323 w 342"/>
                  <a:gd name="T5" fmla="*/ 0 h 14"/>
                  <a:gd name="T6" fmla="*/ 341 w 342"/>
                  <a:gd name="T7" fmla="*/ 13 h 14"/>
                  <a:gd name="T8" fmla="*/ 0 w 342"/>
                  <a:gd name="T9" fmla="*/ 11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2" h="14">
                    <a:moveTo>
                      <a:pt x="0" y="11"/>
                    </a:moveTo>
                    <a:lnTo>
                      <a:pt x="24" y="0"/>
                    </a:lnTo>
                    <a:lnTo>
                      <a:pt x="323" y="0"/>
                    </a:lnTo>
                    <a:lnTo>
                      <a:pt x="341" y="13"/>
                    </a:lnTo>
                    <a:lnTo>
                      <a:pt x="0" y="1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Freeform 127"/>
              <p:cNvSpPr>
                <a:spLocks/>
              </p:cNvSpPr>
              <p:nvPr/>
            </p:nvSpPr>
            <p:spPr bwMode="auto">
              <a:xfrm>
                <a:off x="4696" y="2394"/>
                <a:ext cx="415" cy="377"/>
              </a:xfrm>
              <a:custGeom>
                <a:avLst/>
                <a:gdLst>
                  <a:gd name="T0" fmla="*/ 27 w 415"/>
                  <a:gd name="T1" fmla="*/ 4 h 377"/>
                  <a:gd name="T2" fmla="*/ 44 w 415"/>
                  <a:gd name="T3" fmla="*/ 0 h 377"/>
                  <a:gd name="T4" fmla="*/ 71 w 415"/>
                  <a:gd name="T5" fmla="*/ 3 h 377"/>
                  <a:gd name="T6" fmla="*/ 346 w 415"/>
                  <a:gd name="T7" fmla="*/ 2 h 377"/>
                  <a:gd name="T8" fmla="*/ 377 w 415"/>
                  <a:gd name="T9" fmla="*/ 4 h 377"/>
                  <a:gd name="T10" fmla="*/ 401 w 415"/>
                  <a:gd name="T11" fmla="*/ 12 h 377"/>
                  <a:gd name="T12" fmla="*/ 410 w 415"/>
                  <a:gd name="T13" fmla="*/ 26 h 377"/>
                  <a:gd name="T14" fmla="*/ 414 w 415"/>
                  <a:gd name="T15" fmla="*/ 39 h 377"/>
                  <a:gd name="T16" fmla="*/ 413 w 415"/>
                  <a:gd name="T17" fmla="*/ 360 h 377"/>
                  <a:gd name="T18" fmla="*/ 406 w 415"/>
                  <a:gd name="T19" fmla="*/ 369 h 377"/>
                  <a:gd name="T20" fmla="*/ 392 w 415"/>
                  <a:gd name="T21" fmla="*/ 373 h 377"/>
                  <a:gd name="T22" fmla="*/ 366 w 415"/>
                  <a:gd name="T23" fmla="*/ 376 h 377"/>
                  <a:gd name="T24" fmla="*/ 46 w 415"/>
                  <a:gd name="T25" fmla="*/ 375 h 377"/>
                  <a:gd name="T26" fmla="*/ 24 w 415"/>
                  <a:gd name="T27" fmla="*/ 371 h 377"/>
                  <a:gd name="T28" fmla="*/ 7 w 415"/>
                  <a:gd name="T29" fmla="*/ 364 h 377"/>
                  <a:gd name="T30" fmla="*/ 0 w 415"/>
                  <a:gd name="T31" fmla="*/ 347 h 377"/>
                  <a:gd name="T32" fmla="*/ 0 w 415"/>
                  <a:gd name="T33" fmla="*/ 31 h 377"/>
                  <a:gd name="T34" fmla="*/ 11 w 415"/>
                  <a:gd name="T35" fmla="*/ 11 h 377"/>
                  <a:gd name="T36" fmla="*/ 29 w 415"/>
                  <a:gd name="T37" fmla="*/ 4 h 377"/>
                  <a:gd name="T38" fmla="*/ 27 w 415"/>
                  <a:gd name="T39" fmla="*/ 4 h 37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415" h="377">
                    <a:moveTo>
                      <a:pt x="27" y="4"/>
                    </a:moveTo>
                    <a:lnTo>
                      <a:pt x="44" y="0"/>
                    </a:lnTo>
                    <a:lnTo>
                      <a:pt x="71" y="3"/>
                    </a:lnTo>
                    <a:lnTo>
                      <a:pt x="346" y="2"/>
                    </a:lnTo>
                    <a:lnTo>
                      <a:pt x="377" y="4"/>
                    </a:lnTo>
                    <a:lnTo>
                      <a:pt x="401" y="12"/>
                    </a:lnTo>
                    <a:lnTo>
                      <a:pt x="410" y="26"/>
                    </a:lnTo>
                    <a:lnTo>
                      <a:pt x="414" y="39"/>
                    </a:lnTo>
                    <a:lnTo>
                      <a:pt x="413" y="360"/>
                    </a:lnTo>
                    <a:lnTo>
                      <a:pt x="406" y="369"/>
                    </a:lnTo>
                    <a:lnTo>
                      <a:pt x="392" y="373"/>
                    </a:lnTo>
                    <a:lnTo>
                      <a:pt x="366" y="376"/>
                    </a:lnTo>
                    <a:lnTo>
                      <a:pt x="46" y="375"/>
                    </a:lnTo>
                    <a:lnTo>
                      <a:pt x="24" y="371"/>
                    </a:lnTo>
                    <a:lnTo>
                      <a:pt x="7" y="364"/>
                    </a:lnTo>
                    <a:lnTo>
                      <a:pt x="0" y="347"/>
                    </a:lnTo>
                    <a:lnTo>
                      <a:pt x="0" y="31"/>
                    </a:lnTo>
                    <a:lnTo>
                      <a:pt x="11" y="11"/>
                    </a:lnTo>
                    <a:lnTo>
                      <a:pt x="29" y="4"/>
                    </a:lnTo>
                    <a:lnTo>
                      <a:pt x="27" y="4"/>
                    </a:lnTo>
                  </a:path>
                </a:pathLst>
              </a:custGeom>
              <a:solidFill>
                <a:srgbClr val="C0C0C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Rectangle 128"/>
              <p:cNvSpPr>
                <a:spLocks noChangeArrowheads="1"/>
              </p:cNvSpPr>
              <p:nvPr/>
            </p:nvSpPr>
            <p:spPr bwMode="auto">
              <a:xfrm>
                <a:off x="4738" y="2436"/>
                <a:ext cx="335" cy="29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495" name="Freeform 129"/>
              <p:cNvSpPr>
                <a:spLocks/>
              </p:cNvSpPr>
              <p:nvPr/>
            </p:nvSpPr>
            <p:spPr bwMode="auto">
              <a:xfrm>
                <a:off x="4749" y="2445"/>
                <a:ext cx="314" cy="280"/>
              </a:xfrm>
              <a:custGeom>
                <a:avLst/>
                <a:gdLst>
                  <a:gd name="T0" fmla="*/ 2 w 314"/>
                  <a:gd name="T1" fmla="*/ 2 h 280"/>
                  <a:gd name="T2" fmla="*/ 312 w 314"/>
                  <a:gd name="T3" fmla="*/ 1 h 280"/>
                  <a:gd name="T4" fmla="*/ 313 w 314"/>
                  <a:gd name="T5" fmla="*/ 279 h 280"/>
                  <a:gd name="T6" fmla="*/ 1 w 314"/>
                  <a:gd name="T7" fmla="*/ 279 h 280"/>
                  <a:gd name="T8" fmla="*/ 0 w 314"/>
                  <a:gd name="T9" fmla="*/ 0 h 280"/>
                  <a:gd name="T10" fmla="*/ 2 w 314"/>
                  <a:gd name="T11" fmla="*/ 2 h 2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4" h="280">
                    <a:moveTo>
                      <a:pt x="2" y="2"/>
                    </a:moveTo>
                    <a:lnTo>
                      <a:pt x="312" y="1"/>
                    </a:lnTo>
                    <a:lnTo>
                      <a:pt x="313" y="279"/>
                    </a:lnTo>
                    <a:lnTo>
                      <a:pt x="1" y="279"/>
                    </a:lnTo>
                    <a:lnTo>
                      <a:pt x="0" y="0"/>
                    </a:lnTo>
                    <a:lnTo>
                      <a:pt x="2" y="2"/>
                    </a:lnTo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Freeform 130"/>
              <p:cNvSpPr>
                <a:spLocks/>
              </p:cNvSpPr>
              <p:nvPr/>
            </p:nvSpPr>
            <p:spPr bwMode="auto">
              <a:xfrm>
                <a:off x="4759" y="2462"/>
                <a:ext cx="297" cy="250"/>
              </a:xfrm>
              <a:custGeom>
                <a:avLst/>
                <a:gdLst>
                  <a:gd name="T0" fmla="*/ 0 w 297"/>
                  <a:gd name="T1" fmla="*/ 0 h 250"/>
                  <a:gd name="T2" fmla="*/ 295 w 297"/>
                  <a:gd name="T3" fmla="*/ 0 h 250"/>
                  <a:gd name="T4" fmla="*/ 296 w 297"/>
                  <a:gd name="T5" fmla="*/ 249 h 250"/>
                  <a:gd name="T6" fmla="*/ 3 w 297"/>
                  <a:gd name="T7" fmla="*/ 249 h 250"/>
                  <a:gd name="T8" fmla="*/ 2 w 297"/>
                  <a:gd name="T9" fmla="*/ 0 h 250"/>
                  <a:gd name="T10" fmla="*/ 0 w 297"/>
                  <a:gd name="T11" fmla="*/ 0 h 2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7" h="250">
                    <a:moveTo>
                      <a:pt x="0" y="0"/>
                    </a:moveTo>
                    <a:lnTo>
                      <a:pt x="295" y="0"/>
                    </a:lnTo>
                    <a:lnTo>
                      <a:pt x="296" y="249"/>
                    </a:lnTo>
                    <a:lnTo>
                      <a:pt x="3" y="249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57E1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Oval 131"/>
              <p:cNvSpPr>
                <a:spLocks noChangeArrowheads="1"/>
              </p:cNvSpPr>
              <p:nvPr/>
            </p:nvSpPr>
            <p:spPr bwMode="auto">
              <a:xfrm>
                <a:off x="5096" y="2728"/>
                <a:ext cx="8" cy="9"/>
              </a:xfrm>
              <a:prstGeom prst="ellipse">
                <a:avLst/>
              </a:prstGeom>
              <a:solidFill>
                <a:srgbClr val="C0C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pic>
            <p:nvPicPr>
              <p:cNvPr id="498" name="Picture 132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0" y="2540"/>
                <a:ext cx="276" cy="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7" name="Group 133"/>
            <p:cNvGrpSpPr>
              <a:grpSpLocks/>
            </p:cNvGrpSpPr>
            <p:nvPr/>
          </p:nvGrpSpPr>
          <p:grpSpPr bwMode="auto">
            <a:xfrm>
              <a:off x="4125" y="2851"/>
              <a:ext cx="446" cy="856"/>
              <a:chOff x="4125" y="2851"/>
              <a:chExt cx="446" cy="856"/>
            </a:xfrm>
          </p:grpSpPr>
          <p:sp>
            <p:nvSpPr>
              <p:cNvPr id="482" name="Freeform 134"/>
              <p:cNvSpPr>
                <a:spLocks/>
              </p:cNvSpPr>
              <p:nvPr/>
            </p:nvSpPr>
            <p:spPr bwMode="auto">
              <a:xfrm>
                <a:off x="4125" y="2851"/>
                <a:ext cx="405" cy="848"/>
              </a:xfrm>
              <a:custGeom>
                <a:avLst/>
                <a:gdLst>
                  <a:gd name="T0" fmla="*/ 397 w 405"/>
                  <a:gd name="T1" fmla="*/ 8 h 848"/>
                  <a:gd name="T2" fmla="*/ 372 w 405"/>
                  <a:gd name="T3" fmla="*/ 8 h 848"/>
                  <a:gd name="T4" fmla="*/ 357 w 405"/>
                  <a:gd name="T5" fmla="*/ 4 h 848"/>
                  <a:gd name="T6" fmla="*/ 336 w 405"/>
                  <a:gd name="T7" fmla="*/ 4 h 848"/>
                  <a:gd name="T8" fmla="*/ 311 w 405"/>
                  <a:gd name="T9" fmla="*/ 0 h 848"/>
                  <a:gd name="T10" fmla="*/ 293 w 405"/>
                  <a:gd name="T11" fmla="*/ 0 h 848"/>
                  <a:gd name="T12" fmla="*/ 271 w 405"/>
                  <a:gd name="T13" fmla="*/ 4 h 848"/>
                  <a:gd name="T14" fmla="*/ 250 w 405"/>
                  <a:gd name="T15" fmla="*/ 4 h 848"/>
                  <a:gd name="T16" fmla="*/ 228 w 405"/>
                  <a:gd name="T17" fmla="*/ 8 h 848"/>
                  <a:gd name="T18" fmla="*/ 207 w 405"/>
                  <a:gd name="T19" fmla="*/ 12 h 848"/>
                  <a:gd name="T20" fmla="*/ 186 w 405"/>
                  <a:gd name="T21" fmla="*/ 16 h 848"/>
                  <a:gd name="T22" fmla="*/ 168 w 405"/>
                  <a:gd name="T23" fmla="*/ 24 h 848"/>
                  <a:gd name="T24" fmla="*/ 157 w 405"/>
                  <a:gd name="T25" fmla="*/ 32 h 848"/>
                  <a:gd name="T26" fmla="*/ 143 w 405"/>
                  <a:gd name="T27" fmla="*/ 40 h 848"/>
                  <a:gd name="T28" fmla="*/ 129 w 405"/>
                  <a:gd name="T29" fmla="*/ 51 h 848"/>
                  <a:gd name="T30" fmla="*/ 111 w 405"/>
                  <a:gd name="T31" fmla="*/ 63 h 848"/>
                  <a:gd name="T32" fmla="*/ 89 w 405"/>
                  <a:gd name="T33" fmla="*/ 84 h 848"/>
                  <a:gd name="T34" fmla="*/ 75 w 405"/>
                  <a:gd name="T35" fmla="*/ 95 h 848"/>
                  <a:gd name="T36" fmla="*/ 61 w 405"/>
                  <a:gd name="T37" fmla="*/ 116 h 848"/>
                  <a:gd name="T38" fmla="*/ 50 w 405"/>
                  <a:gd name="T39" fmla="*/ 127 h 848"/>
                  <a:gd name="T40" fmla="*/ 36 w 405"/>
                  <a:gd name="T41" fmla="*/ 155 h 848"/>
                  <a:gd name="T42" fmla="*/ 25 w 405"/>
                  <a:gd name="T43" fmla="*/ 179 h 848"/>
                  <a:gd name="T44" fmla="*/ 14 w 405"/>
                  <a:gd name="T45" fmla="*/ 203 h 848"/>
                  <a:gd name="T46" fmla="*/ 7 w 405"/>
                  <a:gd name="T47" fmla="*/ 223 h 848"/>
                  <a:gd name="T48" fmla="*/ 0 w 405"/>
                  <a:gd name="T49" fmla="*/ 254 h 848"/>
                  <a:gd name="T50" fmla="*/ 0 w 405"/>
                  <a:gd name="T51" fmla="*/ 295 h 848"/>
                  <a:gd name="T52" fmla="*/ 3 w 405"/>
                  <a:gd name="T53" fmla="*/ 318 h 848"/>
                  <a:gd name="T54" fmla="*/ 18 w 405"/>
                  <a:gd name="T55" fmla="*/ 346 h 848"/>
                  <a:gd name="T56" fmla="*/ 36 w 405"/>
                  <a:gd name="T57" fmla="*/ 382 h 848"/>
                  <a:gd name="T58" fmla="*/ 50 w 405"/>
                  <a:gd name="T59" fmla="*/ 402 h 848"/>
                  <a:gd name="T60" fmla="*/ 72 w 405"/>
                  <a:gd name="T61" fmla="*/ 433 h 848"/>
                  <a:gd name="T62" fmla="*/ 93 w 405"/>
                  <a:gd name="T63" fmla="*/ 450 h 848"/>
                  <a:gd name="T64" fmla="*/ 129 w 405"/>
                  <a:gd name="T65" fmla="*/ 481 h 848"/>
                  <a:gd name="T66" fmla="*/ 147 w 405"/>
                  <a:gd name="T67" fmla="*/ 501 h 848"/>
                  <a:gd name="T68" fmla="*/ 175 w 405"/>
                  <a:gd name="T69" fmla="*/ 517 h 848"/>
                  <a:gd name="T70" fmla="*/ 193 w 405"/>
                  <a:gd name="T71" fmla="*/ 533 h 848"/>
                  <a:gd name="T72" fmla="*/ 211 w 405"/>
                  <a:gd name="T73" fmla="*/ 552 h 848"/>
                  <a:gd name="T74" fmla="*/ 236 w 405"/>
                  <a:gd name="T75" fmla="*/ 569 h 848"/>
                  <a:gd name="T76" fmla="*/ 254 w 405"/>
                  <a:gd name="T77" fmla="*/ 585 h 848"/>
                  <a:gd name="T78" fmla="*/ 268 w 405"/>
                  <a:gd name="T79" fmla="*/ 600 h 848"/>
                  <a:gd name="T80" fmla="*/ 282 w 405"/>
                  <a:gd name="T81" fmla="*/ 617 h 848"/>
                  <a:gd name="T82" fmla="*/ 297 w 405"/>
                  <a:gd name="T83" fmla="*/ 629 h 848"/>
                  <a:gd name="T84" fmla="*/ 311 w 405"/>
                  <a:gd name="T85" fmla="*/ 656 h 848"/>
                  <a:gd name="T86" fmla="*/ 318 w 405"/>
                  <a:gd name="T87" fmla="*/ 676 h 848"/>
                  <a:gd name="T88" fmla="*/ 318 w 405"/>
                  <a:gd name="T89" fmla="*/ 700 h 848"/>
                  <a:gd name="T90" fmla="*/ 314 w 405"/>
                  <a:gd name="T91" fmla="*/ 724 h 848"/>
                  <a:gd name="T92" fmla="*/ 297 w 405"/>
                  <a:gd name="T93" fmla="*/ 748 h 848"/>
                  <a:gd name="T94" fmla="*/ 279 w 405"/>
                  <a:gd name="T95" fmla="*/ 767 h 848"/>
                  <a:gd name="T96" fmla="*/ 261 w 405"/>
                  <a:gd name="T97" fmla="*/ 784 h 848"/>
                  <a:gd name="T98" fmla="*/ 239 w 405"/>
                  <a:gd name="T99" fmla="*/ 796 h 848"/>
                  <a:gd name="T100" fmla="*/ 222 w 405"/>
                  <a:gd name="T101" fmla="*/ 811 h 848"/>
                  <a:gd name="T102" fmla="*/ 204 w 405"/>
                  <a:gd name="T103" fmla="*/ 819 h 848"/>
                  <a:gd name="T104" fmla="*/ 182 w 405"/>
                  <a:gd name="T105" fmla="*/ 827 h 848"/>
                  <a:gd name="T106" fmla="*/ 164 w 405"/>
                  <a:gd name="T107" fmla="*/ 835 h 848"/>
                  <a:gd name="T108" fmla="*/ 143 w 405"/>
                  <a:gd name="T109" fmla="*/ 847 h 84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05" h="848">
                    <a:moveTo>
                      <a:pt x="404" y="8"/>
                    </a:moveTo>
                    <a:lnTo>
                      <a:pt x="397" y="8"/>
                    </a:lnTo>
                    <a:lnTo>
                      <a:pt x="389" y="8"/>
                    </a:lnTo>
                    <a:lnTo>
                      <a:pt x="372" y="8"/>
                    </a:lnTo>
                    <a:lnTo>
                      <a:pt x="364" y="4"/>
                    </a:lnTo>
                    <a:lnTo>
                      <a:pt x="357" y="4"/>
                    </a:lnTo>
                    <a:lnTo>
                      <a:pt x="346" y="4"/>
                    </a:lnTo>
                    <a:lnTo>
                      <a:pt x="336" y="4"/>
                    </a:lnTo>
                    <a:lnTo>
                      <a:pt x="325" y="0"/>
                    </a:lnTo>
                    <a:lnTo>
                      <a:pt x="311" y="0"/>
                    </a:lnTo>
                    <a:lnTo>
                      <a:pt x="300" y="0"/>
                    </a:lnTo>
                    <a:lnTo>
                      <a:pt x="293" y="0"/>
                    </a:lnTo>
                    <a:lnTo>
                      <a:pt x="282" y="0"/>
                    </a:lnTo>
                    <a:lnTo>
                      <a:pt x="271" y="4"/>
                    </a:lnTo>
                    <a:lnTo>
                      <a:pt x="261" y="4"/>
                    </a:lnTo>
                    <a:lnTo>
                      <a:pt x="250" y="4"/>
                    </a:lnTo>
                    <a:lnTo>
                      <a:pt x="236" y="8"/>
                    </a:lnTo>
                    <a:lnTo>
                      <a:pt x="228" y="8"/>
                    </a:lnTo>
                    <a:lnTo>
                      <a:pt x="214" y="12"/>
                    </a:lnTo>
                    <a:lnTo>
                      <a:pt x="207" y="12"/>
                    </a:lnTo>
                    <a:lnTo>
                      <a:pt x="196" y="12"/>
                    </a:lnTo>
                    <a:lnTo>
                      <a:pt x="186" y="16"/>
                    </a:lnTo>
                    <a:lnTo>
                      <a:pt x="175" y="16"/>
                    </a:lnTo>
                    <a:lnTo>
                      <a:pt x="168" y="24"/>
                    </a:lnTo>
                    <a:lnTo>
                      <a:pt x="161" y="24"/>
                    </a:lnTo>
                    <a:lnTo>
                      <a:pt x="157" y="32"/>
                    </a:lnTo>
                    <a:lnTo>
                      <a:pt x="150" y="32"/>
                    </a:lnTo>
                    <a:lnTo>
                      <a:pt x="143" y="40"/>
                    </a:lnTo>
                    <a:lnTo>
                      <a:pt x="136" y="48"/>
                    </a:lnTo>
                    <a:lnTo>
                      <a:pt x="129" y="51"/>
                    </a:lnTo>
                    <a:lnTo>
                      <a:pt x="118" y="56"/>
                    </a:lnTo>
                    <a:lnTo>
                      <a:pt x="111" y="63"/>
                    </a:lnTo>
                    <a:lnTo>
                      <a:pt x="100" y="72"/>
                    </a:lnTo>
                    <a:lnTo>
                      <a:pt x="89" y="84"/>
                    </a:lnTo>
                    <a:lnTo>
                      <a:pt x="78" y="87"/>
                    </a:lnTo>
                    <a:lnTo>
                      <a:pt x="75" y="95"/>
                    </a:lnTo>
                    <a:lnTo>
                      <a:pt x="72" y="104"/>
                    </a:lnTo>
                    <a:lnTo>
                      <a:pt x="61" y="116"/>
                    </a:lnTo>
                    <a:lnTo>
                      <a:pt x="54" y="119"/>
                    </a:lnTo>
                    <a:lnTo>
                      <a:pt x="50" y="127"/>
                    </a:lnTo>
                    <a:lnTo>
                      <a:pt x="43" y="143"/>
                    </a:lnTo>
                    <a:lnTo>
                      <a:pt x="36" y="155"/>
                    </a:lnTo>
                    <a:lnTo>
                      <a:pt x="32" y="163"/>
                    </a:lnTo>
                    <a:lnTo>
                      <a:pt x="25" y="179"/>
                    </a:lnTo>
                    <a:lnTo>
                      <a:pt x="21" y="187"/>
                    </a:lnTo>
                    <a:lnTo>
                      <a:pt x="14" y="203"/>
                    </a:lnTo>
                    <a:lnTo>
                      <a:pt x="7" y="215"/>
                    </a:lnTo>
                    <a:lnTo>
                      <a:pt x="7" y="223"/>
                    </a:lnTo>
                    <a:lnTo>
                      <a:pt x="3" y="235"/>
                    </a:lnTo>
                    <a:lnTo>
                      <a:pt x="0" y="254"/>
                    </a:lnTo>
                    <a:lnTo>
                      <a:pt x="0" y="286"/>
                    </a:lnTo>
                    <a:lnTo>
                      <a:pt x="0" y="295"/>
                    </a:lnTo>
                    <a:lnTo>
                      <a:pt x="0" y="306"/>
                    </a:lnTo>
                    <a:lnTo>
                      <a:pt x="3" y="318"/>
                    </a:lnTo>
                    <a:lnTo>
                      <a:pt x="11" y="330"/>
                    </a:lnTo>
                    <a:lnTo>
                      <a:pt x="18" y="346"/>
                    </a:lnTo>
                    <a:lnTo>
                      <a:pt x="25" y="366"/>
                    </a:lnTo>
                    <a:lnTo>
                      <a:pt x="36" y="382"/>
                    </a:lnTo>
                    <a:lnTo>
                      <a:pt x="43" y="394"/>
                    </a:lnTo>
                    <a:lnTo>
                      <a:pt x="50" y="402"/>
                    </a:lnTo>
                    <a:lnTo>
                      <a:pt x="61" y="418"/>
                    </a:lnTo>
                    <a:lnTo>
                      <a:pt x="72" y="433"/>
                    </a:lnTo>
                    <a:lnTo>
                      <a:pt x="86" y="441"/>
                    </a:lnTo>
                    <a:lnTo>
                      <a:pt x="93" y="450"/>
                    </a:lnTo>
                    <a:lnTo>
                      <a:pt x="107" y="465"/>
                    </a:lnTo>
                    <a:lnTo>
                      <a:pt x="129" y="481"/>
                    </a:lnTo>
                    <a:lnTo>
                      <a:pt x="136" y="489"/>
                    </a:lnTo>
                    <a:lnTo>
                      <a:pt x="147" y="501"/>
                    </a:lnTo>
                    <a:lnTo>
                      <a:pt x="157" y="509"/>
                    </a:lnTo>
                    <a:lnTo>
                      <a:pt x="175" y="517"/>
                    </a:lnTo>
                    <a:lnTo>
                      <a:pt x="182" y="525"/>
                    </a:lnTo>
                    <a:lnTo>
                      <a:pt x="193" y="533"/>
                    </a:lnTo>
                    <a:lnTo>
                      <a:pt x="204" y="545"/>
                    </a:lnTo>
                    <a:lnTo>
                      <a:pt x="211" y="552"/>
                    </a:lnTo>
                    <a:lnTo>
                      <a:pt x="225" y="561"/>
                    </a:lnTo>
                    <a:lnTo>
                      <a:pt x="236" y="569"/>
                    </a:lnTo>
                    <a:lnTo>
                      <a:pt x="243" y="576"/>
                    </a:lnTo>
                    <a:lnTo>
                      <a:pt x="254" y="585"/>
                    </a:lnTo>
                    <a:lnTo>
                      <a:pt x="261" y="593"/>
                    </a:lnTo>
                    <a:lnTo>
                      <a:pt x="268" y="600"/>
                    </a:lnTo>
                    <a:lnTo>
                      <a:pt x="275" y="608"/>
                    </a:lnTo>
                    <a:lnTo>
                      <a:pt x="282" y="617"/>
                    </a:lnTo>
                    <a:lnTo>
                      <a:pt x="289" y="624"/>
                    </a:lnTo>
                    <a:lnTo>
                      <a:pt x="297" y="629"/>
                    </a:lnTo>
                    <a:lnTo>
                      <a:pt x="308" y="640"/>
                    </a:lnTo>
                    <a:lnTo>
                      <a:pt x="311" y="656"/>
                    </a:lnTo>
                    <a:lnTo>
                      <a:pt x="318" y="664"/>
                    </a:lnTo>
                    <a:lnTo>
                      <a:pt x="318" y="676"/>
                    </a:lnTo>
                    <a:lnTo>
                      <a:pt x="318" y="688"/>
                    </a:lnTo>
                    <a:lnTo>
                      <a:pt x="318" y="700"/>
                    </a:lnTo>
                    <a:lnTo>
                      <a:pt x="318" y="712"/>
                    </a:lnTo>
                    <a:lnTo>
                      <a:pt x="314" y="724"/>
                    </a:lnTo>
                    <a:lnTo>
                      <a:pt x="308" y="736"/>
                    </a:lnTo>
                    <a:lnTo>
                      <a:pt x="297" y="748"/>
                    </a:lnTo>
                    <a:lnTo>
                      <a:pt x="286" y="760"/>
                    </a:lnTo>
                    <a:lnTo>
                      <a:pt x="279" y="767"/>
                    </a:lnTo>
                    <a:lnTo>
                      <a:pt x="271" y="772"/>
                    </a:lnTo>
                    <a:lnTo>
                      <a:pt x="261" y="784"/>
                    </a:lnTo>
                    <a:lnTo>
                      <a:pt x="247" y="796"/>
                    </a:lnTo>
                    <a:lnTo>
                      <a:pt x="239" y="796"/>
                    </a:lnTo>
                    <a:lnTo>
                      <a:pt x="228" y="803"/>
                    </a:lnTo>
                    <a:lnTo>
                      <a:pt x="222" y="811"/>
                    </a:lnTo>
                    <a:lnTo>
                      <a:pt x="211" y="815"/>
                    </a:lnTo>
                    <a:lnTo>
                      <a:pt x="204" y="819"/>
                    </a:lnTo>
                    <a:lnTo>
                      <a:pt x="196" y="823"/>
                    </a:lnTo>
                    <a:lnTo>
                      <a:pt x="182" y="827"/>
                    </a:lnTo>
                    <a:lnTo>
                      <a:pt x="175" y="831"/>
                    </a:lnTo>
                    <a:lnTo>
                      <a:pt x="164" y="835"/>
                    </a:lnTo>
                    <a:lnTo>
                      <a:pt x="150" y="843"/>
                    </a:lnTo>
                    <a:lnTo>
                      <a:pt x="143" y="847"/>
                    </a:lnTo>
                  </a:path>
                </a:pathLst>
              </a:custGeom>
              <a:no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Freeform 135"/>
              <p:cNvSpPr>
                <a:spLocks/>
              </p:cNvSpPr>
              <p:nvPr/>
            </p:nvSpPr>
            <p:spPr bwMode="auto">
              <a:xfrm>
                <a:off x="4140" y="2851"/>
                <a:ext cx="405" cy="848"/>
              </a:xfrm>
              <a:custGeom>
                <a:avLst/>
                <a:gdLst>
                  <a:gd name="T0" fmla="*/ 397 w 405"/>
                  <a:gd name="T1" fmla="*/ 8 h 848"/>
                  <a:gd name="T2" fmla="*/ 372 w 405"/>
                  <a:gd name="T3" fmla="*/ 8 h 848"/>
                  <a:gd name="T4" fmla="*/ 357 w 405"/>
                  <a:gd name="T5" fmla="*/ 4 h 848"/>
                  <a:gd name="T6" fmla="*/ 336 w 405"/>
                  <a:gd name="T7" fmla="*/ 4 h 848"/>
                  <a:gd name="T8" fmla="*/ 311 w 405"/>
                  <a:gd name="T9" fmla="*/ 0 h 848"/>
                  <a:gd name="T10" fmla="*/ 293 w 405"/>
                  <a:gd name="T11" fmla="*/ 0 h 848"/>
                  <a:gd name="T12" fmla="*/ 271 w 405"/>
                  <a:gd name="T13" fmla="*/ 4 h 848"/>
                  <a:gd name="T14" fmla="*/ 250 w 405"/>
                  <a:gd name="T15" fmla="*/ 4 h 848"/>
                  <a:gd name="T16" fmla="*/ 228 w 405"/>
                  <a:gd name="T17" fmla="*/ 8 h 848"/>
                  <a:gd name="T18" fmla="*/ 207 w 405"/>
                  <a:gd name="T19" fmla="*/ 12 h 848"/>
                  <a:gd name="T20" fmla="*/ 186 w 405"/>
                  <a:gd name="T21" fmla="*/ 16 h 848"/>
                  <a:gd name="T22" fmla="*/ 168 w 405"/>
                  <a:gd name="T23" fmla="*/ 24 h 848"/>
                  <a:gd name="T24" fmla="*/ 157 w 405"/>
                  <a:gd name="T25" fmla="*/ 32 h 848"/>
                  <a:gd name="T26" fmla="*/ 143 w 405"/>
                  <a:gd name="T27" fmla="*/ 40 h 848"/>
                  <a:gd name="T28" fmla="*/ 129 w 405"/>
                  <a:gd name="T29" fmla="*/ 51 h 848"/>
                  <a:gd name="T30" fmla="*/ 111 w 405"/>
                  <a:gd name="T31" fmla="*/ 63 h 848"/>
                  <a:gd name="T32" fmla="*/ 89 w 405"/>
                  <a:gd name="T33" fmla="*/ 84 h 848"/>
                  <a:gd name="T34" fmla="*/ 75 w 405"/>
                  <a:gd name="T35" fmla="*/ 95 h 848"/>
                  <a:gd name="T36" fmla="*/ 61 w 405"/>
                  <a:gd name="T37" fmla="*/ 116 h 848"/>
                  <a:gd name="T38" fmla="*/ 50 w 405"/>
                  <a:gd name="T39" fmla="*/ 127 h 848"/>
                  <a:gd name="T40" fmla="*/ 36 w 405"/>
                  <a:gd name="T41" fmla="*/ 155 h 848"/>
                  <a:gd name="T42" fmla="*/ 25 w 405"/>
                  <a:gd name="T43" fmla="*/ 179 h 848"/>
                  <a:gd name="T44" fmla="*/ 14 w 405"/>
                  <a:gd name="T45" fmla="*/ 203 h 848"/>
                  <a:gd name="T46" fmla="*/ 7 w 405"/>
                  <a:gd name="T47" fmla="*/ 223 h 848"/>
                  <a:gd name="T48" fmla="*/ 0 w 405"/>
                  <a:gd name="T49" fmla="*/ 254 h 848"/>
                  <a:gd name="T50" fmla="*/ 0 w 405"/>
                  <a:gd name="T51" fmla="*/ 295 h 848"/>
                  <a:gd name="T52" fmla="*/ 3 w 405"/>
                  <a:gd name="T53" fmla="*/ 318 h 848"/>
                  <a:gd name="T54" fmla="*/ 18 w 405"/>
                  <a:gd name="T55" fmla="*/ 346 h 848"/>
                  <a:gd name="T56" fmla="*/ 36 w 405"/>
                  <a:gd name="T57" fmla="*/ 382 h 848"/>
                  <a:gd name="T58" fmla="*/ 50 w 405"/>
                  <a:gd name="T59" fmla="*/ 402 h 848"/>
                  <a:gd name="T60" fmla="*/ 72 w 405"/>
                  <a:gd name="T61" fmla="*/ 433 h 848"/>
                  <a:gd name="T62" fmla="*/ 93 w 405"/>
                  <a:gd name="T63" fmla="*/ 450 h 848"/>
                  <a:gd name="T64" fmla="*/ 129 w 405"/>
                  <a:gd name="T65" fmla="*/ 481 h 848"/>
                  <a:gd name="T66" fmla="*/ 147 w 405"/>
                  <a:gd name="T67" fmla="*/ 501 h 848"/>
                  <a:gd name="T68" fmla="*/ 175 w 405"/>
                  <a:gd name="T69" fmla="*/ 517 h 848"/>
                  <a:gd name="T70" fmla="*/ 193 w 405"/>
                  <a:gd name="T71" fmla="*/ 533 h 848"/>
                  <a:gd name="T72" fmla="*/ 211 w 405"/>
                  <a:gd name="T73" fmla="*/ 552 h 848"/>
                  <a:gd name="T74" fmla="*/ 236 w 405"/>
                  <a:gd name="T75" fmla="*/ 569 h 848"/>
                  <a:gd name="T76" fmla="*/ 254 w 405"/>
                  <a:gd name="T77" fmla="*/ 585 h 848"/>
                  <a:gd name="T78" fmla="*/ 268 w 405"/>
                  <a:gd name="T79" fmla="*/ 600 h 848"/>
                  <a:gd name="T80" fmla="*/ 282 w 405"/>
                  <a:gd name="T81" fmla="*/ 617 h 848"/>
                  <a:gd name="T82" fmla="*/ 297 w 405"/>
                  <a:gd name="T83" fmla="*/ 629 h 848"/>
                  <a:gd name="T84" fmla="*/ 311 w 405"/>
                  <a:gd name="T85" fmla="*/ 656 h 848"/>
                  <a:gd name="T86" fmla="*/ 318 w 405"/>
                  <a:gd name="T87" fmla="*/ 676 h 848"/>
                  <a:gd name="T88" fmla="*/ 318 w 405"/>
                  <a:gd name="T89" fmla="*/ 700 h 848"/>
                  <a:gd name="T90" fmla="*/ 314 w 405"/>
                  <a:gd name="T91" fmla="*/ 724 h 848"/>
                  <a:gd name="T92" fmla="*/ 297 w 405"/>
                  <a:gd name="T93" fmla="*/ 748 h 848"/>
                  <a:gd name="T94" fmla="*/ 279 w 405"/>
                  <a:gd name="T95" fmla="*/ 767 h 848"/>
                  <a:gd name="T96" fmla="*/ 261 w 405"/>
                  <a:gd name="T97" fmla="*/ 784 h 848"/>
                  <a:gd name="T98" fmla="*/ 239 w 405"/>
                  <a:gd name="T99" fmla="*/ 796 h 848"/>
                  <a:gd name="T100" fmla="*/ 222 w 405"/>
                  <a:gd name="T101" fmla="*/ 811 h 848"/>
                  <a:gd name="T102" fmla="*/ 204 w 405"/>
                  <a:gd name="T103" fmla="*/ 819 h 848"/>
                  <a:gd name="T104" fmla="*/ 182 w 405"/>
                  <a:gd name="T105" fmla="*/ 827 h 848"/>
                  <a:gd name="T106" fmla="*/ 164 w 405"/>
                  <a:gd name="T107" fmla="*/ 835 h 848"/>
                  <a:gd name="T108" fmla="*/ 143 w 405"/>
                  <a:gd name="T109" fmla="*/ 847 h 848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05" h="848">
                    <a:moveTo>
                      <a:pt x="404" y="8"/>
                    </a:moveTo>
                    <a:lnTo>
                      <a:pt x="397" y="8"/>
                    </a:lnTo>
                    <a:lnTo>
                      <a:pt x="389" y="8"/>
                    </a:lnTo>
                    <a:lnTo>
                      <a:pt x="372" y="8"/>
                    </a:lnTo>
                    <a:lnTo>
                      <a:pt x="364" y="4"/>
                    </a:lnTo>
                    <a:lnTo>
                      <a:pt x="357" y="4"/>
                    </a:lnTo>
                    <a:lnTo>
                      <a:pt x="346" y="4"/>
                    </a:lnTo>
                    <a:lnTo>
                      <a:pt x="336" y="4"/>
                    </a:lnTo>
                    <a:lnTo>
                      <a:pt x="325" y="0"/>
                    </a:lnTo>
                    <a:lnTo>
                      <a:pt x="311" y="0"/>
                    </a:lnTo>
                    <a:lnTo>
                      <a:pt x="300" y="0"/>
                    </a:lnTo>
                    <a:lnTo>
                      <a:pt x="293" y="0"/>
                    </a:lnTo>
                    <a:lnTo>
                      <a:pt x="282" y="0"/>
                    </a:lnTo>
                    <a:lnTo>
                      <a:pt x="271" y="4"/>
                    </a:lnTo>
                    <a:lnTo>
                      <a:pt x="261" y="4"/>
                    </a:lnTo>
                    <a:lnTo>
                      <a:pt x="250" y="4"/>
                    </a:lnTo>
                    <a:lnTo>
                      <a:pt x="236" y="8"/>
                    </a:lnTo>
                    <a:lnTo>
                      <a:pt x="228" y="8"/>
                    </a:lnTo>
                    <a:lnTo>
                      <a:pt x="214" y="12"/>
                    </a:lnTo>
                    <a:lnTo>
                      <a:pt x="207" y="12"/>
                    </a:lnTo>
                    <a:lnTo>
                      <a:pt x="196" y="12"/>
                    </a:lnTo>
                    <a:lnTo>
                      <a:pt x="186" y="16"/>
                    </a:lnTo>
                    <a:lnTo>
                      <a:pt x="175" y="16"/>
                    </a:lnTo>
                    <a:lnTo>
                      <a:pt x="168" y="24"/>
                    </a:lnTo>
                    <a:lnTo>
                      <a:pt x="161" y="24"/>
                    </a:lnTo>
                    <a:lnTo>
                      <a:pt x="157" y="32"/>
                    </a:lnTo>
                    <a:lnTo>
                      <a:pt x="150" y="32"/>
                    </a:lnTo>
                    <a:lnTo>
                      <a:pt x="143" y="40"/>
                    </a:lnTo>
                    <a:lnTo>
                      <a:pt x="136" y="48"/>
                    </a:lnTo>
                    <a:lnTo>
                      <a:pt x="129" y="51"/>
                    </a:lnTo>
                    <a:lnTo>
                      <a:pt x="118" y="56"/>
                    </a:lnTo>
                    <a:lnTo>
                      <a:pt x="111" y="63"/>
                    </a:lnTo>
                    <a:lnTo>
                      <a:pt x="100" y="72"/>
                    </a:lnTo>
                    <a:lnTo>
                      <a:pt x="89" y="84"/>
                    </a:lnTo>
                    <a:lnTo>
                      <a:pt x="78" y="87"/>
                    </a:lnTo>
                    <a:lnTo>
                      <a:pt x="75" y="95"/>
                    </a:lnTo>
                    <a:lnTo>
                      <a:pt x="72" y="104"/>
                    </a:lnTo>
                    <a:lnTo>
                      <a:pt x="61" y="116"/>
                    </a:lnTo>
                    <a:lnTo>
                      <a:pt x="54" y="119"/>
                    </a:lnTo>
                    <a:lnTo>
                      <a:pt x="50" y="127"/>
                    </a:lnTo>
                    <a:lnTo>
                      <a:pt x="43" y="143"/>
                    </a:lnTo>
                    <a:lnTo>
                      <a:pt x="36" y="155"/>
                    </a:lnTo>
                    <a:lnTo>
                      <a:pt x="32" y="163"/>
                    </a:lnTo>
                    <a:lnTo>
                      <a:pt x="25" y="179"/>
                    </a:lnTo>
                    <a:lnTo>
                      <a:pt x="21" y="187"/>
                    </a:lnTo>
                    <a:lnTo>
                      <a:pt x="14" y="203"/>
                    </a:lnTo>
                    <a:lnTo>
                      <a:pt x="7" y="215"/>
                    </a:lnTo>
                    <a:lnTo>
                      <a:pt x="7" y="223"/>
                    </a:lnTo>
                    <a:lnTo>
                      <a:pt x="3" y="235"/>
                    </a:lnTo>
                    <a:lnTo>
                      <a:pt x="0" y="254"/>
                    </a:lnTo>
                    <a:lnTo>
                      <a:pt x="0" y="286"/>
                    </a:lnTo>
                    <a:lnTo>
                      <a:pt x="0" y="295"/>
                    </a:lnTo>
                    <a:lnTo>
                      <a:pt x="0" y="306"/>
                    </a:lnTo>
                    <a:lnTo>
                      <a:pt x="3" y="318"/>
                    </a:lnTo>
                    <a:lnTo>
                      <a:pt x="11" y="330"/>
                    </a:lnTo>
                    <a:lnTo>
                      <a:pt x="18" y="346"/>
                    </a:lnTo>
                    <a:lnTo>
                      <a:pt x="25" y="366"/>
                    </a:lnTo>
                    <a:lnTo>
                      <a:pt x="36" y="382"/>
                    </a:lnTo>
                    <a:lnTo>
                      <a:pt x="43" y="394"/>
                    </a:lnTo>
                    <a:lnTo>
                      <a:pt x="50" y="402"/>
                    </a:lnTo>
                    <a:lnTo>
                      <a:pt x="61" y="418"/>
                    </a:lnTo>
                    <a:lnTo>
                      <a:pt x="72" y="433"/>
                    </a:lnTo>
                    <a:lnTo>
                      <a:pt x="86" y="441"/>
                    </a:lnTo>
                    <a:lnTo>
                      <a:pt x="93" y="450"/>
                    </a:lnTo>
                    <a:lnTo>
                      <a:pt x="107" y="465"/>
                    </a:lnTo>
                    <a:lnTo>
                      <a:pt x="129" y="481"/>
                    </a:lnTo>
                    <a:lnTo>
                      <a:pt x="136" y="489"/>
                    </a:lnTo>
                    <a:lnTo>
                      <a:pt x="147" y="501"/>
                    </a:lnTo>
                    <a:lnTo>
                      <a:pt x="157" y="509"/>
                    </a:lnTo>
                    <a:lnTo>
                      <a:pt x="175" y="517"/>
                    </a:lnTo>
                    <a:lnTo>
                      <a:pt x="182" y="525"/>
                    </a:lnTo>
                    <a:lnTo>
                      <a:pt x="193" y="533"/>
                    </a:lnTo>
                    <a:lnTo>
                      <a:pt x="204" y="545"/>
                    </a:lnTo>
                    <a:lnTo>
                      <a:pt x="211" y="552"/>
                    </a:lnTo>
                    <a:lnTo>
                      <a:pt x="225" y="561"/>
                    </a:lnTo>
                    <a:lnTo>
                      <a:pt x="236" y="569"/>
                    </a:lnTo>
                    <a:lnTo>
                      <a:pt x="243" y="576"/>
                    </a:lnTo>
                    <a:lnTo>
                      <a:pt x="254" y="585"/>
                    </a:lnTo>
                    <a:lnTo>
                      <a:pt x="261" y="593"/>
                    </a:lnTo>
                    <a:lnTo>
                      <a:pt x="268" y="600"/>
                    </a:lnTo>
                    <a:lnTo>
                      <a:pt x="275" y="608"/>
                    </a:lnTo>
                    <a:lnTo>
                      <a:pt x="282" y="617"/>
                    </a:lnTo>
                    <a:lnTo>
                      <a:pt x="289" y="624"/>
                    </a:lnTo>
                    <a:lnTo>
                      <a:pt x="297" y="629"/>
                    </a:lnTo>
                    <a:lnTo>
                      <a:pt x="308" y="640"/>
                    </a:lnTo>
                    <a:lnTo>
                      <a:pt x="311" y="656"/>
                    </a:lnTo>
                    <a:lnTo>
                      <a:pt x="318" y="664"/>
                    </a:lnTo>
                    <a:lnTo>
                      <a:pt x="318" y="676"/>
                    </a:lnTo>
                    <a:lnTo>
                      <a:pt x="318" y="688"/>
                    </a:lnTo>
                    <a:lnTo>
                      <a:pt x="318" y="700"/>
                    </a:lnTo>
                    <a:lnTo>
                      <a:pt x="318" y="712"/>
                    </a:lnTo>
                    <a:lnTo>
                      <a:pt x="314" y="724"/>
                    </a:lnTo>
                    <a:lnTo>
                      <a:pt x="308" y="736"/>
                    </a:lnTo>
                    <a:lnTo>
                      <a:pt x="297" y="748"/>
                    </a:lnTo>
                    <a:lnTo>
                      <a:pt x="286" y="760"/>
                    </a:lnTo>
                    <a:lnTo>
                      <a:pt x="279" y="767"/>
                    </a:lnTo>
                    <a:lnTo>
                      <a:pt x="271" y="772"/>
                    </a:lnTo>
                    <a:lnTo>
                      <a:pt x="261" y="784"/>
                    </a:lnTo>
                    <a:lnTo>
                      <a:pt x="247" y="796"/>
                    </a:lnTo>
                    <a:lnTo>
                      <a:pt x="239" y="796"/>
                    </a:lnTo>
                    <a:lnTo>
                      <a:pt x="228" y="803"/>
                    </a:lnTo>
                    <a:lnTo>
                      <a:pt x="222" y="811"/>
                    </a:lnTo>
                    <a:lnTo>
                      <a:pt x="211" y="815"/>
                    </a:lnTo>
                    <a:lnTo>
                      <a:pt x="204" y="819"/>
                    </a:lnTo>
                    <a:lnTo>
                      <a:pt x="196" y="823"/>
                    </a:lnTo>
                    <a:lnTo>
                      <a:pt x="182" y="827"/>
                    </a:lnTo>
                    <a:lnTo>
                      <a:pt x="175" y="831"/>
                    </a:lnTo>
                    <a:lnTo>
                      <a:pt x="164" y="835"/>
                    </a:lnTo>
                    <a:lnTo>
                      <a:pt x="150" y="843"/>
                    </a:lnTo>
                    <a:lnTo>
                      <a:pt x="143" y="847"/>
                    </a:lnTo>
                  </a:path>
                </a:pathLst>
              </a:custGeom>
              <a:noFill/>
              <a:ln w="12700" cap="rnd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Freeform 136"/>
              <p:cNvSpPr>
                <a:spLocks/>
              </p:cNvSpPr>
              <p:nvPr/>
            </p:nvSpPr>
            <p:spPr bwMode="auto">
              <a:xfrm>
                <a:off x="4155" y="2854"/>
                <a:ext cx="404" cy="849"/>
              </a:xfrm>
              <a:custGeom>
                <a:avLst/>
                <a:gdLst>
                  <a:gd name="T0" fmla="*/ 396 w 404"/>
                  <a:gd name="T1" fmla="*/ 8 h 849"/>
                  <a:gd name="T2" fmla="*/ 371 w 404"/>
                  <a:gd name="T3" fmla="*/ 8 h 849"/>
                  <a:gd name="T4" fmla="*/ 356 w 404"/>
                  <a:gd name="T5" fmla="*/ 4 h 849"/>
                  <a:gd name="T6" fmla="*/ 335 w 404"/>
                  <a:gd name="T7" fmla="*/ 4 h 849"/>
                  <a:gd name="T8" fmla="*/ 310 w 404"/>
                  <a:gd name="T9" fmla="*/ 0 h 849"/>
                  <a:gd name="T10" fmla="*/ 292 w 404"/>
                  <a:gd name="T11" fmla="*/ 0 h 849"/>
                  <a:gd name="T12" fmla="*/ 271 w 404"/>
                  <a:gd name="T13" fmla="*/ 4 h 849"/>
                  <a:gd name="T14" fmla="*/ 249 w 404"/>
                  <a:gd name="T15" fmla="*/ 4 h 849"/>
                  <a:gd name="T16" fmla="*/ 228 w 404"/>
                  <a:gd name="T17" fmla="*/ 8 h 849"/>
                  <a:gd name="T18" fmla="*/ 207 w 404"/>
                  <a:gd name="T19" fmla="*/ 12 h 849"/>
                  <a:gd name="T20" fmla="*/ 185 w 404"/>
                  <a:gd name="T21" fmla="*/ 16 h 849"/>
                  <a:gd name="T22" fmla="*/ 168 w 404"/>
                  <a:gd name="T23" fmla="*/ 24 h 849"/>
                  <a:gd name="T24" fmla="*/ 157 w 404"/>
                  <a:gd name="T25" fmla="*/ 32 h 849"/>
                  <a:gd name="T26" fmla="*/ 142 w 404"/>
                  <a:gd name="T27" fmla="*/ 40 h 849"/>
                  <a:gd name="T28" fmla="*/ 128 w 404"/>
                  <a:gd name="T29" fmla="*/ 52 h 849"/>
                  <a:gd name="T30" fmla="*/ 110 w 404"/>
                  <a:gd name="T31" fmla="*/ 63 h 849"/>
                  <a:gd name="T32" fmla="*/ 89 w 404"/>
                  <a:gd name="T33" fmla="*/ 84 h 849"/>
                  <a:gd name="T34" fmla="*/ 75 w 404"/>
                  <a:gd name="T35" fmla="*/ 96 h 849"/>
                  <a:gd name="T36" fmla="*/ 61 w 404"/>
                  <a:gd name="T37" fmla="*/ 116 h 849"/>
                  <a:gd name="T38" fmla="*/ 50 w 404"/>
                  <a:gd name="T39" fmla="*/ 128 h 849"/>
                  <a:gd name="T40" fmla="*/ 35 w 404"/>
                  <a:gd name="T41" fmla="*/ 155 h 849"/>
                  <a:gd name="T42" fmla="*/ 25 w 404"/>
                  <a:gd name="T43" fmla="*/ 179 h 849"/>
                  <a:gd name="T44" fmla="*/ 14 w 404"/>
                  <a:gd name="T45" fmla="*/ 203 h 849"/>
                  <a:gd name="T46" fmla="*/ 7 w 404"/>
                  <a:gd name="T47" fmla="*/ 223 h 849"/>
                  <a:gd name="T48" fmla="*/ 0 w 404"/>
                  <a:gd name="T49" fmla="*/ 255 h 849"/>
                  <a:gd name="T50" fmla="*/ 0 w 404"/>
                  <a:gd name="T51" fmla="*/ 295 h 849"/>
                  <a:gd name="T52" fmla="*/ 3 w 404"/>
                  <a:gd name="T53" fmla="*/ 319 h 849"/>
                  <a:gd name="T54" fmla="*/ 18 w 404"/>
                  <a:gd name="T55" fmla="*/ 346 h 849"/>
                  <a:gd name="T56" fmla="*/ 35 w 404"/>
                  <a:gd name="T57" fmla="*/ 382 h 849"/>
                  <a:gd name="T58" fmla="*/ 50 w 404"/>
                  <a:gd name="T59" fmla="*/ 402 h 849"/>
                  <a:gd name="T60" fmla="*/ 72 w 404"/>
                  <a:gd name="T61" fmla="*/ 434 h 849"/>
                  <a:gd name="T62" fmla="*/ 93 w 404"/>
                  <a:gd name="T63" fmla="*/ 450 h 849"/>
                  <a:gd name="T64" fmla="*/ 128 w 404"/>
                  <a:gd name="T65" fmla="*/ 481 h 849"/>
                  <a:gd name="T66" fmla="*/ 146 w 404"/>
                  <a:gd name="T67" fmla="*/ 502 h 849"/>
                  <a:gd name="T68" fmla="*/ 174 w 404"/>
                  <a:gd name="T69" fmla="*/ 517 h 849"/>
                  <a:gd name="T70" fmla="*/ 192 w 404"/>
                  <a:gd name="T71" fmla="*/ 534 h 849"/>
                  <a:gd name="T72" fmla="*/ 211 w 404"/>
                  <a:gd name="T73" fmla="*/ 553 h 849"/>
                  <a:gd name="T74" fmla="*/ 235 w 404"/>
                  <a:gd name="T75" fmla="*/ 570 h 849"/>
                  <a:gd name="T76" fmla="*/ 253 w 404"/>
                  <a:gd name="T77" fmla="*/ 585 h 849"/>
                  <a:gd name="T78" fmla="*/ 267 w 404"/>
                  <a:gd name="T79" fmla="*/ 601 h 849"/>
                  <a:gd name="T80" fmla="*/ 281 w 404"/>
                  <a:gd name="T81" fmla="*/ 617 h 849"/>
                  <a:gd name="T82" fmla="*/ 296 w 404"/>
                  <a:gd name="T83" fmla="*/ 629 h 849"/>
                  <a:gd name="T84" fmla="*/ 310 w 404"/>
                  <a:gd name="T85" fmla="*/ 657 h 849"/>
                  <a:gd name="T86" fmla="*/ 317 w 404"/>
                  <a:gd name="T87" fmla="*/ 677 h 849"/>
                  <a:gd name="T88" fmla="*/ 317 w 404"/>
                  <a:gd name="T89" fmla="*/ 701 h 849"/>
                  <a:gd name="T90" fmla="*/ 313 w 404"/>
                  <a:gd name="T91" fmla="*/ 725 h 849"/>
                  <a:gd name="T92" fmla="*/ 296 w 404"/>
                  <a:gd name="T93" fmla="*/ 749 h 849"/>
                  <a:gd name="T94" fmla="*/ 278 w 404"/>
                  <a:gd name="T95" fmla="*/ 768 h 849"/>
                  <a:gd name="T96" fmla="*/ 260 w 404"/>
                  <a:gd name="T97" fmla="*/ 785 h 849"/>
                  <a:gd name="T98" fmla="*/ 239 w 404"/>
                  <a:gd name="T99" fmla="*/ 796 h 849"/>
                  <a:gd name="T100" fmla="*/ 221 w 404"/>
                  <a:gd name="T101" fmla="*/ 812 h 849"/>
                  <a:gd name="T102" fmla="*/ 203 w 404"/>
                  <a:gd name="T103" fmla="*/ 820 h 849"/>
                  <a:gd name="T104" fmla="*/ 182 w 404"/>
                  <a:gd name="T105" fmla="*/ 828 h 849"/>
                  <a:gd name="T106" fmla="*/ 164 w 404"/>
                  <a:gd name="T107" fmla="*/ 836 h 849"/>
                  <a:gd name="T108" fmla="*/ 142 w 404"/>
                  <a:gd name="T109" fmla="*/ 848 h 84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04" h="849">
                    <a:moveTo>
                      <a:pt x="403" y="8"/>
                    </a:moveTo>
                    <a:lnTo>
                      <a:pt x="396" y="8"/>
                    </a:lnTo>
                    <a:lnTo>
                      <a:pt x="388" y="8"/>
                    </a:lnTo>
                    <a:lnTo>
                      <a:pt x="371" y="8"/>
                    </a:lnTo>
                    <a:lnTo>
                      <a:pt x="364" y="4"/>
                    </a:lnTo>
                    <a:lnTo>
                      <a:pt x="356" y="4"/>
                    </a:lnTo>
                    <a:lnTo>
                      <a:pt x="346" y="4"/>
                    </a:lnTo>
                    <a:lnTo>
                      <a:pt x="335" y="4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9" y="0"/>
                    </a:lnTo>
                    <a:lnTo>
                      <a:pt x="292" y="0"/>
                    </a:lnTo>
                    <a:lnTo>
                      <a:pt x="281" y="0"/>
                    </a:lnTo>
                    <a:lnTo>
                      <a:pt x="271" y="4"/>
                    </a:lnTo>
                    <a:lnTo>
                      <a:pt x="260" y="4"/>
                    </a:lnTo>
                    <a:lnTo>
                      <a:pt x="249" y="4"/>
                    </a:lnTo>
                    <a:lnTo>
                      <a:pt x="235" y="8"/>
                    </a:lnTo>
                    <a:lnTo>
                      <a:pt x="228" y="8"/>
                    </a:lnTo>
                    <a:lnTo>
                      <a:pt x="214" y="12"/>
                    </a:lnTo>
                    <a:lnTo>
                      <a:pt x="207" y="12"/>
                    </a:lnTo>
                    <a:lnTo>
                      <a:pt x="196" y="12"/>
                    </a:lnTo>
                    <a:lnTo>
                      <a:pt x="185" y="16"/>
                    </a:lnTo>
                    <a:lnTo>
                      <a:pt x="174" y="16"/>
                    </a:lnTo>
                    <a:lnTo>
                      <a:pt x="168" y="24"/>
                    </a:lnTo>
                    <a:lnTo>
                      <a:pt x="160" y="24"/>
                    </a:lnTo>
                    <a:lnTo>
                      <a:pt x="157" y="32"/>
                    </a:lnTo>
                    <a:lnTo>
                      <a:pt x="150" y="32"/>
                    </a:lnTo>
                    <a:lnTo>
                      <a:pt x="142" y="40"/>
                    </a:lnTo>
                    <a:lnTo>
                      <a:pt x="136" y="48"/>
                    </a:lnTo>
                    <a:lnTo>
                      <a:pt x="128" y="52"/>
                    </a:lnTo>
                    <a:lnTo>
                      <a:pt x="118" y="56"/>
                    </a:lnTo>
                    <a:lnTo>
                      <a:pt x="110" y="63"/>
                    </a:lnTo>
                    <a:lnTo>
                      <a:pt x="100" y="72"/>
                    </a:lnTo>
                    <a:lnTo>
                      <a:pt x="89" y="84"/>
                    </a:lnTo>
                    <a:lnTo>
                      <a:pt x="78" y="87"/>
                    </a:lnTo>
                    <a:lnTo>
                      <a:pt x="75" y="96"/>
                    </a:lnTo>
                    <a:lnTo>
                      <a:pt x="72" y="104"/>
                    </a:lnTo>
                    <a:lnTo>
                      <a:pt x="61" y="116"/>
                    </a:lnTo>
                    <a:lnTo>
                      <a:pt x="53" y="119"/>
                    </a:lnTo>
                    <a:lnTo>
                      <a:pt x="50" y="128"/>
                    </a:lnTo>
                    <a:lnTo>
                      <a:pt x="43" y="143"/>
                    </a:lnTo>
                    <a:lnTo>
                      <a:pt x="35" y="155"/>
                    </a:lnTo>
                    <a:lnTo>
                      <a:pt x="32" y="163"/>
                    </a:lnTo>
                    <a:lnTo>
                      <a:pt x="25" y="179"/>
                    </a:lnTo>
                    <a:lnTo>
                      <a:pt x="21" y="187"/>
                    </a:lnTo>
                    <a:lnTo>
                      <a:pt x="14" y="203"/>
                    </a:lnTo>
                    <a:lnTo>
                      <a:pt x="7" y="215"/>
                    </a:lnTo>
                    <a:lnTo>
                      <a:pt x="7" y="223"/>
                    </a:lnTo>
                    <a:lnTo>
                      <a:pt x="3" y="235"/>
                    </a:lnTo>
                    <a:lnTo>
                      <a:pt x="0" y="255"/>
                    </a:lnTo>
                    <a:lnTo>
                      <a:pt x="0" y="287"/>
                    </a:lnTo>
                    <a:lnTo>
                      <a:pt x="0" y="295"/>
                    </a:lnTo>
                    <a:lnTo>
                      <a:pt x="0" y="307"/>
                    </a:lnTo>
                    <a:lnTo>
                      <a:pt x="3" y="319"/>
                    </a:lnTo>
                    <a:lnTo>
                      <a:pt x="11" y="331"/>
                    </a:lnTo>
                    <a:lnTo>
                      <a:pt x="18" y="346"/>
                    </a:lnTo>
                    <a:lnTo>
                      <a:pt x="25" y="367"/>
                    </a:lnTo>
                    <a:lnTo>
                      <a:pt x="35" y="382"/>
                    </a:lnTo>
                    <a:lnTo>
                      <a:pt x="43" y="394"/>
                    </a:lnTo>
                    <a:lnTo>
                      <a:pt x="50" y="402"/>
                    </a:lnTo>
                    <a:lnTo>
                      <a:pt x="61" y="418"/>
                    </a:lnTo>
                    <a:lnTo>
                      <a:pt x="72" y="434"/>
                    </a:lnTo>
                    <a:lnTo>
                      <a:pt x="86" y="442"/>
                    </a:lnTo>
                    <a:lnTo>
                      <a:pt x="93" y="450"/>
                    </a:lnTo>
                    <a:lnTo>
                      <a:pt x="107" y="466"/>
                    </a:lnTo>
                    <a:lnTo>
                      <a:pt x="128" y="481"/>
                    </a:lnTo>
                    <a:lnTo>
                      <a:pt x="136" y="490"/>
                    </a:lnTo>
                    <a:lnTo>
                      <a:pt x="146" y="502"/>
                    </a:lnTo>
                    <a:lnTo>
                      <a:pt x="157" y="510"/>
                    </a:lnTo>
                    <a:lnTo>
                      <a:pt x="174" y="517"/>
                    </a:lnTo>
                    <a:lnTo>
                      <a:pt x="182" y="526"/>
                    </a:lnTo>
                    <a:lnTo>
                      <a:pt x="192" y="534"/>
                    </a:lnTo>
                    <a:lnTo>
                      <a:pt x="203" y="546"/>
                    </a:lnTo>
                    <a:lnTo>
                      <a:pt x="211" y="553"/>
                    </a:lnTo>
                    <a:lnTo>
                      <a:pt x="225" y="561"/>
                    </a:lnTo>
                    <a:lnTo>
                      <a:pt x="235" y="570"/>
                    </a:lnTo>
                    <a:lnTo>
                      <a:pt x="243" y="577"/>
                    </a:lnTo>
                    <a:lnTo>
                      <a:pt x="253" y="585"/>
                    </a:lnTo>
                    <a:lnTo>
                      <a:pt x="260" y="593"/>
                    </a:lnTo>
                    <a:lnTo>
                      <a:pt x="267" y="601"/>
                    </a:lnTo>
                    <a:lnTo>
                      <a:pt x="275" y="609"/>
                    </a:lnTo>
                    <a:lnTo>
                      <a:pt x="281" y="617"/>
                    </a:lnTo>
                    <a:lnTo>
                      <a:pt x="289" y="625"/>
                    </a:lnTo>
                    <a:lnTo>
                      <a:pt x="296" y="629"/>
                    </a:lnTo>
                    <a:lnTo>
                      <a:pt x="307" y="641"/>
                    </a:lnTo>
                    <a:lnTo>
                      <a:pt x="310" y="657"/>
                    </a:lnTo>
                    <a:lnTo>
                      <a:pt x="317" y="665"/>
                    </a:lnTo>
                    <a:lnTo>
                      <a:pt x="317" y="677"/>
                    </a:lnTo>
                    <a:lnTo>
                      <a:pt x="317" y="689"/>
                    </a:lnTo>
                    <a:lnTo>
                      <a:pt x="317" y="701"/>
                    </a:lnTo>
                    <a:lnTo>
                      <a:pt x="317" y="713"/>
                    </a:lnTo>
                    <a:lnTo>
                      <a:pt x="313" y="725"/>
                    </a:lnTo>
                    <a:lnTo>
                      <a:pt x="307" y="737"/>
                    </a:lnTo>
                    <a:lnTo>
                      <a:pt x="296" y="749"/>
                    </a:lnTo>
                    <a:lnTo>
                      <a:pt x="285" y="761"/>
                    </a:lnTo>
                    <a:lnTo>
                      <a:pt x="278" y="768"/>
                    </a:lnTo>
                    <a:lnTo>
                      <a:pt x="271" y="773"/>
                    </a:lnTo>
                    <a:lnTo>
                      <a:pt x="260" y="785"/>
                    </a:lnTo>
                    <a:lnTo>
                      <a:pt x="246" y="796"/>
                    </a:lnTo>
                    <a:lnTo>
                      <a:pt x="239" y="796"/>
                    </a:lnTo>
                    <a:lnTo>
                      <a:pt x="228" y="804"/>
                    </a:lnTo>
                    <a:lnTo>
                      <a:pt x="221" y="812"/>
                    </a:lnTo>
                    <a:lnTo>
                      <a:pt x="211" y="816"/>
                    </a:lnTo>
                    <a:lnTo>
                      <a:pt x="203" y="820"/>
                    </a:lnTo>
                    <a:lnTo>
                      <a:pt x="196" y="824"/>
                    </a:lnTo>
                    <a:lnTo>
                      <a:pt x="182" y="828"/>
                    </a:lnTo>
                    <a:lnTo>
                      <a:pt x="174" y="832"/>
                    </a:lnTo>
                    <a:lnTo>
                      <a:pt x="164" y="836"/>
                    </a:lnTo>
                    <a:lnTo>
                      <a:pt x="150" y="844"/>
                    </a:lnTo>
                    <a:lnTo>
                      <a:pt x="142" y="848"/>
                    </a:lnTo>
                  </a:path>
                </a:pathLst>
              </a:custGeom>
              <a:noFill/>
              <a:ln w="12700" cap="rnd" cmpd="sng">
                <a:solidFill>
                  <a:srgbClr val="BC37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Freeform 137"/>
              <p:cNvSpPr>
                <a:spLocks/>
              </p:cNvSpPr>
              <p:nvPr/>
            </p:nvSpPr>
            <p:spPr bwMode="auto">
              <a:xfrm>
                <a:off x="4167" y="2858"/>
                <a:ext cx="404" cy="849"/>
              </a:xfrm>
              <a:custGeom>
                <a:avLst/>
                <a:gdLst>
                  <a:gd name="T0" fmla="*/ 396 w 404"/>
                  <a:gd name="T1" fmla="*/ 8 h 849"/>
                  <a:gd name="T2" fmla="*/ 371 w 404"/>
                  <a:gd name="T3" fmla="*/ 8 h 849"/>
                  <a:gd name="T4" fmla="*/ 356 w 404"/>
                  <a:gd name="T5" fmla="*/ 4 h 849"/>
                  <a:gd name="T6" fmla="*/ 335 w 404"/>
                  <a:gd name="T7" fmla="*/ 4 h 849"/>
                  <a:gd name="T8" fmla="*/ 310 w 404"/>
                  <a:gd name="T9" fmla="*/ 0 h 849"/>
                  <a:gd name="T10" fmla="*/ 292 w 404"/>
                  <a:gd name="T11" fmla="*/ 0 h 849"/>
                  <a:gd name="T12" fmla="*/ 271 w 404"/>
                  <a:gd name="T13" fmla="*/ 4 h 849"/>
                  <a:gd name="T14" fmla="*/ 249 w 404"/>
                  <a:gd name="T15" fmla="*/ 4 h 849"/>
                  <a:gd name="T16" fmla="*/ 228 w 404"/>
                  <a:gd name="T17" fmla="*/ 8 h 849"/>
                  <a:gd name="T18" fmla="*/ 207 w 404"/>
                  <a:gd name="T19" fmla="*/ 12 h 849"/>
                  <a:gd name="T20" fmla="*/ 185 w 404"/>
                  <a:gd name="T21" fmla="*/ 16 h 849"/>
                  <a:gd name="T22" fmla="*/ 168 w 404"/>
                  <a:gd name="T23" fmla="*/ 24 h 849"/>
                  <a:gd name="T24" fmla="*/ 157 w 404"/>
                  <a:gd name="T25" fmla="*/ 32 h 849"/>
                  <a:gd name="T26" fmla="*/ 142 w 404"/>
                  <a:gd name="T27" fmla="*/ 40 h 849"/>
                  <a:gd name="T28" fmla="*/ 128 w 404"/>
                  <a:gd name="T29" fmla="*/ 52 h 849"/>
                  <a:gd name="T30" fmla="*/ 110 w 404"/>
                  <a:gd name="T31" fmla="*/ 63 h 849"/>
                  <a:gd name="T32" fmla="*/ 89 w 404"/>
                  <a:gd name="T33" fmla="*/ 84 h 849"/>
                  <a:gd name="T34" fmla="*/ 75 w 404"/>
                  <a:gd name="T35" fmla="*/ 96 h 849"/>
                  <a:gd name="T36" fmla="*/ 61 w 404"/>
                  <a:gd name="T37" fmla="*/ 116 h 849"/>
                  <a:gd name="T38" fmla="*/ 50 w 404"/>
                  <a:gd name="T39" fmla="*/ 128 h 849"/>
                  <a:gd name="T40" fmla="*/ 35 w 404"/>
                  <a:gd name="T41" fmla="*/ 155 h 849"/>
                  <a:gd name="T42" fmla="*/ 25 w 404"/>
                  <a:gd name="T43" fmla="*/ 179 h 849"/>
                  <a:gd name="T44" fmla="*/ 14 w 404"/>
                  <a:gd name="T45" fmla="*/ 203 h 849"/>
                  <a:gd name="T46" fmla="*/ 7 w 404"/>
                  <a:gd name="T47" fmla="*/ 223 h 849"/>
                  <a:gd name="T48" fmla="*/ 0 w 404"/>
                  <a:gd name="T49" fmla="*/ 255 h 849"/>
                  <a:gd name="T50" fmla="*/ 0 w 404"/>
                  <a:gd name="T51" fmla="*/ 295 h 849"/>
                  <a:gd name="T52" fmla="*/ 3 w 404"/>
                  <a:gd name="T53" fmla="*/ 319 h 849"/>
                  <a:gd name="T54" fmla="*/ 18 w 404"/>
                  <a:gd name="T55" fmla="*/ 346 h 849"/>
                  <a:gd name="T56" fmla="*/ 35 w 404"/>
                  <a:gd name="T57" fmla="*/ 382 h 849"/>
                  <a:gd name="T58" fmla="*/ 50 w 404"/>
                  <a:gd name="T59" fmla="*/ 402 h 849"/>
                  <a:gd name="T60" fmla="*/ 72 w 404"/>
                  <a:gd name="T61" fmla="*/ 434 h 849"/>
                  <a:gd name="T62" fmla="*/ 93 w 404"/>
                  <a:gd name="T63" fmla="*/ 450 h 849"/>
                  <a:gd name="T64" fmla="*/ 128 w 404"/>
                  <a:gd name="T65" fmla="*/ 481 h 849"/>
                  <a:gd name="T66" fmla="*/ 146 w 404"/>
                  <a:gd name="T67" fmla="*/ 502 h 849"/>
                  <a:gd name="T68" fmla="*/ 174 w 404"/>
                  <a:gd name="T69" fmla="*/ 517 h 849"/>
                  <a:gd name="T70" fmla="*/ 192 w 404"/>
                  <a:gd name="T71" fmla="*/ 534 h 849"/>
                  <a:gd name="T72" fmla="*/ 211 w 404"/>
                  <a:gd name="T73" fmla="*/ 553 h 849"/>
                  <a:gd name="T74" fmla="*/ 235 w 404"/>
                  <a:gd name="T75" fmla="*/ 570 h 849"/>
                  <a:gd name="T76" fmla="*/ 253 w 404"/>
                  <a:gd name="T77" fmla="*/ 585 h 849"/>
                  <a:gd name="T78" fmla="*/ 267 w 404"/>
                  <a:gd name="T79" fmla="*/ 601 h 849"/>
                  <a:gd name="T80" fmla="*/ 281 w 404"/>
                  <a:gd name="T81" fmla="*/ 617 h 849"/>
                  <a:gd name="T82" fmla="*/ 296 w 404"/>
                  <a:gd name="T83" fmla="*/ 629 h 849"/>
                  <a:gd name="T84" fmla="*/ 310 w 404"/>
                  <a:gd name="T85" fmla="*/ 657 h 849"/>
                  <a:gd name="T86" fmla="*/ 317 w 404"/>
                  <a:gd name="T87" fmla="*/ 677 h 849"/>
                  <a:gd name="T88" fmla="*/ 317 w 404"/>
                  <a:gd name="T89" fmla="*/ 701 h 849"/>
                  <a:gd name="T90" fmla="*/ 313 w 404"/>
                  <a:gd name="T91" fmla="*/ 725 h 849"/>
                  <a:gd name="T92" fmla="*/ 296 w 404"/>
                  <a:gd name="T93" fmla="*/ 749 h 849"/>
                  <a:gd name="T94" fmla="*/ 278 w 404"/>
                  <a:gd name="T95" fmla="*/ 768 h 849"/>
                  <a:gd name="T96" fmla="*/ 260 w 404"/>
                  <a:gd name="T97" fmla="*/ 785 h 849"/>
                  <a:gd name="T98" fmla="*/ 239 w 404"/>
                  <a:gd name="T99" fmla="*/ 796 h 849"/>
                  <a:gd name="T100" fmla="*/ 221 w 404"/>
                  <a:gd name="T101" fmla="*/ 812 h 849"/>
                  <a:gd name="T102" fmla="*/ 203 w 404"/>
                  <a:gd name="T103" fmla="*/ 820 h 849"/>
                  <a:gd name="T104" fmla="*/ 182 w 404"/>
                  <a:gd name="T105" fmla="*/ 828 h 849"/>
                  <a:gd name="T106" fmla="*/ 164 w 404"/>
                  <a:gd name="T107" fmla="*/ 836 h 849"/>
                  <a:gd name="T108" fmla="*/ 142 w 404"/>
                  <a:gd name="T109" fmla="*/ 848 h 84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04" h="849">
                    <a:moveTo>
                      <a:pt x="403" y="8"/>
                    </a:moveTo>
                    <a:lnTo>
                      <a:pt x="396" y="8"/>
                    </a:lnTo>
                    <a:lnTo>
                      <a:pt x="388" y="8"/>
                    </a:lnTo>
                    <a:lnTo>
                      <a:pt x="371" y="8"/>
                    </a:lnTo>
                    <a:lnTo>
                      <a:pt x="364" y="4"/>
                    </a:lnTo>
                    <a:lnTo>
                      <a:pt x="356" y="4"/>
                    </a:lnTo>
                    <a:lnTo>
                      <a:pt x="346" y="4"/>
                    </a:lnTo>
                    <a:lnTo>
                      <a:pt x="335" y="4"/>
                    </a:lnTo>
                    <a:lnTo>
                      <a:pt x="324" y="0"/>
                    </a:lnTo>
                    <a:lnTo>
                      <a:pt x="310" y="0"/>
                    </a:lnTo>
                    <a:lnTo>
                      <a:pt x="299" y="0"/>
                    </a:lnTo>
                    <a:lnTo>
                      <a:pt x="292" y="0"/>
                    </a:lnTo>
                    <a:lnTo>
                      <a:pt x="281" y="0"/>
                    </a:lnTo>
                    <a:lnTo>
                      <a:pt x="271" y="4"/>
                    </a:lnTo>
                    <a:lnTo>
                      <a:pt x="260" y="4"/>
                    </a:lnTo>
                    <a:lnTo>
                      <a:pt x="249" y="4"/>
                    </a:lnTo>
                    <a:lnTo>
                      <a:pt x="235" y="8"/>
                    </a:lnTo>
                    <a:lnTo>
                      <a:pt x="228" y="8"/>
                    </a:lnTo>
                    <a:lnTo>
                      <a:pt x="214" y="12"/>
                    </a:lnTo>
                    <a:lnTo>
                      <a:pt x="207" y="12"/>
                    </a:lnTo>
                    <a:lnTo>
                      <a:pt x="196" y="12"/>
                    </a:lnTo>
                    <a:lnTo>
                      <a:pt x="185" y="16"/>
                    </a:lnTo>
                    <a:lnTo>
                      <a:pt x="174" y="16"/>
                    </a:lnTo>
                    <a:lnTo>
                      <a:pt x="168" y="24"/>
                    </a:lnTo>
                    <a:lnTo>
                      <a:pt x="160" y="24"/>
                    </a:lnTo>
                    <a:lnTo>
                      <a:pt x="157" y="32"/>
                    </a:lnTo>
                    <a:lnTo>
                      <a:pt x="150" y="32"/>
                    </a:lnTo>
                    <a:lnTo>
                      <a:pt x="142" y="40"/>
                    </a:lnTo>
                    <a:lnTo>
                      <a:pt x="136" y="48"/>
                    </a:lnTo>
                    <a:lnTo>
                      <a:pt x="128" y="52"/>
                    </a:lnTo>
                    <a:lnTo>
                      <a:pt x="118" y="56"/>
                    </a:lnTo>
                    <a:lnTo>
                      <a:pt x="110" y="63"/>
                    </a:lnTo>
                    <a:lnTo>
                      <a:pt x="100" y="72"/>
                    </a:lnTo>
                    <a:lnTo>
                      <a:pt x="89" y="84"/>
                    </a:lnTo>
                    <a:lnTo>
                      <a:pt x="78" y="87"/>
                    </a:lnTo>
                    <a:lnTo>
                      <a:pt x="75" y="96"/>
                    </a:lnTo>
                    <a:lnTo>
                      <a:pt x="72" y="104"/>
                    </a:lnTo>
                    <a:lnTo>
                      <a:pt x="61" y="116"/>
                    </a:lnTo>
                    <a:lnTo>
                      <a:pt x="53" y="119"/>
                    </a:lnTo>
                    <a:lnTo>
                      <a:pt x="50" y="128"/>
                    </a:lnTo>
                    <a:lnTo>
                      <a:pt x="43" y="143"/>
                    </a:lnTo>
                    <a:lnTo>
                      <a:pt x="35" y="155"/>
                    </a:lnTo>
                    <a:lnTo>
                      <a:pt x="32" y="163"/>
                    </a:lnTo>
                    <a:lnTo>
                      <a:pt x="25" y="179"/>
                    </a:lnTo>
                    <a:lnTo>
                      <a:pt x="21" y="187"/>
                    </a:lnTo>
                    <a:lnTo>
                      <a:pt x="14" y="203"/>
                    </a:lnTo>
                    <a:lnTo>
                      <a:pt x="7" y="215"/>
                    </a:lnTo>
                    <a:lnTo>
                      <a:pt x="7" y="223"/>
                    </a:lnTo>
                    <a:lnTo>
                      <a:pt x="3" y="235"/>
                    </a:lnTo>
                    <a:lnTo>
                      <a:pt x="0" y="255"/>
                    </a:lnTo>
                    <a:lnTo>
                      <a:pt x="0" y="287"/>
                    </a:lnTo>
                    <a:lnTo>
                      <a:pt x="0" y="295"/>
                    </a:lnTo>
                    <a:lnTo>
                      <a:pt x="0" y="307"/>
                    </a:lnTo>
                    <a:lnTo>
                      <a:pt x="3" y="319"/>
                    </a:lnTo>
                    <a:lnTo>
                      <a:pt x="11" y="331"/>
                    </a:lnTo>
                    <a:lnTo>
                      <a:pt x="18" y="346"/>
                    </a:lnTo>
                    <a:lnTo>
                      <a:pt x="25" y="367"/>
                    </a:lnTo>
                    <a:lnTo>
                      <a:pt x="35" y="382"/>
                    </a:lnTo>
                    <a:lnTo>
                      <a:pt x="43" y="394"/>
                    </a:lnTo>
                    <a:lnTo>
                      <a:pt x="50" y="402"/>
                    </a:lnTo>
                    <a:lnTo>
                      <a:pt x="61" y="418"/>
                    </a:lnTo>
                    <a:lnTo>
                      <a:pt x="72" y="434"/>
                    </a:lnTo>
                    <a:lnTo>
                      <a:pt x="86" y="442"/>
                    </a:lnTo>
                    <a:lnTo>
                      <a:pt x="93" y="450"/>
                    </a:lnTo>
                    <a:lnTo>
                      <a:pt x="107" y="466"/>
                    </a:lnTo>
                    <a:lnTo>
                      <a:pt x="128" y="481"/>
                    </a:lnTo>
                    <a:lnTo>
                      <a:pt x="136" y="490"/>
                    </a:lnTo>
                    <a:lnTo>
                      <a:pt x="146" y="502"/>
                    </a:lnTo>
                    <a:lnTo>
                      <a:pt x="157" y="510"/>
                    </a:lnTo>
                    <a:lnTo>
                      <a:pt x="174" y="517"/>
                    </a:lnTo>
                    <a:lnTo>
                      <a:pt x="182" y="526"/>
                    </a:lnTo>
                    <a:lnTo>
                      <a:pt x="192" y="534"/>
                    </a:lnTo>
                    <a:lnTo>
                      <a:pt x="203" y="546"/>
                    </a:lnTo>
                    <a:lnTo>
                      <a:pt x="211" y="553"/>
                    </a:lnTo>
                    <a:lnTo>
                      <a:pt x="225" y="561"/>
                    </a:lnTo>
                    <a:lnTo>
                      <a:pt x="235" y="570"/>
                    </a:lnTo>
                    <a:lnTo>
                      <a:pt x="243" y="577"/>
                    </a:lnTo>
                    <a:lnTo>
                      <a:pt x="253" y="585"/>
                    </a:lnTo>
                    <a:lnTo>
                      <a:pt x="260" y="593"/>
                    </a:lnTo>
                    <a:lnTo>
                      <a:pt x="267" y="601"/>
                    </a:lnTo>
                    <a:lnTo>
                      <a:pt x="275" y="609"/>
                    </a:lnTo>
                    <a:lnTo>
                      <a:pt x="281" y="617"/>
                    </a:lnTo>
                    <a:lnTo>
                      <a:pt x="289" y="625"/>
                    </a:lnTo>
                    <a:lnTo>
                      <a:pt x="296" y="629"/>
                    </a:lnTo>
                    <a:lnTo>
                      <a:pt x="307" y="641"/>
                    </a:lnTo>
                    <a:lnTo>
                      <a:pt x="310" y="657"/>
                    </a:lnTo>
                    <a:lnTo>
                      <a:pt x="317" y="665"/>
                    </a:lnTo>
                    <a:lnTo>
                      <a:pt x="317" y="677"/>
                    </a:lnTo>
                    <a:lnTo>
                      <a:pt x="317" y="689"/>
                    </a:lnTo>
                    <a:lnTo>
                      <a:pt x="317" y="701"/>
                    </a:lnTo>
                    <a:lnTo>
                      <a:pt x="317" y="713"/>
                    </a:lnTo>
                    <a:lnTo>
                      <a:pt x="313" y="725"/>
                    </a:lnTo>
                    <a:lnTo>
                      <a:pt x="307" y="737"/>
                    </a:lnTo>
                    <a:lnTo>
                      <a:pt x="296" y="749"/>
                    </a:lnTo>
                    <a:lnTo>
                      <a:pt x="285" y="761"/>
                    </a:lnTo>
                    <a:lnTo>
                      <a:pt x="278" y="768"/>
                    </a:lnTo>
                    <a:lnTo>
                      <a:pt x="271" y="773"/>
                    </a:lnTo>
                    <a:lnTo>
                      <a:pt x="260" y="785"/>
                    </a:lnTo>
                    <a:lnTo>
                      <a:pt x="246" y="796"/>
                    </a:lnTo>
                    <a:lnTo>
                      <a:pt x="239" y="796"/>
                    </a:lnTo>
                    <a:lnTo>
                      <a:pt x="228" y="804"/>
                    </a:lnTo>
                    <a:lnTo>
                      <a:pt x="221" y="812"/>
                    </a:lnTo>
                    <a:lnTo>
                      <a:pt x="211" y="816"/>
                    </a:lnTo>
                    <a:lnTo>
                      <a:pt x="203" y="820"/>
                    </a:lnTo>
                    <a:lnTo>
                      <a:pt x="196" y="824"/>
                    </a:lnTo>
                    <a:lnTo>
                      <a:pt x="182" y="828"/>
                    </a:lnTo>
                    <a:lnTo>
                      <a:pt x="174" y="832"/>
                    </a:lnTo>
                    <a:lnTo>
                      <a:pt x="164" y="836"/>
                    </a:lnTo>
                    <a:lnTo>
                      <a:pt x="150" y="844"/>
                    </a:lnTo>
                    <a:lnTo>
                      <a:pt x="142" y="848"/>
                    </a:lnTo>
                  </a:path>
                </a:pathLst>
              </a:custGeom>
              <a:noFill/>
              <a:ln w="12700" cap="rnd" cmpd="sng">
                <a:solidFill>
                  <a:srgbClr val="063DE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Freeform 138"/>
            <p:cNvSpPr>
              <a:spLocks/>
            </p:cNvSpPr>
            <p:nvPr/>
          </p:nvSpPr>
          <p:spPr bwMode="auto">
            <a:xfrm>
              <a:off x="2853" y="3569"/>
              <a:ext cx="1630" cy="393"/>
            </a:xfrm>
            <a:custGeom>
              <a:avLst/>
              <a:gdLst>
                <a:gd name="T0" fmla="*/ 0 w 1630"/>
                <a:gd name="T1" fmla="*/ 0 h 393"/>
                <a:gd name="T2" fmla="*/ 356 w 1630"/>
                <a:gd name="T3" fmla="*/ 392 h 393"/>
                <a:gd name="T4" fmla="*/ 1629 w 1630"/>
                <a:gd name="T5" fmla="*/ 392 h 393"/>
                <a:gd name="T6" fmla="*/ 1246 w 1630"/>
                <a:gd name="T7" fmla="*/ 0 h 393"/>
                <a:gd name="T8" fmla="*/ 0 w 1630"/>
                <a:gd name="T9" fmla="*/ 0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0" h="393">
                  <a:moveTo>
                    <a:pt x="0" y="0"/>
                  </a:moveTo>
                  <a:lnTo>
                    <a:pt x="356" y="392"/>
                  </a:lnTo>
                  <a:lnTo>
                    <a:pt x="1629" y="392"/>
                  </a:lnTo>
                  <a:lnTo>
                    <a:pt x="1246" y="0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9"/>
            <p:cNvSpPr>
              <a:spLocks noChangeShapeType="1"/>
            </p:cNvSpPr>
            <p:nvPr/>
          </p:nvSpPr>
          <p:spPr bwMode="auto">
            <a:xfrm flipH="1" flipV="1">
              <a:off x="3117" y="3610"/>
              <a:ext cx="951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40"/>
            <p:cNvSpPr>
              <a:spLocks noChangeShapeType="1"/>
            </p:cNvSpPr>
            <p:nvPr/>
          </p:nvSpPr>
          <p:spPr bwMode="auto">
            <a:xfrm flipH="1">
              <a:off x="3076" y="3600"/>
              <a:ext cx="10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41"/>
            <p:cNvSpPr>
              <a:spLocks noChangeShapeType="1"/>
            </p:cNvSpPr>
            <p:nvPr/>
          </p:nvSpPr>
          <p:spPr bwMode="auto">
            <a:xfrm flipH="1">
              <a:off x="4162" y="3705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42"/>
            <p:cNvSpPr>
              <a:spLocks noChangeShapeType="1"/>
            </p:cNvSpPr>
            <p:nvPr/>
          </p:nvSpPr>
          <p:spPr bwMode="auto">
            <a:xfrm flipH="1" flipV="1">
              <a:off x="3117" y="3610"/>
              <a:ext cx="70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143"/>
            <p:cNvSpPr>
              <a:spLocks noChangeShapeType="1"/>
            </p:cNvSpPr>
            <p:nvPr/>
          </p:nvSpPr>
          <p:spPr bwMode="auto">
            <a:xfrm flipH="1" flipV="1">
              <a:off x="3081" y="3592"/>
              <a:ext cx="89" cy="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44"/>
            <p:cNvSpPr>
              <a:spLocks noChangeShapeType="1"/>
            </p:cNvSpPr>
            <p:nvPr/>
          </p:nvSpPr>
          <p:spPr bwMode="auto">
            <a:xfrm flipH="1">
              <a:off x="4159" y="3725"/>
              <a:ext cx="1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45"/>
            <p:cNvSpPr>
              <a:spLocks noChangeShapeType="1"/>
            </p:cNvSpPr>
            <p:nvPr/>
          </p:nvSpPr>
          <p:spPr bwMode="auto">
            <a:xfrm flipH="1">
              <a:off x="3038" y="3747"/>
              <a:ext cx="1257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46"/>
            <p:cNvSpPr>
              <a:spLocks noChangeShapeType="1"/>
            </p:cNvSpPr>
            <p:nvPr/>
          </p:nvSpPr>
          <p:spPr bwMode="auto">
            <a:xfrm flipH="1" flipV="1">
              <a:off x="4216" y="3759"/>
              <a:ext cx="83" cy="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7"/>
            <p:cNvSpPr>
              <a:spLocks noChangeShapeType="1"/>
            </p:cNvSpPr>
            <p:nvPr/>
          </p:nvSpPr>
          <p:spPr bwMode="auto">
            <a:xfrm flipH="1" flipV="1">
              <a:off x="4060" y="3590"/>
              <a:ext cx="121" cy="1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48"/>
            <p:cNvSpPr>
              <a:spLocks noChangeShapeType="1"/>
            </p:cNvSpPr>
            <p:nvPr/>
          </p:nvSpPr>
          <p:spPr bwMode="auto">
            <a:xfrm flipH="1" flipV="1">
              <a:off x="4044" y="3608"/>
              <a:ext cx="134" cy="1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49"/>
            <p:cNvSpPr>
              <a:spLocks noChangeShapeType="1"/>
            </p:cNvSpPr>
            <p:nvPr/>
          </p:nvSpPr>
          <p:spPr bwMode="auto">
            <a:xfrm flipH="1">
              <a:off x="3161" y="3871"/>
              <a:ext cx="11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50"/>
            <p:cNvSpPr>
              <a:spLocks noChangeShapeType="1"/>
            </p:cNvSpPr>
            <p:nvPr/>
          </p:nvSpPr>
          <p:spPr bwMode="auto">
            <a:xfrm flipH="1" flipV="1">
              <a:off x="4218" y="3760"/>
              <a:ext cx="126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51"/>
            <p:cNvGrpSpPr>
              <a:grpSpLocks/>
            </p:cNvGrpSpPr>
            <p:nvPr/>
          </p:nvGrpSpPr>
          <p:grpSpPr bwMode="auto">
            <a:xfrm>
              <a:off x="3460" y="3592"/>
              <a:ext cx="143" cy="125"/>
              <a:chOff x="3460" y="3592"/>
              <a:chExt cx="143" cy="125"/>
            </a:xfrm>
          </p:grpSpPr>
          <p:sp>
            <p:nvSpPr>
              <p:cNvPr id="480" name="Line 152"/>
              <p:cNvSpPr>
                <a:spLocks noChangeShapeType="1"/>
              </p:cNvSpPr>
              <p:nvPr/>
            </p:nvSpPr>
            <p:spPr bwMode="auto">
              <a:xfrm flipH="1" flipV="1">
                <a:off x="3497" y="3610"/>
                <a:ext cx="106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" name="Line 153"/>
              <p:cNvSpPr>
                <a:spLocks noChangeShapeType="1"/>
              </p:cNvSpPr>
              <p:nvPr/>
            </p:nvSpPr>
            <p:spPr bwMode="auto">
              <a:xfrm flipH="1" flipV="1">
                <a:off x="3460" y="3592"/>
                <a:ext cx="125" cy="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154"/>
            <p:cNvGrpSpPr>
              <a:grpSpLocks/>
            </p:cNvGrpSpPr>
            <p:nvPr/>
          </p:nvGrpSpPr>
          <p:grpSpPr bwMode="auto">
            <a:xfrm>
              <a:off x="3081" y="3592"/>
              <a:ext cx="143" cy="125"/>
              <a:chOff x="3081" y="3592"/>
              <a:chExt cx="143" cy="125"/>
            </a:xfrm>
          </p:grpSpPr>
          <p:sp>
            <p:nvSpPr>
              <p:cNvPr id="478" name="Line 155"/>
              <p:cNvSpPr>
                <a:spLocks noChangeShapeType="1"/>
              </p:cNvSpPr>
              <p:nvPr/>
            </p:nvSpPr>
            <p:spPr bwMode="auto">
              <a:xfrm flipH="1" flipV="1">
                <a:off x="3117" y="3610"/>
                <a:ext cx="107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" name="Line 156"/>
              <p:cNvSpPr>
                <a:spLocks noChangeShapeType="1"/>
              </p:cNvSpPr>
              <p:nvPr/>
            </p:nvSpPr>
            <p:spPr bwMode="auto">
              <a:xfrm flipH="1" flipV="1">
                <a:off x="3081" y="3592"/>
                <a:ext cx="125" cy="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Line 157"/>
            <p:cNvSpPr>
              <a:spLocks noChangeShapeType="1"/>
            </p:cNvSpPr>
            <p:nvPr/>
          </p:nvSpPr>
          <p:spPr bwMode="auto">
            <a:xfrm flipH="1" flipV="1">
              <a:off x="3038" y="3744"/>
              <a:ext cx="143" cy="1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" name="Group 158"/>
            <p:cNvGrpSpPr>
              <a:grpSpLocks/>
            </p:cNvGrpSpPr>
            <p:nvPr/>
          </p:nvGrpSpPr>
          <p:grpSpPr bwMode="auto">
            <a:xfrm>
              <a:off x="3822" y="3592"/>
              <a:ext cx="142" cy="125"/>
              <a:chOff x="3822" y="3592"/>
              <a:chExt cx="142" cy="125"/>
            </a:xfrm>
          </p:grpSpPr>
          <p:sp>
            <p:nvSpPr>
              <p:cNvPr id="476" name="Line 159"/>
              <p:cNvSpPr>
                <a:spLocks noChangeShapeType="1"/>
              </p:cNvSpPr>
              <p:nvPr/>
            </p:nvSpPr>
            <p:spPr bwMode="auto">
              <a:xfrm flipH="1" flipV="1">
                <a:off x="3858" y="3610"/>
                <a:ext cx="106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" name="Line 160"/>
              <p:cNvSpPr>
                <a:spLocks noChangeShapeType="1"/>
              </p:cNvSpPr>
              <p:nvPr/>
            </p:nvSpPr>
            <p:spPr bwMode="auto">
              <a:xfrm flipH="1" flipV="1">
                <a:off x="3822" y="3592"/>
                <a:ext cx="125" cy="1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Rectangle 161"/>
            <p:cNvSpPr>
              <a:spLocks noChangeArrowheads="1"/>
            </p:cNvSpPr>
            <p:nvPr/>
          </p:nvSpPr>
          <p:spPr bwMode="auto">
            <a:xfrm>
              <a:off x="4180" y="3655"/>
              <a:ext cx="75" cy="3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  <p:grpSp>
          <p:nvGrpSpPr>
            <p:cNvPr id="43" name="Group 162"/>
            <p:cNvGrpSpPr>
              <a:grpSpLocks/>
            </p:cNvGrpSpPr>
            <p:nvPr/>
          </p:nvGrpSpPr>
          <p:grpSpPr bwMode="auto">
            <a:xfrm>
              <a:off x="4178" y="3651"/>
              <a:ext cx="159" cy="132"/>
              <a:chOff x="4178" y="3651"/>
              <a:chExt cx="159" cy="132"/>
            </a:xfrm>
          </p:grpSpPr>
          <p:sp>
            <p:nvSpPr>
              <p:cNvPr id="473" name="Rectangle 163"/>
              <p:cNvSpPr>
                <a:spLocks noChangeArrowheads="1"/>
              </p:cNvSpPr>
              <p:nvPr/>
            </p:nvSpPr>
            <p:spPr bwMode="auto">
              <a:xfrm rot="-120000">
                <a:off x="4263" y="3745"/>
                <a:ext cx="74" cy="3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474" name="Freeform 164"/>
              <p:cNvSpPr>
                <a:spLocks/>
              </p:cNvSpPr>
              <p:nvPr/>
            </p:nvSpPr>
            <p:spPr bwMode="auto">
              <a:xfrm>
                <a:off x="4178" y="3651"/>
                <a:ext cx="83" cy="132"/>
              </a:xfrm>
              <a:custGeom>
                <a:avLst/>
                <a:gdLst>
                  <a:gd name="T0" fmla="*/ 1 w 83"/>
                  <a:gd name="T1" fmla="*/ 40 h 132"/>
                  <a:gd name="T2" fmla="*/ 82 w 83"/>
                  <a:gd name="T3" fmla="*/ 131 h 132"/>
                  <a:gd name="T4" fmla="*/ 81 w 83"/>
                  <a:gd name="T5" fmla="*/ 91 h 132"/>
                  <a:gd name="T6" fmla="*/ 0 w 83"/>
                  <a:gd name="T7" fmla="*/ 0 h 132"/>
                  <a:gd name="T8" fmla="*/ 1 w 83"/>
                  <a:gd name="T9" fmla="*/ 40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" h="132">
                    <a:moveTo>
                      <a:pt x="1" y="40"/>
                    </a:moveTo>
                    <a:lnTo>
                      <a:pt x="82" y="131"/>
                    </a:lnTo>
                    <a:lnTo>
                      <a:pt x="81" y="91"/>
                    </a:lnTo>
                    <a:lnTo>
                      <a:pt x="0" y="0"/>
                    </a:lnTo>
                    <a:lnTo>
                      <a:pt x="1" y="40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Freeform 165"/>
              <p:cNvSpPr>
                <a:spLocks/>
              </p:cNvSpPr>
              <p:nvPr/>
            </p:nvSpPr>
            <p:spPr bwMode="auto">
              <a:xfrm>
                <a:off x="4181" y="3651"/>
                <a:ext cx="156" cy="91"/>
              </a:xfrm>
              <a:custGeom>
                <a:avLst/>
                <a:gdLst>
                  <a:gd name="T0" fmla="*/ 0 w 156"/>
                  <a:gd name="T1" fmla="*/ 3 h 91"/>
                  <a:gd name="T2" fmla="*/ 72 w 156"/>
                  <a:gd name="T3" fmla="*/ 0 h 91"/>
                  <a:gd name="T4" fmla="*/ 155 w 156"/>
                  <a:gd name="T5" fmla="*/ 87 h 91"/>
                  <a:gd name="T6" fmla="*/ 80 w 156"/>
                  <a:gd name="T7" fmla="*/ 90 h 91"/>
                  <a:gd name="T8" fmla="*/ 0 w 156"/>
                  <a:gd name="T9" fmla="*/ 3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6" h="91">
                    <a:moveTo>
                      <a:pt x="0" y="3"/>
                    </a:moveTo>
                    <a:lnTo>
                      <a:pt x="72" y="0"/>
                    </a:lnTo>
                    <a:lnTo>
                      <a:pt x="155" y="87"/>
                    </a:lnTo>
                    <a:lnTo>
                      <a:pt x="80" y="90"/>
                    </a:lnTo>
                    <a:lnTo>
                      <a:pt x="0" y="3"/>
                    </a:lnTo>
                  </a:path>
                </a:pathLst>
              </a:custGeom>
              <a:solidFill>
                <a:schemeClr val="bg2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166"/>
            <p:cNvGrpSpPr>
              <a:grpSpLocks/>
            </p:cNvGrpSpPr>
            <p:nvPr/>
          </p:nvGrpSpPr>
          <p:grpSpPr bwMode="auto">
            <a:xfrm>
              <a:off x="3765" y="3663"/>
              <a:ext cx="431" cy="159"/>
              <a:chOff x="3765" y="3663"/>
              <a:chExt cx="431" cy="159"/>
            </a:xfrm>
          </p:grpSpPr>
          <p:grpSp>
            <p:nvGrpSpPr>
              <p:cNvPr id="331" name="Group 167"/>
              <p:cNvGrpSpPr>
                <a:grpSpLocks/>
              </p:cNvGrpSpPr>
              <p:nvPr/>
            </p:nvGrpSpPr>
            <p:grpSpPr bwMode="auto">
              <a:xfrm>
                <a:off x="3765" y="3677"/>
                <a:ext cx="418" cy="145"/>
                <a:chOff x="3765" y="3677"/>
                <a:chExt cx="418" cy="145"/>
              </a:xfrm>
            </p:grpSpPr>
            <p:sp>
              <p:nvSpPr>
                <p:cNvPr id="333" name="Freeform 168"/>
                <p:cNvSpPr>
                  <a:spLocks/>
                </p:cNvSpPr>
                <p:nvPr/>
              </p:nvSpPr>
              <p:spPr bwMode="auto">
                <a:xfrm>
                  <a:off x="3793" y="3677"/>
                  <a:ext cx="385" cy="86"/>
                </a:xfrm>
                <a:custGeom>
                  <a:avLst/>
                  <a:gdLst>
                    <a:gd name="T0" fmla="*/ 0 w 385"/>
                    <a:gd name="T1" fmla="*/ 0 h 86"/>
                    <a:gd name="T2" fmla="*/ 90 w 385"/>
                    <a:gd name="T3" fmla="*/ 85 h 86"/>
                    <a:gd name="T4" fmla="*/ 384 w 385"/>
                    <a:gd name="T5" fmla="*/ 85 h 86"/>
                    <a:gd name="T6" fmla="*/ 294 w 385"/>
                    <a:gd name="T7" fmla="*/ 0 h 86"/>
                    <a:gd name="T8" fmla="*/ 0 w 385"/>
                    <a:gd name="T9" fmla="*/ 0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5" h="86">
                      <a:moveTo>
                        <a:pt x="0" y="0"/>
                      </a:moveTo>
                      <a:lnTo>
                        <a:pt x="90" y="85"/>
                      </a:lnTo>
                      <a:lnTo>
                        <a:pt x="384" y="85"/>
                      </a:lnTo>
                      <a:lnTo>
                        <a:pt x="29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169"/>
                <p:cNvSpPr>
                  <a:spLocks/>
                </p:cNvSpPr>
                <p:nvPr/>
              </p:nvSpPr>
              <p:spPr bwMode="auto">
                <a:xfrm>
                  <a:off x="3793" y="3677"/>
                  <a:ext cx="385" cy="120"/>
                </a:xfrm>
                <a:custGeom>
                  <a:avLst/>
                  <a:gdLst>
                    <a:gd name="T0" fmla="*/ 0 w 385"/>
                    <a:gd name="T1" fmla="*/ 0 h 120"/>
                    <a:gd name="T2" fmla="*/ 0 w 385"/>
                    <a:gd name="T3" fmla="*/ 34 h 120"/>
                    <a:gd name="T4" fmla="*/ 90 w 385"/>
                    <a:gd name="T5" fmla="*/ 119 h 120"/>
                    <a:gd name="T6" fmla="*/ 384 w 385"/>
                    <a:gd name="T7" fmla="*/ 119 h 120"/>
                    <a:gd name="T8" fmla="*/ 384 w 385"/>
                    <a:gd name="T9" fmla="*/ 85 h 120"/>
                    <a:gd name="T10" fmla="*/ 90 w 385"/>
                    <a:gd name="T11" fmla="*/ 85 h 120"/>
                    <a:gd name="T12" fmla="*/ 0 w 385"/>
                    <a:gd name="T13" fmla="*/ 0 h 1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5" h="120">
                      <a:moveTo>
                        <a:pt x="0" y="0"/>
                      </a:moveTo>
                      <a:lnTo>
                        <a:pt x="0" y="34"/>
                      </a:lnTo>
                      <a:lnTo>
                        <a:pt x="90" y="119"/>
                      </a:lnTo>
                      <a:lnTo>
                        <a:pt x="384" y="119"/>
                      </a:lnTo>
                      <a:lnTo>
                        <a:pt x="384" y="85"/>
                      </a:lnTo>
                      <a:lnTo>
                        <a:pt x="90" y="8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Freeform 170"/>
                <p:cNvSpPr>
                  <a:spLocks/>
                </p:cNvSpPr>
                <p:nvPr/>
              </p:nvSpPr>
              <p:spPr bwMode="auto">
                <a:xfrm>
                  <a:off x="3884" y="3697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Line 171"/>
                <p:cNvSpPr>
                  <a:spLocks noChangeShapeType="1"/>
                </p:cNvSpPr>
                <p:nvPr/>
              </p:nvSpPr>
              <p:spPr bwMode="auto">
                <a:xfrm>
                  <a:off x="3883" y="3767"/>
                  <a:ext cx="0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7" name="Group 172"/>
                <p:cNvGrpSpPr>
                  <a:grpSpLocks/>
                </p:cNvGrpSpPr>
                <p:nvPr/>
              </p:nvGrpSpPr>
              <p:grpSpPr bwMode="auto">
                <a:xfrm>
                  <a:off x="3898" y="3779"/>
                  <a:ext cx="285" cy="43"/>
                  <a:chOff x="3898" y="3779"/>
                  <a:chExt cx="285" cy="43"/>
                </a:xfrm>
              </p:grpSpPr>
              <p:grpSp>
                <p:nvGrpSpPr>
                  <p:cNvPr id="374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3898" y="3779"/>
                    <a:ext cx="41" cy="43"/>
                    <a:chOff x="3898" y="3779"/>
                    <a:chExt cx="41" cy="43"/>
                  </a:xfrm>
                </p:grpSpPr>
                <p:sp>
                  <p:nvSpPr>
                    <p:cNvPr id="463" name="Arc 174"/>
                    <p:cNvSpPr>
                      <a:spLocks/>
                    </p:cNvSpPr>
                    <p:nvPr/>
                  </p:nvSpPr>
                  <p:spPr bwMode="auto">
                    <a:xfrm>
                      <a:off x="3903" y="3787"/>
                      <a:ext cx="9" cy="10"/>
                    </a:xfrm>
                    <a:custGeom>
                      <a:avLst/>
                      <a:gdLst>
                        <a:gd name="T0" fmla="*/ 0 w 24124"/>
                        <a:gd name="T1" fmla="*/ 0 h 21600"/>
                        <a:gd name="T2" fmla="*/ 0 w 24124"/>
                        <a:gd name="T3" fmla="*/ 0 h 21600"/>
                        <a:gd name="T4" fmla="*/ 0 w 2412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124" h="21600" fill="none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</a:path>
                        <a:path w="24124" h="21600" stroke="0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  <a:lnTo>
                            <a:pt x="2524" y="21600"/>
                          </a:lnTo>
                          <a:lnTo>
                            <a:pt x="-1" y="14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4" name="Arc 175"/>
                    <p:cNvSpPr>
                      <a:spLocks/>
                    </p:cNvSpPr>
                    <p:nvPr/>
                  </p:nvSpPr>
                  <p:spPr bwMode="auto">
                    <a:xfrm>
                      <a:off x="3899" y="3789"/>
                      <a:ext cx="3" cy="8"/>
                    </a:xfrm>
                    <a:custGeom>
                      <a:avLst/>
                      <a:gdLst>
                        <a:gd name="T0" fmla="*/ 0 w 29622"/>
                        <a:gd name="T1" fmla="*/ 0 h 21600"/>
                        <a:gd name="T2" fmla="*/ 0 w 29622"/>
                        <a:gd name="T3" fmla="*/ 0 h 21600"/>
                        <a:gd name="T4" fmla="*/ 0 w 2962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9622" h="21600" fill="none" extrusionOk="0">
                          <a:moveTo>
                            <a:pt x="-1" y="1544"/>
                          </a:moveTo>
                          <a:cubicBezTo>
                            <a:pt x="2551" y="524"/>
                            <a:pt x="5274" y="-1"/>
                            <a:pt x="8022" y="0"/>
                          </a:cubicBezTo>
                          <a:cubicBezTo>
                            <a:pt x="19951" y="0"/>
                            <a:pt x="29622" y="9670"/>
                            <a:pt x="29622" y="21600"/>
                          </a:cubicBezTo>
                        </a:path>
                        <a:path w="29622" h="21600" stroke="0" extrusionOk="0">
                          <a:moveTo>
                            <a:pt x="-1" y="1544"/>
                          </a:moveTo>
                          <a:cubicBezTo>
                            <a:pt x="2551" y="524"/>
                            <a:pt x="5274" y="-1"/>
                            <a:pt x="8022" y="0"/>
                          </a:cubicBezTo>
                          <a:cubicBezTo>
                            <a:pt x="19951" y="0"/>
                            <a:pt x="29622" y="9670"/>
                            <a:pt x="29622" y="21600"/>
                          </a:cubicBezTo>
                          <a:lnTo>
                            <a:pt x="8022" y="21600"/>
                          </a:lnTo>
                          <a:lnTo>
                            <a:pt x="-1" y="1544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5" name="Arc 17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06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6" name="Arc 17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14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7" name="Arc 17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898" y="3779"/>
                      <a:ext cx="0" cy="6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8" name="Arc 179"/>
                    <p:cNvSpPr>
                      <a:spLocks/>
                    </p:cNvSpPr>
                    <p:nvPr/>
                  </p:nvSpPr>
                  <p:spPr bwMode="auto">
                    <a:xfrm>
                      <a:off x="3930" y="3815"/>
                      <a:ext cx="5" cy="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9" name="Line 18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32" y="3813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0" name="Rectangle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9" y="3795"/>
                      <a:ext cx="5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71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98" y="3795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2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19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5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3929" y="3781"/>
                    <a:ext cx="39" cy="41"/>
                    <a:chOff x="3929" y="3781"/>
                    <a:chExt cx="39" cy="41"/>
                  </a:xfrm>
                </p:grpSpPr>
                <p:sp>
                  <p:nvSpPr>
                    <p:cNvPr id="453" name="Arc 185"/>
                    <p:cNvSpPr>
                      <a:spLocks/>
                    </p:cNvSpPr>
                    <p:nvPr/>
                  </p:nvSpPr>
                  <p:spPr bwMode="auto">
                    <a:xfrm>
                      <a:off x="3933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Arc 186"/>
                    <p:cNvSpPr>
                      <a:spLocks/>
                    </p:cNvSpPr>
                    <p:nvPr/>
                  </p:nvSpPr>
                  <p:spPr bwMode="auto">
                    <a:xfrm>
                      <a:off x="3929" y="3789"/>
                      <a:ext cx="4" cy="8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" name="Arc 18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36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6" name="Arc 18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44" y="3801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7" name="Arc 18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30" y="3781"/>
                      <a:ext cx="1" cy="3"/>
                    </a:xfrm>
                    <a:custGeom>
                      <a:avLst/>
                      <a:gdLst>
                        <a:gd name="T0" fmla="*/ 0 w 40920"/>
                        <a:gd name="T1" fmla="*/ 0 h 21600"/>
                        <a:gd name="T2" fmla="*/ 0 w 40920"/>
                        <a:gd name="T3" fmla="*/ 0 h 21600"/>
                        <a:gd name="T4" fmla="*/ 0 w 4092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0920" h="21600" fill="none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</a:path>
                        <a:path w="40920" h="21600" stroke="0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  <a:lnTo>
                            <a:pt x="19320" y="0"/>
                          </a:lnTo>
                          <a:lnTo>
                            <a:pt x="4092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8" name="Arc 190"/>
                    <p:cNvSpPr>
                      <a:spLocks/>
                    </p:cNvSpPr>
                    <p:nvPr/>
                  </p:nvSpPr>
                  <p:spPr bwMode="auto">
                    <a:xfrm>
                      <a:off x="3961" y="3815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9" name="Line 19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62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0" name="Rectangle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0" y="3795"/>
                      <a:ext cx="5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61" name="Line 1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32" y="3795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2" name="Line 1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49" y="3795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6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3960" y="3781"/>
                    <a:ext cx="38" cy="41"/>
                    <a:chOff x="3960" y="3781"/>
                    <a:chExt cx="38" cy="41"/>
                  </a:xfrm>
                </p:grpSpPr>
                <p:sp>
                  <p:nvSpPr>
                    <p:cNvPr id="443" name="Arc 196"/>
                    <p:cNvSpPr>
                      <a:spLocks/>
                    </p:cNvSpPr>
                    <p:nvPr/>
                  </p:nvSpPr>
                  <p:spPr bwMode="auto">
                    <a:xfrm>
                      <a:off x="3963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4" name="Arc 197"/>
                    <p:cNvSpPr>
                      <a:spLocks/>
                    </p:cNvSpPr>
                    <p:nvPr/>
                  </p:nvSpPr>
                  <p:spPr bwMode="auto">
                    <a:xfrm>
                      <a:off x="3960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5" name="Arc 19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67" y="3800"/>
                      <a:ext cx="22" cy="19"/>
                    </a:xfrm>
                    <a:custGeom>
                      <a:avLst/>
                      <a:gdLst>
                        <a:gd name="T0" fmla="*/ 0 w 22544"/>
                        <a:gd name="T1" fmla="*/ 0 h 21600"/>
                        <a:gd name="T2" fmla="*/ 0 w 22544"/>
                        <a:gd name="T3" fmla="*/ 0 h 21600"/>
                        <a:gd name="T4" fmla="*/ 0 w 2254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44" h="21600" fill="none" extrusionOk="0">
                          <a:moveTo>
                            <a:pt x="0" y="22"/>
                          </a:moveTo>
                          <a:cubicBezTo>
                            <a:pt x="325" y="7"/>
                            <a:pt x="651" y="-1"/>
                            <a:pt x="977" y="0"/>
                          </a:cubicBezTo>
                          <a:cubicBezTo>
                            <a:pt x="12442" y="0"/>
                            <a:pt x="21910" y="8958"/>
                            <a:pt x="22543" y="20406"/>
                          </a:cubicBezTo>
                        </a:path>
                        <a:path w="22544" h="21600" stroke="0" extrusionOk="0">
                          <a:moveTo>
                            <a:pt x="0" y="22"/>
                          </a:moveTo>
                          <a:cubicBezTo>
                            <a:pt x="325" y="7"/>
                            <a:pt x="651" y="-1"/>
                            <a:pt x="977" y="0"/>
                          </a:cubicBezTo>
                          <a:cubicBezTo>
                            <a:pt x="12442" y="0"/>
                            <a:pt x="21910" y="8958"/>
                            <a:pt x="22543" y="20406"/>
                          </a:cubicBezTo>
                          <a:lnTo>
                            <a:pt x="977" y="21600"/>
                          </a:lnTo>
                          <a:lnTo>
                            <a:pt x="0" y="2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6" name="Arc 19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75" y="3801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7" name="Arc 20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60" y="3781"/>
                      <a:ext cx="1" cy="3"/>
                    </a:xfrm>
                    <a:custGeom>
                      <a:avLst/>
                      <a:gdLst>
                        <a:gd name="T0" fmla="*/ 0 w 40920"/>
                        <a:gd name="T1" fmla="*/ 0 h 21600"/>
                        <a:gd name="T2" fmla="*/ 0 w 40920"/>
                        <a:gd name="T3" fmla="*/ 0 h 21600"/>
                        <a:gd name="T4" fmla="*/ 0 w 4092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0920" h="21600" fill="none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</a:path>
                        <a:path w="40920" h="21600" stroke="0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  <a:lnTo>
                            <a:pt x="19320" y="0"/>
                          </a:lnTo>
                          <a:lnTo>
                            <a:pt x="4092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8" name="Arc 201"/>
                    <p:cNvSpPr>
                      <a:spLocks/>
                    </p:cNvSpPr>
                    <p:nvPr/>
                  </p:nvSpPr>
                  <p:spPr bwMode="auto">
                    <a:xfrm>
                      <a:off x="3991" y="3815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9" name="Line 20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92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Rectangle 2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91" y="3795"/>
                      <a:ext cx="4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51" name="Line 2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63" y="3795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79" y="3795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7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3990" y="3781"/>
                    <a:ext cx="39" cy="41"/>
                    <a:chOff x="3990" y="3781"/>
                    <a:chExt cx="39" cy="41"/>
                  </a:xfrm>
                </p:grpSpPr>
                <p:sp>
                  <p:nvSpPr>
                    <p:cNvPr id="433" name="Arc 207"/>
                    <p:cNvSpPr>
                      <a:spLocks/>
                    </p:cNvSpPr>
                    <p:nvPr/>
                  </p:nvSpPr>
                  <p:spPr bwMode="auto">
                    <a:xfrm>
                      <a:off x="3994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4" name="Arc 208"/>
                    <p:cNvSpPr>
                      <a:spLocks/>
                    </p:cNvSpPr>
                    <p:nvPr/>
                  </p:nvSpPr>
                  <p:spPr bwMode="auto">
                    <a:xfrm>
                      <a:off x="3990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5" name="Arc 20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96" y="3800"/>
                      <a:ext cx="23" cy="19"/>
                    </a:xfrm>
                    <a:custGeom>
                      <a:avLst/>
                      <a:gdLst>
                        <a:gd name="T0" fmla="*/ 0 w 21569"/>
                        <a:gd name="T1" fmla="*/ 0 h 21600"/>
                        <a:gd name="T2" fmla="*/ 0 w 21569"/>
                        <a:gd name="T3" fmla="*/ 0 h 21600"/>
                        <a:gd name="T4" fmla="*/ 0 w 215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69" h="21600" fill="none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</a:path>
                        <a:path w="21569" h="21600" stroke="0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6" name="Arc 21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06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7" name="Arc 21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991" y="3781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</a:path>
                        <a:path w="27534" h="21600" stroke="0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  <a:lnTo>
                            <a:pt x="5934" y="0"/>
                          </a:lnTo>
                          <a:lnTo>
                            <a:pt x="2753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8" name="Arc 212"/>
                    <p:cNvSpPr>
                      <a:spLocks/>
                    </p:cNvSpPr>
                    <p:nvPr/>
                  </p:nvSpPr>
                  <p:spPr bwMode="auto">
                    <a:xfrm>
                      <a:off x="4022" y="3815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9" name="Line 2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23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0" name="Rectangle 2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1" y="3795"/>
                      <a:ext cx="4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41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90" y="3795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2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0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8" name="Group 217"/>
                  <p:cNvGrpSpPr>
                    <a:grpSpLocks/>
                  </p:cNvGrpSpPr>
                  <p:nvPr/>
                </p:nvGrpSpPr>
                <p:grpSpPr bwMode="auto">
                  <a:xfrm>
                    <a:off x="4021" y="3781"/>
                    <a:ext cx="39" cy="41"/>
                    <a:chOff x="4021" y="3781"/>
                    <a:chExt cx="39" cy="41"/>
                  </a:xfrm>
                </p:grpSpPr>
                <p:sp>
                  <p:nvSpPr>
                    <p:cNvPr id="423" name="Arc 218"/>
                    <p:cNvSpPr>
                      <a:spLocks/>
                    </p:cNvSpPr>
                    <p:nvPr/>
                  </p:nvSpPr>
                  <p:spPr bwMode="auto">
                    <a:xfrm>
                      <a:off x="4025" y="3787"/>
                      <a:ext cx="9" cy="10"/>
                    </a:xfrm>
                    <a:custGeom>
                      <a:avLst/>
                      <a:gdLst>
                        <a:gd name="T0" fmla="*/ 0 w 24124"/>
                        <a:gd name="T1" fmla="*/ 0 h 21600"/>
                        <a:gd name="T2" fmla="*/ 0 w 24124"/>
                        <a:gd name="T3" fmla="*/ 0 h 21600"/>
                        <a:gd name="T4" fmla="*/ 0 w 2412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124" h="21600" fill="none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</a:path>
                        <a:path w="24124" h="21600" stroke="0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  <a:lnTo>
                            <a:pt x="2524" y="21600"/>
                          </a:lnTo>
                          <a:lnTo>
                            <a:pt x="-1" y="14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4" name="Arc 219"/>
                    <p:cNvSpPr>
                      <a:spLocks/>
                    </p:cNvSpPr>
                    <p:nvPr/>
                  </p:nvSpPr>
                  <p:spPr bwMode="auto">
                    <a:xfrm>
                      <a:off x="4021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5" name="Arc 22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28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6" name="Arc 22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36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7" name="Arc 22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21" y="3781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</a:path>
                        <a:path w="27534" h="21600" stroke="0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  <a:lnTo>
                            <a:pt x="5934" y="0"/>
                          </a:lnTo>
                          <a:lnTo>
                            <a:pt x="2753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Arc 223"/>
                    <p:cNvSpPr>
                      <a:spLocks/>
                    </p:cNvSpPr>
                    <p:nvPr/>
                  </p:nvSpPr>
                  <p:spPr bwMode="auto">
                    <a:xfrm>
                      <a:off x="4052" y="3815"/>
                      <a:ext cx="4" cy="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2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54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0" name="Rectangle 2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1" y="3795"/>
                      <a:ext cx="4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31" name="Line 2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24" y="3795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2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1" y="3795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9" name="Group 228"/>
                  <p:cNvGrpSpPr>
                    <a:grpSpLocks/>
                  </p:cNvGrpSpPr>
                  <p:nvPr/>
                </p:nvGrpSpPr>
                <p:grpSpPr bwMode="auto">
                  <a:xfrm>
                    <a:off x="4051" y="3781"/>
                    <a:ext cx="40" cy="41"/>
                    <a:chOff x="4051" y="3781"/>
                    <a:chExt cx="40" cy="41"/>
                  </a:xfrm>
                </p:grpSpPr>
                <p:sp>
                  <p:nvSpPr>
                    <p:cNvPr id="413" name="Arc 229"/>
                    <p:cNvSpPr>
                      <a:spLocks/>
                    </p:cNvSpPr>
                    <p:nvPr/>
                  </p:nvSpPr>
                  <p:spPr bwMode="auto">
                    <a:xfrm>
                      <a:off x="4056" y="3787"/>
                      <a:ext cx="9" cy="10"/>
                    </a:xfrm>
                    <a:custGeom>
                      <a:avLst/>
                      <a:gdLst>
                        <a:gd name="T0" fmla="*/ 0 w 24124"/>
                        <a:gd name="T1" fmla="*/ 0 h 21600"/>
                        <a:gd name="T2" fmla="*/ 0 w 24124"/>
                        <a:gd name="T3" fmla="*/ 0 h 21600"/>
                        <a:gd name="T4" fmla="*/ 0 w 2412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124" h="21600" fill="none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</a:path>
                        <a:path w="24124" h="21600" stroke="0" extrusionOk="0">
                          <a:moveTo>
                            <a:pt x="-1" y="147"/>
                          </a:moveTo>
                          <a:cubicBezTo>
                            <a:pt x="837" y="49"/>
                            <a:pt x="1680" y="-1"/>
                            <a:pt x="2524" y="0"/>
                          </a:cubicBezTo>
                          <a:cubicBezTo>
                            <a:pt x="14453" y="0"/>
                            <a:pt x="24124" y="9670"/>
                            <a:pt x="24124" y="21600"/>
                          </a:cubicBezTo>
                          <a:lnTo>
                            <a:pt x="2524" y="21600"/>
                          </a:lnTo>
                          <a:lnTo>
                            <a:pt x="-1" y="14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4" name="Arc 230"/>
                    <p:cNvSpPr>
                      <a:spLocks/>
                    </p:cNvSpPr>
                    <p:nvPr/>
                  </p:nvSpPr>
                  <p:spPr bwMode="auto">
                    <a:xfrm>
                      <a:off x="4051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5" name="Arc 23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58" y="3800"/>
                      <a:ext cx="22" cy="19"/>
                    </a:xfrm>
                    <a:custGeom>
                      <a:avLst/>
                      <a:gdLst>
                        <a:gd name="T0" fmla="*/ 0 w 21569"/>
                        <a:gd name="T1" fmla="*/ 0 h 21600"/>
                        <a:gd name="T2" fmla="*/ 0 w 21569"/>
                        <a:gd name="T3" fmla="*/ 0 h 21600"/>
                        <a:gd name="T4" fmla="*/ 0 w 215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69" h="21600" fill="none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</a:path>
                        <a:path w="21569" h="21600" stroke="0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6" name="Arc 23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67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7" name="Arc 23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52" y="3781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</a:path>
                        <a:path w="27534" h="21600" stroke="0" extrusionOk="0">
                          <a:moveTo>
                            <a:pt x="27534" y="0"/>
                          </a:moveTo>
                          <a:cubicBezTo>
                            <a:pt x="27534" y="11929"/>
                            <a:pt x="17863" y="21600"/>
                            <a:pt x="5934" y="21600"/>
                          </a:cubicBezTo>
                          <a:cubicBezTo>
                            <a:pt x="3927" y="21600"/>
                            <a:pt x="1929" y="21320"/>
                            <a:pt x="0" y="20768"/>
                          </a:cubicBezTo>
                          <a:lnTo>
                            <a:pt x="5934" y="0"/>
                          </a:lnTo>
                          <a:lnTo>
                            <a:pt x="2753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8" name="Arc 234"/>
                    <p:cNvSpPr>
                      <a:spLocks/>
                    </p:cNvSpPr>
                    <p:nvPr/>
                  </p:nvSpPr>
                  <p:spPr bwMode="auto">
                    <a:xfrm>
                      <a:off x="4083" y="3815"/>
                      <a:ext cx="5" cy="3"/>
                    </a:xfrm>
                    <a:custGeom>
                      <a:avLst/>
                      <a:gdLst>
                        <a:gd name="T0" fmla="*/ 0 w 26286"/>
                        <a:gd name="T1" fmla="*/ 0 h 21600"/>
                        <a:gd name="T2" fmla="*/ 0 w 26286"/>
                        <a:gd name="T3" fmla="*/ 0 h 21600"/>
                        <a:gd name="T4" fmla="*/ 0 w 26286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286" h="21600" fill="none" extrusionOk="0">
                          <a:moveTo>
                            <a:pt x="0" y="514"/>
                          </a:moveTo>
                          <a:cubicBezTo>
                            <a:pt x="1538" y="172"/>
                            <a:pt x="3109" y="-1"/>
                            <a:pt x="4686" y="0"/>
                          </a:cubicBezTo>
                          <a:cubicBezTo>
                            <a:pt x="16615" y="0"/>
                            <a:pt x="26286" y="9670"/>
                            <a:pt x="26286" y="21600"/>
                          </a:cubicBezTo>
                        </a:path>
                        <a:path w="26286" h="21600" stroke="0" extrusionOk="0">
                          <a:moveTo>
                            <a:pt x="0" y="514"/>
                          </a:moveTo>
                          <a:cubicBezTo>
                            <a:pt x="1538" y="172"/>
                            <a:pt x="3109" y="-1"/>
                            <a:pt x="4686" y="0"/>
                          </a:cubicBezTo>
                          <a:cubicBezTo>
                            <a:pt x="16615" y="0"/>
                            <a:pt x="26286" y="9670"/>
                            <a:pt x="26286" y="21600"/>
                          </a:cubicBezTo>
                          <a:lnTo>
                            <a:pt x="4686" y="21600"/>
                          </a:lnTo>
                          <a:lnTo>
                            <a:pt x="0" y="51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9" name="Line 2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4" y="3813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" name="Rectangle 2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82" y="3795"/>
                      <a:ext cx="5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21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51" y="3795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2" name="Line 2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72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80" name="Group 239"/>
                  <p:cNvGrpSpPr>
                    <a:grpSpLocks/>
                  </p:cNvGrpSpPr>
                  <p:nvPr/>
                </p:nvGrpSpPr>
                <p:grpSpPr bwMode="auto">
                  <a:xfrm>
                    <a:off x="4081" y="3779"/>
                    <a:ext cx="41" cy="43"/>
                    <a:chOff x="4081" y="3779"/>
                    <a:chExt cx="41" cy="43"/>
                  </a:xfrm>
                </p:grpSpPr>
                <p:sp>
                  <p:nvSpPr>
                    <p:cNvPr id="403" name="Arc 240"/>
                    <p:cNvSpPr>
                      <a:spLocks/>
                    </p:cNvSpPr>
                    <p:nvPr/>
                  </p:nvSpPr>
                  <p:spPr bwMode="auto">
                    <a:xfrm>
                      <a:off x="4086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4" name="Arc 241"/>
                    <p:cNvSpPr>
                      <a:spLocks/>
                    </p:cNvSpPr>
                    <p:nvPr/>
                  </p:nvSpPr>
                  <p:spPr bwMode="auto">
                    <a:xfrm>
                      <a:off x="4082" y="3789"/>
                      <a:ext cx="4" cy="8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5" name="Arc 24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89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6" name="Arc 24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97" y="3801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7" name="Arc 24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081" y="3779"/>
                      <a:ext cx="0" cy="6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8" name="Arc 245"/>
                    <p:cNvSpPr>
                      <a:spLocks/>
                    </p:cNvSpPr>
                    <p:nvPr/>
                  </p:nvSpPr>
                  <p:spPr bwMode="auto">
                    <a:xfrm>
                      <a:off x="4114" y="3815"/>
                      <a:ext cx="5" cy="3"/>
                    </a:xfrm>
                    <a:custGeom>
                      <a:avLst/>
                      <a:gdLst>
                        <a:gd name="T0" fmla="*/ 0 w 26286"/>
                        <a:gd name="T1" fmla="*/ 0 h 21600"/>
                        <a:gd name="T2" fmla="*/ 0 w 26286"/>
                        <a:gd name="T3" fmla="*/ 0 h 21600"/>
                        <a:gd name="T4" fmla="*/ 0 w 26286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286" h="21600" fill="none" extrusionOk="0">
                          <a:moveTo>
                            <a:pt x="0" y="514"/>
                          </a:moveTo>
                          <a:cubicBezTo>
                            <a:pt x="1538" y="172"/>
                            <a:pt x="3109" y="-1"/>
                            <a:pt x="4686" y="0"/>
                          </a:cubicBezTo>
                          <a:cubicBezTo>
                            <a:pt x="16615" y="0"/>
                            <a:pt x="26286" y="9670"/>
                            <a:pt x="26286" y="21600"/>
                          </a:cubicBezTo>
                        </a:path>
                        <a:path w="26286" h="21600" stroke="0" extrusionOk="0">
                          <a:moveTo>
                            <a:pt x="0" y="514"/>
                          </a:moveTo>
                          <a:cubicBezTo>
                            <a:pt x="1538" y="172"/>
                            <a:pt x="3109" y="-1"/>
                            <a:pt x="4686" y="0"/>
                          </a:cubicBezTo>
                          <a:cubicBezTo>
                            <a:pt x="16615" y="0"/>
                            <a:pt x="26286" y="9670"/>
                            <a:pt x="26286" y="21600"/>
                          </a:cubicBezTo>
                          <a:lnTo>
                            <a:pt x="4686" y="21600"/>
                          </a:lnTo>
                          <a:lnTo>
                            <a:pt x="0" y="51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9" name="Line 24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15" y="3813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" name="Rectangle 2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3" y="3795"/>
                      <a:ext cx="4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11" name="Line 2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85" y="3795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2" name="Line 2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02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81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4112" y="3781"/>
                    <a:ext cx="39" cy="41"/>
                    <a:chOff x="4112" y="3781"/>
                    <a:chExt cx="39" cy="41"/>
                  </a:xfrm>
                </p:grpSpPr>
                <p:sp>
                  <p:nvSpPr>
                    <p:cNvPr id="393" name="Arc 251"/>
                    <p:cNvSpPr>
                      <a:spLocks/>
                    </p:cNvSpPr>
                    <p:nvPr/>
                  </p:nvSpPr>
                  <p:spPr bwMode="auto">
                    <a:xfrm>
                      <a:off x="4117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4" name="Arc 252"/>
                    <p:cNvSpPr>
                      <a:spLocks/>
                    </p:cNvSpPr>
                    <p:nvPr/>
                  </p:nvSpPr>
                  <p:spPr bwMode="auto">
                    <a:xfrm>
                      <a:off x="4112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5" name="Arc 25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19" y="3800"/>
                      <a:ext cx="22" cy="19"/>
                    </a:xfrm>
                    <a:custGeom>
                      <a:avLst/>
                      <a:gdLst>
                        <a:gd name="T0" fmla="*/ 0 w 21569"/>
                        <a:gd name="T1" fmla="*/ 0 h 21600"/>
                        <a:gd name="T2" fmla="*/ 0 w 21569"/>
                        <a:gd name="T3" fmla="*/ 0 h 21600"/>
                        <a:gd name="T4" fmla="*/ 0 w 215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69" h="21600" fill="none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</a:path>
                        <a:path w="21569" h="21600" stroke="0" extrusionOk="0">
                          <a:moveTo>
                            <a:pt x="0" y="0"/>
                          </a:moveTo>
                          <a:cubicBezTo>
                            <a:pt x="11476" y="0"/>
                            <a:pt x="20949" y="8974"/>
                            <a:pt x="21568" y="20434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6" name="Arc 25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29" y="3801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7" name="Arc 25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13" y="3781"/>
                      <a:ext cx="1" cy="3"/>
                    </a:xfrm>
                    <a:custGeom>
                      <a:avLst/>
                      <a:gdLst>
                        <a:gd name="T0" fmla="*/ 0 w 40920"/>
                        <a:gd name="T1" fmla="*/ 0 h 21600"/>
                        <a:gd name="T2" fmla="*/ 0 w 40920"/>
                        <a:gd name="T3" fmla="*/ 0 h 21600"/>
                        <a:gd name="T4" fmla="*/ 0 w 4092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0920" h="21600" fill="none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</a:path>
                        <a:path w="40920" h="21600" stroke="0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  <a:lnTo>
                            <a:pt x="19320" y="0"/>
                          </a:lnTo>
                          <a:lnTo>
                            <a:pt x="4092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8" name="Arc 256"/>
                    <p:cNvSpPr>
                      <a:spLocks/>
                    </p:cNvSpPr>
                    <p:nvPr/>
                  </p:nvSpPr>
                  <p:spPr bwMode="auto">
                    <a:xfrm>
                      <a:off x="4144" y="3815"/>
                      <a:ext cx="4" cy="3"/>
                    </a:xfrm>
                    <a:custGeom>
                      <a:avLst/>
                      <a:gdLst>
                        <a:gd name="T0" fmla="*/ 0 w 27534"/>
                        <a:gd name="T1" fmla="*/ 0 h 21600"/>
                        <a:gd name="T2" fmla="*/ 0 w 27534"/>
                        <a:gd name="T3" fmla="*/ 0 h 21600"/>
                        <a:gd name="T4" fmla="*/ 0 w 27534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7534" h="21600" fill="none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</a:path>
                        <a:path w="27534" h="21600" stroke="0" extrusionOk="0">
                          <a:moveTo>
                            <a:pt x="0" y="831"/>
                          </a:moveTo>
                          <a:cubicBezTo>
                            <a:pt x="1929" y="279"/>
                            <a:pt x="3927" y="-1"/>
                            <a:pt x="5934" y="0"/>
                          </a:cubicBezTo>
                          <a:cubicBezTo>
                            <a:pt x="17863" y="0"/>
                            <a:pt x="27534" y="9670"/>
                            <a:pt x="27534" y="21600"/>
                          </a:cubicBezTo>
                          <a:lnTo>
                            <a:pt x="5934" y="21600"/>
                          </a:lnTo>
                          <a:lnTo>
                            <a:pt x="0" y="83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9" name="Line 25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45" y="3813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0" name="Rectangle 2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5" y="3795"/>
                      <a:ext cx="3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401" name="Line 2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13" y="3795"/>
                      <a:ext cx="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2" name="Line 2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33" y="3795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82" name="Group 261"/>
                  <p:cNvGrpSpPr>
                    <a:grpSpLocks/>
                  </p:cNvGrpSpPr>
                  <p:nvPr/>
                </p:nvGrpSpPr>
                <p:grpSpPr bwMode="auto">
                  <a:xfrm>
                    <a:off x="4143" y="3781"/>
                    <a:ext cx="40" cy="41"/>
                    <a:chOff x="4143" y="3781"/>
                    <a:chExt cx="40" cy="41"/>
                  </a:xfrm>
                </p:grpSpPr>
                <p:sp>
                  <p:nvSpPr>
                    <p:cNvPr id="383" name="Arc 262"/>
                    <p:cNvSpPr>
                      <a:spLocks/>
                    </p:cNvSpPr>
                    <p:nvPr/>
                  </p:nvSpPr>
                  <p:spPr bwMode="auto">
                    <a:xfrm>
                      <a:off x="4147" y="3787"/>
                      <a:ext cx="8" cy="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4" name="Arc 263"/>
                    <p:cNvSpPr>
                      <a:spLocks/>
                    </p:cNvSpPr>
                    <p:nvPr/>
                  </p:nvSpPr>
                  <p:spPr bwMode="auto">
                    <a:xfrm>
                      <a:off x="4143" y="3789"/>
                      <a:ext cx="3" cy="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5" name="Arc 26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50" y="3800"/>
                      <a:ext cx="23" cy="19"/>
                    </a:xfrm>
                    <a:custGeom>
                      <a:avLst/>
                      <a:gdLst>
                        <a:gd name="T0" fmla="*/ 0 w 22501"/>
                        <a:gd name="T1" fmla="*/ 0 h 21600"/>
                        <a:gd name="T2" fmla="*/ 0 w 22501"/>
                        <a:gd name="T3" fmla="*/ 0 h 21600"/>
                        <a:gd name="T4" fmla="*/ 0 w 225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01" h="21600" fill="none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</a:path>
                        <a:path w="22501" h="21600" stroke="0" extrusionOk="0">
                          <a:moveTo>
                            <a:pt x="0" y="20"/>
                          </a:moveTo>
                          <a:cubicBezTo>
                            <a:pt x="311" y="6"/>
                            <a:pt x="622" y="-1"/>
                            <a:pt x="934" y="0"/>
                          </a:cubicBezTo>
                          <a:cubicBezTo>
                            <a:pt x="12400" y="0"/>
                            <a:pt x="21868" y="8959"/>
                            <a:pt x="22501" y="20407"/>
                          </a:cubicBezTo>
                          <a:lnTo>
                            <a:pt x="934" y="21600"/>
                          </a:lnTo>
                          <a:lnTo>
                            <a:pt x="0" y="2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6" name="Arc 26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59" y="3801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7" name="Arc 26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4143" y="3781"/>
                      <a:ext cx="1" cy="3"/>
                    </a:xfrm>
                    <a:custGeom>
                      <a:avLst/>
                      <a:gdLst>
                        <a:gd name="T0" fmla="*/ 0 w 40920"/>
                        <a:gd name="T1" fmla="*/ 0 h 21600"/>
                        <a:gd name="T2" fmla="*/ 0 w 40920"/>
                        <a:gd name="T3" fmla="*/ 0 h 21600"/>
                        <a:gd name="T4" fmla="*/ 0 w 4092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0920" h="21600" fill="none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</a:path>
                        <a:path w="40920" h="21600" stroke="0" extrusionOk="0">
                          <a:moveTo>
                            <a:pt x="40920" y="0"/>
                          </a:moveTo>
                          <a:cubicBezTo>
                            <a:pt x="40920" y="11929"/>
                            <a:pt x="31249" y="21600"/>
                            <a:pt x="19320" y="21600"/>
                          </a:cubicBezTo>
                          <a:cubicBezTo>
                            <a:pt x="11138" y="21600"/>
                            <a:pt x="3659" y="16977"/>
                            <a:pt x="0" y="9659"/>
                          </a:cubicBezTo>
                          <a:lnTo>
                            <a:pt x="19320" y="0"/>
                          </a:lnTo>
                          <a:lnTo>
                            <a:pt x="4092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8" name="Arc 267"/>
                    <p:cNvSpPr>
                      <a:spLocks/>
                    </p:cNvSpPr>
                    <p:nvPr/>
                  </p:nvSpPr>
                  <p:spPr bwMode="auto">
                    <a:xfrm>
                      <a:off x="4175" y="3815"/>
                      <a:ext cx="4" cy="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9" name="Line 26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3813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0" name="Rectangle 2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74" y="3795"/>
                      <a:ext cx="3" cy="19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391" name="Line 2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43" y="3795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2" name="Line 2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63" y="3795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38" name="Group 272"/>
                <p:cNvGrpSpPr>
                  <a:grpSpLocks/>
                </p:cNvGrpSpPr>
                <p:nvPr/>
              </p:nvGrpSpPr>
              <p:grpSpPr bwMode="auto">
                <a:xfrm>
                  <a:off x="3827" y="3760"/>
                  <a:ext cx="45" cy="47"/>
                  <a:chOff x="3827" y="3760"/>
                  <a:chExt cx="45" cy="47"/>
                </a:xfrm>
              </p:grpSpPr>
              <p:sp>
                <p:nvSpPr>
                  <p:cNvPr id="365" name="Arc 273"/>
                  <p:cNvSpPr>
                    <a:spLocks/>
                  </p:cNvSpPr>
                  <p:nvPr/>
                </p:nvSpPr>
                <p:spPr bwMode="auto">
                  <a:xfrm>
                    <a:off x="3860" y="3773"/>
                    <a:ext cx="8" cy="12"/>
                  </a:xfrm>
                  <a:custGeom>
                    <a:avLst/>
                    <a:gdLst>
                      <a:gd name="T0" fmla="*/ 0 w 21531"/>
                      <a:gd name="T1" fmla="*/ 0 h 21446"/>
                      <a:gd name="T2" fmla="*/ 0 w 21531"/>
                      <a:gd name="T3" fmla="*/ 0 h 21446"/>
                      <a:gd name="T4" fmla="*/ 0 w 21531"/>
                      <a:gd name="T5" fmla="*/ 0 h 214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446" fill="none" extrusionOk="0">
                        <a:moveTo>
                          <a:pt x="-1" y="19723"/>
                        </a:moveTo>
                        <a:cubicBezTo>
                          <a:pt x="819" y="9477"/>
                          <a:pt x="8746" y="1227"/>
                          <a:pt x="18953" y="0"/>
                        </a:cubicBezTo>
                      </a:path>
                      <a:path w="21531" h="21446" stroke="0" extrusionOk="0">
                        <a:moveTo>
                          <a:pt x="-1" y="19723"/>
                        </a:moveTo>
                        <a:cubicBezTo>
                          <a:pt x="819" y="9477"/>
                          <a:pt x="8746" y="1227"/>
                          <a:pt x="18953" y="0"/>
                        </a:cubicBezTo>
                        <a:lnTo>
                          <a:pt x="21531" y="21446"/>
                        </a:lnTo>
                        <a:lnTo>
                          <a:pt x="-1" y="1972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6" name="Arc 274"/>
                  <p:cNvSpPr>
                    <a:spLocks/>
                  </p:cNvSpPr>
                  <p:nvPr/>
                </p:nvSpPr>
                <p:spPr bwMode="auto">
                  <a:xfrm>
                    <a:off x="3869" y="3776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7" name="Arc 275"/>
                  <p:cNvSpPr>
                    <a:spLocks/>
                  </p:cNvSpPr>
                  <p:nvPr/>
                </p:nvSpPr>
                <p:spPr bwMode="auto">
                  <a:xfrm rot="10800000">
                    <a:off x="3845" y="3788"/>
                    <a:ext cx="21" cy="16"/>
                  </a:xfrm>
                  <a:custGeom>
                    <a:avLst/>
                    <a:gdLst>
                      <a:gd name="T0" fmla="*/ 0 w 21562"/>
                      <a:gd name="T1" fmla="*/ 0 h 21578"/>
                      <a:gd name="T2" fmla="*/ 0 w 21562"/>
                      <a:gd name="T3" fmla="*/ 0 h 21578"/>
                      <a:gd name="T4" fmla="*/ 0 w 21562"/>
                      <a:gd name="T5" fmla="*/ 0 h 2157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62" h="21578" fill="none" extrusionOk="0">
                        <a:moveTo>
                          <a:pt x="-1" y="20300"/>
                        </a:moveTo>
                        <a:cubicBezTo>
                          <a:pt x="653" y="9261"/>
                          <a:pt x="9540" y="498"/>
                          <a:pt x="20587" y="-1"/>
                        </a:cubicBezTo>
                      </a:path>
                      <a:path w="21562" h="21578" stroke="0" extrusionOk="0">
                        <a:moveTo>
                          <a:pt x="-1" y="20300"/>
                        </a:moveTo>
                        <a:cubicBezTo>
                          <a:pt x="653" y="9261"/>
                          <a:pt x="9540" y="498"/>
                          <a:pt x="20587" y="-1"/>
                        </a:cubicBezTo>
                        <a:lnTo>
                          <a:pt x="21562" y="21578"/>
                        </a:lnTo>
                        <a:lnTo>
                          <a:pt x="-1" y="203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8" name="Arc 276"/>
                  <p:cNvSpPr>
                    <a:spLocks/>
                  </p:cNvSpPr>
                  <p:nvPr/>
                </p:nvSpPr>
                <p:spPr bwMode="auto">
                  <a:xfrm rot="10800000">
                    <a:off x="3844" y="3787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19"/>
                      <a:gd name="T2" fmla="*/ 0 w 21600"/>
                      <a:gd name="T3" fmla="*/ 0 h 21519"/>
                      <a:gd name="T4" fmla="*/ 0 w 21600"/>
                      <a:gd name="T5" fmla="*/ 0 h 2151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19" fill="none" extrusionOk="0">
                        <a:moveTo>
                          <a:pt x="0" y="21518"/>
                        </a:moveTo>
                        <a:cubicBezTo>
                          <a:pt x="0" y="10314"/>
                          <a:pt x="8566" y="970"/>
                          <a:pt x="19729" y="0"/>
                        </a:cubicBezTo>
                      </a:path>
                      <a:path w="21600" h="21519" stroke="0" extrusionOk="0">
                        <a:moveTo>
                          <a:pt x="0" y="21518"/>
                        </a:moveTo>
                        <a:cubicBezTo>
                          <a:pt x="0" y="10314"/>
                          <a:pt x="8566" y="970"/>
                          <a:pt x="19729" y="0"/>
                        </a:cubicBezTo>
                        <a:lnTo>
                          <a:pt x="21600" y="21519"/>
                        </a:lnTo>
                        <a:lnTo>
                          <a:pt x="0" y="21518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9" name="Arc 277"/>
                  <p:cNvSpPr>
                    <a:spLocks/>
                  </p:cNvSpPr>
                  <p:nvPr/>
                </p:nvSpPr>
                <p:spPr bwMode="auto">
                  <a:xfrm rot="10800000">
                    <a:off x="3871" y="3766"/>
                    <a:ext cx="1" cy="1"/>
                  </a:xfrm>
                  <a:custGeom>
                    <a:avLst/>
                    <a:gdLst>
                      <a:gd name="T0" fmla="*/ 0 w 21600"/>
                      <a:gd name="T1" fmla="*/ 0 h 9660"/>
                      <a:gd name="T2" fmla="*/ 0 w 21600"/>
                      <a:gd name="T3" fmla="*/ 0 h 9660"/>
                      <a:gd name="T4" fmla="*/ 0 w 21600"/>
                      <a:gd name="T5" fmla="*/ 0 h 966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9660" fill="none" extrusionOk="0">
                        <a:moveTo>
                          <a:pt x="2280" y="9659"/>
                        </a:moveTo>
                        <a:cubicBezTo>
                          <a:pt x="780" y="6660"/>
                          <a:pt x="0" y="3353"/>
                          <a:pt x="0" y="0"/>
                        </a:cubicBezTo>
                      </a:path>
                      <a:path w="21600" h="9660" stroke="0" extrusionOk="0">
                        <a:moveTo>
                          <a:pt x="2280" y="9659"/>
                        </a:moveTo>
                        <a:cubicBezTo>
                          <a:pt x="780" y="6660"/>
                          <a:pt x="0" y="3353"/>
                          <a:pt x="0" y="0"/>
                        </a:cubicBezTo>
                        <a:lnTo>
                          <a:pt x="21600" y="0"/>
                        </a:lnTo>
                        <a:lnTo>
                          <a:pt x="2280" y="9659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" name="Arc 278"/>
                  <p:cNvSpPr>
                    <a:spLocks/>
                  </p:cNvSpPr>
                  <p:nvPr/>
                </p:nvSpPr>
                <p:spPr bwMode="auto">
                  <a:xfrm>
                    <a:off x="3836" y="3802"/>
                    <a:ext cx="10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" name="Line 2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27" y="3796"/>
                    <a:ext cx="16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2" name="Line 2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60" y="3778"/>
                    <a:ext cx="12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3" name="Line 28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36" y="3760"/>
                    <a:ext cx="12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" name="Group 282"/>
                <p:cNvGrpSpPr>
                  <a:grpSpLocks/>
                </p:cNvGrpSpPr>
                <p:nvPr/>
              </p:nvGrpSpPr>
              <p:grpSpPr bwMode="auto">
                <a:xfrm>
                  <a:off x="3808" y="3740"/>
                  <a:ext cx="43" cy="48"/>
                  <a:chOff x="3808" y="3740"/>
                  <a:chExt cx="43" cy="48"/>
                </a:xfrm>
              </p:grpSpPr>
              <p:sp>
                <p:nvSpPr>
                  <p:cNvPr id="357" name="Arc 283"/>
                  <p:cNvSpPr>
                    <a:spLocks/>
                  </p:cNvSpPr>
                  <p:nvPr/>
                </p:nvSpPr>
                <p:spPr bwMode="auto">
                  <a:xfrm>
                    <a:off x="3841" y="3753"/>
                    <a:ext cx="7" cy="13"/>
                  </a:xfrm>
                  <a:custGeom>
                    <a:avLst/>
                    <a:gdLst>
                      <a:gd name="T0" fmla="*/ 0 w 21548"/>
                      <a:gd name="T1" fmla="*/ 0 h 21424"/>
                      <a:gd name="T2" fmla="*/ 0 w 21548"/>
                      <a:gd name="T3" fmla="*/ 0 h 21424"/>
                      <a:gd name="T4" fmla="*/ 0 w 21548"/>
                      <a:gd name="T5" fmla="*/ 0 h 214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8" h="21424" fill="none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</a:path>
                      <a:path w="21548" h="21424" stroke="0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  <a:lnTo>
                          <a:pt x="21548" y="21424"/>
                        </a:lnTo>
                        <a:lnTo>
                          <a:pt x="-1" y="1992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Arc 284"/>
                  <p:cNvSpPr>
                    <a:spLocks/>
                  </p:cNvSpPr>
                  <p:nvPr/>
                </p:nvSpPr>
                <p:spPr bwMode="auto">
                  <a:xfrm>
                    <a:off x="3849" y="3756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9" name="Arc 285"/>
                  <p:cNvSpPr>
                    <a:spLocks/>
                  </p:cNvSpPr>
                  <p:nvPr/>
                </p:nvSpPr>
                <p:spPr bwMode="auto">
                  <a:xfrm rot="10800000">
                    <a:off x="3824" y="3768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4"/>
                      <a:gd name="T2" fmla="*/ 0 w 21600"/>
                      <a:gd name="T3" fmla="*/ 0 h 21574"/>
                      <a:gd name="T4" fmla="*/ 0 w 21600"/>
                      <a:gd name="T5" fmla="*/ 0 h 215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4" fill="none" extrusionOk="0">
                        <a:moveTo>
                          <a:pt x="0" y="21573"/>
                        </a:moveTo>
                        <a:cubicBezTo>
                          <a:pt x="0" y="10053"/>
                          <a:pt x="9041" y="560"/>
                          <a:pt x="20547" y="-1"/>
                        </a:cubicBezTo>
                      </a:path>
                      <a:path w="21600" h="21574" stroke="0" extrusionOk="0">
                        <a:moveTo>
                          <a:pt x="0" y="21573"/>
                        </a:moveTo>
                        <a:cubicBezTo>
                          <a:pt x="0" y="10053"/>
                          <a:pt x="9041" y="560"/>
                          <a:pt x="20547" y="-1"/>
                        </a:cubicBezTo>
                        <a:lnTo>
                          <a:pt x="21600" y="21574"/>
                        </a:lnTo>
                        <a:lnTo>
                          <a:pt x="0" y="2157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Arc 286"/>
                  <p:cNvSpPr>
                    <a:spLocks/>
                  </p:cNvSpPr>
                  <p:nvPr/>
                </p:nvSpPr>
                <p:spPr bwMode="auto">
                  <a:xfrm rot="10800000">
                    <a:off x="3824" y="3769"/>
                    <a:ext cx="12" cy="12"/>
                  </a:xfrm>
                  <a:custGeom>
                    <a:avLst/>
                    <a:gdLst>
                      <a:gd name="T0" fmla="*/ 0 w 21531"/>
                      <a:gd name="T1" fmla="*/ 0 h 21531"/>
                      <a:gd name="T2" fmla="*/ 0 w 21531"/>
                      <a:gd name="T3" fmla="*/ 0 h 21531"/>
                      <a:gd name="T4" fmla="*/ 0 w 21531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531" fill="none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</a:path>
                      <a:path w="21531" h="21531" stroke="0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  <a:lnTo>
                          <a:pt x="21531" y="21531"/>
                        </a:lnTo>
                        <a:lnTo>
                          <a:pt x="-1" y="19808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1" name="Arc 287"/>
                  <p:cNvSpPr>
                    <a:spLocks/>
                  </p:cNvSpPr>
                  <p:nvPr/>
                </p:nvSpPr>
                <p:spPr bwMode="auto">
                  <a:xfrm rot="10800000">
                    <a:off x="3850" y="3745"/>
                    <a:ext cx="0" cy="5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2" name="Arc 288"/>
                  <p:cNvSpPr>
                    <a:spLocks/>
                  </p:cNvSpPr>
                  <p:nvPr/>
                </p:nvSpPr>
                <p:spPr bwMode="auto">
                  <a:xfrm>
                    <a:off x="3817" y="3781"/>
                    <a:ext cx="5" cy="3"/>
                  </a:xfrm>
                  <a:custGeom>
                    <a:avLst/>
                    <a:gdLst>
                      <a:gd name="T0" fmla="*/ 0 w 20769"/>
                      <a:gd name="T1" fmla="*/ 0 h 21277"/>
                      <a:gd name="T2" fmla="*/ 0 w 20769"/>
                      <a:gd name="T3" fmla="*/ 0 h 21277"/>
                      <a:gd name="T4" fmla="*/ 0 w 20769"/>
                      <a:gd name="T5" fmla="*/ 0 h 2127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769" h="21277" fill="none" extrusionOk="0">
                        <a:moveTo>
                          <a:pt x="0" y="15343"/>
                        </a:moveTo>
                        <a:cubicBezTo>
                          <a:pt x="2273" y="7385"/>
                          <a:pt x="8894" y="1426"/>
                          <a:pt x="17046" y="0"/>
                        </a:cubicBezTo>
                      </a:path>
                      <a:path w="20769" h="21277" stroke="0" extrusionOk="0">
                        <a:moveTo>
                          <a:pt x="0" y="15343"/>
                        </a:moveTo>
                        <a:cubicBezTo>
                          <a:pt x="2273" y="7385"/>
                          <a:pt x="8894" y="1426"/>
                          <a:pt x="17046" y="0"/>
                        </a:cubicBezTo>
                        <a:lnTo>
                          <a:pt x="20769" y="21277"/>
                        </a:lnTo>
                        <a:lnTo>
                          <a:pt x="0" y="1534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3" name="Line 2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08" y="3778"/>
                    <a:ext cx="15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4" name="Line 29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17" y="3740"/>
                    <a:ext cx="13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0" name="Group 291"/>
                <p:cNvGrpSpPr>
                  <a:grpSpLocks/>
                </p:cNvGrpSpPr>
                <p:nvPr/>
              </p:nvGrpSpPr>
              <p:grpSpPr bwMode="auto">
                <a:xfrm>
                  <a:off x="3765" y="3706"/>
                  <a:ext cx="45" cy="44"/>
                  <a:chOff x="3765" y="3706"/>
                  <a:chExt cx="45" cy="44"/>
                </a:xfrm>
              </p:grpSpPr>
              <p:sp>
                <p:nvSpPr>
                  <p:cNvPr id="350" name="Arc 292"/>
                  <p:cNvSpPr>
                    <a:spLocks/>
                  </p:cNvSpPr>
                  <p:nvPr/>
                </p:nvSpPr>
                <p:spPr bwMode="auto">
                  <a:xfrm>
                    <a:off x="3799" y="3715"/>
                    <a:ext cx="8" cy="13"/>
                  </a:xfrm>
                  <a:custGeom>
                    <a:avLst/>
                    <a:gdLst>
                      <a:gd name="T0" fmla="*/ 0 w 21547"/>
                      <a:gd name="T1" fmla="*/ 0 h 21462"/>
                      <a:gd name="T2" fmla="*/ 0 w 21547"/>
                      <a:gd name="T3" fmla="*/ 0 h 21462"/>
                      <a:gd name="T4" fmla="*/ 0 w 21547"/>
                      <a:gd name="T5" fmla="*/ 0 h 2146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7" h="21462" fill="none" extrusionOk="0">
                        <a:moveTo>
                          <a:pt x="-1" y="19954"/>
                        </a:moveTo>
                        <a:cubicBezTo>
                          <a:pt x="726" y="9565"/>
                          <a:pt x="8763" y="1173"/>
                          <a:pt x="19111" y="-1"/>
                        </a:cubicBezTo>
                      </a:path>
                      <a:path w="21547" h="21462" stroke="0" extrusionOk="0">
                        <a:moveTo>
                          <a:pt x="-1" y="19954"/>
                        </a:moveTo>
                        <a:cubicBezTo>
                          <a:pt x="726" y="9565"/>
                          <a:pt x="8763" y="1173"/>
                          <a:pt x="19111" y="-1"/>
                        </a:cubicBezTo>
                        <a:lnTo>
                          <a:pt x="21547" y="21462"/>
                        </a:lnTo>
                        <a:lnTo>
                          <a:pt x="-1" y="19954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1" name="Arc 293"/>
                  <p:cNvSpPr>
                    <a:spLocks/>
                  </p:cNvSpPr>
                  <p:nvPr/>
                </p:nvSpPr>
                <p:spPr bwMode="auto">
                  <a:xfrm>
                    <a:off x="3808" y="3719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2" name="Arc 294"/>
                  <p:cNvSpPr>
                    <a:spLocks/>
                  </p:cNvSpPr>
                  <p:nvPr/>
                </p:nvSpPr>
                <p:spPr bwMode="auto">
                  <a:xfrm rot="10800000">
                    <a:off x="3783" y="3730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3" name="Arc 295"/>
                  <p:cNvSpPr>
                    <a:spLocks/>
                  </p:cNvSpPr>
                  <p:nvPr/>
                </p:nvSpPr>
                <p:spPr bwMode="auto">
                  <a:xfrm rot="10800000">
                    <a:off x="3783" y="3730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25"/>
                      <a:gd name="T2" fmla="*/ 0 w 21600"/>
                      <a:gd name="T3" fmla="*/ 0 h 21525"/>
                      <a:gd name="T4" fmla="*/ 0 w 21600"/>
                      <a:gd name="T5" fmla="*/ 0 h 215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25" fill="none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</a:path>
                      <a:path w="21600" h="21525" stroke="0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  <a:lnTo>
                          <a:pt x="21600" y="21525"/>
                        </a:lnTo>
                        <a:lnTo>
                          <a:pt x="0" y="215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4" name="Arc 296"/>
                  <p:cNvSpPr>
                    <a:spLocks/>
                  </p:cNvSpPr>
                  <p:nvPr/>
                </p:nvSpPr>
                <p:spPr bwMode="auto">
                  <a:xfrm rot="10800000">
                    <a:off x="3809" y="3706"/>
                    <a:ext cx="0" cy="7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5" name="Arc 297"/>
                  <p:cNvSpPr>
                    <a:spLocks/>
                  </p:cNvSpPr>
                  <p:nvPr/>
                </p:nvSpPr>
                <p:spPr bwMode="auto">
                  <a:xfrm>
                    <a:off x="3775" y="3743"/>
                    <a:ext cx="5" cy="3"/>
                  </a:xfrm>
                  <a:custGeom>
                    <a:avLst/>
                    <a:gdLst>
                      <a:gd name="T0" fmla="*/ 0 w 20895"/>
                      <a:gd name="T1" fmla="*/ 0 h 21332"/>
                      <a:gd name="T2" fmla="*/ 0 w 20895"/>
                      <a:gd name="T3" fmla="*/ 0 h 21332"/>
                      <a:gd name="T4" fmla="*/ 0 w 20895"/>
                      <a:gd name="T5" fmla="*/ 0 h 213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895" h="21332" fill="none" extrusionOk="0">
                        <a:moveTo>
                          <a:pt x="-1" y="15858"/>
                        </a:moveTo>
                        <a:cubicBezTo>
                          <a:pt x="2171" y="7569"/>
                          <a:pt x="9037" y="1346"/>
                          <a:pt x="17501" y="0"/>
                        </a:cubicBezTo>
                      </a:path>
                      <a:path w="20895" h="21332" stroke="0" extrusionOk="0">
                        <a:moveTo>
                          <a:pt x="-1" y="15858"/>
                        </a:moveTo>
                        <a:cubicBezTo>
                          <a:pt x="2171" y="7569"/>
                          <a:pt x="9037" y="1346"/>
                          <a:pt x="17501" y="0"/>
                        </a:cubicBezTo>
                        <a:lnTo>
                          <a:pt x="20895" y="21332"/>
                        </a:lnTo>
                        <a:lnTo>
                          <a:pt x="-1" y="15858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6" name="Line 2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65" y="3740"/>
                    <a:ext cx="17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1" name="Group 299"/>
                <p:cNvGrpSpPr>
                  <a:grpSpLocks/>
                </p:cNvGrpSpPr>
                <p:nvPr/>
              </p:nvGrpSpPr>
              <p:grpSpPr bwMode="auto">
                <a:xfrm>
                  <a:off x="3786" y="3721"/>
                  <a:ext cx="44" cy="47"/>
                  <a:chOff x="3786" y="3721"/>
                  <a:chExt cx="44" cy="47"/>
                </a:xfrm>
              </p:grpSpPr>
              <p:sp>
                <p:nvSpPr>
                  <p:cNvPr id="342" name="Arc 300"/>
                  <p:cNvSpPr>
                    <a:spLocks/>
                  </p:cNvSpPr>
                  <p:nvPr/>
                </p:nvSpPr>
                <p:spPr bwMode="auto">
                  <a:xfrm>
                    <a:off x="3819" y="3733"/>
                    <a:ext cx="9" cy="13"/>
                  </a:xfrm>
                  <a:custGeom>
                    <a:avLst/>
                    <a:gdLst>
                      <a:gd name="T0" fmla="*/ 0 w 21600"/>
                      <a:gd name="T1" fmla="*/ 0 h 21452"/>
                      <a:gd name="T2" fmla="*/ 0 w 21600"/>
                      <a:gd name="T3" fmla="*/ 0 h 21452"/>
                      <a:gd name="T4" fmla="*/ 0 w 21600"/>
                      <a:gd name="T5" fmla="*/ 0 h 214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452" fill="none" extrusionOk="0">
                        <a:moveTo>
                          <a:pt x="0" y="21451"/>
                        </a:moveTo>
                        <a:cubicBezTo>
                          <a:pt x="0" y="10499"/>
                          <a:pt x="8198" y="1279"/>
                          <a:pt x="19075" y="-1"/>
                        </a:cubicBezTo>
                      </a:path>
                      <a:path w="21600" h="21452" stroke="0" extrusionOk="0">
                        <a:moveTo>
                          <a:pt x="0" y="21451"/>
                        </a:moveTo>
                        <a:cubicBezTo>
                          <a:pt x="0" y="10499"/>
                          <a:pt x="8198" y="1279"/>
                          <a:pt x="19075" y="-1"/>
                        </a:cubicBezTo>
                        <a:lnTo>
                          <a:pt x="21600" y="21452"/>
                        </a:lnTo>
                        <a:lnTo>
                          <a:pt x="0" y="21451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3" name="Arc 301"/>
                  <p:cNvSpPr>
                    <a:spLocks/>
                  </p:cNvSpPr>
                  <p:nvPr/>
                </p:nvSpPr>
                <p:spPr bwMode="auto">
                  <a:xfrm>
                    <a:off x="3828" y="3736"/>
                    <a:ext cx="2" cy="8"/>
                  </a:xfrm>
                  <a:custGeom>
                    <a:avLst/>
                    <a:gdLst>
                      <a:gd name="T0" fmla="*/ 0 w 21452"/>
                      <a:gd name="T1" fmla="*/ 0 h 19532"/>
                      <a:gd name="T2" fmla="*/ 0 w 21452"/>
                      <a:gd name="T3" fmla="*/ 0 h 19532"/>
                      <a:gd name="T4" fmla="*/ 0 w 21452"/>
                      <a:gd name="T5" fmla="*/ 0 h 195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452" h="19532" fill="none" extrusionOk="0">
                        <a:moveTo>
                          <a:pt x="-1" y="17007"/>
                        </a:moveTo>
                        <a:cubicBezTo>
                          <a:pt x="870" y="9609"/>
                          <a:pt x="5492" y="3181"/>
                          <a:pt x="12229" y="0"/>
                        </a:cubicBezTo>
                      </a:path>
                      <a:path w="21452" h="19532" stroke="0" extrusionOk="0">
                        <a:moveTo>
                          <a:pt x="-1" y="17007"/>
                        </a:moveTo>
                        <a:cubicBezTo>
                          <a:pt x="870" y="9609"/>
                          <a:pt x="5492" y="3181"/>
                          <a:pt x="12229" y="0"/>
                        </a:cubicBezTo>
                        <a:lnTo>
                          <a:pt x="21452" y="19532"/>
                        </a:lnTo>
                        <a:lnTo>
                          <a:pt x="-1" y="17007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4" name="Arc 302"/>
                  <p:cNvSpPr>
                    <a:spLocks/>
                  </p:cNvSpPr>
                  <p:nvPr/>
                </p:nvSpPr>
                <p:spPr bwMode="auto">
                  <a:xfrm rot="10800000">
                    <a:off x="3803" y="3749"/>
                    <a:ext cx="21" cy="17"/>
                  </a:xfrm>
                  <a:custGeom>
                    <a:avLst/>
                    <a:gdLst>
                      <a:gd name="T0" fmla="*/ 0 w 21565"/>
                      <a:gd name="T1" fmla="*/ 0 h 21577"/>
                      <a:gd name="T2" fmla="*/ 0 w 21565"/>
                      <a:gd name="T3" fmla="*/ 0 h 21577"/>
                      <a:gd name="T4" fmla="*/ 0 w 21565"/>
                      <a:gd name="T5" fmla="*/ 0 h 2157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65" h="21577" fill="none" extrusionOk="0">
                        <a:moveTo>
                          <a:pt x="0" y="20345"/>
                        </a:moveTo>
                        <a:cubicBezTo>
                          <a:pt x="631" y="9296"/>
                          <a:pt x="9511" y="511"/>
                          <a:pt x="20566" y="0"/>
                        </a:cubicBezTo>
                      </a:path>
                      <a:path w="21565" h="21577" stroke="0" extrusionOk="0">
                        <a:moveTo>
                          <a:pt x="0" y="20345"/>
                        </a:moveTo>
                        <a:cubicBezTo>
                          <a:pt x="631" y="9296"/>
                          <a:pt x="9511" y="511"/>
                          <a:pt x="20566" y="0"/>
                        </a:cubicBezTo>
                        <a:lnTo>
                          <a:pt x="21565" y="21577"/>
                        </a:lnTo>
                        <a:lnTo>
                          <a:pt x="0" y="2034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5" name="Arc 303"/>
                  <p:cNvSpPr>
                    <a:spLocks/>
                  </p:cNvSpPr>
                  <p:nvPr/>
                </p:nvSpPr>
                <p:spPr bwMode="auto">
                  <a:xfrm rot="10800000">
                    <a:off x="3803" y="3747"/>
                    <a:ext cx="12" cy="13"/>
                  </a:xfrm>
                  <a:custGeom>
                    <a:avLst/>
                    <a:gdLst>
                      <a:gd name="T0" fmla="*/ 0 w 21541"/>
                      <a:gd name="T1" fmla="*/ 0 h 21531"/>
                      <a:gd name="T2" fmla="*/ 0 w 21541"/>
                      <a:gd name="T3" fmla="*/ 0 h 21531"/>
                      <a:gd name="T4" fmla="*/ 0 w 21541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1" h="21531" fill="none" extrusionOk="0">
                        <a:moveTo>
                          <a:pt x="0" y="19935"/>
                        </a:moveTo>
                        <a:cubicBezTo>
                          <a:pt x="786" y="9315"/>
                          <a:pt x="9196" y="853"/>
                          <a:pt x="19811" y="0"/>
                        </a:cubicBezTo>
                      </a:path>
                      <a:path w="21541" h="21531" stroke="0" extrusionOk="0">
                        <a:moveTo>
                          <a:pt x="0" y="19935"/>
                        </a:moveTo>
                        <a:cubicBezTo>
                          <a:pt x="786" y="9315"/>
                          <a:pt x="9196" y="853"/>
                          <a:pt x="19811" y="0"/>
                        </a:cubicBezTo>
                        <a:lnTo>
                          <a:pt x="21541" y="21531"/>
                        </a:lnTo>
                        <a:lnTo>
                          <a:pt x="0" y="19935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Arc 304"/>
                  <p:cNvSpPr>
                    <a:spLocks/>
                  </p:cNvSpPr>
                  <p:nvPr/>
                </p:nvSpPr>
                <p:spPr bwMode="auto">
                  <a:xfrm rot="10800000">
                    <a:off x="3826" y="3728"/>
                    <a:ext cx="4" cy="3"/>
                  </a:xfrm>
                  <a:custGeom>
                    <a:avLst/>
                    <a:gdLst>
                      <a:gd name="T0" fmla="*/ 0 w 21600"/>
                      <a:gd name="T1" fmla="*/ 0 h 27478"/>
                      <a:gd name="T2" fmla="*/ 0 w 21600"/>
                      <a:gd name="T3" fmla="*/ 0 h 27478"/>
                      <a:gd name="T4" fmla="*/ 0 w 21600"/>
                      <a:gd name="T5" fmla="*/ 0 h 2747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7478" fill="none" extrusionOk="0">
                        <a:moveTo>
                          <a:pt x="14335" y="27477"/>
                        </a:moveTo>
                        <a:cubicBezTo>
                          <a:pt x="5738" y="24407"/>
                          <a:pt x="0" y="16264"/>
                          <a:pt x="0" y="7136"/>
                        </a:cubicBezTo>
                        <a:cubicBezTo>
                          <a:pt x="-1" y="4706"/>
                          <a:pt x="410" y="2293"/>
                          <a:pt x="1212" y="-1"/>
                        </a:cubicBezTo>
                      </a:path>
                      <a:path w="21600" h="27478" stroke="0" extrusionOk="0">
                        <a:moveTo>
                          <a:pt x="14335" y="27477"/>
                        </a:moveTo>
                        <a:cubicBezTo>
                          <a:pt x="5738" y="24407"/>
                          <a:pt x="0" y="16264"/>
                          <a:pt x="0" y="7136"/>
                        </a:cubicBezTo>
                        <a:cubicBezTo>
                          <a:pt x="-1" y="4706"/>
                          <a:pt x="410" y="2293"/>
                          <a:pt x="1212" y="-1"/>
                        </a:cubicBezTo>
                        <a:lnTo>
                          <a:pt x="21600" y="7136"/>
                        </a:lnTo>
                        <a:lnTo>
                          <a:pt x="14335" y="2747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7" name="Arc 305"/>
                  <p:cNvSpPr>
                    <a:spLocks/>
                  </p:cNvSpPr>
                  <p:nvPr/>
                </p:nvSpPr>
                <p:spPr bwMode="auto">
                  <a:xfrm>
                    <a:off x="3795" y="3763"/>
                    <a:ext cx="11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" name="Line 30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86" y="3758"/>
                    <a:ext cx="16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" name="Line 30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796" y="3721"/>
                    <a:ext cx="13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2" name="Rectangle 308"/>
              <p:cNvSpPr>
                <a:spLocks noChangeArrowheads="1"/>
              </p:cNvSpPr>
              <p:nvPr/>
            </p:nvSpPr>
            <p:spPr bwMode="auto">
              <a:xfrm>
                <a:off x="3836" y="3663"/>
                <a:ext cx="360" cy="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5562" tIns="28575" rIns="55562" bIns="28575">
                <a:spAutoFit/>
              </a:bodyPr>
              <a:lstStyle>
                <a:lvl1pPr defTabSz="32861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274638" indent="-28575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549275" indent="-228600" defTabSz="328613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822325" indent="-22860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1096963" indent="-228600" defTabSz="32861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15541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0113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24685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29257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</a:rPr>
                  <a:t>XC4000</a:t>
                </a:r>
              </a:p>
            </p:txBody>
          </p:sp>
        </p:grpSp>
        <p:grpSp>
          <p:nvGrpSpPr>
            <p:cNvPr id="45" name="Group 309"/>
            <p:cNvGrpSpPr>
              <a:grpSpLocks/>
            </p:cNvGrpSpPr>
            <p:nvPr/>
          </p:nvGrpSpPr>
          <p:grpSpPr bwMode="auto">
            <a:xfrm>
              <a:off x="3405" y="3657"/>
              <a:ext cx="419" cy="156"/>
              <a:chOff x="3405" y="3657"/>
              <a:chExt cx="419" cy="156"/>
            </a:xfrm>
          </p:grpSpPr>
          <p:grpSp>
            <p:nvGrpSpPr>
              <p:cNvPr id="189" name="Group 310"/>
              <p:cNvGrpSpPr>
                <a:grpSpLocks/>
              </p:cNvGrpSpPr>
              <p:nvPr/>
            </p:nvGrpSpPr>
            <p:grpSpPr bwMode="auto">
              <a:xfrm>
                <a:off x="3405" y="3668"/>
                <a:ext cx="416" cy="145"/>
                <a:chOff x="3405" y="3668"/>
                <a:chExt cx="416" cy="145"/>
              </a:xfrm>
            </p:grpSpPr>
            <p:sp>
              <p:nvSpPr>
                <p:cNvPr id="191" name="Freeform 311"/>
                <p:cNvSpPr>
                  <a:spLocks/>
                </p:cNvSpPr>
                <p:nvPr/>
              </p:nvSpPr>
              <p:spPr bwMode="auto">
                <a:xfrm>
                  <a:off x="3432" y="3668"/>
                  <a:ext cx="386" cy="86"/>
                </a:xfrm>
                <a:custGeom>
                  <a:avLst/>
                  <a:gdLst>
                    <a:gd name="T0" fmla="*/ 0 w 386"/>
                    <a:gd name="T1" fmla="*/ 0 h 86"/>
                    <a:gd name="T2" fmla="*/ 91 w 386"/>
                    <a:gd name="T3" fmla="*/ 85 h 86"/>
                    <a:gd name="T4" fmla="*/ 385 w 386"/>
                    <a:gd name="T5" fmla="*/ 85 h 86"/>
                    <a:gd name="T6" fmla="*/ 294 w 386"/>
                    <a:gd name="T7" fmla="*/ 0 h 86"/>
                    <a:gd name="T8" fmla="*/ 0 w 386"/>
                    <a:gd name="T9" fmla="*/ 0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6" h="86">
                      <a:moveTo>
                        <a:pt x="0" y="0"/>
                      </a:moveTo>
                      <a:lnTo>
                        <a:pt x="91" y="85"/>
                      </a:lnTo>
                      <a:lnTo>
                        <a:pt x="385" y="85"/>
                      </a:lnTo>
                      <a:lnTo>
                        <a:pt x="29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312"/>
                <p:cNvSpPr>
                  <a:spLocks/>
                </p:cNvSpPr>
                <p:nvPr/>
              </p:nvSpPr>
              <p:spPr bwMode="auto">
                <a:xfrm>
                  <a:off x="3432" y="3668"/>
                  <a:ext cx="386" cy="121"/>
                </a:xfrm>
                <a:custGeom>
                  <a:avLst/>
                  <a:gdLst>
                    <a:gd name="T0" fmla="*/ 0 w 386"/>
                    <a:gd name="T1" fmla="*/ 0 h 121"/>
                    <a:gd name="T2" fmla="*/ 0 w 386"/>
                    <a:gd name="T3" fmla="*/ 34 h 121"/>
                    <a:gd name="T4" fmla="*/ 91 w 386"/>
                    <a:gd name="T5" fmla="*/ 120 h 121"/>
                    <a:gd name="T6" fmla="*/ 385 w 386"/>
                    <a:gd name="T7" fmla="*/ 120 h 121"/>
                    <a:gd name="T8" fmla="*/ 385 w 386"/>
                    <a:gd name="T9" fmla="*/ 86 h 121"/>
                    <a:gd name="T10" fmla="*/ 91 w 386"/>
                    <a:gd name="T11" fmla="*/ 86 h 121"/>
                    <a:gd name="T12" fmla="*/ 0 w 386"/>
                    <a:gd name="T13" fmla="*/ 0 h 1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6" h="121">
                      <a:moveTo>
                        <a:pt x="0" y="0"/>
                      </a:moveTo>
                      <a:lnTo>
                        <a:pt x="0" y="34"/>
                      </a:lnTo>
                      <a:lnTo>
                        <a:pt x="91" y="120"/>
                      </a:lnTo>
                      <a:lnTo>
                        <a:pt x="385" y="120"/>
                      </a:lnTo>
                      <a:lnTo>
                        <a:pt x="385" y="86"/>
                      </a:lnTo>
                      <a:lnTo>
                        <a:pt x="91" y="8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313"/>
                <p:cNvSpPr>
                  <a:spLocks/>
                </p:cNvSpPr>
                <p:nvPr/>
              </p:nvSpPr>
              <p:spPr bwMode="auto">
                <a:xfrm>
                  <a:off x="3524" y="368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314"/>
                <p:cNvSpPr>
                  <a:spLocks noChangeShapeType="1"/>
                </p:cNvSpPr>
                <p:nvPr/>
              </p:nvSpPr>
              <p:spPr bwMode="auto">
                <a:xfrm>
                  <a:off x="3522" y="3758"/>
                  <a:ext cx="0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5" name="Group 315"/>
                <p:cNvGrpSpPr>
                  <a:grpSpLocks/>
                </p:cNvGrpSpPr>
                <p:nvPr/>
              </p:nvGrpSpPr>
              <p:grpSpPr bwMode="auto">
                <a:xfrm>
                  <a:off x="3538" y="3769"/>
                  <a:ext cx="283" cy="44"/>
                  <a:chOff x="3538" y="3769"/>
                  <a:chExt cx="283" cy="44"/>
                </a:xfrm>
              </p:grpSpPr>
              <p:grpSp>
                <p:nvGrpSpPr>
                  <p:cNvPr id="232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3538" y="3769"/>
                    <a:ext cx="39" cy="44"/>
                    <a:chOff x="3538" y="3769"/>
                    <a:chExt cx="39" cy="44"/>
                  </a:xfrm>
                </p:grpSpPr>
                <p:sp>
                  <p:nvSpPr>
                    <p:cNvPr id="321" name="Arc 317"/>
                    <p:cNvSpPr>
                      <a:spLocks/>
                    </p:cNvSpPr>
                    <p:nvPr/>
                  </p:nvSpPr>
                  <p:spPr bwMode="auto">
                    <a:xfrm>
                      <a:off x="3542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2" name="Arc 318"/>
                    <p:cNvSpPr>
                      <a:spLocks/>
                    </p:cNvSpPr>
                    <p:nvPr/>
                  </p:nvSpPr>
                  <p:spPr bwMode="auto">
                    <a:xfrm>
                      <a:off x="3538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3" name="Arc 31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45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4" name="Arc 32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53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5" name="Arc 32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38" y="3769"/>
                      <a:ext cx="1" cy="7"/>
                    </a:xfrm>
                    <a:custGeom>
                      <a:avLst/>
                      <a:gdLst>
                        <a:gd name="T0" fmla="*/ 0 w 41454"/>
                        <a:gd name="T1" fmla="*/ 0 h 43200"/>
                        <a:gd name="T2" fmla="*/ 0 w 41454"/>
                        <a:gd name="T3" fmla="*/ 0 h 43200"/>
                        <a:gd name="T4" fmla="*/ 0 w 41454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1454" h="43200" fill="none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</a:path>
                        <a:path w="41454" h="43200" stroke="0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  <a:lnTo>
                            <a:pt x="19854" y="21600"/>
                          </a:lnTo>
                          <a:lnTo>
                            <a:pt x="1985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6" name="Arc 322"/>
                    <p:cNvSpPr>
                      <a:spLocks/>
                    </p:cNvSpPr>
                    <p:nvPr/>
                  </p:nvSpPr>
                  <p:spPr bwMode="auto">
                    <a:xfrm>
                      <a:off x="3569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" name="Line 3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71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" name="Rectangle 3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9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329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41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" name="Line 3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58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3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3569" y="3769"/>
                    <a:ext cx="39" cy="44"/>
                    <a:chOff x="3569" y="3769"/>
                    <a:chExt cx="39" cy="44"/>
                  </a:xfrm>
                </p:grpSpPr>
                <p:sp>
                  <p:nvSpPr>
                    <p:cNvPr id="311" name="Arc 328"/>
                    <p:cNvSpPr>
                      <a:spLocks/>
                    </p:cNvSpPr>
                    <p:nvPr/>
                  </p:nvSpPr>
                  <p:spPr bwMode="auto">
                    <a:xfrm>
                      <a:off x="3572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2" name="Arc 329"/>
                    <p:cNvSpPr>
                      <a:spLocks/>
                    </p:cNvSpPr>
                    <p:nvPr/>
                  </p:nvSpPr>
                  <p:spPr bwMode="auto">
                    <a:xfrm>
                      <a:off x="3569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3" name="Arc 33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75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4" name="Arc 33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84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5" name="Arc 33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69" y="3769"/>
                      <a:ext cx="1" cy="7"/>
                    </a:xfrm>
                    <a:custGeom>
                      <a:avLst/>
                      <a:gdLst>
                        <a:gd name="T0" fmla="*/ 0 w 41454"/>
                        <a:gd name="T1" fmla="*/ 0 h 43200"/>
                        <a:gd name="T2" fmla="*/ 0 w 41454"/>
                        <a:gd name="T3" fmla="*/ 0 h 43200"/>
                        <a:gd name="T4" fmla="*/ 0 w 41454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1454" h="43200" fill="none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</a:path>
                        <a:path w="41454" h="43200" stroke="0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  <a:lnTo>
                            <a:pt x="19854" y="21600"/>
                          </a:lnTo>
                          <a:lnTo>
                            <a:pt x="1985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6" name="Arc 333"/>
                    <p:cNvSpPr>
                      <a:spLocks/>
                    </p:cNvSpPr>
                    <p:nvPr/>
                  </p:nvSpPr>
                  <p:spPr bwMode="auto">
                    <a:xfrm>
                      <a:off x="3600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7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1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8" name="Rectangle 3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319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2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0" name="Line 3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88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3599" y="3769"/>
                    <a:ext cx="39" cy="44"/>
                    <a:chOff x="3599" y="3769"/>
                    <a:chExt cx="39" cy="44"/>
                  </a:xfrm>
                </p:grpSpPr>
                <p:sp>
                  <p:nvSpPr>
                    <p:cNvPr id="301" name="Arc 339"/>
                    <p:cNvSpPr>
                      <a:spLocks/>
                    </p:cNvSpPr>
                    <p:nvPr/>
                  </p:nvSpPr>
                  <p:spPr bwMode="auto">
                    <a:xfrm>
                      <a:off x="3603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2" name="Arc 340"/>
                    <p:cNvSpPr>
                      <a:spLocks/>
                    </p:cNvSpPr>
                    <p:nvPr/>
                  </p:nvSpPr>
                  <p:spPr bwMode="auto">
                    <a:xfrm>
                      <a:off x="3600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3" name="Arc 34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06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4" name="Arc 34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14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5" name="Arc 34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599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6" name="Arc 344"/>
                    <p:cNvSpPr>
                      <a:spLocks/>
                    </p:cNvSpPr>
                    <p:nvPr/>
                  </p:nvSpPr>
                  <p:spPr bwMode="auto">
                    <a:xfrm>
                      <a:off x="3630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7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32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8" name="Rectangle 3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30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309" name="Line 3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2" y="3787"/>
                      <a:ext cx="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0" name="Line 3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19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5" name="Group 349"/>
                  <p:cNvGrpSpPr>
                    <a:grpSpLocks/>
                  </p:cNvGrpSpPr>
                  <p:nvPr/>
                </p:nvGrpSpPr>
                <p:grpSpPr bwMode="auto">
                  <a:xfrm>
                    <a:off x="3629" y="3769"/>
                    <a:ext cx="39" cy="44"/>
                    <a:chOff x="3629" y="3769"/>
                    <a:chExt cx="39" cy="44"/>
                  </a:xfrm>
                </p:grpSpPr>
                <p:sp>
                  <p:nvSpPr>
                    <p:cNvPr id="291" name="Arc 350"/>
                    <p:cNvSpPr>
                      <a:spLocks/>
                    </p:cNvSpPr>
                    <p:nvPr/>
                  </p:nvSpPr>
                  <p:spPr bwMode="auto">
                    <a:xfrm>
                      <a:off x="3634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2" name="Arc 351"/>
                    <p:cNvSpPr>
                      <a:spLocks/>
                    </p:cNvSpPr>
                    <p:nvPr/>
                  </p:nvSpPr>
                  <p:spPr bwMode="auto">
                    <a:xfrm>
                      <a:off x="3629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3" name="Arc 35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36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4" name="Arc 35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45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5" name="Arc 35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31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6" name="Arc 355"/>
                    <p:cNvSpPr>
                      <a:spLocks/>
                    </p:cNvSpPr>
                    <p:nvPr/>
                  </p:nvSpPr>
                  <p:spPr bwMode="auto">
                    <a:xfrm>
                      <a:off x="3661" y="3806"/>
                      <a:ext cx="3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" name="Line 35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62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8" name="Rectangle 3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61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99" name="Line 3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29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0" name="Line 3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0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6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3660" y="3769"/>
                    <a:ext cx="39" cy="44"/>
                    <a:chOff x="3660" y="3769"/>
                    <a:chExt cx="39" cy="44"/>
                  </a:xfrm>
                </p:grpSpPr>
                <p:sp>
                  <p:nvSpPr>
                    <p:cNvPr id="281" name="Arc 361"/>
                    <p:cNvSpPr>
                      <a:spLocks/>
                    </p:cNvSpPr>
                    <p:nvPr/>
                  </p:nvSpPr>
                  <p:spPr bwMode="auto">
                    <a:xfrm>
                      <a:off x="3664" y="3777"/>
                      <a:ext cx="9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2" name="Arc 362"/>
                    <p:cNvSpPr>
                      <a:spLocks/>
                    </p:cNvSpPr>
                    <p:nvPr/>
                  </p:nvSpPr>
                  <p:spPr bwMode="auto">
                    <a:xfrm>
                      <a:off x="3661" y="3780"/>
                      <a:ext cx="3" cy="8"/>
                    </a:xfrm>
                    <a:custGeom>
                      <a:avLst/>
                      <a:gdLst>
                        <a:gd name="T0" fmla="*/ 0 w 28890"/>
                        <a:gd name="T1" fmla="*/ 0 h 21600"/>
                        <a:gd name="T2" fmla="*/ 0 w 28890"/>
                        <a:gd name="T3" fmla="*/ 0 h 21600"/>
                        <a:gd name="T4" fmla="*/ 0 w 2889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890" h="21600" fill="none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8142" y="0"/>
                            <a:pt x="27154" y="7633"/>
                            <a:pt x="28890" y="18048"/>
                          </a:cubicBezTo>
                        </a:path>
                        <a:path w="28890" h="21600" stroke="0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8142" y="0"/>
                            <a:pt x="27154" y="7633"/>
                            <a:pt x="28890" y="18048"/>
                          </a:cubicBezTo>
                          <a:lnTo>
                            <a:pt x="7584" y="21600"/>
                          </a:lnTo>
                          <a:lnTo>
                            <a:pt x="0" y="137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3" name="Arc 36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67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4" name="Arc 36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76" y="3793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5" name="Arc 36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60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" name="Arc 366"/>
                    <p:cNvSpPr>
                      <a:spLocks/>
                    </p:cNvSpPr>
                    <p:nvPr/>
                  </p:nvSpPr>
                  <p:spPr bwMode="auto">
                    <a:xfrm>
                      <a:off x="3692" y="3806"/>
                      <a:ext cx="4" cy="4"/>
                    </a:xfrm>
                    <a:custGeom>
                      <a:avLst/>
                      <a:gdLst>
                        <a:gd name="T0" fmla="*/ 0 w 25731"/>
                        <a:gd name="T1" fmla="*/ 0 h 21600"/>
                        <a:gd name="T2" fmla="*/ 0 w 25731"/>
                        <a:gd name="T3" fmla="*/ 0 h 21600"/>
                        <a:gd name="T4" fmla="*/ 0 w 2573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5731" h="21600" fill="none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</a:path>
                        <a:path w="25731" h="21600" stroke="0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  <a:lnTo>
                            <a:pt x="5239" y="21600"/>
                          </a:lnTo>
                          <a:lnTo>
                            <a:pt x="-1" y="64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" name="Line 36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3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Rectangle 3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1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89" name="Line 3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60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0" name="Line 3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81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7" name="Group 371"/>
                  <p:cNvGrpSpPr>
                    <a:grpSpLocks/>
                  </p:cNvGrpSpPr>
                  <p:nvPr/>
                </p:nvGrpSpPr>
                <p:grpSpPr bwMode="auto">
                  <a:xfrm>
                    <a:off x="3690" y="3771"/>
                    <a:ext cx="40" cy="42"/>
                    <a:chOff x="3690" y="3771"/>
                    <a:chExt cx="40" cy="42"/>
                  </a:xfrm>
                </p:grpSpPr>
                <p:sp>
                  <p:nvSpPr>
                    <p:cNvPr id="271" name="Arc 372"/>
                    <p:cNvSpPr>
                      <a:spLocks/>
                    </p:cNvSpPr>
                    <p:nvPr/>
                  </p:nvSpPr>
                  <p:spPr bwMode="auto">
                    <a:xfrm>
                      <a:off x="3696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" name="Arc 373"/>
                    <p:cNvSpPr>
                      <a:spLocks/>
                    </p:cNvSpPr>
                    <p:nvPr/>
                  </p:nvSpPr>
                  <p:spPr bwMode="auto">
                    <a:xfrm>
                      <a:off x="3691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3" name="Arc 37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98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4" name="Arc 37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06" y="3793"/>
                      <a:ext cx="11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5" name="Arc 37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690" y="3771"/>
                      <a:ext cx="5" cy="5"/>
                    </a:xfrm>
                    <a:custGeom>
                      <a:avLst/>
                      <a:gdLst>
                        <a:gd name="T0" fmla="*/ 0 w 28431"/>
                        <a:gd name="T1" fmla="*/ 0 h 28431"/>
                        <a:gd name="T2" fmla="*/ 0 w 28431"/>
                        <a:gd name="T3" fmla="*/ 0 h 28431"/>
                        <a:gd name="T4" fmla="*/ 0 w 28431"/>
                        <a:gd name="T5" fmla="*/ 0 h 28431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431" h="28431" fill="none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</a:path>
                        <a:path w="28431" h="28431" stroke="0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  <a:lnTo>
                            <a:pt x="6831" y="6831"/>
                          </a:lnTo>
                          <a:lnTo>
                            <a:pt x="27322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" name="Arc 377"/>
                    <p:cNvSpPr>
                      <a:spLocks/>
                    </p:cNvSpPr>
                    <p:nvPr/>
                  </p:nvSpPr>
                  <p:spPr bwMode="auto">
                    <a:xfrm>
                      <a:off x="3722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7" name="Line 37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24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" name="Rectangle 3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21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79" name="Line 3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1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0" name="Line 3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2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8" name="Group 382"/>
                  <p:cNvGrpSpPr>
                    <a:grpSpLocks/>
                  </p:cNvGrpSpPr>
                  <p:nvPr/>
                </p:nvGrpSpPr>
                <p:grpSpPr bwMode="auto">
                  <a:xfrm>
                    <a:off x="3720" y="3771"/>
                    <a:ext cx="42" cy="42"/>
                    <a:chOff x="3720" y="3771"/>
                    <a:chExt cx="42" cy="42"/>
                  </a:xfrm>
                </p:grpSpPr>
                <p:sp>
                  <p:nvSpPr>
                    <p:cNvPr id="261" name="Arc 383"/>
                    <p:cNvSpPr>
                      <a:spLocks/>
                    </p:cNvSpPr>
                    <p:nvPr/>
                  </p:nvSpPr>
                  <p:spPr bwMode="auto">
                    <a:xfrm>
                      <a:off x="3726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2" name="Arc 384"/>
                    <p:cNvSpPr>
                      <a:spLocks/>
                    </p:cNvSpPr>
                    <p:nvPr/>
                  </p:nvSpPr>
                  <p:spPr bwMode="auto">
                    <a:xfrm>
                      <a:off x="3721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3" name="Arc 38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29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4" name="Arc 38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37" y="3793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5" name="Arc 38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20" y="3771"/>
                      <a:ext cx="5" cy="5"/>
                    </a:xfrm>
                    <a:custGeom>
                      <a:avLst/>
                      <a:gdLst>
                        <a:gd name="T0" fmla="*/ 0 w 28431"/>
                        <a:gd name="T1" fmla="*/ 0 h 28431"/>
                        <a:gd name="T2" fmla="*/ 0 w 28431"/>
                        <a:gd name="T3" fmla="*/ 0 h 28431"/>
                        <a:gd name="T4" fmla="*/ 0 w 28431"/>
                        <a:gd name="T5" fmla="*/ 0 h 28431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431" h="28431" fill="none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</a:path>
                        <a:path w="28431" h="28431" stroke="0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  <a:lnTo>
                            <a:pt x="6831" y="6831"/>
                          </a:lnTo>
                          <a:lnTo>
                            <a:pt x="27322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" name="Arc 388"/>
                    <p:cNvSpPr>
                      <a:spLocks/>
                    </p:cNvSpPr>
                    <p:nvPr/>
                  </p:nvSpPr>
                  <p:spPr bwMode="auto">
                    <a:xfrm>
                      <a:off x="3753" y="3806"/>
                      <a:ext cx="5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7" name="Line 38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55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8" name="Rectangle 3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52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69" name="Line 3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21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0" name="Line 3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42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9" name="Group 393"/>
                  <p:cNvGrpSpPr>
                    <a:grpSpLocks/>
                  </p:cNvGrpSpPr>
                  <p:nvPr/>
                </p:nvGrpSpPr>
                <p:grpSpPr bwMode="auto">
                  <a:xfrm>
                    <a:off x="3751" y="3769"/>
                    <a:ext cx="40" cy="44"/>
                    <a:chOff x="3751" y="3769"/>
                    <a:chExt cx="40" cy="44"/>
                  </a:xfrm>
                </p:grpSpPr>
                <p:sp>
                  <p:nvSpPr>
                    <p:cNvPr id="251" name="Arc 394"/>
                    <p:cNvSpPr>
                      <a:spLocks/>
                    </p:cNvSpPr>
                    <p:nvPr/>
                  </p:nvSpPr>
                  <p:spPr bwMode="auto">
                    <a:xfrm>
                      <a:off x="3756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2" name="Arc 395"/>
                    <p:cNvSpPr>
                      <a:spLocks/>
                    </p:cNvSpPr>
                    <p:nvPr/>
                  </p:nvSpPr>
                  <p:spPr bwMode="auto">
                    <a:xfrm>
                      <a:off x="3751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3" name="Arc 39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59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4" name="Arc 39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68" y="3793"/>
                      <a:ext cx="13" cy="13"/>
                    </a:xfrm>
                    <a:custGeom>
                      <a:avLst/>
                      <a:gdLst>
                        <a:gd name="T0" fmla="*/ 0 w 23322"/>
                        <a:gd name="T1" fmla="*/ 0 h 21600"/>
                        <a:gd name="T2" fmla="*/ 0 w 23322"/>
                        <a:gd name="T3" fmla="*/ 0 h 21600"/>
                        <a:gd name="T4" fmla="*/ 0 w 2332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322" h="21600" fill="none" extrusionOk="0">
                          <a:moveTo>
                            <a:pt x="-1" y="68"/>
                          </a:moveTo>
                          <a:cubicBezTo>
                            <a:pt x="572" y="22"/>
                            <a:pt x="1147" y="-1"/>
                            <a:pt x="1722" y="0"/>
                          </a:cubicBezTo>
                          <a:cubicBezTo>
                            <a:pt x="13651" y="0"/>
                            <a:pt x="23322" y="9670"/>
                            <a:pt x="23322" y="21600"/>
                          </a:cubicBezTo>
                        </a:path>
                        <a:path w="23322" h="21600" stroke="0" extrusionOk="0">
                          <a:moveTo>
                            <a:pt x="-1" y="68"/>
                          </a:moveTo>
                          <a:cubicBezTo>
                            <a:pt x="572" y="22"/>
                            <a:pt x="1147" y="-1"/>
                            <a:pt x="1722" y="0"/>
                          </a:cubicBezTo>
                          <a:cubicBezTo>
                            <a:pt x="13651" y="0"/>
                            <a:pt x="23322" y="9670"/>
                            <a:pt x="23322" y="21600"/>
                          </a:cubicBezTo>
                          <a:lnTo>
                            <a:pt x="1722" y="21600"/>
                          </a:lnTo>
                          <a:lnTo>
                            <a:pt x="-1" y="68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5" name="Arc 39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52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6" name="Arc 399"/>
                    <p:cNvSpPr>
                      <a:spLocks/>
                    </p:cNvSpPr>
                    <p:nvPr/>
                  </p:nvSpPr>
                  <p:spPr bwMode="auto">
                    <a:xfrm>
                      <a:off x="3783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" name="Line 4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85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8" name="Rectangle 4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4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59" name="Line 4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51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0" name="Line 4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72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0" name="Group 404"/>
                  <p:cNvGrpSpPr>
                    <a:grpSpLocks/>
                  </p:cNvGrpSpPr>
                  <p:nvPr/>
                </p:nvGrpSpPr>
                <p:grpSpPr bwMode="auto">
                  <a:xfrm>
                    <a:off x="3782" y="3769"/>
                    <a:ext cx="39" cy="44"/>
                    <a:chOff x="3782" y="3769"/>
                    <a:chExt cx="39" cy="44"/>
                  </a:xfrm>
                </p:grpSpPr>
                <p:sp>
                  <p:nvSpPr>
                    <p:cNvPr id="241" name="Arc 405"/>
                    <p:cNvSpPr>
                      <a:spLocks/>
                    </p:cNvSpPr>
                    <p:nvPr/>
                  </p:nvSpPr>
                  <p:spPr bwMode="auto">
                    <a:xfrm>
                      <a:off x="3787" y="3777"/>
                      <a:ext cx="8" cy="11"/>
                    </a:xfrm>
                    <a:custGeom>
                      <a:avLst/>
                      <a:gdLst>
                        <a:gd name="T0" fmla="*/ 0 w 24215"/>
                        <a:gd name="T1" fmla="*/ 0 h 21600"/>
                        <a:gd name="T2" fmla="*/ 0 w 24215"/>
                        <a:gd name="T3" fmla="*/ 0 h 21600"/>
                        <a:gd name="T4" fmla="*/ 0 w 2421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215" h="21600" fill="none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</a:path>
                        <a:path w="24215" h="21600" stroke="0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  <a:lnTo>
                            <a:pt x="2727" y="21600"/>
                          </a:lnTo>
                          <a:lnTo>
                            <a:pt x="-1" y="17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Arc 406"/>
                    <p:cNvSpPr>
                      <a:spLocks/>
                    </p:cNvSpPr>
                    <p:nvPr/>
                  </p:nvSpPr>
                  <p:spPr bwMode="auto">
                    <a:xfrm>
                      <a:off x="3782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3" name="Arc 40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89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Arc 40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97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Arc 40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783" y="3769"/>
                      <a:ext cx="1" cy="7"/>
                    </a:xfrm>
                    <a:custGeom>
                      <a:avLst/>
                      <a:gdLst>
                        <a:gd name="T0" fmla="*/ 0 w 41454"/>
                        <a:gd name="T1" fmla="*/ 0 h 43200"/>
                        <a:gd name="T2" fmla="*/ 0 w 41454"/>
                        <a:gd name="T3" fmla="*/ 0 h 43200"/>
                        <a:gd name="T4" fmla="*/ 0 w 41454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1454" h="43200" fill="none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</a:path>
                        <a:path w="41454" h="43200" stroke="0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  <a:lnTo>
                            <a:pt x="19854" y="21600"/>
                          </a:lnTo>
                          <a:lnTo>
                            <a:pt x="1985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" name="Arc 410"/>
                    <p:cNvSpPr>
                      <a:spLocks/>
                    </p:cNvSpPr>
                    <p:nvPr/>
                  </p:nvSpPr>
                  <p:spPr bwMode="auto">
                    <a:xfrm>
                      <a:off x="3814" y="3806"/>
                      <a:ext cx="4" cy="4"/>
                    </a:xfrm>
                    <a:custGeom>
                      <a:avLst/>
                      <a:gdLst>
                        <a:gd name="T0" fmla="*/ 0 w 25731"/>
                        <a:gd name="T1" fmla="*/ 0 h 21600"/>
                        <a:gd name="T2" fmla="*/ 0 w 25731"/>
                        <a:gd name="T3" fmla="*/ 0 h 21600"/>
                        <a:gd name="T4" fmla="*/ 0 w 2573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5731" h="21600" fill="none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</a:path>
                        <a:path w="25731" h="21600" stroke="0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  <a:lnTo>
                            <a:pt x="5239" y="21600"/>
                          </a:lnTo>
                          <a:lnTo>
                            <a:pt x="-1" y="64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" name="Line 4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15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8" name="Rectangle 4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3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249" name="Line 4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85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Line 4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02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6" name="Group 415"/>
                <p:cNvGrpSpPr>
                  <a:grpSpLocks/>
                </p:cNvGrpSpPr>
                <p:nvPr/>
              </p:nvGrpSpPr>
              <p:grpSpPr bwMode="auto">
                <a:xfrm>
                  <a:off x="3466" y="3751"/>
                  <a:ext cx="45" cy="47"/>
                  <a:chOff x="3466" y="3751"/>
                  <a:chExt cx="45" cy="47"/>
                </a:xfrm>
              </p:grpSpPr>
              <p:sp>
                <p:nvSpPr>
                  <p:cNvPr id="223" name="Arc 416"/>
                  <p:cNvSpPr>
                    <a:spLocks/>
                  </p:cNvSpPr>
                  <p:nvPr/>
                </p:nvSpPr>
                <p:spPr bwMode="auto">
                  <a:xfrm>
                    <a:off x="3500" y="3765"/>
                    <a:ext cx="8" cy="12"/>
                  </a:xfrm>
                  <a:custGeom>
                    <a:avLst/>
                    <a:gdLst>
                      <a:gd name="T0" fmla="*/ 0 w 21539"/>
                      <a:gd name="T1" fmla="*/ 0 h 21463"/>
                      <a:gd name="T2" fmla="*/ 0 w 21539"/>
                      <a:gd name="T3" fmla="*/ 0 h 21463"/>
                      <a:gd name="T4" fmla="*/ 0 w 21539"/>
                      <a:gd name="T5" fmla="*/ 0 h 2146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9" h="21463" fill="none" extrusionOk="0">
                        <a:moveTo>
                          <a:pt x="0" y="19836"/>
                        </a:moveTo>
                        <a:cubicBezTo>
                          <a:pt x="781" y="9493"/>
                          <a:pt x="8804" y="1165"/>
                          <a:pt x="19110" y="-1"/>
                        </a:cubicBezTo>
                      </a:path>
                      <a:path w="21539" h="21463" stroke="0" extrusionOk="0">
                        <a:moveTo>
                          <a:pt x="0" y="19836"/>
                        </a:moveTo>
                        <a:cubicBezTo>
                          <a:pt x="781" y="9493"/>
                          <a:pt x="8804" y="1165"/>
                          <a:pt x="19110" y="-1"/>
                        </a:cubicBezTo>
                        <a:lnTo>
                          <a:pt x="21539" y="21463"/>
                        </a:lnTo>
                        <a:lnTo>
                          <a:pt x="0" y="19836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rc 417"/>
                  <p:cNvSpPr>
                    <a:spLocks/>
                  </p:cNvSpPr>
                  <p:nvPr/>
                </p:nvSpPr>
                <p:spPr bwMode="auto">
                  <a:xfrm>
                    <a:off x="3509" y="3771"/>
                    <a:ext cx="0" cy="4"/>
                  </a:xfrm>
                  <a:custGeom>
                    <a:avLst/>
                    <a:gdLst>
                      <a:gd name="T0" fmla="*/ 0 w 21563"/>
                      <a:gd name="T1" fmla="*/ 0 h 10106"/>
                      <a:gd name="T2" fmla="*/ 0 w 21563"/>
                      <a:gd name="T3" fmla="*/ 0 h 10106"/>
                      <a:gd name="T4" fmla="*/ 0 w 21563"/>
                      <a:gd name="T5" fmla="*/ 0 h 1010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63" h="10106" fill="none" extrusionOk="0">
                        <a:moveTo>
                          <a:pt x="0" y="8838"/>
                        </a:moveTo>
                        <a:cubicBezTo>
                          <a:pt x="181" y="5748"/>
                          <a:pt x="1025" y="2734"/>
                          <a:pt x="2472" y="-1"/>
                        </a:cubicBezTo>
                      </a:path>
                      <a:path w="21563" h="10106" stroke="0" extrusionOk="0">
                        <a:moveTo>
                          <a:pt x="0" y="8838"/>
                        </a:moveTo>
                        <a:cubicBezTo>
                          <a:pt x="181" y="5748"/>
                          <a:pt x="1025" y="2734"/>
                          <a:pt x="2472" y="-1"/>
                        </a:cubicBezTo>
                        <a:lnTo>
                          <a:pt x="21563" y="10106"/>
                        </a:lnTo>
                        <a:lnTo>
                          <a:pt x="0" y="8838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" name="Arc 418"/>
                  <p:cNvSpPr>
                    <a:spLocks/>
                  </p:cNvSpPr>
                  <p:nvPr/>
                </p:nvSpPr>
                <p:spPr bwMode="auto">
                  <a:xfrm rot="10800000">
                    <a:off x="3484" y="3777"/>
                    <a:ext cx="21" cy="18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6" name="Arc 419"/>
                  <p:cNvSpPr>
                    <a:spLocks/>
                  </p:cNvSpPr>
                  <p:nvPr/>
                </p:nvSpPr>
                <p:spPr bwMode="auto">
                  <a:xfrm rot="10800000">
                    <a:off x="3485" y="3778"/>
                    <a:ext cx="11" cy="13"/>
                  </a:xfrm>
                  <a:custGeom>
                    <a:avLst/>
                    <a:gdLst>
                      <a:gd name="T0" fmla="*/ 0 w 21546"/>
                      <a:gd name="T1" fmla="*/ 0 h 21524"/>
                      <a:gd name="T2" fmla="*/ 0 w 21546"/>
                      <a:gd name="T3" fmla="*/ 0 h 21524"/>
                      <a:gd name="T4" fmla="*/ 0 w 21546"/>
                      <a:gd name="T5" fmla="*/ 0 h 215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6" h="21524" fill="none" extrusionOk="0">
                        <a:moveTo>
                          <a:pt x="0" y="19995"/>
                        </a:moveTo>
                        <a:cubicBezTo>
                          <a:pt x="753" y="9375"/>
                          <a:pt x="9132" y="889"/>
                          <a:pt x="19740" y="-1"/>
                        </a:cubicBezTo>
                      </a:path>
                      <a:path w="21546" h="21524" stroke="0" extrusionOk="0">
                        <a:moveTo>
                          <a:pt x="0" y="19995"/>
                        </a:moveTo>
                        <a:cubicBezTo>
                          <a:pt x="753" y="9375"/>
                          <a:pt x="9132" y="889"/>
                          <a:pt x="19740" y="-1"/>
                        </a:cubicBezTo>
                        <a:lnTo>
                          <a:pt x="21546" y="21524"/>
                        </a:lnTo>
                        <a:lnTo>
                          <a:pt x="0" y="19995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7" name="Arc 420"/>
                  <p:cNvSpPr>
                    <a:spLocks/>
                  </p:cNvSpPr>
                  <p:nvPr/>
                </p:nvSpPr>
                <p:spPr bwMode="auto">
                  <a:xfrm rot="10800000">
                    <a:off x="3507" y="3758"/>
                    <a:ext cx="4" cy="4"/>
                  </a:xfrm>
                  <a:custGeom>
                    <a:avLst/>
                    <a:gdLst>
                      <a:gd name="T0" fmla="*/ 0 w 21600"/>
                      <a:gd name="T1" fmla="*/ 0 h 25731"/>
                      <a:gd name="T2" fmla="*/ 0 w 21600"/>
                      <a:gd name="T3" fmla="*/ 0 h 25731"/>
                      <a:gd name="T4" fmla="*/ 0 w 21600"/>
                      <a:gd name="T5" fmla="*/ 0 h 257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5731" fill="none" extrusionOk="0">
                        <a:moveTo>
                          <a:pt x="14769" y="25730"/>
                        </a:moveTo>
                        <a:cubicBezTo>
                          <a:pt x="5949" y="22790"/>
                          <a:pt x="0" y="14536"/>
                          <a:pt x="0" y="5239"/>
                        </a:cubicBezTo>
                        <a:cubicBezTo>
                          <a:pt x="-1" y="3472"/>
                          <a:pt x="216" y="1713"/>
                          <a:pt x="644" y="-1"/>
                        </a:cubicBezTo>
                      </a:path>
                      <a:path w="21600" h="25731" stroke="0" extrusionOk="0">
                        <a:moveTo>
                          <a:pt x="14769" y="25730"/>
                        </a:moveTo>
                        <a:cubicBezTo>
                          <a:pt x="5949" y="22790"/>
                          <a:pt x="0" y="14536"/>
                          <a:pt x="0" y="5239"/>
                        </a:cubicBezTo>
                        <a:cubicBezTo>
                          <a:pt x="-1" y="3472"/>
                          <a:pt x="216" y="1713"/>
                          <a:pt x="644" y="-1"/>
                        </a:cubicBezTo>
                        <a:lnTo>
                          <a:pt x="21600" y="5239"/>
                        </a:lnTo>
                        <a:lnTo>
                          <a:pt x="14769" y="2573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8" name="Arc 421"/>
                  <p:cNvSpPr>
                    <a:spLocks/>
                  </p:cNvSpPr>
                  <p:nvPr/>
                </p:nvSpPr>
                <p:spPr bwMode="auto">
                  <a:xfrm>
                    <a:off x="3478" y="3794"/>
                    <a:ext cx="2" cy="0"/>
                  </a:xfrm>
                  <a:custGeom>
                    <a:avLst/>
                    <a:gdLst>
                      <a:gd name="T0" fmla="*/ 0 w 9660"/>
                      <a:gd name="T1" fmla="*/ 0 h 21493"/>
                      <a:gd name="T2" fmla="*/ 0 w 9660"/>
                      <a:gd name="T3" fmla="*/ 0 h 21493"/>
                      <a:gd name="T4" fmla="*/ 0 w 9660"/>
                      <a:gd name="T5" fmla="*/ 0 h 2149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660" h="21493" fill="none" extrusionOk="0">
                        <a:moveTo>
                          <a:pt x="0" y="2173"/>
                        </a:moveTo>
                        <a:cubicBezTo>
                          <a:pt x="2350" y="998"/>
                          <a:pt x="4896" y="261"/>
                          <a:pt x="7511" y="0"/>
                        </a:cubicBezTo>
                      </a:path>
                      <a:path w="9660" h="21493" stroke="0" extrusionOk="0">
                        <a:moveTo>
                          <a:pt x="0" y="2173"/>
                        </a:moveTo>
                        <a:cubicBezTo>
                          <a:pt x="2350" y="998"/>
                          <a:pt x="4896" y="261"/>
                          <a:pt x="7511" y="0"/>
                        </a:cubicBezTo>
                        <a:lnTo>
                          <a:pt x="9660" y="21493"/>
                        </a:lnTo>
                        <a:lnTo>
                          <a:pt x="0" y="217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9" name="Line 42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66" y="3788"/>
                    <a:ext cx="17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0" name="Line 42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00" y="3768"/>
                    <a:ext cx="11" cy="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1" name="Line 4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7" y="3751"/>
                    <a:ext cx="11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7" name="Group 425"/>
                <p:cNvGrpSpPr>
                  <a:grpSpLocks/>
                </p:cNvGrpSpPr>
                <p:nvPr/>
              </p:nvGrpSpPr>
              <p:grpSpPr bwMode="auto">
                <a:xfrm>
                  <a:off x="3446" y="3731"/>
                  <a:ext cx="44" cy="48"/>
                  <a:chOff x="3446" y="3731"/>
                  <a:chExt cx="44" cy="48"/>
                </a:xfrm>
              </p:grpSpPr>
              <p:sp>
                <p:nvSpPr>
                  <p:cNvPr id="215" name="Arc 426"/>
                  <p:cNvSpPr>
                    <a:spLocks/>
                  </p:cNvSpPr>
                  <p:nvPr/>
                </p:nvSpPr>
                <p:spPr bwMode="auto">
                  <a:xfrm>
                    <a:off x="3481" y="3745"/>
                    <a:ext cx="7" cy="12"/>
                  </a:xfrm>
                  <a:custGeom>
                    <a:avLst/>
                    <a:gdLst>
                      <a:gd name="T0" fmla="*/ 0 w 21540"/>
                      <a:gd name="T1" fmla="*/ 0 h 21425"/>
                      <a:gd name="T2" fmla="*/ 0 w 21540"/>
                      <a:gd name="T3" fmla="*/ 0 h 21425"/>
                      <a:gd name="T4" fmla="*/ 0 w 21540"/>
                      <a:gd name="T5" fmla="*/ 0 h 214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0" h="21425" fill="none" extrusionOk="0">
                        <a:moveTo>
                          <a:pt x="0" y="19810"/>
                        </a:moveTo>
                        <a:cubicBezTo>
                          <a:pt x="767" y="9582"/>
                          <a:pt x="8620" y="1304"/>
                          <a:pt x="18793" y="0"/>
                        </a:cubicBezTo>
                      </a:path>
                      <a:path w="21540" h="21425" stroke="0" extrusionOk="0">
                        <a:moveTo>
                          <a:pt x="0" y="19810"/>
                        </a:moveTo>
                        <a:cubicBezTo>
                          <a:pt x="767" y="9582"/>
                          <a:pt x="8620" y="1304"/>
                          <a:pt x="18793" y="0"/>
                        </a:cubicBezTo>
                        <a:lnTo>
                          <a:pt x="21540" y="21425"/>
                        </a:lnTo>
                        <a:lnTo>
                          <a:pt x="0" y="1981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rc 427"/>
                  <p:cNvSpPr>
                    <a:spLocks/>
                  </p:cNvSpPr>
                  <p:nvPr/>
                </p:nvSpPr>
                <p:spPr bwMode="auto">
                  <a:xfrm>
                    <a:off x="3488" y="3748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rc 428"/>
                  <p:cNvSpPr>
                    <a:spLocks/>
                  </p:cNvSpPr>
                  <p:nvPr/>
                </p:nvSpPr>
                <p:spPr bwMode="auto">
                  <a:xfrm rot="10800000">
                    <a:off x="3463" y="3759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4"/>
                      <a:gd name="T2" fmla="*/ 0 w 21600"/>
                      <a:gd name="T3" fmla="*/ 0 h 21574"/>
                      <a:gd name="T4" fmla="*/ 0 w 21600"/>
                      <a:gd name="T5" fmla="*/ 0 h 215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4" fill="none" extrusionOk="0">
                        <a:moveTo>
                          <a:pt x="0" y="21573"/>
                        </a:moveTo>
                        <a:cubicBezTo>
                          <a:pt x="0" y="10053"/>
                          <a:pt x="9041" y="560"/>
                          <a:pt x="20547" y="-1"/>
                        </a:cubicBezTo>
                      </a:path>
                      <a:path w="21600" h="21574" stroke="0" extrusionOk="0">
                        <a:moveTo>
                          <a:pt x="0" y="21573"/>
                        </a:moveTo>
                        <a:cubicBezTo>
                          <a:pt x="0" y="10053"/>
                          <a:pt x="9041" y="560"/>
                          <a:pt x="20547" y="-1"/>
                        </a:cubicBezTo>
                        <a:lnTo>
                          <a:pt x="21600" y="21574"/>
                        </a:lnTo>
                        <a:lnTo>
                          <a:pt x="0" y="2157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rc 429"/>
                  <p:cNvSpPr>
                    <a:spLocks/>
                  </p:cNvSpPr>
                  <p:nvPr/>
                </p:nvSpPr>
                <p:spPr bwMode="auto">
                  <a:xfrm rot="10800000">
                    <a:off x="3463" y="3759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25"/>
                      <a:gd name="T2" fmla="*/ 0 w 21600"/>
                      <a:gd name="T3" fmla="*/ 0 h 21525"/>
                      <a:gd name="T4" fmla="*/ 0 w 21600"/>
                      <a:gd name="T5" fmla="*/ 0 h 215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25" fill="none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</a:path>
                      <a:path w="21600" h="21525" stroke="0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  <a:lnTo>
                          <a:pt x="21600" y="21525"/>
                        </a:lnTo>
                        <a:lnTo>
                          <a:pt x="0" y="215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rc 430"/>
                  <p:cNvSpPr>
                    <a:spLocks/>
                  </p:cNvSpPr>
                  <p:nvPr/>
                </p:nvSpPr>
                <p:spPr bwMode="auto">
                  <a:xfrm rot="10800000">
                    <a:off x="3490" y="3736"/>
                    <a:ext cx="0" cy="6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rc 431"/>
                  <p:cNvSpPr>
                    <a:spLocks/>
                  </p:cNvSpPr>
                  <p:nvPr/>
                </p:nvSpPr>
                <p:spPr bwMode="auto">
                  <a:xfrm>
                    <a:off x="3455" y="3774"/>
                    <a:ext cx="11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Line 43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46" y="3768"/>
                    <a:ext cx="16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Line 4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56" y="3731"/>
                    <a:ext cx="13" cy="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" name="Group 434"/>
                <p:cNvGrpSpPr>
                  <a:grpSpLocks/>
                </p:cNvGrpSpPr>
                <p:nvPr/>
              </p:nvGrpSpPr>
              <p:grpSpPr bwMode="auto">
                <a:xfrm>
                  <a:off x="3405" y="3697"/>
                  <a:ext cx="45" cy="45"/>
                  <a:chOff x="3405" y="3697"/>
                  <a:chExt cx="45" cy="45"/>
                </a:xfrm>
              </p:grpSpPr>
              <p:sp>
                <p:nvSpPr>
                  <p:cNvPr id="208" name="Arc 435"/>
                  <p:cNvSpPr>
                    <a:spLocks/>
                  </p:cNvSpPr>
                  <p:nvPr/>
                </p:nvSpPr>
                <p:spPr bwMode="auto">
                  <a:xfrm>
                    <a:off x="3437" y="3706"/>
                    <a:ext cx="9" cy="13"/>
                  </a:xfrm>
                  <a:custGeom>
                    <a:avLst/>
                    <a:gdLst>
                      <a:gd name="T0" fmla="*/ 0 w 21600"/>
                      <a:gd name="T1" fmla="*/ 0 h 21452"/>
                      <a:gd name="T2" fmla="*/ 0 w 21600"/>
                      <a:gd name="T3" fmla="*/ 0 h 21452"/>
                      <a:gd name="T4" fmla="*/ 0 w 21600"/>
                      <a:gd name="T5" fmla="*/ 0 h 214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452" fill="none" extrusionOk="0">
                        <a:moveTo>
                          <a:pt x="0" y="21451"/>
                        </a:moveTo>
                        <a:cubicBezTo>
                          <a:pt x="0" y="10499"/>
                          <a:pt x="8198" y="1279"/>
                          <a:pt x="19075" y="-1"/>
                        </a:cubicBezTo>
                      </a:path>
                      <a:path w="21600" h="21452" stroke="0" extrusionOk="0">
                        <a:moveTo>
                          <a:pt x="0" y="21451"/>
                        </a:moveTo>
                        <a:cubicBezTo>
                          <a:pt x="0" y="10499"/>
                          <a:pt x="8198" y="1279"/>
                          <a:pt x="19075" y="-1"/>
                        </a:cubicBezTo>
                        <a:lnTo>
                          <a:pt x="21600" y="21452"/>
                        </a:lnTo>
                        <a:lnTo>
                          <a:pt x="0" y="21451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rc 436"/>
                  <p:cNvSpPr>
                    <a:spLocks/>
                  </p:cNvSpPr>
                  <p:nvPr/>
                </p:nvSpPr>
                <p:spPr bwMode="auto">
                  <a:xfrm>
                    <a:off x="3449" y="3710"/>
                    <a:ext cx="1" cy="7"/>
                  </a:xfrm>
                  <a:custGeom>
                    <a:avLst/>
                    <a:gdLst>
                      <a:gd name="T0" fmla="*/ 0 w 21516"/>
                      <a:gd name="T1" fmla="*/ 0 h 18279"/>
                      <a:gd name="T2" fmla="*/ 0 w 21516"/>
                      <a:gd name="T3" fmla="*/ 0 h 18279"/>
                      <a:gd name="T4" fmla="*/ 0 w 21516"/>
                      <a:gd name="T5" fmla="*/ 0 h 1827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16" h="18279" fill="none" extrusionOk="0">
                        <a:moveTo>
                          <a:pt x="-1" y="16379"/>
                        </a:moveTo>
                        <a:cubicBezTo>
                          <a:pt x="593" y="9656"/>
                          <a:pt x="4295" y="3596"/>
                          <a:pt x="10007" y="0"/>
                        </a:cubicBezTo>
                      </a:path>
                      <a:path w="21516" h="18279" stroke="0" extrusionOk="0">
                        <a:moveTo>
                          <a:pt x="-1" y="16379"/>
                        </a:moveTo>
                        <a:cubicBezTo>
                          <a:pt x="593" y="9656"/>
                          <a:pt x="4295" y="3596"/>
                          <a:pt x="10007" y="0"/>
                        </a:cubicBezTo>
                        <a:lnTo>
                          <a:pt x="21516" y="18279"/>
                        </a:lnTo>
                        <a:lnTo>
                          <a:pt x="-1" y="16379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rc 437"/>
                  <p:cNvSpPr>
                    <a:spLocks/>
                  </p:cNvSpPr>
                  <p:nvPr/>
                </p:nvSpPr>
                <p:spPr bwMode="auto">
                  <a:xfrm rot="10800000">
                    <a:off x="3422" y="3720"/>
                    <a:ext cx="22" cy="18"/>
                  </a:xfrm>
                  <a:custGeom>
                    <a:avLst/>
                    <a:gdLst>
                      <a:gd name="T0" fmla="*/ 0 w 21600"/>
                      <a:gd name="T1" fmla="*/ 0 h 21577"/>
                      <a:gd name="T2" fmla="*/ 0 w 21600"/>
                      <a:gd name="T3" fmla="*/ 0 h 21577"/>
                      <a:gd name="T4" fmla="*/ 0 w 21600"/>
                      <a:gd name="T5" fmla="*/ 0 h 2157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7" fill="none" extrusionOk="0">
                        <a:moveTo>
                          <a:pt x="0" y="21576"/>
                        </a:moveTo>
                        <a:cubicBezTo>
                          <a:pt x="0" y="10038"/>
                          <a:pt x="9069" y="536"/>
                          <a:pt x="20596" y="0"/>
                        </a:cubicBezTo>
                      </a:path>
                      <a:path w="21600" h="21577" stroke="0" extrusionOk="0">
                        <a:moveTo>
                          <a:pt x="0" y="21576"/>
                        </a:moveTo>
                        <a:cubicBezTo>
                          <a:pt x="0" y="10038"/>
                          <a:pt x="9069" y="536"/>
                          <a:pt x="20596" y="0"/>
                        </a:cubicBezTo>
                        <a:lnTo>
                          <a:pt x="21600" y="21577"/>
                        </a:lnTo>
                        <a:lnTo>
                          <a:pt x="0" y="21576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rc 438"/>
                  <p:cNvSpPr>
                    <a:spLocks/>
                  </p:cNvSpPr>
                  <p:nvPr/>
                </p:nvSpPr>
                <p:spPr bwMode="auto">
                  <a:xfrm rot="10800000">
                    <a:off x="3422" y="3720"/>
                    <a:ext cx="13" cy="13"/>
                  </a:xfrm>
                  <a:custGeom>
                    <a:avLst/>
                    <a:gdLst>
                      <a:gd name="T0" fmla="*/ 0 w 21600"/>
                      <a:gd name="T1" fmla="*/ 0 h 21531"/>
                      <a:gd name="T2" fmla="*/ 0 w 21600"/>
                      <a:gd name="T3" fmla="*/ 0 h 21531"/>
                      <a:gd name="T4" fmla="*/ 0 w 21600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31" fill="none" extrusionOk="0">
                        <a:moveTo>
                          <a:pt x="0" y="21530"/>
                        </a:moveTo>
                        <a:cubicBezTo>
                          <a:pt x="0" y="10269"/>
                          <a:pt x="8652" y="897"/>
                          <a:pt x="19877" y="-1"/>
                        </a:cubicBezTo>
                      </a:path>
                      <a:path w="21600" h="21531" stroke="0" extrusionOk="0">
                        <a:moveTo>
                          <a:pt x="0" y="21530"/>
                        </a:moveTo>
                        <a:cubicBezTo>
                          <a:pt x="0" y="10269"/>
                          <a:pt x="8652" y="897"/>
                          <a:pt x="19877" y="-1"/>
                        </a:cubicBezTo>
                        <a:lnTo>
                          <a:pt x="21600" y="21531"/>
                        </a:lnTo>
                        <a:lnTo>
                          <a:pt x="0" y="2153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rc 439"/>
                  <p:cNvSpPr>
                    <a:spLocks/>
                  </p:cNvSpPr>
                  <p:nvPr/>
                </p:nvSpPr>
                <p:spPr bwMode="auto">
                  <a:xfrm rot="10800000">
                    <a:off x="3448" y="3697"/>
                    <a:ext cx="0" cy="7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rc 440"/>
                  <p:cNvSpPr>
                    <a:spLocks/>
                  </p:cNvSpPr>
                  <p:nvPr/>
                </p:nvSpPr>
                <p:spPr bwMode="auto">
                  <a:xfrm>
                    <a:off x="3414" y="3737"/>
                    <a:ext cx="11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Line 44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05" y="3731"/>
                    <a:ext cx="16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" name="Group 442"/>
                <p:cNvGrpSpPr>
                  <a:grpSpLocks/>
                </p:cNvGrpSpPr>
                <p:nvPr/>
              </p:nvGrpSpPr>
              <p:grpSpPr bwMode="auto">
                <a:xfrm>
                  <a:off x="3426" y="3711"/>
                  <a:ext cx="43" cy="48"/>
                  <a:chOff x="3426" y="3711"/>
                  <a:chExt cx="43" cy="48"/>
                </a:xfrm>
              </p:grpSpPr>
              <p:sp>
                <p:nvSpPr>
                  <p:cNvPr id="200" name="Arc 443"/>
                  <p:cNvSpPr>
                    <a:spLocks/>
                  </p:cNvSpPr>
                  <p:nvPr/>
                </p:nvSpPr>
                <p:spPr bwMode="auto">
                  <a:xfrm>
                    <a:off x="3460" y="3724"/>
                    <a:ext cx="7" cy="13"/>
                  </a:xfrm>
                  <a:custGeom>
                    <a:avLst/>
                    <a:gdLst>
                      <a:gd name="T0" fmla="*/ 0 w 21548"/>
                      <a:gd name="T1" fmla="*/ 0 h 21424"/>
                      <a:gd name="T2" fmla="*/ 0 w 21548"/>
                      <a:gd name="T3" fmla="*/ 0 h 21424"/>
                      <a:gd name="T4" fmla="*/ 0 w 21548"/>
                      <a:gd name="T5" fmla="*/ 0 h 214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8" h="21424" fill="none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</a:path>
                      <a:path w="21548" h="21424" stroke="0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  <a:lnTo>
                          <a:pt x="21548" y="21424"/>
                        </a:lnTo>
                        <a:lnTo>
                          <a:pt x="-1" y="1992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rc 444"/>
                  <p:cNvSpPr>
                    <a:spLocks/>
                  </p:cNvSpPr>
                  <p:nvPr/>
                </p:nvSpPr>
                <p:spPr bwMode="auto">
                  <a:xfrm>
                    <a:off x="3467" y="3727"/>
                    <a:ext cx="2" cy="8"/>
                  </a:xfrm>
                  <a:custGeom>
                    <a:avLst/>
                    <a:gdLst>
                      <a:gd name="T0" fmla="*/ 0 w 21600"/>
                      <a:gd name="T1" fmla="*/ 0 h 19320"/>
                      <a:gd name="T2" fmla="*/ 0 w 21600"/>
                      <a:gd name="T3" fmla="*/ 0 h 19320"/>
                      <a:gd name="T4" fmla="*/ 0 w 21600"/>
                      <a:gd name="T5" fmla="*/ 0 h 1932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9320" fill="none" extrusionOk="0">
                        <a:moveTo>
                          <a:pt x="0" y="19319"/>
                        </a:moveTo>
                        <a:cubicBezTo>
                          <a:pt x="0" y="11138"/>
                          <a:pt x="4622" y="3659"/>
                          <a:pt x="11940" y="0"/>
                        </a:cubicBezTo>
                      </a:path>
                      <a:path w="21600" h="19320" stroke="0" extrusionOk="0">
                        <a:moveTo>
                          <a:pt x="0" y="19319"/>
                        </a:moveTo>
                        <a:cubicBezTo>
                          <a:pt x="0" y="11138"/>
                          <a:pt x="4622" y="3659"/>
                          <a:pt x="11940" y="0"/>
                        </a:cubicBezTo>
                        <a:lnTo>
                          <a:pt x="21600" y="19320"/>
                        </a:lnTo>
                        <a:lnTo>
                          <a:pt x="0" y="19319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rc 445"/>
                  <p:cNvSpPr>
                    <a:spLocks/>
                  </p:cNvSpPr>
                  <p:nvPr/>
                </p:nvSpPr>
                <p:spPr bwMode="auto">
                  <a:xfrm rot="10800000">
                    <a:off x="3442" y="3740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rc 446"/>
                  <p:cNvSpPr>
                    <a:spLocks/>
                  </p:cNvSpPr>
                  <p:nvPr/>
                </p:nvSpPr>
                <p:spPr bwMode="auto">
                  <a:xfrm rot="10800000">
                    <a:off x="3442" y="3740"/>
                    <a:ext cx="12" cy="12"/>
                  </a:xfrm>
                  <a:custGeom>
                    <a:avLst/>
                    <a:gdLst>
                      <a:gd name="T0" fmla="*/ 0 w 21531"/>
                      <a:gd name="T1" fmla="*/ 0 h 21531"/>
                      <a:gd name="T2" fmla="*/ 0 w 21531"/>
                      <a:gd name="T3" fmla="*/ 0 h 21531"/>
                      <a:gd name="T4" fmla="*/ 0 w 21531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531" fill="none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</a:path>
                      <a:path w="21531" h="21531" stroke="0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  <a:lnTo>
                          <a:pt x="21531" y="21531"/>
                        </a:lnTo>
                        <a:lnTo>
                          <a:pt x="-1" y="19808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rc 447"/>
                  <p:cNvSpPr>
                    <a:spLocks/>
                  </p:cNvSpPr>
                  <p:nvPr/>
                </p:nvSpPr>
                <p:spPr bwMode="auto">
                  <a:xfrm rot="10800000">
                    <a:off x="3468" y="3716"/>
                    <a:ext cx="0" cy="6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rc 448"/>
                  <p:cNvSpPr>
                    <a:spLocks/>
                  </p:cNvSpPr>
                  <p:nvPr/>
                </p:nvSpPr>
                <p:spPr bwMode="auto">
                  <a:xfrm>
                    <a:off x="3435" y="3754"/>
                    <a:ext cx="6" cy="1"/>
                  </a:xfrm>
                  <a:custGeom>
                    <a:avLst/>
                    <a:gdLst>
                      <a:gd name="T0" fmla="*/ 0 w 21600"/>
                      <a:gd name="T1" fmla="*/ 0 h 21252"/>
                      <a:gd name="T2" fmla="*/ 0 w 21600"/>
                      <a:gd name="T3" fmla="*/ 0 h 21252"/>
                      <a:gd name="T4" fmla="*/ 0 w 21600"/>
                      <a:gd name="T5" fmla="*/ 0 h 212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252" fill="none" extrusionOk="0">
                        <a:moveTo>
                          <a:pt x="0" y="21251"/>
                        </a:moveTo>
                        <a:cubicBezTo>
                          <a:pt x="0" y="10813"/>
                          <a:pt x="7465" y="1867"/>
                          <a:pt x="17736" y="0"/>
                        </a:cubicBezTo>
                      </a:path>
                      <a:path w="21600" h="21252" stroke="0" extrusionOk="0">
                        <a:moveTo>
                          <a:pt x="0" y="21251"/>
                        </a:moveTo>
                        <a:cubicBezTo>
                          <a:pt x="0" y="10813"/>
                          <a:pt x="7465" y="1867"/>
                          <a:pt x="17736" y="0"/>
                        </a:cubicBezTo>
                        <a:lnTo>
                          <a:pt x="21600" y="21252"/>
                        </a:lnTo>
                        <a:lnTo>
                          <a:pt x="0" y="21251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Line 4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26" y="3749"/>
                    <a:ext cx="15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Line 4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36" y="3711"/>
                    <a:ext cx="11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0" name="Rectangle 451"/>
              <p:cNvSpPr>
                <a:spLocks noChangeArrowheads="1"/>
              </p:cNvSpPr>
              <p:nvPr/>
            </p:nvSpPr>
            <p:spPr bwMode="auto">
              <a:xfrm>
                <a:off x="3464" y="3657"/>
                <a:ext cx="360" cy="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5562" tIns="28575" rIns="55562" bIns="28575">
                <a:spAutoFit/>
              </a:bodyPr>
              <a:lstStyle>
                <a:lvl1pPr defTabSz="32861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274638" indent="-28575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549275" indent="-228600" defTabSz="328613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822325" indent="-22860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1096963" indent="-228600" defTabSz="32861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15541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0113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24685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29257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</a:rPr>
                  <a:t>XC4000</a:t>
                </a:r>
              </a:p>
            </p:txBody>
          </p:sp>
        </p:grpSp>
        <p:grpSp>
          <p:nvGrpSpPr>
            <p:cNvPr id="46" name="Group 452"/>
            <p:cNvGrpSpPr>
              <a:grpSpLocks/>
            </p:cNvGrpSpPr>
            <p:nvPr/>
          </p:nvGrpSpPr>
          <p:grpSpPr bwMode="auto">
            <a:xfrm>
              <a:off x="3043" y="3657"/>
              <a:ext cx="428" cy="156"/>
              <a:chOff x="3043" y="3657"/>
              <a:chExt cx="428" cy="156"/>
            </a:xfrm>
          </p:grpSpPr>
          <p:grpSp>
            <p:nvGrpSpPr>
              <p:cNvPr id="47" name="Group 453"/>
              <p:cNvGrpSpPr>
                <a:grpSpLocks/>
              </p:cNvGrpSpPr>
              <p:nvPr/>
            </p:nvGrpSpPr>
            <p:grpSpPr bwMode="auto">
              <a:xfrm>
                <a:off x="3043" y="3668"/>
                <a:ext cx="417" cy="145"/>
                <a:chOff x="3043" y="3668"/>
                <a:chExt cx="417" cy="145"/>
              </a:xfrm>
            </p:grpSpPr>
            <p:sp>
              <p:nvSpPr>
                <p:cNvPr id="49" name="Freeform 454"/>
                <p:cNvSpPr>
                  <a:spLocks/>
                </p:cNvSpPr>
                <p:nvPr/>
              </p:nvSpPr>
              <p:spPr bwMode="auto">
                <a:xfrm>
                  <a:off x="3071" y="3668"/>
                  <a:ext cx="386" cy="86"/>
                </a:xfrm>
                <a:custGeom>
                  <a:avLst/>
                  <a:gdLst>
                    <a:gd name="T0" fmla="*/ 0 w 386"/>
                    <a:gd name="T1" fmla="*/ 0 h 86"/>
                    <a:gd name="T2" fmla="*/ 91 w 386"/>
                    <a:gd name="T3" fmla="*/ 85 h 86"/>
                    <a:gd name="T4" fmla="*/ 385 w 386"/>
                    <a:gd name="T5" fmla="*/ 85 h 86"/>
                    <a:gd name="T6" fmla="*/ 294 w 386"/>
                    <a:gd name="T7" fmla="*/ 0 h 86"/>
                    <a:gd name="T8" fmla="*/ 0 w 386"/>
                    <a:gd name="T9" fmla="*/ 0 h 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86" h="86">
                      <a:moveTo>
                        <a:pt x="0" y="0"/>
                      </a:moveTo>
                      <a:lnTo>
                        <a:pt x="91" y="85"/>
                      </a:lnTo>
                      <a:lnTo>
                        <a:pt x="385" y="85"/>
                      </a:lnTo>
                      <a:lnTo>
                        <a:pt x="29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455"/>
                <p:cNvSpPr>
                  <a:spLocks/>
                </p:cNvSpPr>
                <p:nvPr/>
              </p:nvSpPr>
              <p:spPr bwMode="auto">
                <a:xfrm>
                  <a:off x="3071" y="3668"/>
                  <a:ext cx="386" cy="121"/>
                </a:xfrm>
                <a:custGeom>
                  <a:avLst/>
                  <a:gdLst>
                    <a:gd name="T0" fmla="*/ 0 w 386"/>
                    <a:gd name="T1" fmla="*/ 0 h 121"/>
                    <a:gd name="T2" fmla="*/ 0 w 386"/>
                    <a:gd name="T3" fmla="*/ 34 h 121"/>
                    <a:gd name="T4" fmla="*/ 91 w 386"/>
                    <a:gd name="T5" fmla="*/ 120 h 121"/>
                    <a:gd name="T6" fmla="*/ 385 w 386"/>
                    <a:gd name="T7" fmla="*/ 120 h 121"/>
                    <a:gd name="T8" fmla="*/ 385 w 386"/>
                    <a:gd name="T9" fmla="*/ 86 h 121"/>
                    <a:gd name="T10" fmla="*/ 91 w 386"/>
                    <a:gd name="T11" fmla="*/ 86 h 121"/>
                    <a:gd name="T12" fmla="*/ 0 w 386"/>
                    <a:gd name="T13" fmla="*/ 0 h 1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86" h="121">
                      <a:moveTo>
                        <a:pt x="0" y="0"/>
                      </a:moveTo>
                      <a:lnTo>
                        <a:pt x="0" y="34"/>
                      </a:lnTo>
                      <a:lnTo>
                        <a:pt x="91" y="120"/>
                      </a:lnTo>
                      <a:lnTo>
                        <a:pt x="385" y="120"/>
                      </a:lnTo>
                      <a:lnTo>
                        <a:pt x="385" y="86"/>
                      </a:lnTo>
                      <a:lnTo>
                        <a:pt x="91" y="8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6BF6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456"/>
                <p:cNvSpPr>
                  <a:spLocks/>
                </p:cNvSpPr>
                <p:nvPr/>
              </p:nvSpPr>
              <p:spPr bwMode="auto">
                <a:xfrm>
                  <a:off x="3162" y="3689"/>
                  <a:ext cx="1" cy="1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Line 457"/>
                <p:cNvSpPr>
                  <a:spLocks noChangeShapeType="1"/>
                </p:cNvSpPr>
                <p:nvPr/>
              </p:nvSpPr>
              <p:spPr bwMode="auto">
                <a:xfrm>
                  <a:off x="3161" y="3758"/>
                  <a:ext cx="0" cy="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3" name="Group 458"/>
                <p:cNvGrpSpPr>
                  <a:grpSpLocks/>
                </p:cNvGrpSpPr>
                <p:nvPr/>
              </p:nvGrpSpPr>
              <p:grpSpPr bwMode="auto">
                <a:xfrm>
                  <a:off x="3176" y="3769"/>
                  <a:ext cx="284" cy="44"/>
                  <a:chOff x="3176" y="3769"/>
                  <a:chExt cx="284" cy="44"/>
                </a:xfrm>
              </p:grpSpPr>
              <p:grpSp>
                <p:nvGrpSpPr>
                  <p:cNvPr id="90" name="Group 459"/>
                  <p:cNvGrpSpPr>
                    <a:grpSpLocks/>
                  </p:cNvGrpSpPr>
                  <p:nvPr/>
                </p:nvGrpSpPr>
                <p:grpSpPr bwMode="auto">
                  <a:xfrm>
                    <a:off x="3176" y="3769"/>
                    <a:ext cx="40" cy="44"/>
                    <a:chOff x="3176" y="3769"/>
                    <a:chExt cx="40" cy="44"/>
                  </a:xfrm>
                </p:grpSpPr>
                <p:sp>
                  <p:nvSpPr>
                    <p:cNvPr id="179" name="Arc 460"/>
                    <p:cNvSpPr>
                      <a:spLocks/>
                    </p:cNvSpPr>
                    <p:nvPr/>
                  </p:nvSpPr>
                  <p:spPr bwMode="auto">
                    <a:xfrm>
                      <a:off x="3181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0" name="Arc 461"/>
                    <p:cNvSpPr>
                      <a:spLocks/>
                    </p:cNvSpPr>
                    <p:nvPr/>
                  </p:nvSpPr>
                  <p:spPr bwMode="auto">
                    <a:xfrm>
                      <a:off x="3176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1" name="Arc 46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183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2" name="Arc 46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191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3" name="Arc 46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177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" name="Arc 465"/>
                    <p:cNvSpPr>
                      <a:spLocks/>
                    </p:cNvSpPr>
                    <p:nvPr/>
                  </p:nvSpPr>
                  <p:spPr bwMode="auto">
                    <a:xfrm>
                      <a:off x="3208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" name="Line 46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09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" name="Rectangle 4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7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87" name="Line 4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9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8" name="Line 4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97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1" name="Group 470"/>
                  <p:cNvGrpSpPr>
                    <a:grpSpLocks/>
                  </p:cNvGrpSpPr>
                  <p:nvPr/>
                </p:nvGrpSpPr>
                <p:grpSpPr bwMode="auto">
                  <a:xfrm>
                    <a:off x="3207" y="3772"/>
                    <a:ext cx="39" cy="41"/>
                    <a:chOff x="3207" y="3772"/>
                    <a:chExt cx="39" cy="41"/>
                  </a:xfrm>
                </p:grpSpPr>
                <p:sp>
                  <p:nvSpPr>
                    <p:cNvPr id="169" name="Arc 471"/>
                    <p:cNvSpPr>
                      <a:spLocks/>
                    </p:cNvSpPr>
                    <p:nvPr/>
                  </p:nvSpPr>
                  <p:spPr bwMode="auto">
                    <a:xfrm>
                      <a:off x="3212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0" name="Arc 472"/>
                    <p:cNvSpPr>
                      <a:spLocks/>
                    </p:cNvSpPr>
                    <p:nvPr/>
                  </p:nvSpPr>
                  <p:spPr bwMode="auto">
                    <a:xfrm>
                      <a:off x="3207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1" name="Arc 473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13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2" name="Arc 47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23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3" name="Arc 47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07" y="3772"/>
                      <a:ext cx="1" cy="4"/>
                    </a:xfrm>
                    <a:custGeom>
                      <a:avLst/>
                      <a:gdLst>
                        <a:gd name="T0" fmla="*/ 0 w 21600"/>
                        <a:gd name="T1" fmla="*/ 0 h 27534"/>
                        <a:gd name="T2" fmla="*/ 0 w 21600"/>
                        <a:gd name="T3" fmla="*/ 0 h 27534"/>
                        <a:gd name="T4" fmla="*/ 0 w 21600"/>
                        <a:gd name="T5" fmla="*/ 0 h 27534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7534" fill="none" extrusionOk="0">
                          <a:moveTo>
                            <a:pt x="20768" y="0"/>
                          </a:moveTo>
                          <a:cubicBezTo>
                            <a:pt x="21320" y="1929"/>
                            <a:pt x="21600" y="3927"/>
                            <a:pt x="21600" y="5934"/>
                          </a:cubicBezTo>
                          <a:cubicBezTo>
                            <a:pt x="21600" y="17863"/>
                            <a:pt x="11929" y="27533"/>
                            <a:pt x="0" y="27534"/>
                          </a:cubicBezTo>
                        </a:path>
                        <a:path w="21600" h="27534" stroke="0" extrusionOk="0">
                          <a:moveTo>
                            <a:pt x="20768" y="0"/>
                          </a:moveTo>
                          <a:cubicBezTo>
                            <a:pt x="21320" y="1929"/>
                            <a:pt x="21600" y="3927"/>
                            <a:pt x="21600" y="5934"/>
                          </a:cubicBezTo>
                          <a:cubicBezTo>
                            <a:pt x="21600" y="17863"/>
                            <a:pt x="11929" y="27533"/>
                            <a:pt x="0" y="27534"/>
                          </a:cubicBezTo>
                          <a:lnTo>
                            <a:pt x="0" y="5934"/>
                          </a:lnTo>
                          <a:lnTo>
                            <a:pt x="20768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4" name="Arc 476"/>
                    <p:cNvSpPr>
                      <a:spLocks/>
                    </p:cNvSpPr>
                    <p:nvPr/>
                  </p:nvSpPr>
                  <p:spPr bwMode="auto">
                    <a:xfrm>
                      <a:off x="3239" y="3806"/>
                      <a:ext cx="4" cy="4"/>
                    </a:xfrm>
                    <a:custGeom>
                      <a:avLst/>
                      <a:gdLst>
                        <a:gd name="T0" fmla="*/ 0 w 25731"/>
                        <a:gd name="T1" fmla="*/ 0 h 21600"/>
                        <a:gd name="T2" fmla="*/ 0 w 25731"/>
                        <a:gd name="T3" fmla="*/ 0 h 21600"/>
                        <a:gd name="T4" fmla="*/ 0 w 2573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5731" h="21600" fill="none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</a:path>
                        <a:path w="25731" h="21600" stroke="0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  <a:lnTo>
                            <a:pt x="5239" y="21600"/>
                          </a:lnTo>
                          <a:lnTo>
                            <a:pt x="-1" y="64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47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39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6" name="Rectangle 4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9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77" name="Line 4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07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" name="Line 4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28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2" name="Group 481"/>
                  <p:cNvGrpSpPr>
                    <a:grpSpLocks/>
                  </p:cNvGrpSpPr>
                  <p:nvPr/>
                </p:nvGrpSpPr>
                <p:grpSpPr bwMode="auto">
                  <a:xfrm>
                    <a:off x="3238" y="3769"/>
                    <a:ext cx="39" cy="44"/>
                    <a:chOff x="3238" y="3769"/>
                    <a:chExt cx="39" cy="44"/>
                  </a:xfrm>
                </p:grpSpPr>
                <p:sp>
                  <p:nvSpPr>
                    <p:cNvPr id="159" name="Arc 482"/>
                    <p:cNvSpPr>
                      <a:spLocks/>
                    </p:cNvSpPr>
                    <p:nvPr/>
                  </p:nvSpPr>
                  <p:spPr bwMode="auto">
                    <a:xfrm>
                      <a:off x="3241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Arc 483"/>
                    <p:cNvSpPr>
                      <a:spLocks/>
                    </p:cNvSpPr>
                    <p:nvPr/>
                  </p:nvSpPr>
                  <p:spPr bwMode="auto">
                    <a:xfrm>
                      <a:off x="3239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Arc 484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45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Arc 48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53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3" name="Arc 48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38" y="3769"/>
                      <a:ext cx="1" cy="7"/>
                    </a:xfrm>
                    <a:custGeom>
                      <a:avLst/>
                      <a:gdLst>
                        <a:gd name="T0" fmla="*/ 0 w 41454"/>
                        <a:gd name="T1" fmla="*/ 0 h 43200"/>
                        <a:gd name="T2" fmla="*/ 0 w 41454"/>
                        <a:gd name="T3" fmla="*/ 0 h 43200"/>
                        <a:gd name="T4" fmla="*/ 0 w 41454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1454" h="43200" fill="none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</a:path>
                        <a:path w="41454" h="43200" stroke="0" extrusionOk="0">
                          <a:moveTo>
                            <a:pt x="19854" y="0"/>
                          </a:moveTo>
                          <a:cubicBezTo>
                            <a:pt x="31783" y="0"/>
                            <a:pt x="41454" y="9670"/>
                            <a:pt x="41454" y="21600"/>
                          </a:cubicBezTo>
                          <a:cubicBezTo>
                            <a:pt x="41454" y="33529"/>
                            <a:pt x="31783" y="43200"/>
                            <a:pt x="19854" y="43200"/>
                          </a:cubicBezTo>
                          <a:cubicBezTo>
                            <a:pt x="11213" y="43200"/>
                            <a:pt x="3404" y="38050"/>
                            <a:pt x="0" y="30108"/>
                          </a:cubicBezTo>
                          <a:lnTo>
                            <a:pt x="19854" y="21600"/>
                          </a:lnTo>
                          <a:lnTo>
                            <a:pt x="19854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" name="Arc 487"/>
                    <p:cNvSpPr>
                      <a:spLocks/>
                    </p:cNvSpPr>
                    <p:nvPr/>
                  </p:nvSpPr>
                  <p:spPr bwMode="auto">
                    <a:xfrm>
                      <a:off x="3269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5" name="Line 48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71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" name="Rectangle 4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9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67" name="Line 4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41" y="3787"/>
                      <a:ext cx="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4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7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3" name="Group 492"/>
                  <p:cNvGrpSpPr>
                    <a:grpSpLocks/>
                  </p:cNvGrpSpPr>
                  <p:nvPr/>
                </p:nvGrpSpPr>
                <p:grpSpPr bwMode="auto">
                  <a:xfrm>
                    <a:off x="3269" y="3769"/>
                    <a:ext cx="38" cy="44"/>
                    <a:chOff x="3269" y="3769"/>
                    <a:chExt cx="38" cy="44"/>
                  </a:xfrm>
                </p:grpSpPr>
                <p:sp>
                  <p:nvSpPr>
                    <p:cNvPr id="149" name="Arc 493"/>
                    <p:cNvSpPr>
                      <a:spLocks/>
                    </p:cNvSpPr>
                    <p:nvPr/>
                  </p:nvSpPr>
                  <p:spPr bwMode="auto">
                    <a:xfrm>
                      <a:off x="3272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Arc 494"/>
                    <p:cNvSpPr>
                      <a:spLocks/>
                    </p:cNvSpPr>
                    <p:nvPr/>
                  </p:nvSpPr>
                  <p:spPr bwMode="auto">
                    <a:xfrm>
                      <a:off x="3269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Arc 495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75" y="3792"/>
                      <a:ext cx="23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Arc 49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84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Arc 49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69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Arc 498"/>
                    <p:cNvSpPr>
                      <a:spLocks/>
                    </p:cNvSpPr>
                    <p:nvPr/>
                  </p:nvSpPr>
                  <p:spPr bwMode="auto">
                    <a:xfrm>
                      <a:off x="3300" y="3806"/>
                      <a:ext cx="4" cy="4"/>
                    </a:xfrm>
                    <a:custGeom>
                      <a:avLst/>
                      <a:gdLst>
                        <a:gd name="T0" fmla="*/ 0 w 25731"/>
                        <a:gd name="T1" fmla="*/ 0 h 21600"/>
                        <a:gd name="T2" fmla="*/ 0 w 25731"/>
                        <a:gd name="T3" fmla="*/ 0 h 21600"/>
                        <a:gd name="T4" fmla="*/ 0 w 2573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5731" h="21600" fill="none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</a:path>
                        <a:path w="25731" h="21600" stroke="0" extrusionOk="0">
                          <a:moveTo>
                            <a:pt x="-1" y="644"/>
                          </a:moveTo>
                          <a:cubicBezTo>
                            <a:pt x="1713" y="216"/>
                            <a:pt x="3472" y="-1"/>
                            <a:pt x="5239" y="0"/>
                          </a:cubicBezTo>
                          <a:cubicBezTo>
                            <a:pt x="14536" y="0"/>
                            <a:pt x="22790" y="5949"/>
                            <a:pt x="25730" y="14769"/>
                          </a:cubicBezTo>
                          <a:lnTo>
                            <a:pt x="5239" y="21600"/>
                          </a:lnTo>
                          <a:lnTo>
                            <a:pt x="-1" y="64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5" name="Line 4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02" y="3804"/>
                      <a:ext cx="5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6" name="Rectangle 5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0" y="3787"/>
                      <a:ext cx="3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57" name="Line 5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2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8" name="Line 5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8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4" name="Group 503"/>
                  <p:cNvGrpSpPr>
                    <a:grpSpLocks/>
                  </p:cNvGrpSpPr>
                  <p:nvPr/>
                </p:nvGrpSpPr>
                <p:grpSpPr bwMode="auto">
                  <a:xfrm>
                    <a:off x="3298" y="3771"/>
                    <a:ext cx="40" cy="42"/>
                    <a:chOff x="3298" y="3771"/>
                    <a:chExt cx="40" cy="42"/>
                  </a:xfrm>
                </p:grpSpPr>
                <p:sp>
                  <p:nvSpPr>
                    <p:cNvPr id="139" name="Arc 504"/>
                    <p:cNvSpPr>
                      <a:spLocks/>
                    </p:cNvSpPr>
                    <p:nvPr/>
                  </p:nvSpPr>
                  <p:spPr bwMode="auto">
                    <a:xfrm>
                      <a:off x="3303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0" name="Arc 505"/>
                    <p:cNvSpPr>
                      <a:spLocks/>
                    </p:cNvSpPr>
                    <p:nvPr/>
                  </p:nvSpPr>
                  <p:spPr bwMode="auto">
                    <a:xfrm>
                      <a:off x="3299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1" name="Arc 506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06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2" name="Arc 50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14" y="3793"/>
                      <a:ext cx="11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" name="Arc 50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298" y="3771"/>
                      <a:ext cx="5" cy="5"/>
                    </a:xfrm>
                    <a:custGeom>
                      <a:avLst/>
                      <a:gdLst>
                        <a:gd name="T0" fmla="*/ 0 w 28431"/>
                        <a:gd name="T1" fmla="*/ 0 h 28431"/>
                        <a:gd name="T2" fmla="*/ 0 w 28431"/>
                        <a:gd name="T3" fmla="*/ 0 h 28431"/>
                        <a:gd name="T4" fmla="*/ 0 w 28431"/>
                        <a:gd name="T5" fmla="*/ 0 h 28431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431" h="28431" fill="none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</a:path>
                        <a:path w="28431" h="28431" stroke="0" extrusionOk="0">
                          <a:moveTo>
                            <a:pt x="27322" y="0"/>
                          </a:moveTo>
                          <a:cubicBezTo>
                            <a:pt x="28056" y="2202"/>
                            <a:pt x="28431" y="4509"/>
                            <a:pt x="28431" y="6831"/>
                          </a:cubicBezTo>
                          <a:cubicBezTo>
                            <a:pt x="28431" y="18760"/>
                            <a:pt x="18760" y="28431"/>
                            <a:pt x="6831" y="28431"/>
                          </a:cubicBezTo>
                          <a:cubicBezTo>
                            <a:pt x="4509" y="28431"/>
                            <a:pt x="2202" y="28056"/>
                            <a:pt x="0" y="27322"/>
                          </a:cubicBezTo>
                          <a:lnTo>
                            <a:pt x="6831" y="6831"/>
                          </a:lnTo>
                          <a:lnTo>
                            <a:pt x="27322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Arc 509"/>
                    <p:cNvSpPr>
                      <a:spLocks/>
                    </p:cNvSpPr>
                    <p:nvPr/>
                  </p:nvSpPr>
                  <p:spPr bwMode="auto">
                    <a:xfrm>
                      <a:off x="3330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Line 51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2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6" name="Rectangle 5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9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47" name="Line 5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99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5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9" y="3787"/>
                      <a:ext cx="11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" name="Group 514"/>
                  <p:cNvGrpSpPr>
                    <a:grpSpLocks/>
                  </p:cNvGrpSpPr>
                  <p:nvPr/>
                </p:nvGrpSpPr>
                <p:grpSpPr bwMode="auto">
                  <a:xfrm>
                    <a:off x="3329" y="3772"/>
                    <a:ext cx="40" cy="41"/>
                    <a:chOff x="3329" y="3772"/>
                    <a:chExt cx="40" cy="41"/>
                  </a:xfrm>
                </p:grpSpPr>
                <p:sp>
                  <p:nvSpPr>
                    <p:cNvPr id="129" name="Arc 515"/>
                    <p:cNvSpPr>
                      <a:spLocks/>
                    </p:cNvSpPr>
                    <p:nvPr/>
                  </p:nvSpPr>
                  <p:spPr bwMode="auto">
                    <a:xfrm>
                      <a:off x="3335" y="3777"/>
                      <a:ext cx="9" cy="11"/>
                    </a:xfrm>
                    <a:custGeom>
                      <a:avLst/>
                      <a:gdLst>
                        <a:gd name="T0" fmla="*/ 0 w 23901"/>
                        <a:gd name="T1" fmla="*/ 0 h 21600"/>
                        <a:gd name="T2" fmla="*/ 0 w 23901"/>
                        <a:gd name="T3" fmla="*/ 0 h 21600"/>
                        <a:gd name="T4" fmla="*/ 0 w 2390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901" h="21600" fill="none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</a:path>
                        <a:path w="23901" h="21600" stroke="0" extrusionOk="0">
                          <a:moveTo>
                            <a:pt x="-1" y="134"/>
                          </a:moveTo>
                          <a:cubicBezTo>
                            <a:pt x="800" y="45"/>
                            <a:pt x="1605" y="-1"/>
                            <a:pt x="2411" y="0"/>
                          </a:cubicBezTo>
                          <a:cubicBezTo>
                            <a:pt x="13498" y="0"/>
                            <a:pt x="22784" y="8394"/>
                            <a:pt x="23901" y="19424"/>
                          </a:cubicBezTo>
                          <a:lnTo>
                            <a:pt x="2411" y="21600"/>
                          </a:lnTo>
                          <a:lnTo>
                            <a:pt x="-1" y="134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Arc 516"/>
                    <p:cNvSpPr>
                      <a:spLocks/>
                    </p:cNvSpPr>
                    <p:nvPr/>
                  </p:nvSpPr>
                  <p:spPr bwMode="auto">
                    <a:xfrm>
                      <a:off x="3329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1" name="Arc 517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36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" name="Arc 51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45" y="3793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3" name="Arc 51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30" y="3772"/>
                      <a:ext cx="3" cy="4"/>
                    </a:xfrm>
                    <a:custGeom>
                      <a:avLst/>
                      <a:gdLst>
                        <a:gd name="T0" fmla="*/ 0 w 21600"/>
                        <a:gd name="T1" fmla="*/ 0 h 27534"/>
                        <a:gd name="T2" fmla="*/ 0 w 21600"/>
                        <a:gd name="T3" fmla="*/ 0 h 27534"/>
                        <a:gd name="T4" fmla="*/ 0 w 21600"/>
                        <a:gd name="T5" fmla="*/ 0 h 27534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7534" fill="none" extrusionOk="0">
                          <a:moveTo>
                            <a:pt x="20768" y="0"/>
                          </a:moveTo>
                          <a:cubicBezTo>
                            <a:pt x="21320" y="1929"/>
                            <a:pt x="21600" y="3927"/>
                            <a:pt x="21600" y="5934"/>
                          </a:cubicBezTo>
                          <a:cubicBezTo>
                            <a:pt x="21600" y="17863"/>
                            <a:pt x="11929" y="27533"/>
                            <a:pt x="0" y="27534"/>
                          </a:cubicBezTo>
                        </a:path>
                        <a:path w="21600" h="27534" stroke="0" extrusionOk="0">
                          <a:moveTo>
                            <a:pt x="20768" y="0"/>
                          </a:moveTo>
                          <a:cubicBezTo>
                            <a:pt x="21320" y="1929"/>
                            <a:pt x="21600" y="3927"/>
                            <a:pt x="21600" y="5934"/>
                          </a:cubicBezTo>
                          <a:cubicBezTo>
                            <a:pt x="21600" y="17863"/>
                            <a:pt x="11929" y="27533"/>
                            <a:pt x="0" y="27534"/>
                          </a:cubicBezTo>
                          <a:lnTo>
                            <a:pt x="0" y="5934"/>
                          </a:lnTo>
                          <a:lnTo>
                            <a:pt x="20768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4" name="Arc 520"/>
                    <p:cNvSpPr>
                      <a:spLocks/>
                    </p:cNvSpPr>
                    <p:nvPr/>
                  </p:nvSpPr>
                  <p:spPr bwMode="auto">
                    <a:xfrm>
                      <a:off x="3361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Line 5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62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6" name="Rectangle 5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3787"/>
                      <a:ext cx="5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37" name="Line 5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9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8" name="Line 5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51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6" name="Group 525"/>
                  <p:cNvGrpSpPr>
                    <a:grpSpLocks/>
                  </p:cNvGrpSpPr>
                  <p:nvPr/>
                </p:nvGrpSpPr>
                <p:grpSpPr bwMode="auto">
                  <a:xfrm>
                    <a:off x="3359" y="3769"/>
                    <a:ext cx="41" cy="44"/>
                    <a:chOff x="3359" y="3769"/>
                    <a:chExt cx="41" cy="44"/>
                  </a:xfrm>
                </p:grpSpPr>
                <p:sp>
                  <p:nvSpPr>
                    <p:cNvPr id="119" name="Arc 526"/>
                    <p:cNvSpPr>
                      <a:spLocks/>
                    </p:cNvSpPr>
                    <p:nvPr/>
                  </p:nvSpPr>
                  <p:spPr bwMode="auto">
                    <a:xfrm>
                      <a:off x="3365" y="3777"/>
                      <a:ext cx="8" cy="11"/>
                    </a:xfrm>
                    <a:custGeom>
                      <a:avLst/>
                      <a:gdLst>
                        <a:gd name="T0" fmla="*/ 0 w 21503"/>
                        <a:gd name="T1" fmla="*/ 0 h 21600"/>
                        <a:gd name="T2" fmla="*/ 0 w 21503"/>
                        <a:gd name="T3" fmla="*/ 0 h 21600"/>
                        <a:gd name="T4" fmla="*/ 0 w 21503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503" h="21600" fill="none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</a:path>
                        <a:path w="21503" h="21600" stroke="0" extrusionOk="0">
                          <a:moveTo>
                            <a:pt x="0" y="0"/>
                          </a:moveTo>
                          <a:cubicBezTo>
                            <a:pt x="11136" y="0"/>
                            <a:pt x="20446" y="8466"/>
                            <a:pt x="21502" y="19552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Arc 527"/>
                    <p:cNvSpPr>
                      <a:spLocks/>
                    </p:cNvSpPr>
                    <p:nvPr/>
                  </p:nvSpPr>
                  <p:spPr bwMode="auto">
                    <a:xfrm>
                      <a:off x="3360" y="3780"/>
                      <a:ext cx="3" cy="8"/>
                    </a:xfrm>
                    <a:custGeom>
                      <a:avLst/>
                      <a:gdLst>
                        <a:gd name="T0" fmla="*/ 0 w 28890"/>
                        <a:gd name="T1" fmla="*/ 0 h 21600"/>
                        <a:gd name="T2" fmla="*/ 0 w 28890"/>
                        <a:gd name="T3" fmla="*/ 0 h 21600"/>
                        <a:gd name="T4" fmla="*/ 0 w 2889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8890" h="21600" fill="none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8142" y="0"/>
                            <a:pt x="27154" y="7633"/>
                            <a:pt x="28890" y="18048"/>
                          </a:cubicBezTo>
                        </a:path>
                        <a:path w="28890" h="21600" stroke="0" extrusionOk="0">
                          <a:moveTo>
                            <a:pt x="0" y="1375"/>
                          </a:moveTo>
                          <a:cubicBezTo>
                            <a:pt x="2425" y="465"/>
                            <a:pt x="4994" y="-1"/>
                            <a:pt x="7584" y="0"/>
                          </a:cubicBezTo>
                          <a:cubicBezTo>
                            <a:pt x="18142" y="0"/>
                            <a:pt x="27154" y="7633"/>
                            <a:pt x="28890" y="18048"/>
                          </a:cubicBezTo>
                          <a:lnTo>
                            <a:pt x="7584" y="21600"/>
                          </a:lnTo>
                          <a:lnTo>
                            <a:pt x="0" y="137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Arc 528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67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Arc 52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76" y="3793"/>
                      <a:ext cx="12" cy="13"/>
                    </a:xfrm>
                    <a:custGeom>
                      <a:avLst/>
                      <a:gdLst>
                        <a:gd name="T0" fmla="*/ 0 w 23471"/>
                        <a:gd name="T1" fmla="*/ 0 h 21600"/>
                        <a:gd name="T2" fmla="*/ 0 w 23471"/>
                        <a:gd name="T3" fmla="*/ 0 h 21600"/>
                        <a:gd name="T4" fmla="*/ 0 w 2347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471" h="21600" fill="none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</a:path>
                        <a:path w="23471" h="21600" stroke="0" extrusionOk="0">
                          <a:moveTo>
                            <a:pt x="0" y="81"/>
                          </a:moveTo>
                          <a:cubicBezTo>
                            <a:pt x="622" y="27"/>
                            <a:pt x="1246" y="-1"/>
                            <a:pt x="1871" y="0"/>
                          </a:cubicBezTo>
                          <a:cubicBezTo>
                            <a:pt x="13800" y="0"/>
                            <a:pt x="23471" y="9670"/>
                            <a:pt x="23471" y="21600"/>
                          </a:cubicBezTo>
                          <a:lnTo>
                            <a:pt x="1871" y="21600"/>
                          </a:lnTo>
                          <a:lnTo>
                            <a:pt x="0" y="81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Arc 53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59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Arc 531"/>
                    <p:cNvSpPr>
                      <a:spLocks/>
                    </p:cNvSpPr>
                    <p:nvPr/>
                  </p:nvSpPr>
                  <p:spPr bwMode="auto">
                    <a:xfrm>
                      <a:off x="3392" y="3806"/>
                      <a:ext cx="5" cy="4"/>
                    </a:xfrm>
                    <a:custGeom>
                      <a:avLst/>
                      <a:gdLst>
                        <a:gd name="T0" fmla="*/ 0 w 24687"/>
                        <a:gd name="T1" fmla="*/ 0 h 21600"/>
                        <a:gd name="T2" fmla="*/ 0 w 24687"/>
                        <a:gd name="T3" fmla="*/ 0 h 21600"/>
                        <a:gd name="T4" fmla="*/ 0 w 2468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687" h="21600" fill="none" extrusionOk="0">
                          <a:moveTo>
                            <a:pt x="0" y="397"/>
                          </a:moveTo>
                          <a:cubicBezTo>
                            <a:pt x="1358" y="132"/>
                            <a:pt x="2739" y="-1"/>
                            <a:pt x="4123" y="0"/>
                          </a:cubicBezTo>
                          <a:cubicBezTo>
                            <a:pt x="13505" y="0"/>
                            <a:pt x="21815" y="6057"/>
                            <a:pt x="24686" y="14990"/>
                          </a:cubicBezTo>
                        </a:path>
                        <a:path w="24687" h="21600" stroke="0" extrusionOk="0">
                          <a:moveTo>
                            <a:pt x="0" y="397"/>
                          </a:moveTo>
                          <a:cubicBezTo>
                            <a:pt x="1358" y="132"/>
                            <a:pt x="2739" y="-1"/>
                            <a:pt x="4123" y="0"/>
                          </a:cubicBezTo>
                          <a:cubicBezTo>
                            <a:pt x="13505" y="0"/>
                            <a:pt x="21815" y="6057"/>
                            <a:pt x="24686" y="14990"/>
                          </a:cubicBezTo>
                          <a:lnTo>
                            <a:pt x="4123" y="21600"/>
                          </a:lnTo>
                          <a:lnTo>
                            <a:pt x="0" y="39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Line 5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93" y="3804"/>
                      <a:ext cx="7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6" name="Rectangle 5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91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27" name="Line 5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3787"/>
                      <a:ext cx="6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Line 5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81" y="3787"/>
                      <a:ext cx="1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7" name="Group 536"/>
                  <p:cNvGrpSpPr>
                    <a:grpSpLocks/>
                  </p:cNvGrpSpPr>
                  <p:nvPr/>
                </p:nvGrpSpPr>
                <p:grpSpPr bwMode="auto">
                  <a:xfrm>
                    <a:off x="3390" y="3769"/>
                    <a:ext cx="40" cy="44"/>
                    <a:chOff x="3390" y="3769"/>
                    <a:chExt cx="40" cy="44"/>
                  </a:xfrm>
                </p:grpSpPr>
                <p:sp>
                  <p:nvSpPr>
                    <p:cNvPr id="109" name="Arc 537"/>
                    <p:cNvSpPr>
                      <a:spLocks/>
                    </p:cNvSpPr>
                    <p:nvPr/>
                  </p:nvSpPr>
                  <p:spPr bwMode="auto">
                    <a:xfrm>
                      <a:off x="3395" y="3777"/>
                      <a:ext cx="8" cy="11"/>
                    </a:xfrm>
                    <a:custGeom>
                      <a:avLst/>
                      <a:gdLst>
                        <a:gd name="T0" fmla="*/ 0 w 24215"/>
                        <a:gd name="T1" fmla="*/ 0 h 21600"/>
                        <a:gd name="T2" fmla="*/ 0 w 24215"/>
                        <a:gd name="T3" fmla="*/ 0 h 21600"/>
                        <a:gd name="T4" fmla="*/ 0 w 2421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215" h="21600" fill="none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</a:path>
                        <a:path w="24215" h="21600" stroke="0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  <a:lnTo>
                            <a:pt x="2727" y="21600"/>
                          </a:lnTo>
                          <a:lnTo>
                            <a:pt x="-1" y="17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" name="Arc 538"/>
                    <p:cNvSpPr>
                      <a:spLocks/>
                    </p:cNvSpPr>
                    <p:nvPr/>
                  </p:nvSpPr>
                  <p:spPr bwMode="auto">
                    <a:xfrm>
                      <a:off x="3390" y="3780"/>
                      <a:ext cx="3" cy="8"/>
                    </a:xfrm>
                    <a:custGeom>
                      <a:avLst/>
                      <a:gdLst>
                        <a:gd name="T0" fmla="*/ 0 w 21411"/>
                        <a:gd name="T1" fmla="*/ 0 h 21600"/>
                        <a:gd name="T2" fmla="*/ 0 w 21411"/>
                        <a:gd name="T3" fmla="*/ 0 h 21600"/>
                        <a:gd name="T4" fmla="*/ 0 w 21411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411" h="21600" fill="none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</a:path>
                        <a:path w="21411" h="21600" stroke="0" extrusionOk="0">
                          <a:moveTo>
                            <a:pt x="0" y="0"/>
                          </a:moveTo>
                          <a:cubicBezTo>
                            <a:pt x="10825" y="0"/>
                            <a:pt x="19979" y="8014"/>
                            <a:pt x="21410" y="18745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" name="Arc 539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98" y="3792"/>
                      <a:ext cx="23" cy="18"/>
                    </a:xfrm>
                    <a:custGeom>
                      <a:avLst/>
                      <a:gdLst>
                        <a:gd name="T0" fmla="*/ 0 w 22559"/>
                        <a:gd name="T1" fmla="*/ 0 h 21600"/>
                        <a:gd name="T2" fmla="*/ 0 w 22559"/>
                        <a:gd name="T3" fmla="*/ 0 h 21600"/>
                        <a:gd name="T4" fmla="*/ 0 w 2255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2559" h="21600" fill="none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</a:path>
                        <a:path w="22559" h="21600" stroke="0" extrusionOk="0">
                          <a:moveTo>
                            <a:pt x="0" y="21"/>
                          </a:moveTo>
                          <a:cubicBezTo>
                            <a:pt x="319" y="7"/>
                            <a:pt x="639" y="-1"/>
                            <a:pt x="959" y="0"/>
                          </a:cubicBezTo>
                          <a:cubicBezTo>
                            <a:pt x="12888" y="0"/>
                            <a:pt x="22559" y="9670"/>
                            <a:pt x="22559" y="21600"/>
                          </a:cubicBezTo>
                          <a:lnTo>
                            <a:pt x="959" y="21600"/>
                          </a:lnTo>
                          <a:lnTo>
                            <a:pt x="0" y="21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" name="Arc 54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407" y="3793"/>
                      <a:ext cx="13" cy="13"/>
                    </a:xfrm>
                    <a:custGeom>
                      <a:avLst/>
                      <a:gdLst>
                        <a:gd name="T0" fmla="*/ 0 w 23322"/>
                        <a:gd name="T1" fmla="*/ 0 h 21600"/>
                        <a:gd name="T2" fmla="*/ 0 w 23322"/>
                        <a:gd name="T3" fmla="*/ 0 h 21600"/>
                        <a:gd name="T4" fmla="*/ 0 w 2332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3322" h="21600" fill="none" extrusionOk="0">
                          <a:moveTo>
                            <a:pt x="-1" y="68"/>
                          </a:moveTo>
                          <a:cubicBezTo>
                            <a:pt x="572" y="22"/>
                            <a:pt x="1147" y="-1"/>
                            <a:pt x="1722" y="0"/>
                          </a:cubicBezTo>
                          <a:cubicBezTo>
                            <a:pt x="13651" y="0"/>
                            <a:pt x="23322" y="9670"/>
                            <a:pt x="23322" y="21600"/>
                          </a:cubicBezTo>
                        </a:path>
                        <a:path w="23322" h="21600" stroke="0" extrusionOk="0">
                          <a:moveTo>
                            <a:pt x="-1" y="68"/>
                          </a:moveTo>
                          <a:cubicBezTo>
                            <a:pt x="572" y="22"/>
                            <a:pt x="1147" y="-1"/>
                            <a:pt x="1722" y="0"/>
                          </a:cubicBezTo>
                          <a:cubicBezTo>
                            <a:pt x="13651" y="0"/>
                            <a:pt x="23322" y="9670"/>
                            <a:pt x="23322" y="21600"/>
                          </a:cubicBezTo>
                          <a:lnTo>
                            <a:pt x="1722" y="21600"/>
                          </a:lnTo>
                          <a:lnTo>
                            <a:pt x="-1" y="68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3" name="Arc 54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390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" name="Arc 542"/>
                    <p:cNvSpPr>
                      <a:spLocks/>
                    </p:cNvSpPr>
                    <p:nvPr/>
                  </p:nvSpPr>
                  <p:spPr bwMode="auto">
                    <a:xfrm>
                      <a:off x="3422" y="3806"/>
                      <a:ext cx="5" cy="4"/>
                    </a:xfrm>
                    <a:custGeom>
                      <a:avLst/>
                      <a:gdLst>
                        <a:gd name="T0" fmla="*/ 0 w 24687"/>
                        <a:gd name="T1" fmla="*/ 0 h 21600"/>
                        <a:gd name="T2" fmla="*/ 0 w 24687"/>
                        <a:gd name="T3" fmla="*/ 0 h 21600"/>
                        <a:gd name="T4" fmla="*/ 0 w 24687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687" h="21600" fill="none" extrusionOk="0">
                          <a:moveTo>
                            <a:pt x="0" y="397"/>
                          </a:moveTo>
                          <a:cubicBezTo>
                            <a:pt x="1358" y="132"/>
                            <a:pt x="2739" y="-1"/>
                            <a:pt x="4123" y="0"/>
                          </a:cubicBezTo>
                          <a:cubicBezTo>
                            <a:pt x="13505" y="0"/>
                            <a:pt x="21815" y="6057"/>
                            <a:pt x="24686" y="14990"/>
                          </a:cubicBezTo>
                        </a:path>
                        <a:path w="24687" h="21600" stroke="0" extrusionOk="0">
                          <a:moveTo>
                            <a:pt x="0" y="397"/>
                          </a:moveTo>
                          <a:cubicBezTo>
                            <a:pt x="1358" y="132"/>
                            <a:pt x="2739" y="-1"/>
                            <a:pt x="4123" y="0"/>
                          </a:cubicBezTo>
                          <a:cubicBezTo>
                            <a:pt x="13505" y="0"/>
                            <a:pt x="21815" y="6057"/>
                            <a:pt x="24686" y="14990"/>
                          </a:cubicBezTo>
                          <a:lnTo>
                            <a:pt x="4123" y="21600"/>
                          </a:lnTo>
                          <a:lnTo>
                            <a:pt x="0" y="397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5" name="Line 5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24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" name="Rectangle 5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23" y="3787"/>
                      <a:ext cx="3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17" name="Line 5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90" y="3787"/>
                      <a:ext cx="7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Line 5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0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8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3421" y="3769"/>
                    <a:ext cx="39" cy="44"/>
                    <a:chOff x="3421" y="3769"/>
                    <a:chExt cx="39" cy="44"/>
                  </a:xfrm>
                </p:grpSpPr>
                <p:sp>
                  <p:nvSpPr>
                    <p:cNvPr id="99" name="Arc 548"/>
                    <p:cNvSpPr>
                      <a:spLocks/>
                    </p:cNvSpPr>
                    <p:nvPr/>
                  </p:nvSpPr>
                  <p:spPr bwMode="auto">
                    <a:xfrm>
                      <a:off x="3425" y="3777"/>
                      <a:ext cx="8" cy="11"/>
                    </a:xfrm>
                    <a:custGeom>
                      <a:avLst/>
                      <a:gdLst>
                        <a:gd name="T0" fmla="*/ 0 w 24215"/>
                        <a:gd name="T1" fmla="*/ 0 h 21600"/>
                        <a:gd name="T2" fmla="*/ 0 w 24215"/>
                        <a:gd name="T3" fmla="*/ 0 h 21600"/>
                        <a:gd name="T4" fmla="*/ 0 w 24215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4215" h="21600" fill="none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</a:path>
                        <a:path w="24215" h="21600" stroke="0" extrusionOk="0">
                          <a:moveTo>
                            <a:pt x="-1" y="172"/>
                          </a:moveTo>
                          <a:cubicBezTo>
                            <a:pt x="904" y="57"/>
                            <a:pt x="1815" y="-1"/>
                            <a:pt x="2727" y="0"/>
                          </a:cubicBezTo>
                          <a:cubicBezTo>
                            <a:pt x="13807" y="0"/>
                            <a:pt x="23090" y="8384"/>
                            <a:pt x="24215" y="19406"/>
                          </a:cubicBezTo>
                          <a:lnTo>
                            <a:pt x="2727" y="21600"/>
                          </a:lnTo>
                          <a:lnTo>
                            <a:pt x="-1" y="172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" name="Arc 549"/>
                    <p:cNvSpPr>
                      <a:spLocks/>
                    </p:cNvSpPr>
                    <p:nvPr/>
                  </p:nvSpPr>
                  <p:spPr bwMode="auto">
                    <a:xfrm>
                      <a:off x="3421" y="3780"/>
                      <a:ext cx="4" cy="8"/>
                    </a:xfrm>
                    <a:custGeom>
                      <a:avLst/>
                      <a:gdLst>
                        <a:gd name="T0" fmla="*/ 0 w 26932"/>
                        <a:gd name="T1" fmla="*/ 0 h 21600"/>
                        <a:gd name="T2" fmla="*/ 0 w 26932"/>
                        <a:gd name="T3" fmla="*/ 0 h 21600"/>
                        <a:gd name="T4" fmla="*/ 0 w 26932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6932" h="21600" fill="none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</a:path>
                        <a:path w="26932" h="21600" stroke="0" extrusionOk="0">
                          <a:moveTo>
                            <a:pt x="-1" y="735"/>
                          </a:moveTo>
                          <a:cubicBezTo>
                            <a:pt x="1822" y="247"/>
                            <a:pt x="3701" y="-1"/>
                            <a:pt x="5589" y="0"/>
                          </a:cubicBezTo>
                          <a:cubicBezTo>
                            <a:pt x="16236" y="0"/>
                            <a:pt x="25295" y="7758"/>
                            <a:pt x="26932" y="18279"/>
                          </a:cubicBezTo>
                          <a:lnTo>
                            <a:pt x="5589" y="21600"/>
                          </a:lnTo>
                          <a:lnTo>
                            <a:pt x="-1" y="735"/>
                          </a:lnTo>
                          <a:close/>
                        </a:path>
                      </a:pathLst>
                    </a:custGeom>
                    <a:solidFill>
                      <a:srgbClr val="F6BF69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" name="Arc 550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428" y="3792"/>
                      <a:ext cx="22" cy="18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Arc 551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436" y="3793"/>
                      <a:ext cx="12" cy="13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0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folHlink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" name="Arc 552"/>
                    <p:cNvSpPr>
                      <a:spLocks/>
                    </p:cNvSpPr>
                    <p:nvPr/>
                  </p:nvSpPr>
                  <p:spPr bwMode="auto">
                    <a:xfrm rot="10800000">
                      <a:off x="3421" y="3769"/>
                      <a:ext cx="0" cy="7"/>
                    </a:xfrm>
                    <a:custGeom>
                      <a:avLst/>
                      <a:gdLst>
                        <a:gd name="T0" fmla="*/ 0 w 43200"/>
                        <a:gd name="T1" fmla="*/ 0 h 43200"/>
                        <a:gd name="T2" fmla="*/ 0 w 43200"/>
                        <a:gd name="T3" fmla="*/ 0 h 43200"/>
                        <a:gd name="T4" fmla="*/ 0 w 43200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43200" h="43200" fill="none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</a:path>
                        <a:path w="43200" h="43200" stroke="0" extrusionOk="0">
                          <a:moveTo>
                            <a:pt x="43200" y="21600"/>
                          </a:moveTo>
                          <a:cubicBezTo>
                            <a:pt x="43200" y="33529"/>
                            <a:pt x="33529" y="43200"/>
                            <a:pt x="21600" y="43200"/>
                          </a:cubicBezTo>
                          <a:cubicBezTo>
                            <a:pt x="9670" y="43200"/>
                            <a:pt x="0" y="3352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3529" y="-1"/>
                            <a:pt x="43199" y="9670"/>
                            <a:pt x="43200" y="21599"/>
                          </a:cubicBezTo>
                          <a:lnTo>
                            <a:pt x="21600" y="21600"/>
                          </a:lnTo>
                          <a:lnTo>
                            <a:pt x="43200" y="2160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" name="Arc 553"/>
                    <p:cNvSpPr>
                      <a:spLocks/>
                    </p:cNvSpPr>
                    <p:nvPr/>
                  </p:nvSpPr>
                  <p:spPr bwMode="auto">
                    <a:xfrm>
                      <a:off x="3452" y="3806"/>
                      <a:ext cx="4" cy="4"/>
                    </a:xfrm>
                    <a:custGeom>
                      <a:avLst/>
                      <a:gdLst>
                        <a:gd name="T0" fmla="*/ 0 w 20769"/>
                        <a:gd name="T1" fmla="*/ 0 h 21600"/>
                        <a:gd name="T2" fmla="*/ 0 w 20769"/>
                        <a:gd name="T3" fmla="*/ 0 h 21600"/>
                        <a:gd name="T4" fmla="*/ 0 w 20769"/>
                        <a:gd name="T5" fmla="*/ 0 h 21600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20769" h="21600" fill="none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</a:path>
                        <a:path w="20769" h="21600" stroke="0" extrusionOk="0">
                          <a:moveTo>
                            <a:pt x="0" y="0"/>
                          </a:moveTo>
                          <a:cubicBezTo>
                            <a:pt x="9643" y="0"/>
                            <a:pt x="18119" y="6393"/>
                            <a:pt x="20768" y="15666"/>
                          </a:cubicBezTo>
                          <a:lnTo>
                            <a:pt x="0" y="2160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91919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" name="Line 55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54" y="3804"/>
                      <a:ext cx="6" cy="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" name="Rectangle 5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52" y="3787"/>
                      <a:ext cx="4" cy="18"/>
                    </a:xfrm>
                    <a:prstGeom prst="rect">
                      <a:avLst/>
                    </a:prstGeom>
                    <a:solidFill>
                      <a:schemeClr val="folHlink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IN" altLang="en-US" sz="1800"/>
                    </a:p>
                  </p:txBody>
                </p:sp>
                <p:sp>
                  <p:nvSpPr>
                    <p:cNvPr id="107" name="Line 5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24" y="3787"/>
                      <a:ext cx="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" name="Line 5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40" y="3787"/>
                      <a:ext cx="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4" name="Group 558"/>
                <p:cNvGrpSpPr>
                  <a:grpSpLocks/>
                </p:cNvGrpSpPr>
                <p:nvPr/>
              </p:nvGrpSpPr>
              <p:grpSpPr bwMode="auto">
                <a:xfrm>
                  <a:off x="3105" y="3751"/>
                  <a:ext cx="46" cy="47"/>
                  <a:chOff x="3105" y="3751"/>
                  <a:chExt cx="46" cy="47"/>
                </a:xfrm>
              </p:grpSpPr>
              <p:sp>
                <p:nvSpPr>
                  <p:cNvPr id="81" name="Arc 559"/>
                  <p:cNvSpPr>
                    <a:spLocks/>
                  </p:cNvSpPr>
                  <p:nvPr/>
                </p:nvSpPr>
                <p:spPr bwMode="auto">
                  <a:xfrm>
                    <a:off x="3138" y="3765"/>
                    <a:ext cx="8" cy="12"/>
                  </a:xfrm>
                  <a:custGeom>
                    <a:avLst/>
                    <a:gdLst>
                      <a:gd name="T0" fmla="*/ 0 w 21539"/>
                      <a:gd name="T1" fmla="*/ 0 h 21463"/>
                      <a:gd name="T2" fmla="*/ 0 w 21539"/>
                      <a:gd name="T3" fmla="*/ 0 h 21463"/>
                      <a:gd name="T4" fmla="*/ 0 w 21539"/>
                      <a:gd name="T5" fmla="*/ 0 h 2146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9" h="21463" fill="none" extrusionOk="0">
                        <a:moveTo>
                          <a:pt x="0" y="19836"/>
                        </a:moveTo>
                        <a:cubicBezTo>
                          <a:pt x="781" y="9493"/>
                          <a:pt x="8804" y="1165"/>
                          <a:pt x="19110" y="-1"/>
                        </a:cubicBezTo>
                      </a:path>
                      <a:path w="21539" h="21463" stroke="0" extrusionOk="0">
                        <a:moveTo>
                          <a:pt x="0" y="19836"/>
                        </a:moveTo>
                        <a:cubicBezTo>
                          <a:pt x="781" y="9493"/>
                          <a:pt x="8804" y="1165"/>
                          <a:pt x="19110" y="-1"/>
                        </a:cubicBezTo>
                        <a:lnTo>
                          <a:pt x="21539" y="21463"/>
                        </a:lnTo>
                        <a:lnTo>
                          <a:pt x="0" y="19836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2" name="Arc 560"/>
                  <p:cNvSpPr>
                    <a:spLocks/>
                  </p:cNvSpPr>
                  <p:nvPr/>
                </p:nvSpPr>
                <p:spPr bwMode="auto">
                  <a:xfrm>
                    <a:off x="3148" y="3771"/>
                    <a:ext cx="0" cy="4"/>
                  </a:xfrm>
                  <a:custGeom>
                    <a:avLst/>
                    <a:gdLst>
                      <a:gd name="T0" fmla="*/ 0 w 21563"/>
                      <a:gd name="T1" fmla="*/ 0 h 10106"/>
                      <a:gd name="T2" fmla="*/ 0 w 21563"/>
                      <a:gd name="T3" fmla="*/ 0 h 10106"/>
                      <a:gd name="T4" fmla="*/ 0 w 21563"/>
                      <a:gd name="T5" fmla="*/ 0 h 1010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63" h="10106" fill="none" extrusionOk="0">
                        <a:moveTo>
                          <a:pt x="0" y="8838"/>
                        </a:moveTo>
                        <a:cubicBezTo>
                          <a:pt x="181" y="5748"/>
                          <a:pt x="1025" y="2734"/>
                          <a:pt x="2472" y="-1"/>
                        </a:cubicBezTo>
                      </a:path>
                      <a:path w="21563" h="10106" stroke="0" extrusionOk="0">
                        <a:moveTo>
                          <a:pt x="0" y="8838"/>
                        </a:moveTo>
                        <a:cubicBezTo>
                          <a:pt x="181" y="5748"/>
                          <a:pt x="1025" y="2734"/>
                          <a:pt x="2472" y="-1"/>
                        </a:cubicBezTo>
                        <a:lnTo>
                          <a:pt x="21563" y="10106"/>
                        </a:lnTo>
                        <a:lnTo>
                          <a:pt x="0" y="8838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Arc 561"/>
                  <p:cNvSpPr>
                    <a:spLocks/>
                  </p:cNvSpPr>
                  <p:nvPr/>
                </p:nvSpPr>
                <p:spPr bwMode="auto">
                  <a:xfrm rot="10800000">
                    <a:off x="3123" y="3777"/>
                    <a:ext cx="21" cy="18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Arc 562"/>
                  <p:cNvSpPr>
                    <a:spLocks/>
                  </p:cNvSpPr>
                  <p:nvPr/>
                </p:nvSpPr>
                <p:spPr bwMode="auto">
                  <a:xfrm rot="10800000">
                    <a:off x="3124" y="3778"/>
                    <a:ext cx="11" cy="13"/>
                  </a:xfrm>
                  <a:custGeom>
                    <a:avLst/>
                    <a:gdLst>
                      <a:gd name="T0" fmla="*/ 0 w 21546"/>
                      <a:gd name="T1" fmla="*/ 0 h 21524"/>
                      <a:gd name="T2" fmla="*/ 0 w 21546"/>
                      <a:gd name="T3" fmla="*/ 0 h 21524"/>
                      <a:gd name="T4" fmla="*/ 0 w 21546"/>
                      <a:gd name="T5" fmla="*/ 0 h 215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6" h="21524" fill="none" extrusionOk="0">
                        <a:moveTo>
                          <a:pt x="0" y="19995"/>
                        </a:moveTo>
                        <a:cubicBezTo>
                          <a:pt x="753" y="9375"/>
                          <a:pt x="9132" y="889"/>
                          <a:pt x="19740" y="-1"/>
                        </a:cubicBezTo>
                      </a:path>
                      <a:path w="21546" h="21524" stroke="0" extrusionOk="0">
                        <a:moveTo>
                          <a:pt x="0" y="19995"/>
                        </a:moveTo>
                        <a:cubicBezTo>
                          <a:pt x="753" y="9375"/>
                          <a:pt x="9132" y="889"/>
                          <a:pt x="19740" y="-1"/>
                        </a:cubicBezTo>
                        <a:lnTo>
                          <a:pt x="21546" y="21524"/>
                        </a:lnTo>
                        <a:lnTo>
                          <a:pt x="0" y="19995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Arc 563"/>
                  <p:cNvSpPr>
                    <a:spLocks/>
                  </p:cNvSpPr>
                  <p:nvPr/>
                </p:nvSpPr>
                <p:spPr bwMode="auto">
                  <a:xfrm rot="10800000">
                    <a:off x="3148" y="3755"/>
                    <a:ext cx="0" cy="7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6" name="Arc 564"/>
                  <p:cNvSpPr>
                    <a:spLocks/>
                  </p:cNvSpPr>
                  <p:nvPr/>
                </p:nvSpPr>
                <p:spPr bwMode="auto">
                  <a:xfrm>
                    <a:off x="3117" y="3794"/>
                    <a:ext cx="2" cy="0"/>
                  </a:xfrm>
                  <a:custGeom>
                    <a:avLst/>
                    <a:gdLst>
                      <a:gd name="T0" fmla="*/ 0 w 9660"/>
                      <a:gd name="T1" fmla="*/ 0 h 21493"/>
                      <a:gd name="T2" fmla="*/ 0 w 9660"/>
                      <a:gd name="T3" fmla="*/ 0 h 21493"/>
                      <a:gd name="T4" fmla="*/ 0 w 9660"/>
                      <a:gd name="T5" fmla="*/ 0 h 2149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660" h="21493" fill="none" extrusionOk="0">
                        <a:moveTo>
                          <a:pt x="0" y="2173"/>
                        </a:moveTo>
                        <a:cubicBezTo>
                          <a:pt x="2350" y="998"/>
                          <a:pt x="4896" y="261"/>
                          <a:pt x="7511" y="0"/>
                        </a:cubicBezTo>
                      </a:path>
                      <a:path w="9660" h="21493" stroke="0" extrusionOk="0">
                        <a:moveTo>
                          <a:pt x="0" y="2173"/>
                        </a:moveTo>
                        <a:cubicBezTo>
                          <a:pt x="2350" y="998"/>
                          <a:pt x="4896" y="261"/>
                          <a:pt x="7511" y="0"/>
                        </a:cubicBezTo>
                        <a:lnTo>
                          <a:pt x="9660" y="21493"/>
                        </a:lnTo>
                        <a:lnTo>
                          <a:pt x="0" y="217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Line 56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05" y="3788"/>
                    <a:ext cx="17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8" name="Line 56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39" y="3768"/>
                    <a:ext cx="12" cy="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Line 5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115" y="3751"/>
                    <a:ext cx="12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5" name="Group 568"/>
                <p:cNvGrpSpPr>
                  <a:grpSpLocks/>
                </p:cNvGrpSpPr>
                <p:nvPr/>
              </p:nvGrpSpPr>
              <p:grpSpPr bwMode="auto">
                <a:xfrm>
                  <a:off x="3085" y="3731"/>
                  <a:ext cx="43" cy="48"/>
                  <a:chOff x="3085" y="3731"/>
                  <a:chExt cx="43" cy="48"/>
                </a:xfrm>
              </p:grpSpPr>
              <p:sp>
                <p:nvSpPr>
                  <p:cNvPr id="73" name="Arc 569"/>
                  <p:cNvSpPr>
                    <a:spLocks/>
                  </p:cNvSpPr>
                  <p:nvPr/>
                </p:nvSpPr>
                <p:spPr bwMode="auto">
                  <a:xfrm>
                    <a:off x="3118" y="3745"/>
                    <a:ext cx="8" cy="12"/>
                  </a:xfrm>
                  <a:custGeom>
                    <a:avLst/>
                    <a:gdLst>
                      <a:gd name="T0" fmla="*/ 0 w 21531"/>
                      <a:gd name="T1" fmla="*/ 0 h 21446"/>
                      <a:gd name="T2" fmla="*/ 0 w 21531"/>
                      <a:gd name="T3" fmla="*/ 0 h 21446"/>
                      <a:gd name="T4" fmla="*/ 0 w 21531"/>
                      <a:gd name="T5" fmla="*/ 0 h 214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446" fill="none" extrusionOk="0">
                        <a:moveTo>
                          <a:pt x="-1" y="19723"/>
                        </a:moveTo>
                        <a:cubicBezTo>
                          <a:pt x="819" y="9477"/>
                          <a:pt x="8746" y="1227"/>
                          <a:pt x="18953" y="0"/>
                        </a:cubicBezTo>
                      </a:path>
                      <a:path w="21531" h="21446" stroke="0" extrusionOk="0">
                        <a:moveTo>
                          <a:pt x="-1" y="19723"/>
                        </a:moveTo>
                        <a:cubicBezTo>
                          <a:pt x="819" y="9477"/>
                          <a:pt x="8746" y="1227"/>
                          <a:pt x="18953" y="0"/>
                        </a:cubicBezTo>
                        <a:lnTo>
                          <a:pt x="21531" y="21446"/>
                        </a:lnTo>
                        <a:lnTo>
                          <a:pt x="-1" y="19723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rc 570"/>
                  <p:cNvSpPr>
                    <a:spLocks/>
                  </p:cNvSpPr>
                  <p:nvPr/>
                </p:nvSpPr>
                <p:spPr bwMode="auto">
                  <a:xfrm>
                    <a:off x="3127" y="3749"/>
                    <a:ext cx="1" cy="6"/>
                  </a:xfrm>
                  <a:custGeom>
                    <a:avLst/>
                    <a:gdLst>
                      <a:gd name="T0" fmla="*/ 0 w 21600"/>
                      <a:gd name="T1" fmla="*/ 0 h 15274"/>
                      <a:gd name="T2" fmla="*/ 0 w 21600"/>
                      <a:gd name="T3" fmla="*/ 0 h 15274"/>
                      <a:gd name="T4" fmla="*/ 0 w 21600"/>
                      <a:gd name="T5" fmla="*/ 0 h 15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5274" fill="none" extrusionOk="0">
                        <a:moveTo>
                          <a:pt x="0" y="15273"/>
                        </a:moveTo>
                        <a:cubicBezTo>
                          <a:pt x="0" y="9545"/>
                          <a:pt x="2275" y="4051"/>
                          <a:pt x="6326" y="0"/>
                        </a:cubicBezTo>
                      </a:path>
                      <a:path w="21600" h="15274" stroke="0" extrusionOk="0">
                        <a:moveTo>
                          <a:pt x="0" y="15273"/>
                        </a:moveTo>
                        <a:cubicBezTo>
                          <a:pt x="0" y="9545"/>
                          <a:pt x="2275" y="4051"/>
                          <a:pt x="6326" y="0"/>
                        </a:cubicBezTo>
                        <a:lnTo>
                          <a:pt x="21600" y="15274"/>
                        </a:lnTo>
                        <a:lnTo>
                          <a:pt x="0" y="15273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rc 571"/>
                  <p:cNvSpPr>
                    <a:spLocks/>
                  </p:cNvSpPr>
                  <p:nvPr/>
                </p:nvSpPr>
                <p:spPr bwMode="auto">
                  <a:xfrm rot="10800000">
                    <a:off x="3102" y="3759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rc 572"/>
                  <p:cNvSpPr>
                    <a:spLocks/>
                  </p:cNvSpPr>
                  <p:nvPr/>
                </p:nvSpPr>
                <p:spPr bwMode="auto">
                  <a:xfrm rot="10800000">
                    <a:off x="3102" y="3759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25"/>
                      <a:gd name="T2" fmla="*/ 0 w 21600"/>
                      <a:gd name="T3" fmla="*/ 0 h 21525"/>
                      <a:gd name="T4" fmla="*/ 0 w 21600"/>
                      <a:gd name="T5" fmla="*/ 0 h 215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25" fill="none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</a:path>
                      <a:path w="21600" h="21525" stroke="0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  <a:lnTo>
                          <a:pt x="21600" y="21525"/>
                        </a:lnTo>
                        <a:lnTo>
                          <a:pt x="0" y="215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rc 573"/>
                  <p:cNvSpPr>
                    <a:spLocks/>
                  </p:cNvSpPr>
                  <p:nvPr/>
                </p:nvSpPr>
                <p:spPr bwMode="auto">
                  <a:xfrm rot="10800000">
                    <a:off x="3128" y="3736"/>
                    <a:ext cx="0" cy="6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rc 574"/>
                  <p:cNvSpPr>
                    <a:spLocks/>
                  </p:cNvSpPr>
                  <p:nvPr/>
                </p:nvSpPr>
                <p:spPr bwMode="auto">
                  <a:xfrm>
                    <a:off x="3094" y="3774"/>
                    <a:ext cx="11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Line 57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85" y="3768"/>
                    <a:ext cx="16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Line 5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94" y="3731"/>
                    <a:ext cx="14" cy="1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6" name="Group 577"/>
                <p:cNvGrpSpPr>
                  <a:grpSpLocks/>
                </p:cNvGrpSpPr>
                <p:nvPr/>
              </p:nvGrpSpPr>
              <p:grpSpPr bwMode="auto">
                <a:xfrm>
                  <a:off x="3043" y="3697"/>
                  <a:ext cx="45" cy="45"/>
                  <a:chOff x="3043" y="3697"/>
                  <a:chExt cx="45" cy="45"/>
                </a:xfrm>
              </p:grpSpPr>
              <p:sp>
                <p:nvSpPr>
                  <p:cNvPr id="66" name="Arc 578"/>
                  <p:cNvSpPr>
                    <a:spLocks/>
                  </p:cNvSpPr>
                  <p:nvPr/>
                </p:nvSpPr>
                <p:spPr bwMode="auto">
                  <a:xfrm>
                    <a:off x="3076" y="3706"/>
                    <a:ext cx="9" cy="13"/>
                  </a:xfrm>
                  <a:custGeom>
                    <a:avLst/>
                    <a:gdLst>
                      <a:gd name="T0" fmla="*/ 0 w 21600"/>
                      <a:gd name="T1" fmla="*/ 0 h 21468"/>
                      <a:gd name="T2" fmla="*/ 0 w 21600"/>
                      <a:gd name="T3" fmla="*/ 0 h 21468"/>
                      <a:gd name="T4" fmla="*/ 0 w 21600"/>
                      <a:gd name="T5" fmla="*/ 0 h 2146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468" fill="none" extrusionOk="0">
                        <a:moveTo>
                          <a:pt x="0" y="21467"/>
                        </a:moveTo>
                        <a:cubicBezTo>
                          <a:pt x="0" y="10461"/>
                          <a:pt x="8275" y="1215"/>
                          <a:pt x="19215" y="0"/>
                        </a:cubicBezTo>
                      </a:path>
                      <a:path w="21600" h="21468" stroke="0" extrusionOk="0">
                        <a:moveTo>
                          <a:pt x="0" y="21467"/>
                        </a:moveTo>
                        <a:cubicBezTo>
                          <a:pt x="0" y="10461"/>
                          <a:pt x="8275" y="1215"/>
                          <a:pt x="19215" y="0"/>
                        </a:cubicBezTo>
                        <a:lnTo>
                          <a:pt x="21600" y="21468"/>
                        </a:lnTo>
                        <a:lnTo>
                          <a:pt x="0" y="2146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rc 579"/>
                  <p:cNvSpPr>
                    <a:spLocks/>
                  </p:cNvSpPr>
                  <p:nvPr/>
                </p:nvSpPr>
                <p:spPr bwMode="auto">
                  <a:xfrm>
                    <a:off x="3086" y="3709"/>
                    <a:ext cx="2" cy="8"/>
                  </a:xfrm>
                  <a:custGeom>
                    <a:avLst/>
                    <a:gdLst>
                      <a:gd name="T0" fmla="*/ 0 w 21452"/>
                      <a:gd name="T1" fmla="*/ 0 h 19532"/>
                      <a:gd name="T2" fmla="*/ 0 w 21452"/>
                      <a:gd name="T3" fmla="*/ 0 h 19532"/>
                      <a:gd name="T4" fmla="*/ 0 w 21452"/>
                      <a:gd name="T5" fmla="*/ 0 h 1953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452" h="19532" fill="none" extrusionOk="0">
                        <a:moveTo>
                          <a:pt x="-1" y="17007"/>
                        </a:moveTo>
                        <a:cubicBezTo>
                          <a:pt x="870" y="9609"/>
                          <a:pt x="5492" y="3181"/>
                          <a:pt x="12229" y="0"/>
                        </a:cubicBezTo>
                      </a:path>
                      <a:path w="21452" h="19532" stroke="0" extrusionOk="0">
                        <a:moveTo>
                          <a:pt x="-1" y="17007"/>
                        </a:moveTo>
                        <a:cubicBezTo>
                          <a:pt x="870" y="9609"/>
                          <a:pt x="5492" y="3181"/>
                          <a:pt x="12229" y="0"/>
                        </a:cubicBezTo>
                        <a:lnTo>
                          <a:pt x="21452" y="19532"/>
                        </a:lnTo>
                        <a:lnTo>
                          <a:pt x="-1" y="17007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rc 580"/>
                  <p:cNvSpPr>
                    <a:spLocks/>
                  </p:cNvSpPr>
                  <p:nvPr/>
                </p:nvSpPr>
                <p:spPr bwMode="auto">
                  <a:xfrm rot="10800000">
                    <a:off x="3061" y="3720"/>
                    <a:ext cx="21" cy="18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rc 581"/>
                  <p:cNvSpPr>
                    <a:spLocks/>
                  </p:cNvSpPr>
                  <p:nvPr/>
                </p:nvSpPr>
                <p:spPr bwMode="auto">
                  <a:xfrm rot="10800000">
                    <a:off x="3061" y="3720"/>
                    <a:ext cx="12" cy="13"/>
                  </a:xfrm>
                  <a:custGeom>
                    <a:avLst/>
                    <a:gdLst>
                      <a:gd name="T0" fmla="*/ 0 w 21600"/>
                      <a:gd name="T1" fmla="*/ 0 h 21525"/>
                      <a:gd name="T2" fmla="*/ 0 w 21600"/>
                      <a:gd name="T3" fmla="*/ 0 h 21525"/>
                      <a:gd name="T4" fmla="*/ 0 w 21600"/>
                      <a:gd name="T5" fmla="*/ 0 h 2152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25" fill="none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</a:path>
                      <a:path w="21600" h="21525" stroke="0" extrusionOk="0">
                        <a:moveTo>
                          <a:pt x="0" y="21524"/>
                        </a:moveTo>
                        <a:cubicBezTo>
                          <a:pt x="0" y="10291"/>
                          <a:pt x="8610" y="932"/>
                          <a:pt x="19805" y="-1"/>
                        </a:cubicBezTo>
                        <a:lnTo>
                          <a:pt x="21600" y="21525"/>
                        </a:lnTo>
                        <a:lnTo>
                          <a:pt x="0" y="215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rc 582"/>
                  <p:cNvSpPr>
                    <a:spLocks/>
                  </p:cNvSpPr>
                  <p:nvPr/>
                </p:nvSpPr>
                <p:spPr bwMode="auto">
                  <a:xfrm rot="10800000">
                    <a:off x="3087" y="3697"/>
                    <a:ext cx="0" cy="7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rc 583"/>
                  <p:cNvSpPr>
                    <a:spLocks/>
                  </p:cNvSpPr>
                  <p:nvPr/>
                </p:nvSpPr>
                <p:spPr bwMode="auto">
                  <a:xfrm>
                    <a:off x="3052" y="3737"/>
                    <a:ext cx="12" cy="0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Line 58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43" y="3731"/>
                    <a:ext cx="17" cy="1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7" name="Group 585"/>
                <p:cNvGrpSpPr>
                  <a:grpSpLocks/>
                </p:cNvGrpSpPr>
                <p:nvPr/>
              </p:nvGrpSpPr>
              <p:grpSpPr bwMode="auto">
                <a:xfrm>
                  <a:off x="3065" y="3711"/>
                  <a:ext cx="43" cy="48"/>
                  <a:chOff x="3065" y="3711"/>
                  <a:chExt cx="43" cy="48"/>
                </a:xfrm>
              </p:grpSpPr>
              <p:sp>
                <p:nvSpPr>
                  <p:cNvPr id="58" name="Arc 586"/>
                  <p:cNvSpPr>
                    <a:spLocks/>
                  </p:cNvSpPr>
                  <p:nvPr/>
                </p:nvSpPr>
                <p:spPr bwMode="auto">
                  <a:xfrm>
                    <a:off x="3099" y="3724"/>
                    <a:ext cx="7" cy="13"/>
                  </a:xfrm>
                  <a:custGeom>
                    <a:avLst/>
                    <a:gdLst>
                      <a:gd name="T0" fmla="*/ 0 w 21548"/>
                      <a:gd name="T1" fmla="*/ 0 h 21424"/>
                      <a:gd name="T2" fmla="*/ 0 w 21548"/>
                      <a:gd name="T3" fmla="*/ 0 h 21424"/>
                      <a:gd name="T4" fmla="*/ 0 w 21548"/>
                      <a:gd name="T5" fmla="*/ 0 h 214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48" h="21424" fill="none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</a:path>
                      <a:path w="21548" h="21424" stroke="0" extrusionOk="0">
                        <a:moveTo>
                          <a:pt x="-1" y="19927"/>
                        </a:moveTo>
                        <a:cubicBezTo>
                          <a:pt x="713" y="9654"/>
                          <a:pt x="8579" y="1313"/>
                          <a:pt x="18794" y="0"/>
                        </a:cubicBezTo>
                        <a:lnTo>
                          <a:pt x="21548" y="21424"/>
                        </a:lnTo>
                        <a:lnTo>
                          <a:pt x="-1" y="19927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rc 587"/>
                  <p:cNvSpPr>
                    <a:spLocks/>
                  </p:cNvSpPr>
                  <p:nvPr/>
                </p:nvSpPr>
                <p:spPr bwMode="auto">
                  <a:xfrm>
                    <a:off x="3106" y="3728"/>
                    <a:ext cx="2" cy="7"/>
                  </a:xfrm>
                  <a:custGeom>
                    <a:avLst/>
                    <a:gdLst>
                      <a:gd name="T0" fmla="*/ 0 w 21600"/>
                      <a:gd name="T1" fmla="*/ 0 h 17972"/>
                      <a:gd name="T2" fmla="*/ 0 w 21600"/>
                      <a:gd name="T3" fmla="*/ 0 h 17972"/>
                      <a:gd name="T4" fmla="*/ 0 w 21600"/>
                      <a:gd name="T5" fmla="*/ 0 h 1797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17972" fill="none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</a:path>
                      <a:path w="21600" h="17972" stroke="0" extrusionOk="0">
                        <a:moveTo>
                          <a:pt x="0" y="17971"/>
                        </a:moveTo>
                        <a:cubicBezTo>
                          <a:pt x="0" y="10750"/>
                          <a:pt x="3609" y="4006"/>
                          <a:pt x="9618" y="0"/>
                        </a:cubicBezTo>
                        <a:lnTo>
                          <a:pt x="21600" y="17972"/>
                        </a:lnTo>
                        <a:lnTo>
                          <a:pt x="0" y="17971"/>
                        </a:lnTo>
                        <a:close/>
                      </a:path>
                    </a:pathLst>
                  </a:custGeom>
                  <a:solidFill>
                    <a:srgbClr val="F6BF69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rc 588"/>
                  <p:cNvSpPr>
                    <a:spLocks/>
                  </p:cNvSpPr>
                  <p:nvPr/>
                </p:nvSpPr>
                <p:spPr bwMode="auto">
                  <a:xfrm rot="10800000">
                    <a:off x="3081" y="3740"/>
                    <a:ext cx="21" cy="17"/>
                  </a:xfrm>
                  <a:custGeom>
                    <a:avLst/>
                    <a:gdLst>
                      <a:gd name="T0" fmla="*/ 0 w 21600"/>
                      <a:gd name="T1" fmla="*/ 0 h 21576"/>
                      <a:gd name="T2" fmla="*/ 0 w 21600"/>
                      <a:gd name="T3" fmla="*/ 0 h 21576"/>
                      <a:gd name="T4" fmla="*/ 0 w 21600"/>
                      <a:gd name="T5" fmla="*/ 0 h 2157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576" fill="none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</a:path>
                      <a:path w="21600" h="21576" stroke="0" extrusionOk="0">
                        <a:moveTo>
                          <a:pt x="0" y="21575"/>
                        </a:moveTo>
                        <a:cubicBezTo>
                          <a:pt x="0" y="10045"/>
                          <a:pt x="9055" y="548"/>
                          <a:pt x="20573" y="0"/>
                        </a:cubicBezTo>
                        <a:lnTo>
                          <a:pt x="21600" y="21576"/>
                        </a:lnTo>
                        <a:lnTo>
                          <a:pt x="0" y="21575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rc 589"/>
                  <p:cNvSpPr>
                    <a:spLocks/>
                  </p:cNvSpPr>
                  <p:nvPr/>
                </p:nvSpPr>
                <p:spPr bwMode="auto">
                  <a:xfrm rot="10800000">
                    <a:off x="3081" y="3740"/>
                    <a:ext cx="12" cy="12"/>
                  </a:xfrm>
                  <a:custGeom>
                    <a:avLst/>
                    <a:gdLst>
                      <a:gd name="T0" fmla="*/ 0 w 21531"/>
                      <a:gd name="T1" fmla="*/ 0 h 21531"/>
                      <a:gd name="T2" fmla="*/ 0 w 21531"/>
                      <a:gd name="T3" fmla="*/ 0 h 21531"/>
                      <a:gd name="T4" fmla="*/ 0 w 21531"/>
                      <a:gd name="T5" fmla="*/ 0 h 2153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531" h="21531" fill="none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</a:path>
                      <a:path w="21531" h="21531" stroke="0" extrusionOk="0">
                        <a:moveTo>
                          <a:pt x="-1" y="19808"/>
                        </a:moveTo>
                        <a:cubicBezTo>
                          <a:pt x="845" y="9239"/>
                          <a:pt x="9236" y="846"/>
                          <a:pt x="19805" y="-1"/>
                        </a:cubicBezTo>
                        <a:lnTo>
                          <a:pt x="21531" y="21531"/>
                        </a:lnTo>
                        <a:lnTo>
                          <a:pt x="-1" y="19808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rc 590"/>
                  <p:cNvSpPr>
                    <a:spLocks/>
                  </p:cNvSpPr>
                  <p:nvPr/>
                </p:nvSpPr>
                <p:spPr bwMode="auto">
                  <a:xfrm rot="10800000">
                    <a:off x="3107" y="3716"/>
                    <a:ext cx="0" cy="6"/>
                  </a:xfrm>
                  <a:custGeom>
                    <a:avLst/>
                    <a:gdLst>
                      <a:gd name="T0" fmla="*/ 0 w 43200"/>
                      <a:gd name="T1" fmla="*/ 0 h 43200"/>
                      <a:gd name="T2" fmla="*/ 0 w 43200"/>
                      <a:gd name="T3" fmla="*/ 0 h 43200"/>
                      <a:gd name="T4" fmla="*/ 0 w 43200"/>
                      <a:gd name="T5" fmla="*/ 0 h 432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200" h="43200" fill="none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</a:path>
                      <a:path w="43200" h="43200" stroke="0" extrusionOk="0">
                        <a:moveTo>
                          <a:pt x="43200" y="21600"/>
                        </a:moveTo>
                        <a:cubicBezTo>
                          <a:pt x="43200" y="33529"/>
                          <a:pt x="33529" y="43200"/>
                          <a:pt x="21600" y="43200"/>
                        </a:cubicBezTo>
                        <a:cubicBezTo>
                          <a:pt x="9670" y="43200"/>
                          <a:pt x="0" y="3352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3529" y="-1"/>
                          <a:pt x="43199" y="9670"/>
                          <a:pt x="43200" y="21599"/>
                        </a:cubicBezTo>
                        <a:lnTo>
                          <a:pt x="21600" y="21600"/>
                        </a:lnTo>
                        <a:lnTo>
                          <a:pt x="43200" y="2160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rc 591"/>
                  <p:cNvSpPr>
                    <a:spLocks/>
                  </p:cNvSpPr>
                  <p:nvPr/>
                </p:nvSpPr>
                <p:spPr bwMode="auto">
                  <a:xfrm>
                    <a:off x="3074" y="3754"/>
                    <a:ext cx="5" cy="1"/>
                  </a:xfrm>
                  <a:custGeom>
                    <a:avLst/>
                    <a:gdLst>
                      <a:gd name="T0" fmla="*/ 0 w 21600"/>
                      <a:gd name="T1" fmla="*/ 0 h 21181"/>
                      <a:gd name="T2" fmla="*/ 0 w 21600"/>
                      <a:gd name="T3" fmla="*/ 0 h 21181"/>
                      <a:gd name="T4" fmla="*/ 0 w 21600"/>
                      <a:gd name="T5" fmla="*/ 0 h 2118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181" fill="none" extrusionOk="0">
                        <a:moveTo>
                          <a:pt x="0" y="21180"/>
                        </a:moveTo>
                        <a:cubicBezTo>
                          <a:pt x="0" y="10884"/>
                          <a:pt x="7267" y="2019"/>
                          <a:pt x="17364" y="0"/>
                        </a:cubicBezTo>
                      </a:path>
                      <a:path w="21600" h="21181" stroke="0" extrusionOk="0">
                        <a:moveTo>
                          <a:pt x="0" y="21180"/>
                        </a:moveTo>
                        <a:cubicBezTo>
                          <a:pt x="0" y="10884"/>
                          <a:pt x="7267" y="2019"/>
                          <a:pt x="17364" y="0"/>
                        </a:cubicBezTo>
                        <a:lnTo>
                          <a:pt x="21600" y="21181"/>
                        </a:lnTo>
                        <a:lnTo>
                          <a:pt x="0" y="21180"/>
                        </a:lnTo>
                        <a:close/>
                      </a:path>
                    </a:pathLst>
                  </a:custGeom>
                  <a:solidFill>
                    <a:srgbClr val="91919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Line 5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65" y="3749"/>
                    <a:ext cx="15" cy="1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Line 59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075" y="3711"/>
                    <a:ext cx="11" cy="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8" name="Rectangle 594"/>
              <p:cNvSpPr>
                <a:spLocks noChangeArrowheads="1"/>
              </p:cNvSpPr>
              <p:nvPr/>
            </p:nvSpPr>
            <p:spPr bwMode="auto">
              <a:xfrm>
                <a:off x="3111" y="3657"/>
                <a:ext cx="360" cy="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5562" tIns="28575" rIns="55562" bIns="28575">
                <a:spAutoFit/>
              </a:bodyPr>
              <a:lstStyle>
                <a:lvl1pPr defTabSz="32861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274638" indent="-28575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549275" indent="-228600" defTabSz="328613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822325" indent="-228600" defTabSz="32861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1096963" indent="-228600" defTabSz="32861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15541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0113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24685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2925763" indent="-228600" defTabSz="32861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</a:rPr>
                  <a:t>XC4000</a:t>
                </a:r>
              </a:p>
            </p:txBody>
          </p:sp>
        </p:grpSp>
      </p:grpSp>
      <p:sp>
        <p:nvSpPr>
          <p:cNvPr id="614" name="Rectangle 595"/>
          <p:cNvSpPr>
            <a:spLocks noChangeArrowheads="1"/>
          </p:cNvSpPr>
          <p:nvPr/>
        </p:nvSpPr>
        <p:spPr bwMode="auto">
          <a:xfrm>
            <a:off x="6404864" y="4513391"/>
            <a:ext cx="310984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615" name="Rectangle 596"/>
          <p:cNvSpPr>
            <a:spLocks noChangeArrowheads="1"/>
          </p:cNvSpPr>
          <p:nvPr/>
        </p:nvSpPr>
        <p:spPr bwMode="auto">
          <a:xfrm>
            <a:off x="2059878" y="971677"/>
            <a:ext cx="46132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u="sng"/>
              <a:t>Design Entry</a:t>
            </a:r>
            <a:r>
              <a:rPr lang="en-US" altLang="en-US" sz="1800"/>
              <a:t> in schematic, ABEL, VHDL, and/or Verilog. Vendors include Synopsys, Aldec (Xilinx Foundation), Mentor, Cadence, Viewlogic, and 35 others.</a:t>
            </a:r>
          </a:p>
        </p:txBody>
      </p:sp>
      <p:sp>
        <p:nvSpPr>
          <p:cNvPr id="616" name="Rectangle 597"/>
          <p:cNvSpPr>
            <a:spLocks noChangeArrowheads="1"/>
          </p:cNvSpPr>
          <p:nvPr/>
        </p:nvSpPr>
        <p:spPr bwMode="auto">
          <a:xfrm>
            <a:off x="4383978" y="2463927"/>
            <a:ext cx="47466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u="sng"/>
              <a:t>Implementation</a:t>
            </a:r>
            <a:r>
              <a:rPr lang="en-US" altLang="en-US" sz="1800"/>
              <a:t> includes Placement &amp; Routing and bitstream generation using Xilinx’s M1 Technology. Also, analyze timing, view layout, and more.</a:t>
            </a:r>
          </a:p>
        </p:txBody>
      </p:sp>
      <p:sp>
        <p:nvSpPr>
          <p:cNvPr id="617" name="Rectangle 598"/>
          <p:cNvSpPr>
            <a:spLocks noChangeArrowheads="1"/>
          </p:cNvSpPr>
          <p:nvPr/>
        </p:nvSpPr>
        <p:spPr bwMode="auto">
          <a:xfrm>
            <a:off x="3026665" y="4278440"/>
            <a:ext cx="330517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u="sng"/>
              <a:t>Download </a:t>
            </a:r>
            <a:r>
              <a:rPr lang="en-US" altLang="en-US" sz="1800"/>
              <a:t>directly to the Xilinx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hardware device(s) with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unlimited reconfigurations* !!</a:t>
            </a:r>
          </a:p>
        </p:txBody>
      </p:sp>
      <p:grpSp>
        <p:nvGrpSpPr>
          <p:cNvPr id="618" name="Group 599"/>
          <p:cNvGrpSpPr>
            <a:grpSpLocks/>
          </p:cNvGrpSpPr>
          <p:nvPr/>
        </p:nvGrpSpPr>
        <p:grpSpPr bwMode="auto">
          <a:xfrm>
            <a:off x="1601090" y="1290768"/>
            <a:ext cx="498475" cy="460375"/>
            <a:chOff x="2006" y="1007"/>
            <a:chExt cx="281" cy="290"/>
          </a:xfrm>
        </p:grpSpPr>
        <p:sp>
          <p:nvSpPr>
            <p:cNvPr id="619" name="Rectangle 600"/>
            <p:cNvSpPr>
              <a:spLocks noChangeArrowheads="1"/>
            </p:cNvSpPr>
            <p:nvPr/>
          </p:nvSpPr>
          <p:spPr bwMode="auto">
            <a:xfrm>
              <a:off x="2042" y="1035"/>
              <a:ext cx="17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0" name="Oval 601"/>
            <p:cNvSpPr>
              <a:spLocks noChangeArrowheads="1"/>
            </p:cNvSpPr>
            <p:nvPr/>
          </p:nvSpPr>
          <p:spPr bwMode="auto">
            <a:xfrm>
              <a:off x="2006" y="1007"/>
              <a:ext cx="281" cy="29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</p:grpSp>
      <p:grpSp>
        <p:nvGrpSpPr>
          <p:cNvPr id="621" name="Group 602"/>
          <p:cNvGrpSpPr>
            <a:grpSpLocks/>
          </p:cNvGrpSpPr>
          <p:nvPr/>
        </p:nvGrpSpPr>
        <p:grpSpPr bwMode="auto">
          <a:xfrm>
            <a:off x="3872803" y="2762375"/>
            <a:ext cx="446087" cy="460375"/>
            <a:chOff x="2273" y="1958"/>
            <a:chExt cx="281" cy="290"/>
          </a:xfrm>
        </p:grpSpPr>
        <p:sp>
          <p:nvSpPr>
            <p:cNvPr id="622" name="Rectangle 603"/>
            <p:cNvSpPr>
              <a:spLocks noChangeArrowheads="1"/>
            </p:cNvSpPr>
            <p:nvPr/>
          </p:nvSpPr>
          <p:spPr bwMode="auto">
            <a:xfrm>
              <a:off x="2319" y="2004"/>
              <a:ext cx="19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3" name="Oval 604"/>
            <p:cNvSpPr>
              <a:spLocks noChangeArrowheads="1"/>
            </p:cNvSpPr>
            <p:nvPr/>
          </p:nvSpPr>
          <p:spPr bwMode="auto">
            <a:xfrm>
              <a:off x="2273" y="1958"/>
              <a:ext cx="281" cy="29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IN" altLang="en-US" sz="1800"/>
            </a:p>
          </p:txBody>
        </p:sp>
      </p:grpSp>
      <p:sp>
        <p:nvSpPr>
          <p:cNvPr id="624" name="Oval 605"/>
          <p:cNvSpPr>
            <a:spLocks noChangeArrowheads="1"/>
          </p:cNvSpPr>
          <p:nvPr/>
        </p:nvSpPr>
        <p:spPr bwMode="auto">
          <a:xfrm>
            <a:off x="6368353" y="4462591"/>
            <a:ext cx="446087" cy="4603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625" name="Rectangle 606"/>
          <p:cNvSpPr>
            <a:spLocks noChangeArrowheads="1"/>
          </p:cNvSpPr>
          <p:nvPr/>
        </p:nvSpPr>
        <p:spPr bwMode="auto">
          <a:xfrm>
            <a:off x="1555052" y="5811965"/>
            <a:ext cx="2859758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*XC9500 has 10,000 write/erase cycles</a:t>
            </a:r>
          </a:p>
        </p:txBody>
      </p:sp>
      <p:pic>
        <p:nvPicPr>
          <p:cNvPr id="626" name="Picture 60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65" y="911352"/>
            <a:ext cx="14827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7" name="Picture 60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264" y="835153"/>
            <a:ext cx="1277938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8" name="Picture 60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39" y="1312991"/>
            <a:ext cx="14541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9" name="Picture 610" descr="synops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665" y="1444752"/>
            <a:ext cx="1457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0" name="Group 611"/>
          <p:cNvGrpSpPr>
            <a:grpSpLocks/>
          </p:cNvGrpSpPr>
          <p:nvPr/>
        </p:nvGrpSpPr>
        <p:grpSpPr bwMode="auto">
          <a:xfrm>
            <a:off x="2305940" y="2228978"/>
            <a:ext cx="1731963" cy="1641475"/>
            <a:chOff x="926" y="1550"/>
            <a:chExt cx="1091" cy="1034"/>
          </a:xfrm>
        </p:grpSpPr>
        <p:grpSp>
          <p:nvGrpSpPr>
            <p:cNvPr id="631" name="Group 612"/>
            <p:cNvGrpSpPr>
              <a:grpSpLocks/>
            </p:cNvGrpSpPr>
            <p:nvPr/>
          </p:nvGrpSpPr>
          <p:grpSpPr bwMode="auto">
            <a:xfrm>
              <a:off x="999" y="1550"/>
              <a:ext cx="936" cy="315"/>
              <a:chOff x="1402" y="344"/>
              <a:chExt cx="2957" cy="996"/>
            </a:xfrm>
          </p:grpSpPr>
          <p:sp>
            <p:nvSpPr>
              <p:cNvPr id="634" name="Rectangle 633"/>
              <p:cNvSpPr>
                <a:spLocks noChangeArrowheads="1"/>
              </p:cNvSpPr>
              <p:nvPr/>
            </p:nvSpPr>
            <p:spPr bwMode="auto">
              <a:xfrm>
                <a:off x="1402" y="344"/>
                <a:ext cx="2957" cy="99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IN" altLang="en-US" sz="1800"/>
              </a:p>
            </p:txBody>
          </p:sp>
          <p:sp>
            <p:nvSpPr>
              <p:cNvPr id="635" name="Freeform 634"/>
              <p:cNvSpPr>
                <a:spLocks/>
              </p:cNvSpPr>
              <p:nvPr/>
            </p:nvSpPr>
            <p:spPr bwMode="auto">
              <a:xfrm>
                <a:off x="2380" y="622"/>
                <a:ext cx="307" cy="441"/>
              </a:xfrm>
              <a:custGeom>
                <a:avLst/>
                <a:gdLst>
                  <a:gd name="T0" fmla="*/ 306 w 307"/>
                  <a:gd name="T1" fmla="*/ 0 h 441"/>
                  <a:gd name="T2" fmla="*/ 51 w 307"/>
                  <a:gd name="T3" fmla="*/ 440 h 441"/>
                  <a:gd name="T4" fmla="*/ 0 w 307"/>
                  <a:gd name="T5" fmla="*/ 440 h 441"/>
                  <a:gd name="T6" fmla="*/ 255 w 307"/>
                  <a:gd name="T7" fmla="*/ 0 h 441"/>
                  <a:gd name="T8" fmla="*/ 306 w 307"/>
                  <a:gd name="T9" fmla="*/ 0 h 4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7" h="441">
                    <a:moveTo>
                      <a:pt x="306" y="0"/>
                    </a:moveTo>
                    <a:lnTo>
                      <a:pt x="51" y="440"/>
                    </a:lnTo>
                    <a:lnTo>
                      <a:pt x="0" y="440"/>
                    </a:lnTo>
                    <a:lnTo>
                      <a:pt x="255" y="0"/>
                    </a:lnTo>
                    <a:lnTo>
                      <a:pt x="306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Freeform 635"/>
              <p:cNvSpPr>
                <a:spLocks/>
              </p:cNvSpPr>
              <p:nvPr/>
            </p:nvSpPr>
            <p:spPr bwMode="auto">
              <a:xfrm>
                <a:off x="2380" y="622"/>
                <a:ext cx="307" cy="441"/>
              </a:xfrm>
              <a:custGeom>
                <a:avLst/>
                <a:gdLst>
                  <a:gd name="T0" fmla="*/ 87 w 307"/>
                  <a:gd name="T1" fmla="*/ 0 h 441"/>
                  <a:gd name="T2" fmla="*/ 306 w 307"/>
                  <a:gd name="T3" fmla="*/ 440 h 441"/>
                  <a:gd name="T4" fmla="*/ 222 w 307"/>
                  <a:gd name="T5" fmla="*/ 440 h 441"/>
                  <a:gd name="T6" fmla="*/ 0 w 307"/>
                  <a:gd name="T7" fmla="*/ 0 h 441"/>
                  <a:gd name="T8" fmla="*/ 87 w 307"/>
                  <a:gd name="T9" fmla="*/ 0 h 4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7" h="441">
                    <a:moveTo>
                      <a:pt x="87" y="0"/>
                    </a:moveTo>
                    <a:lnTo>
                      <a:pt x="306" y="440"/>
                    </a:lnTo>
                    <a:lnTo>
                      <a:pt x="222" y="440"/>
                    </a:lnTo>
                    <a:lnTo>
                      <a:pt x="0" y="0"/>
                    </a:lnTo>
                    <a:lnTo>
                      <a:pt x="8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Freeform 636"/>
              <p:cNvSpPr>
                <a:spLocks/>
              </p:cNvSpPr>
              <p:nvPr/>
            </p:nvSpPr>
            <p:spPr bwMode="auto">
              <a:xfrm>
                <a:off x="2733" y="622"/>
                <a:ext cx="56" cy="437"/>
              </a:xfrm>
              <a:custGeom>
                <a:avLst/>
                <a:gdLst>
                  <a:gd name="T0" fmla="*/ 0 w 56"/>
                  <a:gd name="T1" fmla="*/ 0 h 437"/>
                  <a:gd name="T2" fmla="*/ 55 w 56"/>
                  <a:gd name="T3" fmla="*/ 0 h 437"/>
                  <a:gd name="T4" fmla="*/ 55 w 56"/>
                  <a:gd name="T5" fmla="*/ 436 h 437"/>
                  <a:gd name="T6" fmla="*/ 0 w 56"/>
                  <a:gd name="T7" fmla="*/ 436 h 437"/>
                  <a:gd name="T8" fmla="*/ 0 w 56"/>
                  <a:gd name="T9" fmla="*/ 0 h 4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37">
                    <a:moveTo>
                      <a:pt x="0" y="0"/>
                    </a:moveTo>
                    <a:lnTo>
                      <a:pt x="55" y="0"/>
                    </a:lnTo>
                    <a:lnTo>
                      <a:pt x="55" y="436"/>
                    </a:lnTo>
                    <a:lnTo>
                      <a:pt x="0" y="43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Freeform 637"/>
              <p:cNvSpPr>
                <a:spLocks/>
              </p:cNvSpPr>
              <p:nvPr/>
            </p:nvSpPr>
            <p:spPr bwMode="auto">
              <a:xfrm>
                <a:off x="2879" y="622"/>
                <a:ext cx="217" cy="437"/>
              </a:xfrm>
              <a:custGeom>
                <a:avLst/>
                <a:gdLst>
                  <a:gd name="T0" fmla="*/ 216 w 217"/>
                  <a:gd name="T1" fmla="*/ 436 h 437"/>
                  <a:gd name="T2" fmla="*/ 0 w 217"/>
                  <a:gd name="T3" fmla="*/ 436 h 437"/>
                  <a:gd name="T4" fmla="*/ 0 w 217"/>
                  <a:gd name="T5" fmla="*/ 0 h 437"/>
                  <a:gd name="T6" fmla="*/ 74 w 217"/>
                  <a:gd name="T7" fmla="*/ 0 h 437"/>
                  <a:gd name="T8" fmla="*/ 74 w 217"/>
                  <a:gd name="T9" fmla="*/ 402 h 437"/>
                  <a:gd name="T10" fmla="*/ 216 w 217"/>
                  <a:gd name="T11" fmla="*/ 402 h 437"/>
                  <a:gd name="T12" fmla="*/ 216 w 217"/>
                  <a:gd name="T13" fmla="*/ 436 h 4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7" h="437">
                    <a:moveTo>
                      <a:pt x="216" y="436"/>
                    </a:moveTo>
                    <a:lnTo>
                      <a:pt x="0" y="436"/>
                    </a:lnTo>
                    <a:lnTo>
                      <a:pt x="0" y="0"/>
                    </a:lnTo>
                    <a:lnTo>
                      <a:pt x="74" y="0"/>
                    </a:lnTo>
                    <a:lnTo>
                      <a:pt x="74" y="402"/>
                    </a:lnTo>
                    <a:lnTo>
                      <a:pt x="216" y="402"/>
                    </a:lnTo>
                    <a:lnTo>
                      <a:pt x="216" y="436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Freeform 638"/>
              <p:cNvSpPr>
                <a:spLocks/>
              </p:cNvSpPr>
              <p:nvPr/>
            </p:nvSpPr>
            <p:spPr bwMode="auto">
              <a:xfrm>
                <a:off x="3157" y="622"/>
                <a:ext cx="56" cy="437"/>
              </a:xfrm>
              <a:custGeom>
                <a:avLst/>
                <a:gdLst>
                  <a:gd name="T0" fmla="*/ 0 w 56"/>
                  <a:gd name="T1" fmla="*/ 0 h 437"/>
                  <a:gd name="T2" fmla="*/ 55 w 56"/>
                  <a:gd name="T3" fmla="*/ 0 h 437"/>
                  <a:gd name="T4" fmla="*/ 55 w 56"/>
                  <a:gd name="T5" fmla="*/ 436 h 437"/>
                  <a:gd name="T6" fmla="*/ 0 w 56"/>
                  <a:gd name="T7" fmla="*/ 436 h 437"/>
                  <a:gd name="T8" fmla="*/ 0 w 56"/>
                  <a:gd name="T9" fmla="*/ 0 h 4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37">
                    <a:moveTo>
                      <a:pt x="0" y="0"/>
                    </a:moveTo>
                    <a:lnTo>
                      <a:pt x="55" y="0"/>
                    </a:lnTo>
                    <a:lnTo>
                      <a:pt x="55" y="436"/>
                    </a:lnTo>
                    <a:lnTo>
                      <a:pt x="0" y="43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Freeform 639"/>
              <p:cNvSpPr>
                <a:spLocks/>
              </p:cNvSpPr>
              <p:nvPr/>
            </p:nvSpPr>
            <p:spPr bwMode="auto">
              <a:xfrm>
                <a:off x="3295" y="622"/>
                <a:ext cx="315" cy="441"/>
              </a:xfrm>
              <a:custGeom>
                <a:avLst/>
                <a:gdLst>
                  <a:gd name="T0" fmla="*/ 0 w 315"/>
                  <a:gd name="T1" fmla="*/ 440 h 441"/>
                  <a:gd name="T2" fmla="*/ 0 w 315"/>
                  <a:gd name="T3" fmla="*/ 0 h 441"/>
                  <a:gd name="T4" fmla="*/ 69 w 315"/>
                  <a:gd name="T5" fmla="*/ 0 h 441"/>
                  <a:gd name="T6" fmla="*/ 270 w 315"/>
                  <a:gd name="T7" fmla="*/ 339 h 441"/>
                  <a:gd name="T8" fmla="*/ 270 w 315"/>
                  <a:gd name="T9" fmla="*/ 0 h 441"/>
                  <a:gd name="T10" fmla="*/ 314 w 315"/>
                  <a:gd name="T11" fmla="*/ 0 h 441"/>
                  <a:gd name="T12" fmla="*/ 314 w 315"/>
                  <a:gd name="T13" fmla="*/ 440 h 441"/>
                  <a:gd name="T14" fmla="*/ 230 w 315"/>
                  <a:gd name="T15" fmla="*/ 440 h 441"/>
                  <a:gd name="T16" fmla="*/ 47 w 315"/>
                  <a:gd name="T17" fmla="*/ 123 h 441"/>
                  <a:gd name="T18" fmla="*/ 47 w 315"/>
                  <a:gd name="T19" fmla="*/ 440 h 441"/>
                  <a:gd name="T20" fmla="*/ 0 w 315"/>
                  <a:gd name="T21" fmla="*/ 440 h 44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15" h="441">
                    <a:moveTo>
                      <a:pt x="0" y="440"/>
                    </a:moveTo>
                    <a:lnTo>
                      <a:pt x="0" y="0"/>
                    </a:lnTo>
                    <a:lnTo>
                      <a:pt x="69" y="0"/>
                    </a:lnTo>
                    <a:lnTo>
                      <a:pt x="270" y="339"/>
                    </a:lnTo>
                    <a:lnTo>
                      <a:pt x="270" y="0"/>
                    </a:lnTo>
                    <a:lnTo>
                      <a:pt x="314" y="0"/>
                    </a:lnTo>
                    <a:lnTo>
                      <a:pt x="314" y="440"/>
                    </a:lnTo>
                    <a:lnTo>
                      <a:pt x="230" y="440"/>
                    </a:lnTo>
                    <a:lnTo>
                      <a:pt x="47" y="123"/>
                    </a:lnTo>
                    <a:lnTo>
                      <a:pt x="47" y="440"/>
                    </a:lnTo>
                    <a:lnTo>
                      <a:pt x="0" y="44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Freeform 640"/>
              <p:cNvSpPr>
                <a:spLocks/>
              </p:cNvSpPr>
              <p:nvPr/>
            </p:nvSpPr>
            <p:spPr bwMode="auto">
              <a:xfrm>
                <a:off x="1563" y="524"/>
                <a:ext cx="398" cy="637"/>
              </a:xfrm>
              <a:custGeom>
                <a:avLst/>
                <a:gdLst>
                  <a:gd name="T0" fmla="*/ 130 w 398"/>
                  <a:gd name="T1" fmla="*/ 0 h 637"/>
                  <a:gd name="T2" fmla="*/ 0 w 398"/>
                  <a:gd name="T3" fmla="*/ 129 h 637"/>
                  <a:gd name="T4" fmla="*/ 189 w 398"/>
                  <a:gd name="T5" fmla="*/ 318 h 637"/>
                  <a:gd name="T6" fmla="*/ 0 w 398"/>
                  <a:gd name="T7" fmla="*/ 507 h 637"/>
                  <a:gd name="T8" fmla="*/ 130 w 398"/>
                  <a:gd name="T9" fmla="*/ 636 h 637"/>
                  <a:gd name="T10" fmla="*/ 338 w 398"/>
                  <a:gd name="T11" fmla="*/ 636 h 637"/>
                  <a:gd name="T12" fmla="*/ 211 w 398"/>
                  <a:gd name="T13" fmla="*/ 507 h 637"/>
                  <a:gd name="T14" fmla="*/ 397 w 398"/>
                  <a:gd name="T15" fmla="*/ 318 h 637"/>
                  <a:gd name="T16" fmla="*/ 208 w 398"/>
                  <a:gd name="T17" fmla="*/ 129 h 637"/>
                  <a:gd name="T18" fmla="*/ 338 w 398"/>
                  <a:gd name="T19" fmla="*/ 0 h 637"/>
                  <a:gd name="T20" fmla="*/ 130 w 398"/>
                  <a:gd name="T21" fmla="*/ 0 h 6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8" h="637">
                    <a:moveTo>
                      <a:pt x="130" y="0"/>
                    </a:moveTo>
                    <a:lnTo>
                      <a:pt x="0" y="129"/>
                    </a:lnTo>
                    <a:lnTo>
                      <a:pt x="189" y="318"/>
                    </a:lnTo>
                    <a:lnTo>
                      <a:pt x="0" y="507"/>
                    </a:lnTo>
                    <a:lnTo>
                      <a:pt x="130" y="636"/>
                    </a:lnTo>
                    <a:lnTo>
                      <a:pt x="338" y="636"/>
                    </a:lnTo>
                    <a:lnTo>
                      <a:pt x="211" y="507"/>
                    </a:lnTo>
                    <a:lnTo>
                      <a:pt x="397" y="318"/>
                    </a:lnTo>
                    <a:lnTo>
                      <a:pt x="208" y="129"/>
                    </a:lnTo>
                    <a:lnTo>
                      <a:pt x="338" y="0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Freeform 641"/>
              <p:cNvSpPr>
                <a:spLocks/>
              </p:cNvSpPr>
              <p:nvPr/>
            </p:nvSpPr>
            <p:spPr bwMode="auto">
              <a:xfrm>
                <a:off x="1916" y="524"/>
                <a:ext cx="319" cy="146"/>
              </a:xfrm>
              <a:custGeom>
                <a:avLst/>
                <a:gdLst>
                  <a:gd name="T0" fmla="*/ 0 w 319"/>
                  <a:gd name="T1" fmla="*/ 0 h 146"/>
                  <a:gd name="T2" fmla="*/ 62 w 319"/>
                  <a:gd name="T3" fmla="*/ 54 h 146"/>
                  <a:gd name="T4" fmla="*/ 161 w 319"/>
                  <a:gd name="T5" fmla="*/ 145 h 146"/>
                  <a:gd name="T6" fmla="*/ 318 w 319"/>
                  <a:gd name="T7" fmla="*/ 3 h 146"/>
                  <a:gd name="T8" fmla="*/ 117 w 319"/>
                  <a:gd name="T9" fmla="*/ 3 h 146"/>
                  <a:gd name="T10" fmla="*/ 62 w 319"/>
                  <a:gd name="T11" fmla="*/ 54 h 146"/>
                  <a:gd name="T12" fmla="*/ 0 w 319"/>
                  <a:gd name="T13" fmla="*/ 0 h 1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146">
                    <a:moveTo>
                      <a:pt x="0" y="0"/>
                    </a:moveTo>
                    <a:lnTo>
                      <a:pt x="62" y="54"/>
                    </a:lnTo>
                    <a:lnTo>
                      <a:pt x="161" y="145"/>
                    </a:lnTo>
                    <a:lnTo>
                      <a:pt x="318" y="3"/>
                    </a:lnTo>
                    <a:lnTo>
                      <a:pt x="117" y="3"/>
                    </a:lnTo>
                    <a:lnTo>
                      <a:pt x="62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Freeform 642"/>
              <p:cNvSpPr>
                <a:spLocks/>
              </p:cNvSpPr>
              <p:nvPr/>
            </p:nvSpPr>
            <p:spPr bwMode="auto">
              <a:xfrm>
                <a:off x="1916" y="524"/>
                <a:ext cx="343" cy="170"/>
              </a:xfrm>
              <a:custGeom>
                <a:avLst/>
                <a:gdLst>
                  <a:gd name="T0" fmla="*/ 0 w 343"/>
                  <a:gd name="T1" fmla="*/ 0 h 170"/>
                  <a:gd name="T2" fmla="*/ 67 w 343"/>
                  <a:gd name="T3" fmla="*/ 63 h 170"/>
                  <a:gd name="T4" fmla="*/ 173 w 343"/>
                  <a:gd name="T5" fmla="*/ 169 h 170"/>
                  <a:gd name="T6" fmla="*/ 342 w 343"/>
                  <a:gd name="T7" fmla="*/ 4 h 170"/>
                  <a:gd name="T8" fmla="*/ 126 w 343"/>
                  <a:gd name="T9" fmla="*/ 4 h 170"/>
                  <a:gd name="T10" fmla="*/ 67 w 343"/>
                  <a:gd name="T11" fmla="*/ 63 h 1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3" h="170">
                    <a:moveTo>
                      <a:pt x="0" y="0"/>
                    </a:moveTo>
                    <a:lnTo>
                      <a:pt x="67" y="63"/>
                    </a:lnTo>
                    <a:lnTo>
                      <a:pt x="173" y="169"/>
                    </a:lnTo>
                    <a:lnTo>
                      <a:pt x="342" y="4"/>
                    </a:lnTo>
                    <a:lnTo>
                      <a:pt x="126" y="4"/>
                    </a:lnTo>
                    <a:lnTo>
                      <a:pt x="67" y="63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Freeform 643"/>
              <p:cNvSpPr>
                <a:spLocks/>
              </p:cNvSpPr>
              <p:nvPr/>
            </p:nvSpPr>
            <p:spPr bwMode="auto">
              <a:xfrm>
                <a:off x="1920" y="1015"/>
                <a:ext cx="323" cy="142"/>
              </a:xfrm>
              <a:custGeom>
                <a:avLst/>
                <a:gdLst>
                  <a:gd name="T0" fmla="*/ 0 w 323"/>
                  <a:gd name="T1" fmla="*/ 141 h 142"/>
                  <a:gd name="T2" fmla="*/ 0 w 323"/>
                  <a:gd name="T3" fmla="*/ 141 h 142"/>
                  <a:gd name="T4" fmla="*/ 161 w 323"/>
                  <a:gd name="T5" fmla="*/ 0 h 142"/>
                  <a:gd name="T6" fmla="*/ 322 w 323"/>
                  <a:gd name="T7" fmla="*/ 141 h 142"/>
                  <a:gd name="T8" fmla="*/ 117 w 323"/>
                  <a:gd name="T9" fmla="*/ 141 h 142"/>
                  <a:gd name="T10" fmla="*/ 59 w 323"/>
                  <a:gd name="T11" fmla="*/ 91 h 142"/>
                  <a:gd name="T12" fmla="*/ 0 w 323"/>
                  <a:gd name="T13" fmla="*/ 141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23" h="142">
                    <a:moveTo>
                      <a:pt x="0" y="141"/>
                    </a:moveTo>
                    <a:lnTo>
                      <a:pt x="0" y="141"/>
                    </a:lnTo>
                    <a:lnTo>
                      <a:pt x="161" y="0"/>
                    </a:lnTo>
                    <a:lnTo>
                      <a:pt x="322" y="141"/>
                    </a:lnTo>
                    <a:lnTo>
                      <a:pt x="117" y="141"/>
                    </a:lnTo>
                    <a:lnTo>
                      <a:pt x="59" y="91"/>
                    </a:lnTo>
                    <a:lnTo>
                      <a:pt x="0" y="141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Freeform 644"/>
              <p:cNvSpPr>
                <a:spLocks/>
              </p:cNvSpPr>
              <p:nvPr/>
            </p:nvSpPr>
            <p:spPr bwMode="auto">
              <a:xfrm>
                <a:off x="1920" y="1015"/>
                <a:ext cx="347" cy="165"/>
              </a:xfrm>
              <a:custGeom>
                <a:avLst/>
                <a:gdLst>
                  <a:gd name="T0" fmla="*/ 0 w 347"/>
                  <a:gd name="T1" fmla="*/ 164 h 165"/>
                  <a:gd name="T2" fmla="*/ 0 w 347"/>
                  <a:gd name="T3" fmla="*/ 164 h 165"/>
                  <a:gd name="T4" fmla="*/ 173 w 347"/>
                  <a:gd name="T5" fmla="*/ 0 h 165"/>
                  <a:gd name="T6" fmla="*/ 346 w 347"/>
                  <a:gd name="T7" fmla="*/ 164 h 165"/>
                  <a:gd name="T8" fmla="*/ 126 w 347"/>
                  <a:gd name="T9" fmla="*/ 164 h 165"/>
                  <a:gd name="T10" fmla="*/ 63 w 347"/>
                  <a:gd name="T11" fmla="*/ 105 h 1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47" h="165">
                    <a:moveTo>
                      <a:pt x="0" y="164"/>
                    </a:moveTo>
                    <a:lnTo>
                      <a:pt x="0" y="164"/>
                    </a:lnTo>
                    <a:lnTo>
                      <a:pt x="173" y="0"/>
                    </a:lnTo>
                    <a:lnTo>
                      <a:pt x="346" y="164"/>
                    </a:lnTo>
                    <a:lnTo>
                      <a:pt x="126" y="164"/>
                    </a:lnTo>
                    <a:lnTo>
                      <a:pt x="63" y="105"/>
                    </a:lnTo>
                  </a:path>
                </a:pathLst>
              </a:custGeom>
              <a:solidFill>
                <a:srgbClr val="6E0043"/>
              </a:solidFill>
              <a:ln w="12700" cap="rnd" cmpd="sng">
                <a:solidFill>
                  <a:srgbClr val="6E004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Freeform 645"/>
              <p:cNvSpPr>
                <a:spLocks/>
              </p:cNvSpPr>
              <p:nvPr/>
            </p:nvSpPr>
            <p:spPr bwMode="auto">
              <a:xfrm>
                <a:off x="3664" y="622"/>
                <a:ext cx="307" cy="441"/>
              </a:xfrm>
              <a:custGeom>
                <a:avLst/>
                <a:gdLst>
                  <a:gd name="T0" fmla="*/ 306 w 307"/>
                  <a:gd name="T1" fmla="*/ 0 h 441"/>
                  <a:gd name="T2" fmla="*/ 51 w 307"/>
                  <a:gd name="T3" fmla="*/ 440 h 441"/>
                  <a:gd name="T4" fmla="*/ 0 w 307"/>
                  <a:gd name="T5" fmla="*/ 440 h 441"/>
                  <a:gd name="T6" fmla="*/ 255 w 307"/>
                  <a:gd name="T7" fmla="*/ 0 h 441"/>
                  <a:gd name="T8" fmla="*/ 306 w 307"/>
                  <a:gd name="T9" fmla="*/ 0 h 4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7" h="441">
                    <a:moveTo>
                      <a:pt x="306" y="0"/>
                    </a:moveTo>
                    <a:lnTo>
                      <a:pt x="51" y="440"/>
                    </a:lnTo>
                    <a:lnTo>
                      <a:pt x="0" y="440"/>
                    </a:lnTo>
                    <a:lnTo>
                      <a:pt x="255" y="0"/>
                    </a:lnTo>
                    <a:lnTo>
                      <a:pt x="306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Freeform 646"/>
              <p:cNvSpPr>
                <a:spLocks/>
              </p:cNvSpPr>
              <p:nvPr/>
            </p:nvSpPr>
            <p:spPr bwMode="auto">
              <a:xfrm>
                <a:off x="3664" y="622"/>
                <a:ext cx="307" cy="441"/>
              </a:xfrm>
              <a:custGeom>
                <a:avLst/>
                <a:gdLst>
                  <a:gd name="T0" fmla="*/ 87 w 307"/>
                  <a:gd name="T1" fmla="*/ 0 h 441"/>
                  <a:gd name="T2" fmla="*/ 306 w 307"/>
                  <a:gd name="T3" fmla="*/ 440 h 441"/>
                  <a:gd name="T4" fmla="*/ 222 w 307"/>
                  <a:gd name="T5" fmla="*/ 440 h 441"/>
                  <a:gd name="T6" fmla="*/ 0 w 307"/>
                  <a:gd name="T7" fmla="*/ 0 h 441"/>
                  <a:gd name="T8" fmla="*/ 87 w 307"/>
                  <a:gd name="T9" fmla="*/ 0 h 4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7" h="441">
                    <a:moveTo>
                      <a:pt x="87" y="0"/>
                    </a:moveTo>
                    <a:lnTo>
                      <a:pt x="306" y="440"/>
                    </a:lnTo>
                    <a:lnTo>
                      <a:pt x="222" y="440"/>
                    </a:lnTo>
                    <a:lnTo>
                      <a:pt x="0" y="0"/>
                    </a:lnTo>
                    <a:lnTo>
                      <a:pt x="87" y="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Freeform 647"/>
              <p:cNvSpPr>
                <a:spLocks/>
              </p:cNvSpPr>
              <p:nvPr/>
            </p:nvSpPr>
            <p:spPr bwMode="auto">
              <a:xfrm>
                <a:off x="4104" y="658"/>
                <a:ext cx="56" cy="63"/>
              </a:xfrm>
              <a:custGeom>
                <a:avLst/>
                <a:gdLst>
                  <a:gd name="T0" fmla="*/ 0 w 56"/>
                  <a:gd name="T1" fmla="*/ 62 h 63"/>
                  <a:gd name="T2" fmla="*/ 0 w 56"/>
                  <a:gd name="T3" fmla="*/ 0 h 63"/>
                  <a:gd name="T4" fmla="*/ 30 w 56"/>
                  <a:gd name="T5" fmla="*/ 0 h 63"/>
                  <a:gd name="T6" fmla="*/ 36 w 56"/>
                  <a:gd name="T7" fmla="*/ 0 h 63"/>
                  <a:gd name="T8" fmla="*/ 39 w 56"/>
                  <a:gd name="T9" fmla="*/ 0 h 63"/>
                  <a:gd name="T10" fmla="*/ 41 w 56"/>
                  <a:gd name="T11" fmla="*/ 3 h 63"/>
                  <a:gd name="T12" fmla="*/ 44 w 56"/>
                  <a:gd name="T13" fmla="*/ 3 h 63"/>
                  <a:gd name="T14" fmla="*/ 47 w 56"/>
                  <a:gd name="T15" fmla="*/ 6 h 63"/>
                  <a:gd name="T16" fmla="*/ 50 w 56"/>
                  <a:gd name="T17" fmla="*/ 11 h 63"/>
                  <a:gd name="T18" fmla="*/ 52 w 56"/>
                  <a:gd name="T19" fmla="*/ 14 h 63"/>
                  <a:gd name="T20" fmla="*/ 52 w 56"/>
                  <a:gd name="T21" fmla="*/ 17 h 63"/>
                  <a:gd name="T22" fmla="*/ 50 w 56"/>
                  <a:gd name="T23" fmla="*/ 23 h 63"/>
                  <a:gd name="T24" fmla="*/ 50 w 56"/>
                  <a:gd name="T25" fmla="*/ 25 h 63"/>
                  <a:gd name="T26" fmla="*/ 47 w 56"/>
                  <a:gd name="T27" fmla="*/ 28 h 63"/>
                  <a:gd name="T28" fmla="*/ 44 w 56"/>
                  <a:gd name="T29" fmla="*/ 31 h 63"/>
                  <a:gd name="T30" fmla="*/ 44 w 56"/>
                  <a:gd name="T31" fmla="*/ 34 h 63"/>
                  <a:gd name="T32" fmla="*/ 47 w 56"/>
                  <a:gd name="T33" fmla="*/ 34 h 63"/>
                  <a:gd name="T34" fmla="*/ 47 w 56"/>
                  <a:gd name="T35" fmla="*/ 37 h 63"/>
                  <a:gd name="T36" fmla="*/ 50 w 56"/>
                  <a:gd name="T37" fmla="*/ 39 h 63"/>
                  <a:gd name="T38" fmla="*/ 50 w 56"/>
                  <a:gd name="T39" fmla="*/ 42 h 63"/>
                  <a:gd name="T40" fmla="*/ 50 w 56"/>
                  <a:gd name="T41" fmla="*/ 45 h 63"/>
                  <a:gd name="T42" fmla="*/ 50 w 56"/>
                  <a:gd name="T43" fmla="*/ 48 h 63"/>
                  <a:gd name="T44" fmla="*/ 50 w 56"/>
                  <a:gd name="T45" fmla="*/ 51 h 63"/>
                  <a:gd name="T46" fmla="*/ 50 w 56"/>
                  <a:gd name="T47" fmla="*/ 54 h 63"/>
                  <a:gd name="T48" fmla="*/ 50 w 56"/>
                  <a:gd name="T49" fmla="*/ 56 h 63"/>
                  <a:gd name="T50" fmla="*/ 52 w 56"/>
                  <a:gd name="T51" fmla="*/ 59 h 63"/>
                  <a:gd name="T52" fmla="*/ 52 w 56"/>
                  <a:gd name="T53" fmla="*/ 62 h 63"/>
                  <a:gd name="T54" fmla="*/ 55 w 56"/>
                  <a:gd name="T55" fmla="*/ 62 h 63"/>
                  <a:gd name="T56" fmla="*/ 44 w 56"/>
                  <a:gd name="T57" fmla="*/ 62 h 63"/>
                  <a:gd name="T58" fmla="*/ 41 w 56"/>
                  <a:gd name="T59" fmla="*/ 62 h 63"/>
                  <a:gd name="T60" fmla="*/ 41 w 56"/>
                  <a:gd name="T61" fmla="*/ 59 h 63"/>
                  <a:gd name="T62" fmla="*/ 41 w 56"/>
                  <a:gd name="T63" fmla="*/ 56 h 63"/>
                  <a:gd name="T64" fmla="*/ 41 w 56"/>
                  <a:gd name="T65" fmla="*/ 54 h 63"/>
                  <a:gd name="T66" fmla="*/ 41 w 56"/>
                  <a:gd name="T67" fmla="*/ 48 h 63"/>
                  <a:gd name="T68" fmla="*/ 41 w 56"/>
                  <a:gd name="T69" fmla="*/ 45 h 63"/>
                  <a:gd name="T70" fmla="*/ 41 w 56"/>
                  <a:gd name="T71" fmla="*/ 42 h 63"/>
                  <a:gd name="T72" fmla="*/ 41 w 56"/>
                  <a:gd name="T73" fmla="*/ 39 h 63"/>
                  <a:gd name="T74" fmla="*/ 39 w 56"/>
                  <a:gd name="T75" fmla="*/ 39 h 63"/>
                  <a:gd name="T76" fmla="*/ 36 w 56"/>
                  <a:gd name="T77" fmla="*/ 37 h 63"/>
                  <a:gd name="T78" fmla="*/ 33 w 56"/>
                  <a:gd name="T79" fmla="*/ 37 h 63"/>
                  <a:gd name="T80" fmla="*/ 30 w 56"/>
                  <a:gd name="T81" fmla="*/ 37 h 63"/>
                  <a:gd name="T82" fmla="*/ 8 w 56"/>
                  <a:gd name="T83" fmla="*/ 37 h 63"/>
                  <a:gd name="T84" fmla="*/ 8 w 56"/>
                  <a:gd name="T85" fmla="*/ 62 h 63"/>
                  <a:gd name="T86" fmla="*/ 0 w 56"/>
                  <a:gd name="T87" fmla="*/ 62 h 63"/>
                  <a:gd name="T88" fmla="*/ 8 w 56"/>
                  <a:gd name="T89" fmla="*/ 28 h 63"/>
                  <a:gd name="T90" fmla="*/ 30 w 56"/>
                  <a:gd name="T91" fmla="*/ 28 h 63"/>
                  <a:gd name="T92" fmla="*/ 33 w 56"/>
                  <a:gd name="T93" fmla="*/ 28 h 63"/>
                  <a:gd name="T94" fmla="*/ 36 w 56"/>
                  <a:gd name="T95" fmla="*/ 28 h 63"/>
                  <a:gd name="T96" fmla="*/ 39 w 56"/>
                  <a:gd name="T97" fmla="*/ 25 h 63"/>
                  <a:gd name="T98" fmla="*/ 41 w 56"/>
                  <a:gd name="T99" fmla="*/ 23 h 63"/>
                  <a:gd name="T100" fmla="*/ 44 w 56"/>
                  <a:gd name="T101" fmla="*/ 20 h 63"/>
                  <a:gd name="T102" fmla="*/ 44 w 56"/>
                  <a:gd name="T103" fmla="*/ 17 h 63"/>
                  <a:gd name="T104" fmla="*/ 44 w 56"/>
                  <a:gd name="T105" fmla="*/ 14 h 63"/>
                  <a:gd name="T106" fmla="*/ 41 w 56"/>
                  <a:gd name="T107" fmla="*/ 14 h 63"/>
                  <a:gd name="T108" fmla="*/ 41 w 56"/>
                  <a:gd name="T109" fmla="*/ 11 h 63"/>
                  <a:gd name="T110" fmla="*/ 39 w 56"/>
                  <a:gd name="T111" fmla="*/ 8 h 63"/>
                  <a:gd name="T112" fmla="*/ 36 w 56"/>
                  <a:gd name="T113" fmla="*/ 8 h 63"/>
                  <a:gd name="T114" fmla="*/ 36 w 56"/>
                  <a:gd name="T115" fmla="*/ 6 h 63"/>
                  <a:gd name="T116" fmla="*/ 33 w 56"/>
                  <a:gd name="T117" fmla="*/ 6 h 63"/>
                  <a:gd name="T118" fmla="*/ 8 w 56"/>
                  <a:gd name="T119" fmla="*/ 6 h 63"/>
                  <a:gd name="T120" fmla="*/ 8 w 56"/>
                  <a:gd name="T121" fmla="*/ 28 h 63"/>
                  <a:gd name="T122" fmla="*/ 0 w 56"/>
                  <a:gd name="T123" fmla="*/ 62 h 6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6" h="63">
                    <a:moveTo>
                      <a:pt x="0" y="62"/>
                    </a:moveTo>
                    <a:lnTo>
                      <a:pt x="0" y="0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1" y="3"/>
                    </a:lnTo>
                    <a:lnTo>
                      <a:pt x="44" y="3"/>
                    </a:lnTo>
                    <a:lnTo>
                      <a:pt x="47" y="6"/>
                    </a:lnTo>
                    <a:lnTo>
                      <a:pt x="50" y="11"/>
                    </a:lnTo>
                    <a:lnTo>
                      <a:pt x="52" y="14"/>
                    </a:lnTo>
                    <a:lnTo>
                      <a:pt x="52" y="17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47" y="28"/>
                    </a:lnTo>
                    <a:lnTo>
                      <a:pt x="44" y="31"/>
                    </a:lnTo>
                    <a:lnTo>
                      <a:pt x="44" y="34"/>
                    </a:lnTo>
                    <a:lnTo>
                      <a:pt x="47" y="34"/>
                    </a:lnTo>
                    <a:lnTo>
                      <a:pt x="47" y="37"/>
                    </a:lnTo>
                    <a:lnTo>
                      <a:pt x="50" y="39"/>
                    </a:lnTo>
                    <a:lnTo>
                      <a:pt x="50" y="42"/>
                    </a:lnTo>
                    <a:lnTo>
                      <a:pt x="50" y="45"/>
                    </a:lnTo>
                    <a:lnTo>
                      <a:pt x="50" y="48"/>
                    </a:lnTo>
                    <a:lnTo>
                      <a:pt x="50" y="51"/>
                    </a:lnTo>
                    <a:lnTo>
                      <a:pt x="50" y="54"/>
                    </a:lnTo>
                    <a:lnTo>
                      <a:pt x="50" y="56"/>
                    </a:lnTo>
                    <a:lnTo>
                      <a:pt x="52" y="59"/>
                    </a:lnTo>
                    <a:lnTo>
                      <a:pt x="52" y="62"/>
                    </a:lnTo>
                    <a:lnTo>
                      <a:pt x="55" y="62"/>
                    </a:lnTo>
                    <a:lnTo>
                      <a:pt x="44" y="62"/>
                    </a:lnTo>
                    <a:lnTo>
                      <a:pt x="41" y="62"/>
                    </a:lnTo>
                    <a:lnTo>
                      <a:pt x="41" y="59"/>
                    </a:lnTo>
                    <a:lnTo>
                      <a:pt x="41" y="56"/>
                    </a:lnTo>
                    <a:lnTo>
                      <a:pt x="41" y="54"/>
                    </a:lnTo>
                    <a:lnTo>
                      <a:pt x="41" y="48"/>
                    </a:lnTo>
                    <a:lnTo>
                      <a:pt x="41" y="45"/>
                    </a:lnTo>
                    <a:lnTo>
                      <a:pt x="41" y="42"/>
                    </a:lnTo>
                    <a:lnTo>
                      <a:pt x="41" y="39"/>
                    </a:lnTo>
                    <a:lnTo>
                      <a:pt x="39" y="39"/>
                    </a:lnTo>
                    <a:lnTo>
                      <a:pt x="36" y="37"/>
                    </a:lnTo>
                    <a:lnTo>
                      <a:pt x="33" y="37"/>
                    </a:lnTo>
                    <a:lnTo>
                      <a:pt x="30" y="37"/>
                    </a:lnTo>
                    <a:lnTo>
                      <a:pt x="8" y="37"/>
                    </a:lnTo>
                    <a:lnTo>
                      <a:pt x="8" y="62"/>
                    </a:lnTo>
                    <a:lnTo>
                      <a:pt x="0" y="62"/>
                    </a:lnTo>
                    <a:lnTo>
                      <a:pt x="8" y="28"/>
                    </a:lnTo>
                    <a:lnTo>
                      <a:pt x="30" y="28"/>
                    </a:lnTo>
                    <a:lnTo>
                      <a:pt x="33" y="28"/>
                    </a:lnTo>
                    <a:lnTo>
                      <a:pt x="36" y="28"/>
                    </a:lnTo>
                    <a:lnTo>
                      <a:pt x="39" y="25"/>
                    </a:lnTo>
                    <a:lnTo>
                      <a:pt x="41" y="23"/>
                    </a:lnTo>
                    <a:lnTo>
                      <a:pt x="44" y="20"/>
                    </a:lnTo>
                    <a:lnTo>
                      <a:pt x="44" y="17"/>
                    </a:lnTo>
                    <a:lnTo>
                      <a:pt x="44" y="14"/>
                    </a:lnTo>
                    <a:lnTo>
                      <a:pt x="41" y="14"/>
                    </a:lnTo>
                    <a:lnTo>
                      <a:pt x="41" y="11"/>
                    </a:lnTo>
                    <a:lnTo>
                      <a:pt x="39" y="8"/>
                    </a:lnTo>
                    <a:lnTo>
                      <a:pt x="36" y="8"/>
                    </a:lnTo>
                    <a:lnTo>
                      <a:pt x="36" y="6"/>
                    </a:lnTo>
                    <a:lnTo>
                      <a:pt x="33" y="6"/>
                    </a:lnTo>
                    <a:lnTo>
                      <a:pt x="8" y="6"/>
                    </a:lnTo>
                    <a:lnTo>
                      <a:pt x="8" y="28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Freeform 648"/>
              <p:cNvSpPr>
                <a:spLocks/>
              </p:cNvSpPr>
              <p:nvPr/>
            </p:nvSpPr>
            <p:spPr bwMode="auto">
              <a:xfrm>
                <a:off x="4143" y="701"/>
                <a:ext cx="64" cy="64"/>
              </a:xfrm>
              <a:custGeom>
                <a:avLst/>
                <a:gdLst>
                  <a:gd name="T0" fmla="*/ 57 w 64"/>
                  <a:gd name="T1" fmla="*/ 0 h 64"/>
                  <a:gd name="T2" fmla="*/ 57 w 64"/>
                  <a:gd name="T3" fmla="*/ 0 h 64"/>
                  <a:gd name="T4" fmla="*/ 57 w 64"/>
                  <a:gd name="T5" fmla="*/ 11 h 64"/>
                  <a:gd name="T6" fmla="*/ 52 w 64"/>
                  <a:gd name="T7" fmla="*/ 23 h 64"/>
                  <a:gd name="T8" fmla="*/ 46 w 64"/>
                  <a:gd name="T9" fmla="*/ 32 h 64"/>
                  <a:gd name="T10" fmla="*/ 40 w 64"/>
                  <a:gd name="T11" fmla="*/ 40 h 64"/>
                  <a:gd name="T12" fmla="*/ 32 w 64"/>
                  <a:gd name="T13" fmla="*/ 46 h 64"/>
                  <a:gd name="T14" fmla="*/ 23 w 64"/>
                  <a:gd name="T15" fmla="*/ 52 h 64"/>
                  <a:gd name="T16" fmla="*/ 11 w 64"/>
                  <a:gd name="T17" fmla="*/ 54 h 64"/>
                  <a:gd name="T18" fmla="*/ 0 w 64"/>
                  <a:gd name="T19" fmla="*/ 54 h 64"/>
                  <a:gd name="T20" fmla="*/ 0 w 64"/>
                  <a:gd name="T21" fmla="*/ 63 h 64"/>
                  <a:gd name="T22" fmla="*/ 11 w 64"/>
                  <a:gd name="T23" fmla="*/ 60 h 64"/>
                  <a:gd name="T24" fmla="*/ 26 w 64"/>
                  <a:gd name="T25" fmla="*/ 57 h 64"/>
                  <a:gd name="T26" fmla="*/ 37 w 64"/>
                  <a:gd name="T27" fmla="*/ 52 h 64"/>
                  <a:gd name="T28" fmla="*/ 46 w 64"/>
                  <a:gd name="T29" fmla="*/ 43 h 64"/>
                  <a:gd name="T30" fmla="*/ 52 w 64"/>
                  <a:gd name="T31" fmla="*/ 34 h 64"/>
                  <a:gd name="T32" fmla="*/ 57 w 64"/>
                  <a:gd name="T33" fmla="*/ 23 h 64"/>
                  <a:gd name="T34" fmla="*/ 63 w 64"/>
                  <a:gd name="T35" fmla="*/ 11 h 64"/>
                  <a:gd name="T36" fmla="*/ 63 w 64"/>
                  <a:gd name="T37" fmla="*/ 0 h 64"/>
                  <a:gd name="T38" fmla="*/ 57 w 64"/>
                  <a:gd name="T39" fmla="*/ 0 h 6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" h="64">
                    <a:moveTo>
                      <a:pt x="57" y="0"/>
                    </a:moveTo>
                    <a:lnTo>
                      <a:pt x="57" y="0"/>
                    </a:lnTo>
                    <a:lnTo>
                      <a:pt x="57" y="11"/>
                    </a:lnTo>
                    <a:lnTo>
                      <a:pt x="52" y="23"/>
                    </a:lnTo>
                    <a:lnTo>
                      <a:pt x="46" y="32"/>
                    </a:lnTo>
                    <a:lnTo>
                      <a:pt x="40" y="40"/>
                    </a:lnTo>
                    <a:lnTo>
                      <a:pt x="32" y="46"/>
                    </a:lnTo>
                    <a:lnTo>
                      <a:pt x="23" y="52"/>
                    </a:lnTo>
                    <a:lnTo>
                      <a:pt x="11" y="54"/>
                    </a:lnTo>
                    <a:lnTo>
                      <a:pt x="0" y="54"/>
                    </a:lnTo>
                    <a:lnTo>
                      <a:pt x="0" y="63"/>
                    </a:lnTo>
                    <a:lnTo>
                      <a:pt x="11" y="60"/>
                    </a:lnTo>
                    <a:lnTo>
                      <a:pt x="26" y="57"/>
                    </a:lnTo>
                    <a:lnTo>
                      <a:pt x="37" y="52"/>
                    </a:lnTo>
                    <a:lnTo>
                      <a:pt x="46" y="43"/>
                    </a:lnTo>
                    <a:lnTo>
                      <a:pt x="52" y="34"/>
                    </a:lnTo>
                    <a:lnTo>
                      <a:pt x="57" y="23"/>
                    </a:lnTo>
                    <a:lnTo>
                      <a:pt x="63" y="11"/>
                    </a:lnTo>
                    <a:lnTo>
                      <a:pt x="63" y="0"/>
                    </a:lnTo>
                    <a:lnTo>
                      <a:pt x="57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Freeform 649"/>
              <p:cNvSpPr>
                <a:spLocks/>
              </p:cNvSpPr>
              <p:nvPr/>
            </p:nvSpPr>
            <p:spPr bwMode="auto">
              <a:xfrm>
                <a:off x="4143" y="615"/>
                <a:ext cx="64" cy="63"/>
              </a:xfrm>
              <a:custGeom>
                <a:avLst/>
                <a:gdLst>
                  <a:gd name="T0" fmla="*/ 0 w 64"/>
                  <a:gd name="T1" fmla="*/ 8 h 63"/>
                  <a:gd name="T2" fmla="*/ 0 w 64"/>
                  <a:gd name="T3" fmla="*/ 8 h 63"/>
                  <a:gd name="T4" fmla="*/ 11 w 64"/>
                  <a:gd name="T5" fmla="*/ 8 h 63"/>
                  <a:gd name="T6" fmla="*/ 23 w 64"/>
                  <a:gd name="T7" fmla="*/ 11 h 63"/>
                  <a:gd name="T8" fmla="*/ 32 w 64"/>
                  <a:gd name="T9" fmla="*/ 17 h 63"/>
                  <a:gd name="T10" fmla="*/ 40 w 64"/>
                  <a:gd name="T11" fmla="*/ 23 h 63"/>
                  <a:gd name="T12" fmla="*/ 46 w 64"/>
                  <a:gd name="T13" fmla="*/ 31 h 63"/>
                  <a:gd name="T14" fmla="*/ 52 w 64"/>
                  <a:gd name="T15" fmla="*/ 42 h 63"/>
                  <a:gd name="T16" fmla="*/ 57 w 64"/>
                  <a:gd name="T17" fmla="*/ 51 h 63"/>
                  <a:gd name="T18" fmla="*/ 57 w 64"/>
                  <a:gd name="T19" fmla="*/ 62 h 63"/>
                  <a:gd name="T20" fmla="*/ 63 w 64"/>
                  <a:gd name="T21" fmla="*/ 62 h 63"/>
                  <a:gd name="T22" fmla="*/ 63 w 64"/>
                  <a:gd name="T23" fmla="*/ 51 h 63"/>
                  <a:gd name="T24" fmla="*/ 57 w 64"/>
                  <a:gd name="T25" fmla="*/ 39 h 63"/>
                  <a:gd name="T26" fmla="*/ 52 w 64"/>
                  <a:gd name="T27" fmla="*/ 28 h 63"/>
                  <a:gd name="T28" fmla="*/ 46 w 64"/>
                  <a:gd name="T29" fmla="*/ 20 h 63"/>
                  <a:gd name="T30" fmla="*/ 37 w 64"/>
                  <a:gd name="T31" fmla="*/ 11 h 63"/>
                  <a:gd name="T32" fmla="*/ 26 w 64"/>
                  <a:gd name="T33" fmla="*/ 6 h 63"/>
                  <a:gd name="T34" fmla="*/ 11 w 64"/>
                  <a:gd name="T35" fmla="*/ 3 h 63"/>
                  <a:gd name="T36" fmla="*/ 0 w 64"/>
                  <a:gd name="T37" fmla="*/ 0 h 63"/>
                  <a:gd name="T38" fmla="*/ 0 w 64"/>
                  <a:gd name="T39" fmla="*/ 8 h 6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4" h="63">
                    <a:moveTo>
                      <a:pt x="0" y="8"/>
                    </a:moveTo>
                    <a:lnTo>
                      <a:pt x="0" y="8"/>
                    </a:lnTo>
                    <a:lnTo>
                      <a:pt x="11" y="8"/>
                    </a:lnTo>
                    <a:lnTo>
                      <a:pt x="23" y="11"/>
                    </a:lnTo>
                    <a:lnTo>
                      <a:pt x="32" y="17"/>
                    </a:lnTo>
                    <a:lnTo>
                      <a:pt x="40" y="23"/>
                    </a:lnTo>
                    <a:lnTo>
                      <a:pt x="46" y="31"/>
                    </a:lnTo>
                    <a:lnTo>
                      <a:pt x="52" y="42"/>
                    </a:lnTo>
                    <a:lnTo>
                      <a:pt x="57" y="51"/>
                    </a:lnTo>
                    <a:lnTo>
                      <a:pt x="57" y="62"/>
                    </a:lnTo>
                    <a:lnTo>
                      <a:pt x="63" y="62"/>
                    </a:lnTo>
                    <a:lnTo>
                      <a:pt x="63" y="51"/>
                    </a:lnTo>
                    <a:lnTo>
                      <a:pt x="57" y="39"/>
                    </a:lnTo>
                    <a:lnTo>
                      <a:pt x="52" y="28"/>
                    </a:lnTo>
                    <a:lnTo>
                      <a:pt x="46" y="20"/>
                    </a:lnTo>
                    <a:lnTo>
                      <a:pt x="37" y="11"/>
                    </a:lnTo>
                    <a:lnTo>
                      <a:pt x="26" y="6"/>
                    </a:lnTo>
                    <a:lnTo>
                      <a:pt x="11" y="3"/>
                    </a:lnTo>
                    <a:lnTo>
                      <a:pt x="0" y="0"/>
                    </a:lnTo>
                    <a:lnTo>
                      <a:pt x="0" y="8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Freeform 650"/>
              <p:cNvSpPr>
                <a:spLocks/>
              </p:cNvSpPr>
              <p:nvPr/>
            </p:nvSpPr>
            <p:spPr bwMode="auto">
              <a:xfrm>
                <a:off x="4061" y="615"/>
                <a:ext cx="60" cy="63"/>
              </a:xfrm>
              <a:custGeom>
                <a:avLst/>
                <a:gdLst>
                  <a:gd name="T0" fmla="*/ 8 w 60"/>
                  <a:gd name="T1" fmla="*/ 62 h 63"/>
                  <a:gd name="T2" fmla="*/ 8 w 60"/>
                  <a:gd name="T3" fmla="*/ 62 h 63"/>
                  <a:gd name="T4" fmla="*/ 8 w 60"/>
                  <a:gd name="T5" fmla="*/ 51 h 63"/>
                  <a:gd name="T6" fmla="*/ 11 w 60"/>
                  <a:gd name="T7" fmla="*/ 42 h 63"/>
                  <a:gd name="T8" fmla="*/ 17 w 60"/>
                  <a:gd name="T9" fmla="*/ 31 h 63"/>
                  <a:gd name="T10" fmla="*/ 22 w 60"/>
                  <a:gd name="T11" fmla="*/ 23 h 63"/>
                  <a:gd name="T12" fmla="*/ 31 w 60"/>
                  <a:gd name="T13" fmla="*/ 17 h 63"/>
                  <a:gd name="T14" fmla="*/ 39 w 60"/>
                  <a:gd name="T15" fmla="*/ 11 h 63"/>
                  <a:gd name="T16" fmla="*/ 48 w 60"/>
                  <a:gd name="T17" fmla="*/ 8 h 63"/>
                  <a:gd name="T18" fmla="*/ 59 w 60"/>
                  <a:gd name="T19" fmla="*/ 8 h 63"/>
                  <a:gd name="T20" fmla="*/ 59 w 60"/>
                  <a:gd name="T21" fmla="*/ 0 h 63"/>
                  <a:gd name="T22" fmla="*/ 48 w 60"/>
                  <a:gd name="T23" fmla="*/ 3 h 63"/>
                  <a:gd name="T24" fmla="*/ 37 w 60"/>
                  <a:gd name="T25" fmla="*/ 6 h 63"/>
                  <a:gd name="T26" fmla="*/ 28 w 60"/>
                  <a:gd name="T27" fmla="*/ 11 h 63"/>
                  <a:gd name="T28" fmla="*/ 20 w 60"/>
                  <a:gd name="T29" fmla="*/ 20 h 63"/>
                  <a:gd name="T30" fmla="*/ 11 w 60"/>
                  <a:gd name="T31" fmla="*/ 28 h 63"/>
                  <a:gd name="T32" fmla="*/ 6 w 60"/>
                  <a:gd name="T33" fmla="*/ 39 h 63"/>
                  <a:gd name="T34" fmla="*/ 3 w 60"/>
                  <a:gd name="T35" fmla="*/ 51 h 63"/>
                  <a:gd name="T36" fmla="*/ 0 w 60"/>
                  <a:gd name="T37" fmla="*/ 62 h 63"/>
                  <a:gd name="T38" fmla="*/ 8 w 60"/>
                  <a:gd name="T39" fmla="*/ 62 h 6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0" h="63">
                    <a:moveTo>
                      <a:pt x="8" y="62"/>
                    </a:moveTo>
                    <a:lnTo>
                      <a:pt x="8" y="62"/>
                    </a:lnTo>
                    <a:lnTo>
                      <a:pt x="8" y="51"/>
                    </a:lnTo>
                    <a:lnTo>
                      <a:pt x="11" y="42"/>
                    </a:lnTo>
                    <a:lnTo>
                      <a:pt x="17" y="31"/>
                    </a:lnTo>
                    <a:lnTo>
                      <a:pt x="22" y="23"/>
                    </a:lnTo>
                    <a:lnTo>
                      <a:pt x="31" y="17"/>
                    </a:lnTo>
                    <a:lnTo>
                      <a:pt x="39" y="11"/>
                    </a:lnTo>
                    <a:lnTo>
                      <a:pt x="48" y="8"/>
                    </a:lnTo>
                    <a:lnTo>
                      <a:pt x="59" y="8"/>
                    </a:lnTo>
                    <a:lnTo>
                      <a:pt x="59" y="0"/>
                    </a:lnTo>
                    <a:lnTo>
                      <a:pt x="48" y="3"/>
                    </a:lnTo>
                    <a:lnTo>
                      <a:pt x="37" y="6"/>
                    </a:lnTo>
                    <a:lnTo>
                      <a:pt x="28" y="11"/>
                    </a:lnTo>
                    <a:lnTo>
                      <a:pt x="20" y="20"/>
                    </a:lnTo>
                    <a:lnTo>
                      <a:pt x="11" y="28"/>
                    </a:lnTo>
                    <a:lnTo>
                      <a:pt x="6" y="39"/>
                    </a:lnTo>
                    <a:lnTo>
                      <a:pt x="3" y="51"/>
                    </a:lnTo>
                    <a:lnTo>
                      <a:pt x="0" y="62"/>
                    </a:lnTo>
                    <a:lnTo>
                      <a:pt x="8" y="6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Freeform 651"/>
              <p:cNvSpPr>
                <a:spLocks/>
              </p:cNvSpPr>
              <p:nvPr/>
            </p:nvSpPr>
            <p:spPr bwMode="auto">
              <a:xfrm>
                <a:off x="4061" y="701"/>
                <a:ext cx="60" cy="64"/>
              </a:xfrm>
              <a:custGeom>
                <a:avLst/>
                <a:gdLst>
                  <a:gd name="T0" fmla="*/ 59 w 60"/>
                  <a:gd name="T1" fmla="*/ 54 h 64"/>
                  <a:gd name="T2" fmla="*/ 59 w 60"/>
                  <a:gd name="T3" fmla="*/ 54 h 64"/>
                  <a:gd name="T4" fmla="*/ 48 w 60"/>
                  <a:gd name="T5" fmla="*/ 54 h 64"/>
                  <a:gd name="T6" fmla="*/ 39 w 60"/>
                  <a:gd name="T7" fmla="*/ 52 h 64"/>
                  <a:gd name="T8" fmla="*/ 31 w 60"/>
                  <a:gd name="T9" fmla="*/ 46 h 64"/>
                  <a:gd name="T10" fmla="*/ 22 w 60"/>
                  <a:gd name="T11" fmla="*/ 40 h 64"/>
                  <a:gd name="T12" fmla="*/ 17 w 60"/>
                  <a:gd name="T13" fmla="*/ 32 h 64"/>
                  <a:gd name="T14" fmla="*/ 11 w 60"/>
                  <a:gd name="T15" fmla="*/ 23 h 64"/>
                  <a:gd name="T16" fmla="*/ 8 w 60"/>
                  <a:gd name="T17" fmla="*/ 11 h 64"/>
                  <a:gd name="T18" fmla="*/ 8 w 60"/>
                  <a:gd name="T19" fmla="*/ 0 h 64"/>
                  <a:gd name="T20" fmla="*/ 0 w 60"/>
                  <a:gd name="T21" fmla="*/ 0 h 64"/>
                  <a:gd name="T22" fmla="*/ 3 w 60"/>
                  <a:gd name="T23" fmla="*/ 11 h 64"/>
                  <a:gd name="T24" fmla="*/ 6 w 60"/>
                  <a:gd name="T25" fmla="*/ 23 h 64"/>
                  <a:gd name="T26" fmla="*/ 11 w 60"/>
                  <a:gd name="T27" fmla="*/ 34 h 64"/>
                  <a:gd name="T28" fmla="*/ 20 w 60"/>
                  <a:gd name="T29" fmla="*/ 43 h 64"/>
                  <a:gd name="T30" fmla="*/ 28 w 60"/>
                  <a:gd name="T31" fmla="*/ 52 h 64"/>
                  <a:gd name="T32" fmla="*/ 37 w 60"/>
                  <a:gd name="T33" fmla="*/ 57 h 64"/>
                  <a:gd name="T34" fmla="*/ 48 w 60"/>
                  <a:gd name="T35" fmla="*/ 60 h 64"/>
                  <a:gd name="T36" fmla="*/ 59 w 60"/>
                  <a:gd name="T37" fmla="*/ 63 h 64"/>
                  <a:gd name="T38" fmla="*/ 59 w 60"/>
                  <a:gd name="T39" fmla="*/ 54 h 6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0" h="64">
                    <a:moveTo>
                      <a:pt x="59" y="54"/>
                    </a:moveTo>
                    <a:lnTo>
                      <a:pt x="59" y="54"/>
                    </a:lnTo>
                    <a:lnTo>
                      <a:pt x="48" y="54"/>
                    </a:lnTo>
                    <a:lnTo>
                      <a:pt x="39" y="52"/>
                    </a:lnTo>
                    <a:lnTo>
                      <a:pt x="31" y="46"/>
                    </a:lnTo>
                    <a:lnTo>
                      <a:pt x="22" y="40"/>
                    </a:lnTo>
                    <a:lnTo>
                      <a:pt x="17" y="32"/>
                    </a:lnTo>
                    <a:lnTo>
                      <a:pt x="11" y="23"/>
                    </a:lnTo>
                    <a:lnTo>
                      <a:pt x="8" y="11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3" y="11"/>
                    </a:lnTo>
                    <a:lnTo>
                      <a:pt x="6" y="23"/>
                    </a:lnTo>
                    <a:lnTo>
                      <a:pt x="11" y="34"/>
                    </a:lnTo>
                    <a:lnTo>
                      <a:pt x="20" y="43"/>
                    </a:lnTo>
                    <a:lnTo>
                      <a:pt x="28" y="52"/>
                    </a:lnTo>
                    <a:lnTo>
                      <a:pt x="37" y="57"/>
                    </a:lnTo>
                    <a:lnTo>
                      <a:pt x="48" y="60"/>
                    </a:lnTo>
                    <a:lnTo>
                      <a:pt x="59" y="63"/>
                    </a:lnTo>
                    <a:lnTo>
                      <a:pt x="59" y="5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Freeform 652"/>
              <p:cNvSpPr>
                <a:spLocks/>
              </p:cNvSpPr>
              <p:nvPr/>
            </p:nvSpPr>
            <p:spPr bwMode="auto">
              <a:xfrm>
                <a:off x="1911" y="1121"/>
                <a:ext cx="78" cy="78"/>
              </a:xfrm>
              <a:custGeom>
                <a:avLst/>
                <a:gdLst>
                  <a:gd name="T0" fmla="*/ 14 w 78"/>
                  <a:gd name="T1" fmla="*/ 77 h 78"/>
                  <a:gd name="T2" fmla="*/ 77 w 78"/>
                  <a:gd name="T3" fmla="*/ 14 h 78"/>
                  <a:gd name="T4" fmla="*/ 63 w 78"/>
                  <a:gd name="T5" fmla="*/ 0 h 78"/>
                  <a:gd name="T6" fmla="*/ 0 w 78"/>
                  <a:gd name="T7" fmla="*/ 60 h 78"/>
                  <a:gd name="T8" fmla="*/ 14 w 78"/>
                  <a:gd name="T9" fmla="*/ 77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14" y="77"/>
                    </a:moveTo>
                    <a:lnTo>
                      <a:pt x="77" y="14"/>
                    </a:lnTo>
                    <a:lnTo>
                      <a:pt x="63" y="0"/>
                    </a:lnTo>
                    <a:lnTo>
                      <a:pt x="0" y="60"/>
                    </a:lnTo>
                    <a:lnTo>
                      <a:pt x="14" y="77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32" name="Picture 633" descr="m1shor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" y="1865"/>
              <a:ext cx="643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3" name="Text Box 634"/>
            <p:cNvSpPr txBox="1">
              <a:spLocks noChangeArrowheads="1"/>
            </p:cNvSpPr>
            <p:nvPr/>
          </p:nvSpPr>
          <p:spPr bwMode="auto">
            <a:xfrm>
              <a:off x="926" y="2351"/>
              <a:ext cx="109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M1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3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Nexys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-III Board (A Sample Hardware Board)</a:t>
            </a:r>
          </a:p>
        </p:txBody>
      </p:sp>
      <p:pic>
        <p:nvPicPr>
          <p:cNvPr id="1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37429" y="1008237"/>
            <a:ext cx="5457825" cy="4714875"/>
          </a:xfrm>
          <a:prstGeom prst="rect">
            <a:avLst/>
          </a:prstGeom>
        </p:spPr>
      </p:pic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933064" y="3062285"/>
            <a:ext cx="996950" cy="7905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endParaRPr lang="en-IN" altLang="en-US" sz="1800"/>
          </a:p>
        </p:txBody>
      </p:sp>
      <p:cxnSp>
        <p:nvCxnSpPr>
          <p:cNvPr id="17" name="Straight Arrow Connector 4"/>
          <p:cNvCxnSpPr>
            <a:cxnSpLocks noChangeShapeType="1"/>
          </p:cNvCxnSpPr>
          <p:nvPr/>
        </p:nvCxnSpPr>
        <p:spPr bwMode="auto">
          <a:xfrm flipH="1">
            <a:off x="5658503" y="3281364"/>
            <a:ext cx="3669647" cy="176208"/>
          </a:xfrm>
          <a:prstGeom prst="straightConnector1">
            <a:avLst/>
          </a:prstGeom>
          <a:noFill/>
          <a:ln w="254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9290051" y="2933700"/>
            <a:ext cx="106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FPGA</a:t>
            </a:r>
            <a:endParaRPr lang="en-IN" altLang="en-US" sz="1800"/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7995254" y="3557055"/>
            <a:ext cx="5676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Source: </a:t>
            </a:r>
            <a:r>
              <a:rPr lang="en-US" altLang="en-US" sz="1800" b="1" dirty="0" err="1">
                <a:solidFill>
                  <a:srgbClr val="FF0000"/>
                </a:solidFill>
              </a:rPr>
              <a:t>www.digilent.com</a:t>
            </a:r>
            <a:endParaRPr lang="en-IN" alt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79" y="379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 Simple Design Problem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25965" y="2170368"/>
            <a:ext cx="10515600" cy="4351338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Design a 2 bit adder:</a:t>
            </a:r>
          </a:p>
          <a:p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>
                <a:ea typeface="ＭＳ Ｐゴシック" charset="-128"/>
              </a:rPr>
              <a:t>Input : ‘a’ and ‘b’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Output: s = a + b</a:t>
            </a:r>
            <a:endParaRPr lang="en-IN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65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4745" y="279400"/>
            <a:ext cx="6810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 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Root of Trust and TPM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Hardware Attacks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Side Channels and Trust in Hardware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 A Hardware Design Flow</a:t>
            </a:r>
          </a:p>
        </p:txBody>
      </p:sp>
    </p:spTree>
    <p:extLst>
      <p:ext uri="{BB962C8B-B14F-4D97-AF65-F5344CB8AC3E}">
        <p14:creationId xmlns:p14="http://schemas.microsoft.com/office/powerpoint/2010/main" val="3553975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Design Files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15898" y="14432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module adder(a, b, s);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input [1:0]    a, b;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output [2:0]     s;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dirty="0">
                <a:ea typeface="ＭＳ Ｐゴシック" charset="-128"/>
              </a:rPr>
              <a:t>	 assign s = a + b;</a:t>
            </a:r>
          </a:p>
          <a:p>
            <a:pPr marL="0" indent="0">
              <a:buNone/>
            </a:pPr>
            <a:endParaRPr lang="en-IN" altLang="en-US" dirty="0">
              <a:ea typeface="ＭＳ Ｐゴシック" charset="-128"/>
            </a:endParaRPr>
          </a:p>
          <a:p>
            <a:pPr marL="0" indent="0">
              <a:buNone/>
            </a:pPr>
            <a:endParaRPr lang="en-IN" altLang="en-US" dirty="0">
              <a:ea typeface="ＭＳ Ｐゴシック" charset="-128"/>
            </a:endParaRPr>
          </a:p>
          <a:p>
            <a:pPr marL="0" indent="0">
              <a:buNone/>
            </a:pPr>
            <a:r>
              <a:rPr lang="en-IN" altLang="en-US" dirty="0" err="1">
                <a:ea typeface="ＭＳ Ｐゴシック" charset="-128"/>
              </a:rPr>
              <a:t>endmodule</a:t>
            </a:r>
            <a:endParaRPr lang="en-IN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584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The Xilinx Design Environment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0499" y="1193802"/>
            <a:ext cx="4536688" cy="4554554"/>
          </a:xfrm>
        </p:spPr>
      </p:pic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3903610" y="3625169"/>
            <a:ext cx="1110465" cy="47708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endParaRPr lang="en-IN" altLang="en-US" sz="1800"/>
          </a:p>
        </p:txBody>
      </p:sp>
      <p:cxnSp>
        <p:nvCxnSpPr>
          <p:cNvPr id="11" name="Straight Arrow Connector 7"/>
          <p:cNvCxnSpPr>
            <a:cxnSpLocks noChangeShapeType="1"/>
          </p:cNvCxnSpPr>
          <p:nvPr/>
        </p:nvCxnSpPr>
        <p:spPr bwMode="auto">
          <a:xfrm flipH="1">
            <a:off x="4917688" y="3735080"/>
            <a:ext cx="2900092" cy="128630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7789207" y="3322329"/>
            <a:ext cx="1734414" cy="14773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Device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Specifications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For the </a:t>
            </a:r>
            <a:r>
              <a:rPr lang="en-US" altLang="en-US" sz="1800" dirty="0" err="1"/>
              <a:t>Nexys</a:t>
            </a:r>
            <a:r>
              <a:rPr lang="en-US" altLang="en-US" sz="1800" dirty="0"/>
              <a:t>-III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Board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574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New Project Wizard</a:t>
            </a:r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50301" y="1092819"/>
            <a:ext cx="5559425" cy="4724400"/>
          </a:xfrm>
        </p:spPr>
      </p:pic>
    </p:spTree>
    <p:extLst>
      <p:ext uri="{BB962C8B-B14F-4D97-AF65-F5344CB8AC3E}">
        <p14:creationId xmlns:p14="http://schemas.microsoft.com/office/powerpoint/2010/main" val="131538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Device Settings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3150" y="1105833"/>
            <a:ext cx="5568950" cy="4724400"/>
          </a:xfrm>
        </p:spPr>
      </p:pic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173538" y="2675871"/>
            <a:ext cx="1282700" cy="6286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None/>
            </a:pPr>
            <a:endParaRPr lang="en-IN" altLang="en-US" sz="1800"/>
          </a:p>
        </p:txBody>
      </p:sp>
      <p:cxnSp>
        <p:nvCxnSpPr>
          <p:cNvPr id="10" name="Straight Arrow Connector 6"/>
          <p:cNvCxnSpPr>
            <a:cxnSpLocks noChangeShapeType="1"/>
          </p:cNvCxnSpPr>
          <p:nvPr/>
        </p:nvCxnSpPr>
        <p:spPr bwMode="auto">
          <a:xfrm flipH="1">
            <a:off x="5159376" y="2539347"/>
            <a:ext cx="3070225" cy="42862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229601" y="2075796"/>
            <a:ext cx="2001837" cy="1200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Device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Specifications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For the </a:t>
            </a:r>
            <a:r>
              <a:rPr lang="en-US" altLang="en-US" sz="1800" dirty="0" err="1"/>
              <a:t>Nexys</a:t>
            </a:r>
            <a:r>
              <a:rPr lang="en-US" altLang="en-US" sz="1800" dirty="0"/>
              <a:t>-III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Board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102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Click New Source</a:t>
            </a: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6346" y="1208262"/>
            <a:ext cx="4095750" cy="4514850"/>
          </a:xfrm>
        </p:spPr>
      </p:pic>
    </p:spTree>
    <p:extLst>
      <p:ext uri="{BB962C8B-B14F-4D97-AF65-F5344CB8AC3E}">
        <p14:creationId xmlns:p14="http://schemas.microsoft.com/office/powerpoint/2010/main" val="146746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Create a Verilog File ‘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adder.v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’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5" y="1116983"/>
            <a:ext cx="5965630" cy="465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8051605" y="3780654"/>
            <a:ext cx="1882775" cy="64611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FF0000"/>
                </a:solidFill>
              </a:rPr>
              <a:t>Click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FF0000"/>
                </a:solidFill>
              </a:rPr>
              <a:t>‘Next’-&gt;’Next’</a:t>
            </a:r>
            <a:endParaRPr lang="en-IN" altLang="en-US" sz="1800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0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‘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adder.v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’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4279" y="12126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module adder(a, b, s);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input [1:0]    a, b;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output [2:0]    s;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</a:t>
            </a:r>
          </a:p>
          <a:p>
            <a:pPr marL="0" indent="0">
              <a:buNone/>
            </a:pPr>
            <a:r>
              <a:rPr lang="en-IN" altLang="en-US" sz="2400" dirty="0">
                <a:ea typeface="ＭＳ Ｐゴシック" charset="-128"/>
              </a:rPr>
              <a:t>	 assign s = a + b;</a:t>
            </a:r>
          </a:p>
          <a:p>
            <a:pPr marL="0" indent="0">
              <a:buNone/>
            </a:pPr>
            <a:endParaRPr lang="en-IN" altLang="en-US" sz="2400" dirty="0">
              <a:ea typeface="ＭＳ Ｐゴシック" charset="-128"/>
            </a:endParaRPr>
          </a:p>
          <a:p>
            <a:pPr marL="0" indent="0">
              <a:buNone/>
            </a:pPr>
            <a:endParaRPr lang="en-IN" altLang="en-US" sz="2400" dirty="0">
              <a:ea typeface="ＭＳ Ｐゴシック" charset="-128"/>
            </a:endParaRPr>
          </a:p>
          <a:p>
            <a:pPr marL="0" indent="0">
              <a:buNone/>
            </a:pPr>
            <a:r>
              <a:rPr lang="en-IN" altLang="en-US" sz="2400" dirty="0" err="1">
                <a:ea typeface="ＭＳ Ｐゴシック" charset="-128"/>
              </a:rPr>
              <a:t>endmodule</a:t>
            </a:r>
            <a:endParaRPr lang="en-IN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1374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Writing Test Bench</a:t>
            </a:r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7876" y="1295401"/>
            <a:ext cx="4048125" cy="4505325"/>
          </a:xfrm>
          <a:solidFill>
            <a:schemeClr val="accent4"/>
          </a:solidFill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519864" y="1882775"/>
            <a:ext cx="2662237" cy="6477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u="sng">
                <a:solidFill>
                  <a:srgbClr val="FF0000"/>
                </a:solidFill>
              </a:rPr>
              <a:t>Add the top module as ‘adder’</a:t>
            </a:r>
            <a:endParaRPr lang="en-IN" altLang="en-US" sz="1800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8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File ‘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testadder.v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’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500460" y="1083527"/>
            <a:ext cx="4498975" cy="48823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charset="-128"/>
              </a:rPr>
              <a:t>module </a:t>
            </a:r>
            <a:r>
              <a:rPr lang="en-US" altLang="en-US" sz="2000" dirty="0" err="1">
                <a:ea typeface="ＭＳ Ｐゴシック" charset="-128"/>
              </a:rPr>
              <a:t>testadder</a:t>
            </a:r>
            <a:r>
              <a:rPr lang="en-US" altLang="en-US" sz="2000" dirty="0">
                <a:ea typeface="ＭＳ Ｐゴシック" charset="-128"/>
              </a:rPr>
              <a:t>;</a:t>
            </a:r>
          </a:p>
          <a:p>
            <a:pPr marL="0" indent="0">
              <a:buNone/>
            </a:pPr>
            <a:endParaRPr lang="en-US" altLang="en-US" sz="2000" dirty="0">
              <a:ea typeface="ＭＳ Ｐゴシック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// Inputs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</a:t>
            </a:r>
            <a:r>
              <a:rPr lang="en-US" altLang="en-US" sz="2000" dirty="0" err="1">
                <a:ea typeface="ＭＳ Ｐゴシック" charset="-128"/>
              </a:rPr>
              <a:t>reg</a:t>
            </a:r>
            <a:r>
              <a:rPr lang="en-US" altLang="en-US" sz="2000" dirty="0">
                <a:ea typeface="ＭＳ Ｐゴシック" charset="-128"/>
              </a:rPr>
              <a:t> [1:0] 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</a:t>
            </a:r>
            <a:r>
              <a:rPr lang="en-US" altLang="en-US" sz="2000" dirty="0" err="1">
                <a:ea typeface="ＭＳ Ｐゴシック" charset="-128"/>
              </a:rPr>
              <a:t>reg</a:t>
            </a:r>
            <a:r>
              <a:rPr lang="en-US" altLang="en-US" sz="2000" dirty="0">
                <a:ea typeface="ＭＳ Ｐゴシック" charset="-128"/>
              </a:rPr>
              <a:t> [1:0]  b;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dirty="0">
              <a:ea typeface="ＭＳ Ｐゴシック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// Outputs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wire [2:0]  s;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dirty="0">
              <a:ea typeface="ＭＳ Ｐゴシック" charset="-128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altLang="en-US" sz="2000" b="1" dirty="0">
                <a:solidFill>
                  <a:schemeClr val="accent2"/>
                </a:solidFill>
                <a:ea typeface="ＭＳ Ｐゴシック" charset="-128"/>
              </a:rPr>
              <a:t>// Instantiate the Unit Under Test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altLang="en-US" sz="2000" b="1" dirty="0">
                <a:solidFill>
                  <a:schemeClr val="accent2"/>
                </a:solidFill>
                <a:ea typeface="ＭＳ Ｐゴシック" charset="-128"/>
              </a:rPr>
              <a:t>// (UUT)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	adder </a:t>
            </a:r>
            <a:r>
              <a:rPr lang="en-US" altLang="en-US" sz="2000" b="1" dirty="0" err="1">
                <a:solidFill>
                  <a:schemeClr val="accent2"/>
                </a:solidFill>
                <a:ea typeface="ＭＳ Ｐゴシック" charset="-128"/>
              </a:rPr>
              <a:t>uut</a:t>
            </a: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		.a(a),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		.b(b),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1" dirty="0">
                <a:solidFill>
                  <a:schemeClr val="accent2"/>
                </a:solidFill>
                <a:ea typeface="ＭＳ Ｐゴシック" charset="-128"/>
              </a:rPr>
              <a:t>		.s(s));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>
                <a:ea typeface="ＭＳ Ｐゴシック" charset="-128"/>
              </a:rPr>
              <a:t>	</a:t>
            </a:r>
            <a:endParaRPr lang="en-IN" altLang="en-US" sz="2000" dirty="0">
              <a:ea typeface="ＭＳ Ｐゴシック" charset="-12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999435" y="1072609"/>
            <a:ext cx="4054475" cy="48932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initial begin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// Initialize Inputs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a = 0;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b = 0;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// Wait 100 ns for global   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                              //reset to finish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#100;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  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	</a:t>
            </a:r>
            <a:r>
              <a:rPr lang="en-US" sz="1600" b="1" kern="0" dirty="0">
                <a:solidFill>
                  <a:srgbClr val="FF0000"/>
                </a:solidFill>
              </a:rPr>
              <a:t>// Add stimulus here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a = 2'b01;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b = 2'b11;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#1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a = 2'b11;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b="1" kern="0" dirty="0">
                <a:solidFill>
                  <a:srgbClr val="FF0000"/>
                </a:solidFill>
              </a:rPr>
              <a:t>		b = 2'b11;</a:t>
            </a:r>
            <a:endParaRPr lang="en-US" sz="1600" kern="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	end   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600" kern="0" dirty="0"/>
              <a:t>               </a:t>
            </a:r>
            <a:r>
              <a:rPr lang="en-US" sz="1600" kern="0" dirty="0" err="1"/>
              <a:t>endmodule</a:t>
            </a:r>
            <a:endParaRPr lang="en-IN" sz="1600" kern="0" dirty="0"/>
          </a:p>
        </p:txBody>
      </p:sp>
    </p:spTree>
    <p:extLst>
      <p:ext uri="{BB962C8B-B14F-4D97-AF65-F5344CB8AC3E}">
        <p14:creationId xmlns:p14="http://schemas.microsoft.com/office/powerpoint/2010/main" val="1277353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Simulated Behavioral Model 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7" y="1236837"/>
            <a:ext cx="4095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6389" y="1306095"/>
            <a:ext cx="5971197" cy="3419301"/>
          </a:xfrm>
        </p:spPr>
      </p:pic>
    </p:spTree>
    <p:extLst>
      <p:ext uri="{BB962C8B-B14F-4D97-AF65-F5344CB8AC3E}">
        <p14:creationId xmlns:p14="http://schemas.microsoft.com/office/powerpoint/2010/main" val="109328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Root-of-Trust (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RoT</a:t>
            </a:r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30" y="87366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Secure Boot: </a:t>
            </a:r>
            <a:r>
              <a:rPr lang="en-US" sz="2400" dirty="0"/>
              <a:t>In a trusted boot, a hardware based root of trust initiates the chain of trust by measuring the initial BIOS code.</a:t>
            </a:r>
          </a:p>
          <a:p>
            <a:pPr lvl="1"/>
            <a:r>
              <a:rPr lang="en-US" sz="2000" dirty="0"/>
              <a:t>Measurement here means computing a cryptographic hash function over the software’s binary, as well as any inputs, libraries, or configuration files used.</a:t>
            </a:r>
          </a:p>
          <a:p>
            <a:r>
              <a:rPr lang="en-US" sz="2400" dirty="0"/>
              <a:t>The BIOS then measures and executes the </a:t>
            </a:r>
            <a:r>
              <a:rPr lang="en-US" sz="2400" dirty="0" err="1"/>
              <a:t>bootloader</a:t>
            </a:r>
            <a:r>
              <a:rPr lang="en-US" sz="2400" dirty="0"/>
              <a:t>, and the </a:t>
            </a:r>
            <a:r>
              <a:rPr lang="en-US" sz="2400" dirty="0" err="1"/>
              <a:t>bootloader</a:t>
            </a:r>
            <a:r>
              <a:rPr lang="en-US" sz="2400" dirty="0"/>
              <a:t> in turn then measures and executes the operating system.</a:t>
            </a:r>
          </a:p>
          <a:p>
            <a:r>
              <a:rPr lang="en-US" sz="2400" dirty="0"/>
              <a:t>It will halt the system if any attempt is made to execute a program that is not in the approved list (L*).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2033" y="4262174"/>
            <a:ext cx="1243703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/>
              <a:t>(Hardware)</a:t>
            </a:r>
          </a:p>
        </p:txBody>
      </p:sp>
      <p:sp>
        <p:nvSpPr>
          <p:cNvPr id="5" name="Oval 4"/>
          <p:cNvSpPr/>
          <p:nvPr/>
        </p:nvSpPr>
        <p:spPr>
          <a:xfrm>
            <a:off x="2660904" y="3943350"/>
            <a:ext cx="1417320" cy="121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</a:t>
            </a:r>
            <a:r>
              <a:rPr lang="en-US" dirty="0"/>
              <a:t> P1,</a:t>
            </a:r>
          </a:p>
          <a:p>
            <a:pPr algn="ctr"/>
            <a:r>
              <a:rPr lang="en-US" dirty="0" err="1"/>
              <a:t>Conf</a:t>
            </a:r>
            <a:r>
              <a:rPr lang="en-US" dirty="0"/>
              <a:t> C1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255736" y="4458843"/>
            <a:ext cx="405168" cy="195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0545" y="3867558"/>
            <a:ext cx="22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Trusted Boot: L=⌀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8320" y="5270295"/>
            <a:ext cx="22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Append: L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</a:t>
            </a:r>
            <a:r>
              <a:rPr lang="en-US" dirty="0">
                <a:solidFill>
                  <a:srgbClr val="C00000"/>
                </a:solidFill>
              </a:rPr>
              <a:t>L||m1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8138" y="4872354"/>
            <a:ext cx="110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  m1    </a:t>
            </a: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489221" y="4793893"/>
            <a:ext cx="597828" cy="431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4099776" y="4474083"/>
            <a:ext cx="405168" cy="195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22500" y="3845976"/>
            <a:ext cx="11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Execute</a:t>
            </a:r>
            <a:endParaRPr lang="en-US" dirty="0"/>
          </a:p>
        </p:txBody>
      </p:sp>
      <p:cxnSp>
        <p:nvCxnSpPr>
          <p:cNvPr id="19" name="Curved Connector 18"/>
          <p:cNvCxnSpPr>
            <a:stCxn id="17" idx="0"/>
          </p:cNvCxnSpPr>
          <p:nvPr/>
        </p:nvCxnSpPr>
        <p:spPr>
          <a:xfrm rot="5400000" flipH="1" flipV="1">
            <a:off x="4234303" y="4027952"/>
            <a:ext cx="619047" cy="2732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183488" y="3539420"/>
                <a:ext cx="2215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𝐻𝑎𝑙𝑡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88" y="3539420"/>
                <a:ext cx="221518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1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474368" y="4330488"/>
            <a:ext cx="1243703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/>
              <a:t>(P1,C1)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727430" y="4515519"/>
            <a:ext cx="405168" cy="1954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14215" y="3961565"/>
            <a:ext cx="1417320" cy="1213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Prog</a:t>
            </a:r>
            <a:r>
              <a:rPr lang="en-US" dirty="0"/>
              <a:t> P2,</a:t>
            </a:r>
          </a:p>
          <a:p>
            <a:pPr algn="ctr"/>
            <a:r>
              <a:rPr lang="en-US" dirty="0" err="1"/>
              <a:t>Conf</a:t>
            </a:r>
            <a:r>
              <a:rPr lang="en-US" dirty="0"/>
              <a:t> C2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6499" y="4912189"/>
            <a:ext cx="110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   m2    </a:t>
            </a:r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5833459" y="4757736"/>
            <a:ext cx="597828" cy="431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28183" y="5202862"/>
            <a:ext cx="221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Append: L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</a:t>
            </a:r>
            <a:r>
              <a:rPr lang="en-US" dirty="0">
                <a:solidFill>
                  <a:srgbClr val="C00000"/>
                </a:solidFill>
              </a:rPr>
              <a:t>L||m2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38969" y="3916207"/>
            <a:ext cx="11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Execute</a:t>
            </a:r>
            <a:endParaRPr lang="en-US" dirty="0"/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5813355" y="4053398"/>
            <a:ext cx="619047" cy="2732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132373" y="3536089"/>
                <a:ext cx="2215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m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𝐻𝑎𝑙𝑡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73" y="3536089"/>
                <a:ext cx="221518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4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Bryan </a:t>
            </a:r>
            <a:r>
              <a:rPr lang="en-US" sz="1600" dirty="0" err="1"/>
              <a:t>Parno</a:t>
            </a:r>
            <a:r>
              <a:rPr lang="en-US" sz="1600" dirty="0"/>
              <a:t>, et. al., Bootstrapping Trust in Modern Computers, Springer</a:t>
            </a:r>
          </a:p>
        </p:txBody>
      </p:sp>
    </p:spTree>
    <p:extLst>
      <p:ext uri="{BB962C8B-B14F-4D97-AF65-F5344CB8AC3E}">
        <p14:creationId xmlns:p14="http://schemas.microsoft.com/office/powerpoint/2010/main" val="158592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Adding User Constraint File (UCF) for Synthesis 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583" y="1153334"/>
            <a:ext cx="5455918" cy="4279845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733586" y="1081841"/>
            <a:ext cx="63431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"a[0]" LOC = T10;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"a[1]" LOC = T9;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"b[0]" LOC = V9;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"b[1]" LOC = M8;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"s[0]" LOC = U16;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"s[1]" LOC = V16;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dirty="0">
                <a:ea typeface="ＭＳ Ｐゴシック" charset="-128"/>
              </a:rPr>
              <a:t>NET "s[2]" LOC = U15;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altLang="en-US" sz="2000" dirty="0">
              <a:ea typeface="ＭＳ Ｐゴシック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(SEE THE NEXYS-III BOARD FOR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DESCRIPTIONS)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altLang="en-US" sz="2000" u="sng" dirty="0">
              <a:solidFill>
                <a:srgbClr val="FF0000"/>
              </a:solidFill>
              <a:ea typeface="ＭＳ Ｐゴシック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Go 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to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Implement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and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Press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Synthesize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-XST (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Xilinx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nl-NL" altLang="en-US" sz="2000" u="sng" dirty="0" err="1">
                <a:solidFill>
                  <a:srgbClr val="FF0000"/>
                </a:solidFill>
                <a:ea typeface="ＭＳ Ｐゴシック" charset="-128"/>
              </a:rPr>
              <a:t>Synthesis</a:t>
            </a: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altLang="en-US" sz="2000" u="sng" dirty="0">
                <a:solidFill>
                  <a:srgbClr val="FF0000"/>
                </a:solidFill>
                <a:ea typeface="ＭＳ Ｐゴシック" charset="-128"/>
              </a:rPr>
              <a:t>Technology)</a:t>
            </a:r>
            <a:endParaRPr lang="en-IN" altLang="en-US" sz="2000" u="sng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08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Steps of Design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9851" y="1315843"/>
            <a:ext cx="8772869" cy="4800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ea typeface="ＭＳ Ｐゴシック" charset="-128"/>
              </a:rPr>
              <a:t>RTL Design: </a:t>
            </a:r>
            <a:r>
              <a:rPr lang="en-US" altLang="en-US" sz="2400" dirty="0">
                <a:ea typeface="ＭＳ Ｐゴシック" charset="-128"/>
              </a:rPr>
              <a:t>Description of the design in a HDL (Hardware Design Language):</a:t>
            </a:r>
          </a:p>
          <a:p>
            <a:pPr lvl="1"/>
            <a:r>
              <a:rPr lang="en-US" altLang="en-US" sz="1800" dirty="0">
                <a:ea typeface="ＭＳ Ｐゴシック" charset="-128"/>
              </a:rPr>
              <a:t>Data/Control Paths, Module description, integration, testing.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charset="-128"/>
              </a:rPr>
              <a:t>RTL Elaboration: </a:t>
            </a:r>
            <a:r>
              <a:rPr lang="en-US" altLang="en-US" sz="2400" dirty="0">
                <a:ea typeface="ＭＳ Ｐゴシック" charset="-128"/>
              </a:rPr>
              <a:t>Inferring of data-path to be realized by special components internal to the FPGA. The control path gets elaborated to finite state machines (FSM), or Boolean equations.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charset="-128"/>
              </a:rPr>
              <a:t>Architecture Independent Optimization: </a:t>
            </a:r>
            <a:r>
              <a:rPr lang="en-US" altLang="en-US" sz="2400" dirty="0">
                <a:ea typeface="ＭＳ Ｐゴシック" charset="-128"/>
              </a:rPr>
              <a:t>Data-path optimized by techniques like constant propagation, strength reduction, expression optimizations.  Control paths are optimized by FSM encoding, state minimizations.</a:t>
            </a:r>
          </a:p>
        </p:txBody>
      </p:sp>
    </p:spTree>
    <p:extLst>
      <p:ext uri="{BB962C8B-B14F-4D97-AF65-F5344CB8AC3E}">
        <p14:creationId xmlns:p14="http://schemas.microsoft.com/office/powerpoint/2010/main" val="1023697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177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Steps of Design 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2214" y="1443267"/>
            <a:ext cx="8572147" cy="4800600"/>
          </a:xfrm>
        </p:spPr>
        <p:txBody>
          <a:bodyPr/>
          <a:lstStyle/>
          <a:p>
            <a:r>
              <a:rPr lang="en-US" altLang="en-US" sz="2000" dirty="0">
                <a:solidFill>
                  <a:srgbClr val="C00000"/>
                </a:solidFill>
                <a:ea typeface="ＭＳ Ｐゴシック" charset="-128"/>
              </a:rPr>
              <a:t>Mapping:</a:t>
            </a:r>
            <a:r>
              <a:rPr lang="en-US" altLang="en-US" sz="2000" dirty="0">
                <a:ea typeface="ＭＳ Ｐゴシック" charset="-128"/>
              </a:rPr>
              <a:t> Various elements of the design are optimally assigned to FPGA resources. Data-path elements get inferred to adders, multipliers, memory elements. Control-path are realized in the FPGA logic block. The optimizations depend on the FPGA fabric, the LUT structures, etc.</a:t>
            </a:r>
          </a:p>
          <a:p>
            <a:r>
              <a:rPr lang="en-US" altLang="en-US" sz="2000" dirty="0">
                <a:solidFill>
                  <a:srgbClr val="C00000"/>
                </a:solidFill>
                <a:ea typeface="ＭＳ Ｐゴシック" charset="-128"/>
              </a:rPr>
              <a:t>Placement: </a:t>
            </a:r>
            <a:r>
              <a:rPr lang="en-US" altLang="en-US" sz="2000" dirty="0">
                <a:ea typeface="ＭＳ Ｐゴシック" charset="-128"/>
              </a:rPr>
              <a:t>Decides the physical locations and inter-connections of each logic block.</a:t>
            </a:r>
          </a:p>
          <a:p>
            <a:pPr lvl="1"/>
            <a:r>
              <a:rPr lang="en-US" altLang="en-US" sz="1800" dirty="0"/>
              <a:t>Placement Driven Optimizations: In order to reduce the inter-connects, the initial placement is updated.</a:t>
            </a:r>
          </a:p>
          <a:p>
            <a:r>
              <a:rPr lang="en-US" altLang="en-US" sz="2000" dirty="0">
                <a:solidFill>
                  <a:srgbClr val="C00000"/>
                </a:solidFill>
                <a:ea typeface="ＭＳ Ｐゴシック" charset="-128"/>
              </a:rPr>
              <a:t>Routing: </a:t>
            </a:r>
            <a:r>
              <a:rPr lang="en-US" altLang="en-US" sz="2000" dirty="0">
                <a:ea typeface="ＭＳ Ｐゴシック" charset="-128"/>
              </a:rPr>
              <a:t>The CLBs and the wires are interconnected using restricted programmable switches.</a:t>
            </a:r>
          </a:p>
          <a:p>
            <a:r>
              <a:rPr lang="en-US" altLang="en-US" sz="2000" dirty="0">
                <a:solidFill>
                  <a:srgbClr val="FF0000"/>
                </a:solidFill>
                <a:ea typeface="ＭＳ Ｐゴシック" charset="-128"/>
              </a:rPr>
              <a:t>Bit-Stream Generation: </a:t>
            </a:r>
            <a:r>
              <a:rPr lang="en-US" altLang="en-US" sz="2000" dirty="0">
                <a:ea typeface="ＭＳ Ｐゴシック" charset="-128"/>
              </a:rPr>
              <a:t>Final Step! It takes the routed design as input, and produces the bit stream to program the logic and inter-connects (every thing is a switch which can be programmed)</a:t>
            </a:r>
            <a:endParaRPr lang="en-IN" alt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202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2515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Open Adept tool from </a:t>
            </a:r>
            <a:r>
              <a:rPr lang="en-US" sz="3600" dirty="0" err="1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Digilent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25965" y="1468786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Connect the </a:t>
            </a:r>
            <a:r>
              <a:rPr lang="en-US" sz="2400" dirty="0" err="1"/>
              <a:t>Nexys</a:t>
            </a:r>
            <a:r>
              <a:rPr lang="en-US" sz="2400" dirty="0"/>
              <a:t>-III board to the USB</a:t>
            </a:r>
          </a:p>
          <a:p>
            <a:pPr lvl="1">
              <a:defRPr/>
            </a:pPr>
            <a:r>
              <a:rPr lang="en-US" sz="2000" dirty="0"/>
              <a:t>Look for the USB </a:t>
            </a:r>
            <a:r>
              <a:rPr lang="en-US" sz="2000" dirty="0" err="1"/>
              <a:t>Prog</a:t>
            </a:r>
            <a:r>
              <a:rPr lang="en-US" sz="2000" dirty="0"/>
              <a:t> port in the board </a:t>
            </a:r>
            <a:r>
              <a:rPr lang="en-US" sz="2000" b="1" dirty="0">
                <a:solidFill>
                  <a:srgbClr val="FF0000"/>
                </a:solidFill>
              </a:rPr>
              <a:t>(AND NOT THE UART)</a:t>
            </a:r>
          </a:p>
          <a:p>
            <a:pPr marL="457200" lvl="1" indent="0">
              <a:buNone/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/>
              <a:t>Click Initialize Chain</a:t>
            </a:r>
          </a:p>
          <a:p>
            <a:pPr lvl="1">
              <a:defRPr/>
            </a:pPr>
            <a:r>
              <a:rPr lang="en-US" sz="2000" dirty="0"/>
              <a:t>Should show the device XC6SLX16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Select the bit file: </a:t>
            </a:r>
            <a:r>
              <a:rPr lang="en-US" sz="2400" dirty="0" err="1"/>
              <a:t>adder.bit</a:t>
            </a:r>
            <a:r>
              <a:rPr lang="en-US" sz="2400" dirty="0"/>
              <a:t> and Program the FPGA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Check with the switch inputs, and see the result on the three LEDs        (correspond with the UCF File)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38800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5617" y="622300"/>
            <a:ext cx="7363592" cy="165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667" b="1" dirty="0">
                <a:solidFill>
                  <a:srgbClr val="002060"/>
                </a:solidFill>
              </a:rPr>
              <a:t>References: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Debdeep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Mukhopadhyay</a:t>
            </a:r>
            <a:r>
              <a:rPr lang="en-US" sz="1600" b="1" dirty="0">
                <a:solidFill>
                  <a:srgbClr val="C00000"/>
                </a:solidFill>
              </a:rPr>
              <a:t> and </a:t>
            </a:r>
            <a:r>
              <a:rPr lang="en-US" sz="1600" b="1" dirty="0" err="1">
                <a:solidFill>
                  <a:srgbClr val="C00000"/>
                </a:solidFill>
              </a:rPr>
              <a:t>Rajat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>
                <a:solidFill>
                  <a:srgbClr val="C00000"/>
                </a:solidFill>
              </a:rPr>
              <a:t>Subhra</a:t>
            </a:r>
            <a:r>
              <a:rPr lang="en-US" sz="1600" b="1" dirty="0">
                <a:solidFill>
                  <a:srgbClr val="C00000"/>
                </a:solidFill>
              </a:rPr>
              <a:t> Chakraborty, Hardware Security: Design, Threats and Safeguards, CRC Press</a:t>
            </a:r>
          </a:p>
        </p:txBody>
      </p:sp>
      <p:pic>
        <p:nvPicPr>
          <p:cNvPr id="3" name="Picture 2" descr="CRCPres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52" y="2438400"/>
            <a:ext cx="2182147" cy="32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1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8848" y="535545"/>
            <a:ext cx="786688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Conclusion</a:t>
            </a:r>
            <a:r>
              <a:rPr lang="en-US" sz="2800" b="1" dirty="0">
                <a:solidFill>
                  <a:srgbClr val="002060"/>
                </a:solidFill>
              </a:rPr>
              <a:t>:</a:t>
            </a:r>
          </a:p>
          <a:p>
            <a:r>
              <a:rPr lang="en-US" sz="2400" b="1" dirty="0"/>
              <a:t>TPM a hardware security co-processor to work as a root of trust</a:t>
            </a:r>
          </a:p>
          <a:p>
            <a:r>
              <a:rPr lang="en-US" sz="2400" b="1" dirty="0"/>
              <a:t>Hardware Attacks are still possible in the form of side channel attacks</a:t>
            </a:r>
          </a:p>
          <a:p>
            <a:r>
              <a:rPr lang="en-US" sz="2400" b="1" dirty="0"/>
              <a:t>FPGAs provide a reconfigurable platform for hardware design</a:t>
            </a:r>
          </a:p>
          <a:p>
            <a:r>
              <a:rPr lang="en-US" sz="2400" b="1" dirty="0"/>
              <a:t>	FPGA design flow takes the RTL description to the final prototype in the form of bit-files</a:t>
            </a:r>
          </a:p>
          <a:p>
            <a:pPr>
              <a:lnSpc>
                <a:spcPct val="200000"/>
              </a:lnSpc>
            </a:pPr>
            <a:endParaRPr lang="en-US" sz="2400" b="1" dirty="0"/>
          </a:p>
          <a:p>
            <a:pPr>
              <a:lnSpc>
                <a:spcPct val="200000"/>
              </a:lnSpc>
            </a:pPr>
            <a:endParaRPr lang="en-US" sz="2400" b="1" dirty="0"/>
          </a:p>
          <a:p>
            <a:pPr>
              <a:lnSpc>
                <a:spcPct val="200000"/>
              </a:lnSpc>
            </a:pPr>
            <a:endParaRPr lang="en-US" sz="2400" b="1" dirty="0"/>
          </a:p>
          <a:p>
            <a:pPr>
              <a:lnSpc>
                <a:spcPct val="200000"/>
              </a:lnSpc>
            </a:pPr>
            <a:r>
              <a:rPr lang="en-US" sz="2400" b="1" dirty="0"/>
              <a:t> </a:t>
            </a:r>
          </a:p>
          <a:p>
            <a:pPr>
              <a:lnSpc>
                <a:spcPct val="200000"/>
              </a:lnSpc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6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Trusted Platform Modules (TPM)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98" y="983393"/>
            <a:ext cx="7139702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Definition: </a:t>
            </a:r>
            <a:r>
              <a:rPr lang="en-US" dirty="0"/>
              <a:t>"</a:t>
            </a:r>
            <a:r>
              <a:rPr lang="en-US" sz="2400" dirty="0"/>
              <a:t>A Trusted Platform is a computing platform that has a trusted component, probably in the form of built-in hardware, which it uses to create a foundation of trust for software processes.”-S. Pearson.</a:t>
            </a:r>
          </a:p>
          <a:p>
            <a:r>
              <a:rPr lang="en-US" sz="2400" dirty="0"/>
              <a:t>I/O: Low Pin Count Bus (LPC)</a:t>
            </a:r>
          </a:p>
          <a:p>
            <a:r>
              <a:rPr lang="en-US" sz="2400" dirty="0"/>
              <a:t>Secure Controller: Controls internal TPM execution flow and verifies commands</a:t>
            </a:r>
          </a:p>
          <a:p>
            <a:r>
              <a:rPr lang="en-US" sz="2400" dirty="0"/>
              <a:t>EEPROM: Stores TPM Keys [Endorsement Keys (EK), Storage Root Key (SRK)], Other data like Owner Authorization Data, EK Certificate</a:t>
            </a:r>
          </a:p>
          <a:p>
            <a:pPr lvl="1"/>
            <a:r>
              <a:rPr lang="en-US" sz="2000" dirty="0"/>
              <a:t>The EK </a:t>
            </a:r>
            <a:r>
              <a:rPr lang="en-US" sz="2000"/>
              <a:t>and SRK </a:t>
            </a:r>
            <a:r>
              <a:rPr lang="en-US" sz="2000" dirty="0"/>
              <a:t>never leaves the IC boundary.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http://</a:t>
            </a:r>
            <a:r>
              <a:rPr lang="en-US" sz="1600" dirty="0" err="1"/>
              <a:t>www.cs.unh.edu</a:t>
            </a:r>
            <a:r>
              <a:rPr lang="en-US" sz="1600" dirty="0"/>
              <a:t>/~it666/</a:t>
            </a:r>
            <a:r>
              <a:rPr lang="en-US" sz="1600" dirty="0" err="1"/>
              <a:t>reading_list</a:t>
            </a:r>
            <a:r>
              <a:rPr lang="en-US" sz="1600" dirty="0"/>
              <a:t>/Hardware/</a:t>
            </a:r>
            <a:r>
              <a:rPr lang="en-US" sz="1600" dirty="0" err="1"/>
              <a:t>tpm_fundamentals.pdf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560" y="983393"/>
            <a:ext cx="2906740" cy="300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2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TPM Cryptographic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097693"/>
            <a:ext cx="7139702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Asymmetric Key Generation: </a:t>
            </a:r>
            <a:r>
              <a:rPr lang="en-US" dirty="0"/>
              <a:t>RSA Key Generator, Supports 1024-2048 bits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RSA Encryption Engine: </a:t>
            </a:r>
            <a:r>
              <a:rPr lang="en-US" sz="2400" dirty="0"/>
              <a:t>RSA operations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SHA-1 engine: </a:t>
            </a:r>
            <a:r>
              <a:rPr lang="en-US" sz="2400" dirty="0"/>
              <a:t>Hashing to measure integrity stored in Platform Configuration Registers (PCR). </a:t>
            </a:r>
            <a:r>
              <a:rPr lang="en-US" sz="2400" dirty="0" err="1"/>
              <a:t>PCR</a:t>
            </a:r>
            <a:r>
              <a:rPr lang="en-US" sz="2400" dirty="0" err="1">
                <a:sym typeface="Wingdings"/>
              </a:rPr>
              <a:t>hash</a:t>
            </a:r>
            <a:r>
              <a:rPr lang="en-US" sz="2400" dirty="0">
                <a:sym typeface="Wingdings"/>
              </a:rPr>
              <a:t>(PCR||hash(</a:t>
            </a:r>
            <a:r>
              <a:rPr lang="en-US" sz="2400" dirty="0" err="1">
                <a:sym typeface="Wingdings"/>
              </a:rPr>
              <a:t>newcode</a:t>
            </a:r>
            <a:r>
              <a:rPr lang="en-US" sz="2400" dirty="0">
                <a:sym typeface="Wingdings"/>
              </a:rPr>
              <a:t>)).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Random Noise Generator: </a:t>
            </a:r>
            <a:r>
              <a:rPr lang="en-US" sz="2400" dirty="0"/>
              <a:t>True random generator to be used for cryptographic operations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Tick Counter: </a:t>
            </a:r>
            <a:r>
              <a:rPr lang="en-US" sz="2400" dirty="0"/>
              <a:t>Provides an audit trail of TPM commands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Security Features: </a:t>
            </a:r>
            <a:r>
              <a:rPr lang="en-US" sz="2400" dirty="0"/>
              <a:t>Active Shield, Voltage fluctuation detectors, high frequency sensors, Reset filters, etc.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http://</a:t>
            </a:r>
            <a:r>
              <a:rPr lang="en-US" sz="1600" dirty="0" err="1"/>
              <a:t>www.cs.unh.edu</a:t>
            </a:r>
            <a:r>
              <a:rPr lang="en-US" sz="1600" dirty="0"/>
              <a:t>/~it666/</a:t>
            </a:r>
            <a:r>
              <a:rPr lang="en-US" sz="1600" dirty="0" err="1"/>
              <a:t>reading_list</a:t>
            </a:r>
            <a:r>
              <a:rPr lang="en-US" sz="1600" dirty="0"/>
              <a:t>/Hardware/</a:t>
            </a:r>
            <a:r>
              <a:rPr lang="en-US" sz="1600" dirty="0" err="1"/>
              <a:t>tpm_fundamentals.pdf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28" y="2916936"/>
            <a:ext cx="2830028" cy="26546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28" y="626553"/>
            <a:ext cx="2764647" cy="234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77856" y="825675"/>
            <a:ext cx="148132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Trusted Platform Module installed on a motherboard</a:t>
            </a:r>
          </a:p>
        </p:txBody>
      </p:sp>
    </p:spTree>
    <p:extLst>
      <p:ext uri="{BB962C8B-B14F-4D97-AF65-F5344CB8AC3E}">
        <p14:creationId xmlns:p14="http://schemas.microsoft.com/office/powerpoint/2010/main" val="77670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TPM 2.0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097693"/>
            <a:ext cx="928502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TPM 2.0 is not backward compatible.: </a:t>
            </a:r>
            <a:r>
              <a:rPr lang="en-US" dirty="0"/>
              <a:t>RSA Key Generator, Supports 1024-2048 bits</a:t>
            </a:r>
          </a:p>
          <a:p>
            <a:r>
              <a:rPr lang="en-US" dirty="0"/>
              <a:t>Specification requires SHA-1 and SHA-256</a:t>
            </a:r>
          </a:p>
          <a:p>
            <a:r>
              <a:rPr lang="en-US" dirty="0"/>
              <a:t>Elliptic Curve Cryptosystems (NIST P-256, </a:t>
            </a:r>
            <a:r>
              <a:rPr lang="en-US" dirty="0" err="1"/>
              <a:t>Barreto-Naehrig</a:t>
            </a:r>
            <a:r>
              <a:rPr lang="en-US" dirty="0"/>
              <a:t> 256-bit curves)</a:t>
            </a:r>
          </a:p>
          <a:p>
            <a:r>
              <a:rPr lang="en-US" dirty="0"/>
              <a:t>128-bit AES encryption</a:t>
            </a:r>
          </a:p>
          <a:p>
            <a:r>
              <a:rPr lang="en-US" dirty="0"/>
              <a:t>Many other algorithms are also defined.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/wiki/Trusted_Platform_Module#TPM_1.2_vs_TPM_2.0</a:t>
            </a:r>
          </a:p>
        </p:txBody>
      </p:sp>
    </p:spTree>
    <p:extLst>
      <p:ext uri="{BB962C8B-B14F-4D97-AF65-F5344CB8AC3E}">
        <p14:creationId xmlns:p14="http://schemas.microsoft.com/office/powerpoint/2010/main" val="49502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Attacks on TPMs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097693"/>
            <a:ext cx="9285022" cy="4351338"/>
          </a:xfrm>
        </p:spPr>
        <p:txBody>
          <a:bodyPr>
            <a:normAutofit/>
          </a:bodyPr>
          <a:lstStyle/>
          <a:p>
            <a:r>
              <a:rPr lang="en-US" dirty="0"/>
              <a:t>In 2010, researchers presented an attack against TPM in Black Hat Conference</a:t>
            </a:r>
          </a:p>
          <a:p>
            <a:pPr lvl="1"/>
            <a:r>
              <a:rPr lang="en-US" dirty="0"/>
              <a:t>Extract secrets from a single TPM by inserting a probe and spying on the internal bus of an Infineon SLE 66 CL PC.</a:t>
            </a:r>
          </a:p>
          <a:p>
            <a:r>
              <a:rPr lang="en-US" dirty="0"/>
              <a:t>In 2015, reports on Differential Power Analysis (DPA) were reported to extract the secret keys.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/wiki/Trusted_Platform_Module#TPM_1.2_vs_TPM_2.0</a:t>
            </a:r>
          </a:p>
        </p:txBody>
      </p:sp>
    </p:spTree>
    <p:extLst>
      <p:ext uri="{BB962C8B-B14F-4D97-AF65-F5344CB8AC3E}">
        <p14:creationId xmlns:p14="http://schemas.microsoft.com/office/powerpoint/2010/main" val="87156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058" y="1111470"/>
            <a:ext cx="616082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Side Channel Attacks: </a:t>
            </a:r>
            <a:r>
              <a:rPr lang="en-US" dirty="0"/>
              <a:t>Monitoring of analog signals, like time, power, Electro-magnetics, sound, etc.</a:t>
            </a:r>
          </a:p>
          <a:p>
            <a:r>
              <a:rPr lang="en-US" dirty="0">
                <a:solidFill>
                  <a:srgbClr val="C00000"/>
                </a:solidFill>
              </a:rPr>
              <a:t>Fault Attacks: </a:t>
            </a:r>
            <a:r>
              <a:rPr lang="en-US" dirty="0"/>
              <a:t>Physical perturbation of </a:t>
            </a:r>
            <a:r>
              <a:rPr lang="en-US" dirty="0" err="1"/>
              <a:t>Vcc</a:t>
            </a:r>
            <a:r>
              <a:rPr lang="en-US" dirty="0"/>
              <a:t>, clock, temperature, UV light, X-Rays, Laser</a:t>
            </a:r>
          </a:p>
          <a:p>
            <a:r>
              <a:rPr lang="en-US" dirty="0">
                <a:solidFill>
                  <a:srgbClr val="C00000"/>
                </a:solidFill>
              </a:rPr>
              <a:t>Invasive Attacks: </a:t>
            </a:r>
            <a:r>
              <a:rPr lang="en-US" dirty="0"/>
              <a:t>Probe data, modify circuit!</a:t>
            </a:r>
          </a:p>
          <a:p>
            <a:pPr lvl="1"/>
            <a:r>
              <a:rPr lang="en-US" dirty="0"/>
              <a:t>Modern </a:t>
            </a:r>
            <a:r>
              <a:rPr lang="en-US" dirty="0">
                <a:solidFill>
                  <a:srgbClr val="C00000"/>
                </a:solidFill>
              </a:rPr>
              <a:t>Focused Ion Beam (FIB) </a:t>
            </a:r>
            <a:r>
              <a:rPr lang="en-US" dirty="0"/>
              <a:t>machines can create test points and modify the chip structure from the rear side thus overcoming sophisticated top metal mesh protections and sensors</a:t>
            </a:r>
          </a:p>
          <a:p>
            <a:r>
              <a:rPr lang="en-US" dirty="0"/>
              <a:t>Expensive but feasible!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06599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References: </a:t>
            </a:r>
            <a:r>
              <a:rPr lang="en-US" sz="1600" dirty="0"/>
              <a:t>http://</a:t>
            </a:r>
            <a:r>
              <a:rPr lang="en-US" sz="1600" dirty="0" err="1"/>
              <a:t>www.cs.unh.edu</a:t>
            </a:r>
            <a:r>
              <a:rPr lang="en-US" sz="1600" dirty="0"/>
              <a:t>/~it666/</a:t>
            </a:r>
            <a:r>
              <a:rPr lang="en-US" sz="1600" dirty="0" err="1"/>
              <a:t>reading_list</a:t>
            </a:r>
            <a:r>
              <a:rPr lang="en-US" sz="1600" dirty="0"/>
              <a:t>/Hardware/</a:t>
            </a:r>
            <a:r>
              <a:rPr lang="en-US" sz="1600" dirty="0" err="1"/>
              <a:t>tpm_fundamentals.pdf</a:t>
            </a:r>
            <a:endParaRPr lang="en-US" sz="1600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720702"/>
            <a:ext cx="1422400" cy="189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68" y="747496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68" y="2675064"/>
            <a:ext cx="21082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0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79" y="3250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Hardware Security bridges the gap between Theory and Practice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4988" y="4643159"/>
            <a:ext cx="7915275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 dirty="0">
                <a:latin typeface="Calibri" pitchFamily="34" charset="0"/>
              </a:rPr>
              <a:t>Cryptographic Theory has limitations.</a:t>
            </a:r>
          </a:p>
          <a:p>
            <a:pPr eaLnBrk="0" hangingPunct="0"/>
            <a:r>
              <a:rPr lang="en-US" sz="2400" b="1" dirty="0">
                <a:latin typeface="Calibri" pitchFamily="34" charset="0"/>
              </a:rPr>
              <a:t>There is an absence of theory for the reality!</a:t>
            </a:r>
          </a:p>
          <a:p>
            <a:pPr eaLnBrk="0" hangingPunct="0"/>
            <a:r>
              <a:rPr lang="en-US" sz="2400" b="1" i="1" dirty="0">
                <a:solidFill>
                  <a:srgbClr val="FF0000"/>
                </a:solidFill>
                <a:latin typeface="Calibri" pitchFamily="34" charset="0"/>
              </a:rPr>
              <a:t>Even mathematically strong ciphers leak in the real world!</a:t>
            </a:r>
            <a:endParaRPr lang="en-US" sz="2400" b="1" i="1" dirty="0">
              <a:solidFill>
                <a:srgbClr val="FF0000"/>
              </a:solidFill>
              <a:latin typeface="Technical"/>
            </a:endParaRP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1854200" y="1524000"/>
            <a:ext cx="1752600" cy="1600200"/>
            <a:chOff x="1152" y="1152"/>
            <a:chExt cx="1104" cy="1008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1152" y="1152"/>
              <a:ext cx="1104" cy="10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392" y="1440"/>
              <a:ext cx="624" cy="3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b="1" dirty="0">
                  <a:latin typeface="Technical" pitchFamily="66" charset="0"/>
                  <a:ea typeface="ＭＳ Ｐゴシック" charset="-128"/>
                </a:rPr>
                <a:t>E</a:t>
              </a:r>
              <a:endParaRPr lang="en-US" sz="2400" dirty="0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680" y="1824"/>
              <a:ext cx="3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echnical"/>
                </a:rPr>
                <a:t>K</a:t>
              </a:r>
              <a:r>
                <a:rPr lang="en-US" sz="2400" b="1" baseline="-25000">
                  <a:latin typeface="Technical"/>
                </a:rPr>
                <a:t>a</a:t>
              </a:r>
              <a:endParaRPr lang="en-US" sz="2400" b="1">
                <a:latin typeface="Technical"/>
              </a:endParaRPr>
            </a:p>
          </p:txBody>
        </p:sp>
      </p:grp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1092200" y="22860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6273800" y="1524000"/>
            <a:ext cx="1752600" cy="1600200"/>
            <a:chOff x="1152" y="1152"/>
            <a:chExt cx="1104" cy="1008"/>
          </a:xfrm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52" y="1152"/>
              <a:ext cx="1104" cy="10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392" y="1440"/>
              <a:ext cx="624" cy="3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2400" b="1" dirty="0">
                  <a:latin typeface="Technical" pitchFamily="66" charset="0"/>
                  <a:ea typeface="ＭＳ Ｐゴシック" charset="-128"/>
                </a:rPr>
                <a:t>D</a:t>
              </a:r>
              <a:endParaRPr lang="en-US" sz="2400" dirty="0"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V="1">
              <a:off x="1680" y="1776"/>
              <a:ext cx="0" cy="28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1680" y="1824"/>
              <a:ext cx="3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echnical"/>
                </a:rPr>
                <a:t>K</a:t>
              </a:r>
              <a:r>
                <a:rPr lang="en-US" sz="2400" b="1" baseline="-25000">
                  <a:latin typeface="Technical"/>
                </a:rPr>
                <a:t>b</a:t>
              </a:r>
              <a:endParaRPr lang="en-US" sz="2400" b="1">
                <a:latin typeface="Technical"/>
              </a:endParaRPr>
            </a:p>
          </p:txBody>
        </p:sp>
      </p:grpSp>
      <p:grpSp>
        <p:nvGrpSpPr>
          <p:cNvPr id="23" name="Group 15"/>
          <p:cNvGrpSpPr>
            <a:grpSpLocks/>
          </p:cNvGrpSpPr>
          <p:nvPr/>
        </p:nvGrpSpPr>
        <p:grpSpPr bwMode="auto">
          <a:xfrm>
            <a:off x="2692400" y="2286000"/>
            <a:ext cx="3759200" cy="0"/>
            <a:chOff x="2667000" y="2362200"/>
            <a:chExt cx="3759200" cy="0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auto">
            <a:xfrm>
              <a:off x="3600" y="1248"/>
              <a:ext cx="4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680" y="1248"/>
              <a:ext cx="38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2112" y="1248"/>
              <a:ext cx="12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78200" y="2301876"/>
            <a:ext cx="2514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i="1">
                <a:latin typeface="Calibri" pitchFamily="34" charset="0"/>
              </a:rPr>
              <a:t>Communication</a:t>
            </a:r>
          </a:p>
          <a:p>
            <a:pPr eaLnBrk="0" hangingPunct="0"/>
            <a:r>
              <a:rPr lang="en-US" i="1">
                <a:latin typeface="Calibri" pitchFamily="34" charset="0"/>
              </a:rPr>
              <a:t>Channel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928688" y="1900238"/>
            <a:ext cx="110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alibri" pitchFamily="34" charset="0"/>
              </a:rPr>
              <a:t>Message</a:t>
            </a: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>
            <a:off x="7645400" y="2286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7988300" y="1885950"/>
            <a:ext cx="1104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Calibri" pitchFamily="34" charset="0"/>
              </a:rPr>
              <a:t>Message</a:t>
            </a:r>
          </a:p>
        </p:txBody>
      </p:sp>
      <p:grpSp>
        <p:nvGrpSpPr>
          <p:cNvPr id="32" name="Group 23"/>
          <p:cNvGrpSpPr>
            <a:grpSpLocks/>
          </p:cNvGrpSpPr>
          <p:nvPr/>
        </p:nvGrpSpPr>
        <p:grpSpPr bwMode="auto">
          <a:xfrm>
            <a:off x="2835275" y="2216150"/>
            <a:ext cx="2078038" cy="2432050"/>
            <a:chOff x="1968" y="1488"/>
            <a:chExt cx="1392" cy="1775"/>
          </a:xfrm>
        </p:grpSpPr>
        <p:graphicFrame>
          <p:nvGraphicFramePr>
            <p:cNvPr id="33" name="Object 62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1731010"/>
                </p:ext>
              </p:extLst>
            </p:nvPr>
          </p:nvGraphicFramePr>
          <p:xfrm>
            <a:off x="2018" y="2360"/>
            <a:ext cx="56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9101600" imgH="17913960" progId="">
                    <p:embed/>
                  </p:oleObj>
                </mc:Choice>
                <mc:Fallback>
                  <p:oleObj name="Clip" r:id="rId3" imgW="19101600" imgH="1791396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60"/>
                          <a:ext cx="560" cy="528"/>
                        </a:xfrm>
                        <a:prstGeom prst="rect">
                          <a:avLst/>
                        </a:prstGeom>
                        <a:solidFill>
                          <a:srgbClr val="CC0000"/>
                        </a:solidFill>
                        <a:ln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1968" y="2928"/>
              <a:ext cx="788" cy="33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3300"/>
                  </a:solidFill>
                  <a:latin typeface="Calibri" pitchFamily="34" charset="0"/>
                </a:rPr>
                <a:t>Mallory</a:t>
              </a:r>
              <a:endParaRPr lang="en-US" sz="240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5" name="Freeform 26"/>
            <p:cNvSpPr>
              <a:spLocks/>
            </p:cNvSpPr>
            <p:nvPr/>
          </p:nvSpPr>
          <p:spPr bwMode="auto">
            <a:xfrm>
              <a:off x="2640" y="1488"/>
              <a:ext cx="720" cy="960"/>
            </a:xfrm>
            <a:custGeom>
              <a:avLst/>
              <a:gdLst>
                <a:gd name="T0" fmla="*/ 0 w 720"/>
                <a:gd name="T1" fmla="*/ 960 h 960"/>
                <a:gd name="T2" fmla="*/ 432 w 720"/>
                <a:gd name="T3" fmla="*/ 768 h 960"/>
                <a:gd name="T4" fmla="*/ 720 w 720"/>
                <a:gd name="T5" fmla="*/ 0 h 960"/>
                <a:gd name="T6" fmla="*/ 0 60000 65536"/>
                <a:gd name="T7" fmla="*/ 0 60000 65536"/>
                <a:gd name="T8" fmla="*/ 0 60000 65536"/>
                <a:gd name="T9" fmla="*/ 0 w 720"/>
                <a:gd name="T10" fmla="*/ 0 h 960"/>
                <a:gd name="T11" fmla="*/ 720 w 72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960">
                  <a:moveTo>
                    <a:pt x="0" y="960"/>
                  </a:moveTo>
                  <a:cubicBezTo>
                    <a:pt x="156" y="944"/>
                    <a:pt x="312" y="928"/>
                    <a:pt x="432" y="768"/>
                  </a:cubicBezTo>
                  <a:cubicBezTo>
                    <a:pt x="552" y="608"/>
                    <a:pt x="636" y="304"/>
                    <a:pt x="72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939801" y="2438400"/>
            <a:ext cx="854075" cy="1295400"/>
            <a:chOff x="221" y="1442"/>
            <a:chExt cx="538" cy="816"/>
          </a:xfrm>
        </p:grpSpPr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221" y="1969"/>
              <a:ext cx="506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Alice</a:t>
              </a:r>
            </a:p>
          </p:txBody>
        </p:sp>
        <p:graphicFrame>
          <p:nvGraphicFramePr>
            <p:cNvPr id="38" name="Object 6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66" y="1442"/>
            <a:ext cx="493" cy="5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4033160" imgH="15338160" progId="">
                    <p:embed/>
                  </p:oleObj>
                </mc:Choice>
                <mc:Fallback>
                  <p:oleObj name="Clip" r:id="rId5" imgW="14033160" imgH="1533816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1442"/>
                          <a:ext cx="493" cy="542"/>
                        </a:xfrm>
                        <a:prstGeom prst="rect">
                          <a:avLst/>
                        </a:prstGeom>
                        <a:solidFill>
                          <a:srgbClr val="6600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30"/>
          <p:cNvGrpSpPr>
            <a:grpSpLocks/>
          </p:cNvGrpSpPr>
          <p:nvPr/>
        </p:nvGrpSpPr>
        <p:grpSpPr bwMode="auto">
          <a:xfrm>
            <a:off x="8331200" y="2384425"/>
            <a:ext cx="685800" cy="1252538"/>
            <a:chOff x="4718" y="881"/>
            <a:chExt cx="432" cy="789"/>
          </a:xfrm>
        </p:grpSpPr>
        <p:sp>
          <p:nvSpPr>
            <p:cNvPr id="40" name="Rectangle 31"/>
            <p:cNvSpPr>
              <a:spLocks noChangeArrowheads="1"/>
            </p:cNvSpPr>
            <p:nvPr/>
          </p:nvSpPr>
          <p:spPr bwMode="auto">
            <a:xfrm>
              <a:off x="4718" y="1381"/>
              <a:ext cx="432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>
                  <a:latin typeface="Calibri" pitchFamily="34" charset="0"/>
                </a:rPr>
                <a:t>Bob</a:t>
              </a:r>
            </a:p>
          </p:txBody>
        </p:sp>
        <p:graphicFrame>
          <p:nvGraphicFramePr>
            <p:cNvPr id="41" name="Object 6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793" y="881"/>
            <a:ext cx="3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4404320" imgH="22419720" progId="">
                    <p:embed/>
                  </p:oleObj>
                </mc:Choice>
                <mc:Fallback>
                  <p:oleObj name="Clip" r:id="rId7" imgW="14404320" imgH="22419720" progId="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881"/>
                          <a:ext cx="336" cy="52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3768726" y="2998011"/>
            <a:ext cx="5334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36"/>
          <p:cNvSpPr>
            <a:spLocks/>
          </p:cNvSpPr>
          <p:nvPr/>
        </p:nvSpPr>
        <p:spPr bwMode="auto">
          <a:xfrm>
            <a:off x="1863726" y="3063902"/>
            <a:ext cx="977900" cy="810371"/>
          </a:xfrm>
          <a:custGeom>
            <a:avLst/>
            <a:gdLst>
              <a:gd name="T0" fmla="*/ 88 w 616"/>
              <a:gd name="T1" fmla="*/ 0 h 528"/>
              <a:gd name="T2" fmla="*/ 88 w 616"/>
              <a:gd name="T3" fmla="*/ 384 h 528"/>
              <a:gd name="T4" fmla="*/ 616 w 616"/>
              <a:gd name="T5" fmla="*/ 528 h 528"/>
              <a:gd name="T6" fmla="*/ 0 60000 65536"/>
              <a:gd name="T7" fmla="*/ 0 60000 65536"/>
              <a:gd name="T8" fmla="*/ 0 60000 65536"/>
              <a:gd name="T9" fmla="*/ 0 w 616"/>
              <a:gd name="T10" fmla="*/ 0 h 528"/>
              <a:gd name="T11" fmla="*/ 616 w 61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16" h="528">
                <a:moveTo>
                  <a:pt x="88" y="0"/>
                </a:moveTo>
                <a:cubicBezTo>
                  <a:pt x="44" y="148"/>
                  <a:pt x="0" y="296"/>
                  <a:pt x="88" y="384"/>
                </a:cubicBezTo>
                <a:cubicBezTo>
                  <a:pt x="176" y="472"/>
                  <a:pt x="396" y="500"/>
                  <a:pt x="616" y="528"/>
                </a:cubicBezTo>
              </a:path>
            </a:pathLst>
          </a:cu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38"/>
          <p:cNvSpPr>
            <a:spLocks/>
          </p:cNvSpPr>
          <p:nvPr/>
        </p:nvSpPr>
        <p:spPr bwMode="auto">
          <a:xfrm>
            <a:off x="3768726" y="3073110"/>
            <a:ext cx="3124200" cy="655357"/>
          </a:xfrm>
          <a:custGeom>
            <a:avLst/>
            <a:gdLst>
              <a:gd name="T0" fmla="*/ 1728 w 1968"/>
              <a:gd name="T1" fmla="*/ 0 h 576"/>
              <a:gd name="T2" fmla="*/ 1680 w 1968"/>
              <a:gd name="T3" fmla="*/ 18 h 576"/>
              <a:gd name="T4" fmla="*/ 0 w 1968"/>
              <a:gd name="T5" fmla="*/ 21 h 576"/>
              <a:gd name="T6" fmla="*/ 0 60000 65536"/>
              <a:gd name="T7" fmla="*/ 0 60000 65536"/>
              <a:gd name="T8" fmla="*/ 0 60000 65536"/>
              <a:gd name="T9" fmla="*/ 0 w 1968"/>
              <a:gd name="T10" fmla="*/ 0 h 576"/>
              <a:gd name="T11" fmla="*/ 1968 w 196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576">
                <a:moveTo>
                  <a:pt x="1728" y="0"/>
                </a:moveTo>
                <a:cubicBezTo>
                  <a:pt x="1848" y="192"/>
                  <a:pt x="1968" y="384"/>
                  <a:pt x="1680" y="480"/>
                </a:cubicBezTo>
                <a:cubicBezTo>
                  <a:pt x="1392" y="576"/>
                  <a:pt x="696" y="576"/>
                  <a:pt x="0" y="576"/>
                </a:cubicBezTo>
              </a:path>
            </a:pathLst>
          </a:cu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4149726" y="2994836"/>
            <a:ext cx="1709738" cy="83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latin typeface="Calibri" pitchFamily="34" charset="0"/>
              </a:rPr>
              <a:t> leaked </a:t>
            </a:r>
          </a:p>
          <a:p>
            <a:pPr algn="ctr" eaLnBrk="0" hangingPunct="0"/>
            <a:r>
              <a:rPr lang="en-US" sz="2400">
                <a:latin typeface="Calibri" pitchFamily="34" charset="0"/>
              </a:rPr>
              <a:t>Information</a:t>
            </a:r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5770746" y="2885126"/>
            <a:ext cx="457200" cy="57554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6048282" y="3650100"/>
            <a:ext cx="3766322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b="1" dirty="0">
                <a:latin typeface="Trebuchet MS" pitchFamily="34" charset="0"/>
                <a:ea typeface="ＭＳ Ｐゴシック" charset="-128"/>
              </a:rPr>
              <a:t>Side Channels in the real world</a:t>
            </a:r>
          </a:p>
          <a:p>
            <a:pPr algn="ctr" eaLnBrk="0" hangingPunct="0">
              <a:defRPr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Trebuchet MS" pitchFamily="34" charset="0"/>
                <a:ea typeface="ＭＳ Ｐゴシック" charset="-128"/>
                <a:cs typeface="Times New Roman" pitchFamily="18" charset="0"/>
              </a:rPr>
              <a:t>Through which a cryptographic module leaks information to its environment unintentionally</a:t>
            </a:r>
            <a:endParaRPr lang="en-US" sz="16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pitchFamily="34" charset="0"/>
              <a:ea typeface="ＭＳ Ｐゴシック" charset="-128"/>
              <a:cs typeface="Times New Roman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225800" y="2247900"/>
            <a:ext cx="3429000" cy="1588"/>
          </a:xfrm>
          <a:prstGeom prst="line">
            <a:avLst/>
          </a:prstGeom>
          <a:ln w="19050"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8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6" ma:contentTypeDescription="Create a new document." ma:contentTypeScope="" ma:versionID="a3e44f0bfca2731ff4e6623d86105e37">
  <xsd:schema xmlns:xsd="http://www.w3.org/2001/XMLSchema" xmlns:xs="http://www.w3.org/2001/XMLSchema" xmlns:p="http://schemas.microsoft.com/office/2006/metadata/properties" xmlns:ns2="064bcfb2-8d1e-48c8-8a23-3cc418c6f095" xmlns:ns3="cb283630-ccc5-4912-bb7e-38ac8970bf4e" targetNamespace="http://schemas.microsoft.com/office/2006/metadata/properties" ma:root="true" ma:fieldsID="140b812108315f2f9c00d2c0cb092986" ns2:_="" ns3:_="">
    <xsd:import namespace="064bcfb2-8d1e-48c8-8a23-3cc418c6f095"/>
    <xsd:import namespace="cb283630-ccc5-4912-bb7e-38ac8970bf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83630-ccc5-4912-bb7e-38ac8970bf4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F1AA62-376E-4B46-BB77-F199AB953E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580E84-36FC-4B0F-AB9B-AF6C17F6E2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866742-DD0E-4F58-B7CA-5988AD81B475}"/>
</file>

<file path=docProps/app.xml><?xml version="1.0" encoding="utf-8"?>
<Properties xmlns="http://schemas.openxmlformats.org/officeDocument/2006/extended-properties" xmlns:vt="http://schemas.openxmlformats.org/officeDocument/2006/docPropsVTypes">
  <TotalTime>3474</TotalTime>
  <Words>1588</Words>
  <Application>Microsoft Office PowerPoint</Application>
  <PresentationFormat>Widescreen</PresentationFormat>
  <Paragraphs>311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Hardware Root-of-Trust (RoT)</vt:lpstr>
      <vt:lpstr>Trusted Platform Modules (TPM)</vt:lpstr>
      <vt:lpstr>TPM Cryptographic Hardware</vt:lpstr>
      <vt:lpstr>TPM 2.0</vt:lpstr>
      <vt:lpstr>Hardware Attacks on TPMs</vt:lpstr>
      <vt:lpstr>Hardware Attacks</vt:lpstr>
      <vt:lpstr>Hardware Security bridges the gap between Theory and Practice</vt:lpstr>
      <vt:lpstr>Hardware Security Design Goals</vt:lpstr>
      <vt:lpstr> Hardware Design Flow on FPGAs</vt:lpstr>
      <vt:lpstr>Application of FPGAs</vt:lpstr>
      <vt:lpstr>A Classic Example of DES Cracker</vt:lpstr>
      <vt:lpstr>COPACOBANA Components</vt:lpstr>
      <vt:lpstr>FPGA Architecture</vt:lpstr>
      <vt:lpstr>Components of the CLB</vt:lpstr>
      <vt:lpstr>Design Flow</vt:lpstr>
      <vt:lpstr>Nexys-III Board (A Sample Hardware Board)</vt:lpstr>
      <vt:lpstr>A Simple Design Problem</vt:lpstr>
      <vt:lpstr>Design Files</vt:lpstr>
      <vt:lpstr>The Xilinx Design Environment</vt:lpstr>
      <vt:lpstr>New Project Wizard</vt:lpstr>
      <vt:lpstr>Device Settings</vt:lpstr>
      <vt:lpstr>Click New Source</vt:lpstr>
      <vt:lpstr>Create a Verilog File ‘adder.v’</vt:lpstr>
      <vt:lpstr>‘adder.v’</vt:lpstr>
      <vt:lpstr>Writing Test Bench</vt:lpstr>
      <vt:lpstr>File ‘testadder.v’</vt:lpstr>
      <vt:lpstr>Simulated Behavioral Model </vt:lpstr>
      <vt:lpstr>Adding User Constraint File (UCF) for Synthesis </vt:lpstr>
      <vt:lpstr>Steps of Design Automation</vt:lpstr>
      <vt:lpstr>Steps of Design Automation</vt:lpstr>
      <vt:lpstr>Open Adept tool from Digilent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Prof.D Mukhopadhyay</cp:lastModifiedBy>
  <cp:revision>107</cp:revision>
  <dcterms:created xsi:type="dcterms:W3CDTF">2018-09-11T10:32:04Z</dcterms:created>
  <dcterms:modified xsi:type="dcterms:W3CDTF">2023-01-02T07:59:49Z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0x01010078349D642397B540B44A42CA92ADF688</vt:lpwstr>
  </property>
</Properties>
</file>