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8" r:id="rId5"/>
    <p:sldId id="259" r:id="rId6"/>
    <p:sldId id="265" r:id="rId7"/>
    <p:sldId id="266" r:id="rId8"/>
    <p:sldId id="263" r:id="rId9"/>
    <p:sldId id="267" r:id="rId10"/>
    <p:sldId id="260" r:id="rId11"/>
    <p:sldId id="269" r:id="rId12"/>
    <p:sldId id="270"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F3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6D5608-05DA-4EE1-B5FD-07EB2469BEB2}" v="3210" dt="2021-04-06T19:38:27.574"/>
    <p1510:client id="{813612E5-6A0D-4841-B438-ABB645D7C2D9}" v="299" dt="2021-04-06T16:40:19.132"/>
    <p1510:client id="{9CC9DDE2-1529-4DD8-80DE-F24EBA824FB4}" v="911" dt="2021-04-06T17:11:25.207"/>
    <p1510:client id="{AA3C1B6D-80CC-4A2E-8774-76848CB5FDBC}" v="5437" dt="2021-04-06T19:40:10.2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4/6/2021</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341644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4E5243-F52A-4D37-9694-EB26C6C31910}" type="datetimeFigureOut">
              <a:rPr lang="en-US" dirty="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8800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77B6E1-634A-48DC-9E8B-D894023267EF}" type="datetimeFigureOut">
              <a:rPr lang="en-US" dirty="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915106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2D3E9E-A95C-48F2-B4BF-A71542E0BE9A}" type="datetimeFigureOut">
              <a:rPr lang="en-US" dirty="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792802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035510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12952B5-7A2F-4CC8-B7CE-9234E21C2837}" type="datetimeFigureOut">
              <a:rPr lang="en-US" dirty="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75087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1DA07A-9201-4B4B-BAF2-015AFA30F520}" type="datetimeFigureOut">
              <a:rPr lang="en-US" dirty="0"/>
              <a:t>4/6/2021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0286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D7E00A-486F-4252-8B1D-E32645521F49}" type="datetimeFigureOut">
              <a:rPr lang="en-US" dirty="0"/>
              <a:t>4/6/2021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981521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4/6/2021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912628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67601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4/6/2021</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00280083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4/6/2021</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02118306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hyperlink" Target="https://osportal.herokuapp.com/" TargetMode="External"/><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kodekuzuri/OS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2F3F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02116" y="600137"/>
            <a:ext cx="10782300" cy="1954306"/>
          </a:xfrm>
        </p:spPr>
        <p:txBody>
          <a:bodyPr/>
          <a:lstStyle/>
          <a:p>
            <a:r>
              <a:rPr lang="en-US">
                <a:latin typeface="Verdana"/>
                <a:ea typeface="Verdana"/>
                <a:cs typeface="Verdana"/>
              </a:rPr>
              <a:t>Online Sales Portal</a:t>
            </a:r>
          </a:p>
        </p:txBody>
      </p:sp>
      <p:sp>
        <p:nvSpPr>
          <p:cNvPr id="3" name="Subtitle 2"/>
          <p:cNvSpPr>
            <a:spLocks noGrp="1"/>
          </p:cNvSpPr>
          <p:nvPr>
            <p:ph type="subTitle" idx="1"/>
          </p:nvPr>
        </p:nvSpPr>
        <p:spPr>
          <a:xfrm>
            <a:off x="8350265" y="5210923"/>
            <a:ext cx="3517684" cy="1645920"/>
          </a:xfrm>
        </p:spPr>
        <p:txBody>
          <a:bodyPr vert="horz" lIns="91440" tIns="45720" rIns="91440" bIns="45720" rtlCol="0" anchor="t">
            <a:noAutofit/>
          </a:bodyPr>
          <a:lstStyle/>
          <a:p>
            <a:r>
              <a:rPr lang="en-US" sz="2400">
                <a:latin typeface="Verdana"/>
                <a:ea typeface="Verdana"/>
                <a:cs typeface="Verdana"/>
              </a:rPr>
              <a:t>Nisarg Upadhyaya</a:t>
            </a:r>
            <a:endParaRPr lang="en-US" sz="2800"/>
          </a:p>
          <a:p>
            <a:r>
              <a:rPr lang="en-US" sz="2400">
                <a:latin typeface="Verdana"/>
                <a:ea typeface="Verdana"/>
                <a:cs typeface="Verdana"/>
              </a:rPr>
              <a:t>Pranav Rajput</a:t>
            </a:r>
          </a:p>
          <a:p>
            <a:r>
              <a:rPr lang="en-US" sz="2400">
                <a:latin typeface="Verdana"/>
                <a:ea typeface="Verdana"/>
                <a:cs typeface="Verdana"/>
              </a:rPr>
              <a:t>Animesh Jha</a:t>
            </a:r>
          </a:p>
        </p:txBody>
      </p:sp>
      <p:sp>
        <p:nvSpPr>
          <p:cNvPr id="4" name="TextBox 3">
            <a:extLst>
              <a:ext uri="{FF2B5EF4-FFF2-40B4-BE49-F238E27FC236}">
                <a16:creationId xmlns:a16="http://schemas.microsoft.com/office/drawing/2014/main" id="{4A1FBF88-3B59-4341-9883-0849694B136B}"/>
              </a:ext>
            </a:extLst>
          </p:cNvPr>
          <p:cNvSpPr txBox="1"/>
          <p:nvPr/>
        </p:nvSpPr>
        <p:spPr>
          <a:xfrm>
            <a:off x="4724400" y="3657600"/>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rgbClr val="FFFFFF"/>
                </a:solidFill>
                <a:latin typeface="Verdana"/>
              </a:rPr>
              <a:t>Group 22</a:t>
            </a:r>
            <a:r>
              <a:rPr lang="en-US" sz="3200">
                <a:latin typeface="Verdana"/>
                <a:ea typeface="Verdana"/>
                <a:cs typeface="Verdana"/>
              </a:rPr>
              <a:t>​</a:t>
            </a:r>
            <a:endParaRPr lang="en-US" sz="320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4EE1C9-4BB0-46B0-B400-1A4AD30234CC}"/>
              </a:ext>
            </a:extLst>
          </p:cNvPr>
          <p:cNvSpPr>
            <a:spLocks noGrp="1"/>
          </p:cNvSpPr>
          <p:nvPr>
            <p:ph type="title"/>
          </p:nvPr>
        </p:nvSpPr>
        <p:spPr>
          <a:xfrm>
            <a:off x="325530" y="936711"/>
            <a:ext cx="3319959" cy="4984578"/>
          </a:xfrm>
        </p:spPr>
        <p:txBody>
          <a:bodyPr>
            <a:normAutofit/>
          </a:bodyPr>
          <a:lstStyle/>
          <a:p>
            <a:r>
              <a:rPr lang="en-US" sz="4400">
                <a:solidFill>
                  <a:srgbClr val="FFFFFF"/>
                </a:solidFill>
                <a:cs typeface="Calibri Light"/>
              </a:rPr>
              <a:t>Future</a:t>
            </a:r>
            <a:br>
              <a:rPr lang="en-US" sz="4400">
                <a:solidFill>
                  <a:srgbClr val="FFFFFF"/>
                </a:solidFill>
                <a:cs typeface="Calibri Light"/>
              </a:rPr>
            </a:br>
            <a:r>
              <a:rPr lang="en-US" sz="4400">
                <a:solidFill>
                  <a:srgbClr val="FFFFFF"/>
                </a:solidFill>
                <a:cs typeface="Calibri Light"/>
              </a:rPr>
              <a:t>Improvements</a:t>
            </a:r>
          </a:p>
        </p:txBody>
      </p:sp>
      <p:sp>
        <p:nvSpPr>
          <p:cNvPr id="3" name="Content Placeholder 2">
            <a:extLst>
              <a:ext uri="{FF2B5EF4-FFF2-40B4-BE49-F238E27FC236}">
                <a16:creationId xmlns:a16="http://schemas.microsoft.com/office/drawing/2014/main" id="{6C04A487-E8AE-47FA-941C-EF31E087795E}"/>
              </a:ext>
            </a:extLst>
          </p:cNvPr>
          <p:cNvSpPr>
            <a:spLocks noGrp="1"/>
          </p:cNvSpPr>
          <p:nvPr>
            <p:ph idx="1"/>
          </p:nvPr>
        </p:nvSpPr>
        <p:spPr>
          <a:xfrm>
            <a:off x="4614389" y="936711"/>
            <a:ext cx="6815992" cy="4984578"/>
          </a:xfrm>
        </p:spPr>
        <p:txBody>
          <a:bodyPr anchor="ctr">
            <a:normAutofit/>
          </a:bodyPr>
          <a:lstStyle/>
          <a:p>
            <a:pPr marL="457200" indent="-457200">
              <a:buAutoNum type="arabicPeriod"/>
            </a:pPr>
            <a:r>
              <a:rPr lang="en-US" dirty="0">
                <a:cs typeface="Calibri Light" panose="020F0302020204030204"/>
              </a:rPr>
              <a:t>Better UI , accessibility for users who can't perceive all colors equally.</a:t>
            </a:r>
            <a:r>
              <a:rPr lang="en-US">
                <a:cs typeface="Calibri Light" panose="020F0302020204030204"/>
              </a:rPr>
              <a:t> Make website mobile optimised</a:t>
            </a:r>
            <a:endParaRPr lang="en-US" dirty="0">
              <a:cs typeface="Calibri Light" panose="020F0302020204030204"/>
            </a:endParaRPr>
          </a:p>
          <a:p>
            <a:pPr marL="457200" indent="-457200">
              <a:buAutoNum type="arabicPeriod"/>
            </a:pPr>
            <a:r>
              <a:rPr lang="en-US" dirty="0">
                <a:cs typeface="Calibri Light" panose="020F0302020204030204"/>
              </a:rPr>
              <a:t>Better hosting and database services for faster load times.</a:t>
            </a:r>
          </a:p>
          <a:p>
            <a:pPr marL="457200" indent="-457200">
              <a:buAutoNum type="arabicPeriod"/>
            </a:pPr>
            <a:r>
              <a:rPr lang="en-US" dirty="0">
                <a:cs typeface="Calibri Light" panose="020F0302020204030204"/>
              </a:rPr>
              <a:t>Fix deletion of categories with existing items via a better design choice or debugging the existing code.</a:t>
            </a:r>
          </a:p>
          <a:p>
            <a:pPr marL="457200" indent="-457200">
              <a:buAutoNum type="arabicPeriod"/>
            </a:pPr>
            <a:r>
              <a:rPr lang="en-US">
                <a:cs typeface="Calibri Light" panose="020F0302020204030204"/>
              </a:rPr>
              <a:t>Integrate a payment interface into the portal.</a:t>
            </a:r>
          </a:p>
          <a:p>
            <a:pPr marL="457200" indent="-457200">
              <a:buAutoNum type="arabicPeriod"/>
            </a:pPr>
            <a:r>
              <a:rPr lang="en-US">
                <a:cs typeface="Calibri Light" panose="020F0302020204030204"/>
              </a:rPr>
              <a:t>Can use a notification system instead of email.</a:t>
            </a:r>
          </a:p>
          <a:p>
            <a:pPr marL="457200" indent="-457200">
              <a:buAutoNum type="arabicPeriod"/>
            </a:pPr>
            <a:r>
              <a:rPr lang="en-US">
                <a:cs typeface="Calibri Light" panose="020F0302020204030204"/>
              </a:rPr>
              <a:t>Store password hashes for improved security.</a:t>
            </a:r>
            <a:endParaRPr lang="en-US" dirty="0">
              <a:cs typeface="Calibri Light" panose="020F0302020204030204"/>
            </a:endParaRPr>
          </a:p>
        </p:txBody>
      </p:sp>
    </p:spTree>
    <p:extLst>
      <p:ext uri="{BB962C8B-B14F-4D97-AF65-F5344CB8AC3E}">
        <p14:creationId xmlns:p14="http://schemas.microsoft.com/office/powerpoint/2010/main" val="2619588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9C4A1E0-B30B-4F81-873C-F77710333B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498" y="0"/>
            <a:ext cx="4901184" cy="4032504"/>
          </a:xfrm>
          <a:custGeom>
            <a:avLst/>
            <a:gdLst>
              <a:gd name="connsiteX0" fmla="*/ 0 w 4901184"/>
              <a:gd name="connsiteY0" fmla="*/ 0 h 4032504"/>
              <a:gd name="connsiteX1" fmla="*/ 4901184 w 4901184"/>
              <a:gd name="connsiteY1" fmla="*/ 0 h 4032504"/>
              <a:gd name="connsiteX2" fmla="*/ 4901184 w 4901184"/>
              <a:gd name="connsiteY2" fmla="*/ 3813911 h 4032504"/>
              <a:gd name="connsiteX3" fmla="*/ 4682591 w 4901184"/>
              <a:gd name="connsiteY3" fmla="*/ 4032504 h 4032504"/>
              <a:gd name="connsiteX4" fmla="*/ 218593 w 4901184"/>
              <a:gd name="connsiteY4" fmla="*/ 4032504 h 4032504"/>
              <a:gd name="connsiteX5" fmla="*/ 0 w 4901184"/>
              <a:gd name="connsiteY5" fmla="*/ 3813911 h 4032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4032504">
                <a:moveTo>
                  <a:pt x="0" y="0"/>
                </a:moveTo>
                <a:lnTo>
                  <a:pt x="4901184" y="0"/>
                </a:lnTo>
                <a:lnTo>
                  <a:pt x="4901184" y="3813911"/>
                </a:lnTo>
                <a:cubicBezTo>
                  <a:pt x="4901184" y="3934637"/>
                  <a:pt x="4803317" y="4032504"/>
                  <a:pt x="4682591" y="4032504"/>
                </a:cubicBezTo>
                <a:lnTo>
                  <a:pt x="218593" y="4032504"/>
                </a:lnTo>
                <a:cubicBezTo>
                  <a:pt x="97867" y="4032504"/>
                  <a:pt x="0" y="3934637"/>
                  <a:pt x="0" y="381391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Freeform: Shape 12">
            <a:extLst>
              <a:ext uri="{FF2B5EF4-FFF2-40B4-BE49-F238E27FC236}">
                <a16:creationId xmlns:a16="http://schemas.microsoft.com/office/drawing/2014/main" id="{2884BC28-8C65-4886-B01A-667342EB7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090" y="-3"/>
            <a:ext cx="4572000" cy="3867912"/>
          </a:xfrm>
          <a:custGeom>
            <a:avLst/>
            <a:gdLst>
              <a:gd name="connsiteX0" fmla="*/ 0 w 4572000"/>
              <a:gd name="connsiteY0" fmla="*/ 0 h 3867912"/>
              <a:gd name="connsiteX1" fmla="*/ 4572000 w 4572000"/>
              <a:gd name="connsiteY1" fmla="*/ 0 h 3867912"/>
              <a:gd name="connsiteX2" fmla="*/ 4572000 w 4572000"/>
              <a:gd name="connsiteY2" fmla="*/ 3704966 h 3867912"/>
              <a:gd name="connsiteX3" fmla="*/ 4409054 w 4572000"/>
              <a:gd name="connsiteY3" fmla="*/ 3867912 h 3867912"/>
              <a:gd name="connsiteX4" fmla="*/ 162946 w 4572000"/>
              <a:gd name="connsiteY4" fmla="*/ 3867912 h 3867912"/>
              <a:gd name="connsiteX5" fmla="*/ 0 w 4572000"/>
              <a:gd name="connsiteY5" fmla="*/ 3704966 h 386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2000" h="3867912">
                <a:moveTo>
                  <a:pt x="0" y="0"/>
                </a:moveTo>
                <a:lnTo>
                  <a:pt x="4572000" y="0"/>
                </a:lnTo>
                <a:lnTo>
                  <a:pt x="4572000" y="3704966"/>
                </a:lnTo>
                <a:cubicBezTo>
                  <a:pt x="4572000" y="3794959"/>
                  <a:pt x="4499047" y="3867912"/>
                  <a:pt x="4409054" y="3867912"/>
                </a:cubicBezTo>
                <a:lnTo>
                  <a:pt x="162946" y="3867912"/>
                </a:lnTo>
                <a:cubicBezTo>
                  <a:pt x="72953" y="3867912"/>
                  <a:pt x="0" y="3794959"/>
                  <a:pt x="0" y="370496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6">
            <a:extLst>
              <a:ext uri="{FF2B5EF4-FFF2-40B4-BE49-F238E27FC236}">
                <a16:creationId xmlns:a16="http://schemas.microsoft.com/office/drawing/2014/main" id="{C514AE36-F3DB-4492-8E34-5CE6F8A8A276}"/>
              </a:ext>
            </a:extLst>
          </p:cNvPr>
          <p:cNvPicPr>
            <a:picLocks noChangeAspect="1"/>
          </p:cNvPicPr>
          <p:nvPr/>
        </p:nvPicPr>
        <p:blipFill>
          <a:blip r:embed="rId2"/>
          <a:stretch>
            <a:fillRect/>
          </a:stretch>
        </p:blipFill>
        <p:spPr>
          <a:xfrm>
            <a:off x="953310" y="422595"/>
            <a:ext cx="4405492" cy="2998239"/>
          </a:xfrm>
          <a:prstGeom prst="rect">
            <a:avLst/>
          </a:prstGeom>
        </p:spPr>
      </p:pic>
      <p:sp>
        <p:nvSpPr>
          <p:cNvPr id="15" name="Freeform: Shape 14">
            <a:extLst>
              <a:ext uri="{FF2B5EF4-FFF2-40B4-BE49-F238E27FC236}">
                <a16:creationId xmlns:a16="http://schemas.microsoft.com/office/drawing/2014/main" id="{0FC820FD-F8C0-4426-A38A-5B80A2E5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498" y="4241249"/>
            <a:ext cx="4901184" cy="2616751"/>
          </a:xfrm>
          <a:custGeom>
            <a:avLst/>
            <a:gdLst>
              <a:gd name="connsiteX0" fmla="*/ 218593 w 4901184"/>
              <a:gd name="connsiteY0" fmla="*/ 0 h 2616751"/>
              <a:gd name="connsiteX1" fmla="*/ 4682591 w 4901184"/>
              <a:gd name="connsiteY1" fmla="*/ 0 h 2616751"/>
              <a:gd name="connsiteX2" fmla="*/ 4901184 w 4901184"/>
              <a:gd name="connsiteY2" fmla="*/ 218593 h 2616751"/>
              <a:gd name="connsiteX3" fmla="*/ 4901184 w 4901184"/>
              <a:gd name="connsiteY3" fmla="*/ 2616751 h 2616751"/>
              <a:gd name="connsiteX4" fmla="*/ 0 w 4901184"/>
              <a:gd name="connsiteY4" fmla="*/ 2616751 h 2616751"/>
              <a:gd name="connsiteX5" fmla="*/ 0 w 4901184"/>
              <a:gd name="connsiteY5" fmla="*/ 218593 h 2616751"/>
              <a:gd name="connsiteX6" fmla="*/ 218593 w 4901184"/>
              <a:gd name="connsiteY6" fmla="*/ 0 h 261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184" h="2616751">
                <a:moveTo>
                  <a:pt x="218593" y="0"/>
                </a:moveTo>
                <a:lnTo>
                  <a:pt x="4682591" y="0"/>
                </a:lnTo>
                <a:cubicBezTo>
                  <a:pt x="4803317" y="0"/>
                  <a:pt x="4901184" y="97867"/>
                  <a:pt x="4901184" y="218593"/>
                </a:cubicBezTo>
                <a:lnTo>
                  <a:pt x="4901184" y="2616751"/>
                </a:lnTo>
                <a:lnTo>
                  <a:pt x="0" y="2616751"/>
                </a:lnTo>
                <a:lnTo>
                  <a:pt x="0" y="218593"/>
                </a:lnTo>
                <a:cubicBezTo>
                  <a:pt x="0" y="97867"/>
                  <a:pt x="97867" y="0"/>
                  <a:pt x="21859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7" name="Freeform: Shape 16">
            <a:extLst>
              <a:ext uri="{FF2B5EF4-FFF2-40B4-BE49-F238E27FC236}">
                <a16:creationId xmlns:a16="http://schemas.microsoft.com/office/drawing/2014/main" id="{E1DAA296-54E3-4547-B36F-E8B353353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090" y="4405848"/>
            <a:ext cx="4572000" cy="2452159"/>
          </a:xfrm>
          <a:custGeom>
            <a:avLst/>
            <a:gdLst>
              <a:gd name="connsiteX0" fmla="*/ 162946 w 4572000"/>
              <a:gd name="connsiteY0" fmla="*/ 0 h 2452159"/>
              <a:gd name="connsiteX1" fmla="*/ 4409054 w 4572000"/>
              <a:gd name="connsiteY1" fmla="*/ 0 h 2452159"/>
              <a:gd name="connsiteX2" fmla="*/ 4572000 w 4572000"/>
              <a:gd name="connsiteY2" fmla="*/ 162946 h 2452159"/>
              <a:gd name="connsiteX3" fmla="*/ 4572000 w 4572000"/>
              <a:gd name="connsiteY3" fmla="*/ 2452159 h 2452159"/>
              <a:gd name="connsiteX4" fmla="*/ 0 w 4572000"/>
              <a:gd name="connsiteY4" fmla="*/ 2452159 h 2452159"/>
              <a:gd name="connsiteX5" fmla="*/ 0 w 4572000"/>
              <a:gd name="connsiteY5" fmla="*/ 162946 h 2452159"/>
              <a:gd name="connsiteX6" fmla="*/ 162946 w 4572000"/>
              <a:gd name="connsiteY6" fmla="*/ 0 h 245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2000" h="2452159">
                <a:moveTo>
                  <a:pt x="162946" y="0"/>
                </a:moveTo>
                <a:lnTo>
                  <a:pt x="4409054" y="0"/>
                </a:lnTo>
                <a:cubicBezTo>
                  <a:pt x="4499047" y="0"/>
                  <a:pt x="4572000" y="72953"/>
                  <a:pt x="4572000" y="162946"/>
                </a:cubicBezTo>
                <a:lnTo>
                  <a:pt x="4572000" y="2452159"/>
                </a:lnTo>
                <a:lnTo>
                  <a:pt x="0" y="2452159"/>
                </a:lnTo>
                <a:lnTo>
                  <a:pt x="0" y="162946"/>
                </a:lnTo>
                <a:cubicBezTo>
                  <a:pt x="0" y="72953"/>
                  <a:pt x="72953" y="0"/>
                  <a:pt x="16294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5">
            <a:extLst>
              <a:ext uri="{FF2B5EF4-FFF2-40B4-BE49-F238E27FC236}">
                <a16:creationId xmlns:a16="http://schemas.microsoft.com/office/drawing/2014/main" id="{DC07F320-71C1-46C7-AE4A-0A6900DE7C3F}"/>
              </a:ext>
            </a:extLst>
          </p:cNvPr>
          <p:cNvPicPr>
            <a:picLocks noChangeAspect="1"/>
          </p:cNvPicPr>
          <p:nvPr/>
        </p:nvPicPr>
        <p:blipFill>
          <a:blip r:embed="rId3"/>
          <a:stretch>
            <a:fillRect/>
          </a:stretch>
        </p:blipFill>
        <p:spPr>
          <a:xfrm>
            <a:off x="1382847" y="4485202"/>
            <a:ext cx="3532704" cy="2300955"/>
          </a:xfrm>
          <a:prstGeom prst="rect">
            <a:avLst/>
          </a:prstGeom>
        </p:spPr>
      </p:pic>
      <p:pic>
        <p:nvPicPr>
          <p:cNvPr id="4" name="Picture 4">
            <a:extLst>
              <a:ext uri="{FF2B5EF4-FFF2-40B4-BE49-F238E27FC236}">
                <a16:creationId xmlns:a16="http://schemas.microsoft.com/office/drawing/2014/main" id="{BE356923-66CF-4BC8-A9D8-718DAD822060}"/>
              </a:ext>
            </a:extLst>
          </p:cNvPr>
          <p:cNvPicPr>
            <a:picLocks noChangeAspect="1"/>
          </p:cNvPicPr>
          <p:nvPr/>
        </p:nvPicPr>
        <p:blipFill>
          <a:blip r:embed="rId4"/>
          <a:stretch>
            <a:fillRect/>
          </a:stretch>
        </p:blipFill>
        <p:spPr>
          <a:xfrm>
            <a:off x="6289194" y="643467"/>
            <a:ext cx="5220293" cy="5115888"/>
          </a:xfrm>
          <a:prstGeom prst="rect">
            <a:avLst/>
          </a:prstGeom>
        </p:spPr>
      </p:pic>
    </p:spTree>
    <p:extLst>
      <p:ext uri="{BB962C8B-B14F-4D97-AF65-F5344CB8AC3E}">
        <p14:creationId xmlns:p14="http://schemas.microsoft.com/office/powerpoint/2010/main" val="1899224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94E1CBB2-207D-4AB2-9FE1-BB3DFB5F50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28347" y="-1"/>
            <a:ext cx="2981737" cy="2590799"/>
          </a:xfrm>
          <a:prstGeom prst="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B7C8768-C0E6-4BF8-9262-74D645629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97165"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063FAF9-ACC5-4257-A431-AB2FCFD5CE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52928"/>
            <a:ext cx="79552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3842A57-5543-489A-8D76-ECB59F25A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06496"/>
            <a:ext cx="3380433" cy="3851503"/>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6B5AB787-5A1E-418D-8980-5F3361C65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5760" y="4508919"/>
            <a:ext cx="420624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F270998E-2173-4016-9E4F-9CD9BBC821FC}"/>
              </a:ext>
            </a:extLst>
          </p:cNvPr>
          <p:cNvPicPr>
            <a:picLocks noChangeAspect="1"/>
          </p:cNvPicPr>
          <p:nvPr/>
        </p:nvPicPr>
        <p:blipFill rotWithShape="1">
          <a:blip r:embed="rId2"/>
          <a:srcRect l="3105" r="2262" b="-1"/>
          <a:stretch/>
        </p:blipFill>
        <p:spPr>
          <a:xfrm>
            <a:off x="739038" y="46243"/>
            <a:ext cx="5880783" cy="2653033"/>
          </a:xfrm>
          <a:prstGeom prst="rect">
            <a:avLst/>
          </a:prstGeom>
        </p:spPr>
      </p:pic>
      <p:pic>
        <p:nvPicPr>
          <p:cNvPr id="5" name="Picture 5">
            <a:extLst>
              <a:ext uri="{FF2B5EF4-FFF2-40B4-BE49-F238E27FC236}">
                <a16:creationId xmlns:a16="http://schemas.microsoft.com/office/drawing/2014/main" id="{55AF5BFB-3390-4EA8-9385-57A57EC91C71}"/>
              </a:ext>
            </a:extLst>
          </p:cNvPr>
          <p:cNvPicPr>
            <a:picLocks noChangeAspect="1"/>
          </p:cNvPicPr>
          <p:nvPr/>
        </p:nvPicPr>
        <p:blipFill rotWithShape="1">
          <a:blip r:embed="rId3"/>
          <a:srcRect t="19141" r="3" b="11989"/>
          <a:stretch/>
        </p:blipFill>
        <p:spPr>
          <a:xfrm>
            <a:off x="115865" y="3002272"/>
            <a:ext cx="7709041" cy="3665005"/>
          </a:xfrm>
          <a:prstGeom prst="rect">
            <a:avLst/>
          </a:prstGeom>
        </p:spPr>
      </p:pic>
      <p:pic>
        <p:nvPicPr>
          <p:cNvPr id="6" name="Picture 6">
            <a:extLst>
              <a:ext uri="{FF2B5EF4-FFF2-40B4-BE49-F238E27FC236}">
                <a16:creationId xmlns:a16="http://schemas.microsoft.com/office/drawing/2014/main" id="{7D968782-EED8-410E-AC01-4A2060BA3AFF}"/>
              </a:ext>
            </a:extLst>
          </p:cNvPr>
          <p:cNvPicPr>
            <a:picLocks noChangeAspect="1"/>
          </p:cNvPicPr>
          <p:nvPr/>
        </p:nvPicPr>
        <p:blipFill rotWithShape="1">
          <a:blip r:embed="rId4"/>
          <a:srcRect t="19755" r="-2" b="8742"/>
          <a:stretch/>
        </p:blipFill>
        <p:spPr>
          <a:xfrm>
            <a:off x="8254272" y="676638"/>
            <a:ext cx="3661878" cy="5033867"/>
          </a:xfrm>
          <a:prstGeom prst="rect">
            <a:avLst/>
          </a:prstGeom>
        </p:spPr>
      </p:pic>
    </p:spTree>
    <p:extLst>
      <p:ext uri="{BB962C8B-B14F-4D97-AF65-F5344CB8AC3E}">
        <p14:creationId xmlns:p14="http://schemas.microsoft.com/office/powerpoint/2010/main" val="1259675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1" name="Picture 13">
            <a:extLst>
              <a:ext uri="{FF2B5EF4-FFF2-40B4-BE49-F238E27FC236}">
                <a16:creationId xmlns:a16="http://schemas.microsoft.com/office/drawing/2014/main" id="{E72C622E-969B-4FCC-8C83-5C7877490036}"/>
              </a:ext>
            </a:extLst>
          </p:cNvPr>
          <p:cNvPicPr>
            <a:picLocks noChangeAspect="1"/>
          </p:cNvPicPr>
          <p:nvPr/>
        </p:nvPicPr>
        <p:blipFill>
          <a:blip r:embed="rId2"/>
          <a:stretch>
            <a:fillRect/>
          </a:stretch>
        </p:blipFill>
        <p:spPr>
          <a:xfrm>
            <a:off x="-3972" y="-3711"/>
            <a:ext cx="12199573" cy="4813049"/>
          </a:xfrm>
          <a:prstGeom prst="rect">
            <a:avLst/>
          </a:prstGeom>
        </p:spPr>
      </p:pic>
      <p:sp>
        <p:nvSpPr>
          <p:cNvPr id="16" name="Rectangle 15">
            <a:extLst>
              <a:ext uri="{FF2B5EF4-FFF2-40B4-BE49-F238E27FC236}">
                <a16:creationId xmlns:a16="http://schemas.microsoft.com/office/drawing/2014/main" id="{D59FCA44-2536-4018-BE99-9CB7FBDE3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1065"/>
            <a:ext cx="12192000" cy="12869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98A607-3828-48B5-A63F-AEA1F961D758}"/>
              </a:ext>
            </a:extLst>
          </p:cNvPr>
          <p:cNvSpPr>
            <a:spLocks noGrp="1"/>
          </p:cNvSpPr>
          <p:nvPr>
            <p:ph type="title" idx="4294967295"/>
          </p:nvPr>
        </p:nvSpPr>
        <p:spPr>
          <a:xfrm>
            <a:off x="422558" y="4936655"/>
            <a:ext cx="1448386" cy="1102608"/>
          </a:xfrm>
        </p:spPr>
        <p:txBody>
          <a:bodyPr vert="horz" lIns="91440" tIns="45720" rIns="91440" bIns="45720" rtlCol="0" anchor="ctr">
            <a:normAutofit fontScale="90000"/>
          </a:bodyPr>
          <a:lstStyle/>
          <a:p>
            <a:pPr algn="r"/>
            <a:r>
              <a:rPr lang="en-US" sz="4800">
                <a:solidFill>
                  <a:srgbClr val="FFFFFF"/>
                </a:solidFill>
                <a:cs typeface="Calibri Light"/>
              </a:rPr>
              <a:t>Demo</a:t>
            </a:r>
            <a:endParaRPr lang="en-US" sz="4800">
              <a:solidFill>
                <a:srgbClr val="FFFFFF"/>
              </a:solidFill>
            </a:endParaRPr>
          </a:p>
        </p:txBody>
      </p:sp>
      <p:sp>
        <p:nvSpPr>
          <p:cNvPr id="3" name="Content Placeholder 2">
            <a:extLst>
              <a:ext uri="{FF2B5EF4-FFF2-40B4-BE49-F238E27FC236}">
                <a16:creationId xmlns:a16="http://schemas.microsoft.com/office/drawing/2014/main" id="{7C61B2ED-855E-49CA-BB26-584B44A34966}"/>
              </a:ext>
            </a:extLst>
          </p:cNvPr>
          <p:cNvSpPr>
            <a:spLocks noGrp="1"/>
          </p:cNvSpPr>
          <p:nvPr>
            <p:ph idx="4294967295"/>
          </p:nvPr>
        </p:nvSpPr>
        <p:spPr>
          <a:xfrm>
            <a:off x="423997" y="5921256"/>
            <a:ext cx="4195040" cy="574767"/>
          </a:xfrm>
        </p:spPr>
        <p:txBody>
          <a:bodyPr vert="horz" lIns="91440" tIns="45720" rIns="91440" bIns="45720" rtlCol="0" anchor="ctr">
            <a:normAutofit/>
          </a:bodyPr>
          <a:lstStyle/>
          <a:p>
            <a:pPr marL="0" indent="0">
              <a:buNone/>
            </a:pPr>
            <a:r>
              <a:rPr lang="en-US" sz="1600">
                <a:solidFill>
                  <a:srgbClr val="FFFFFF"/>
                </a:solidFill>
                <a:ea typeface="+mn-lt"/>
                <a:cs typeface="+mn-lt"/>
              </a:rPr>
              <a:t> </a:t>
            </a:r>
            <a:r>
              <a:rPr lang="en-US" sz="1600" b="1">
                <a:solidFill>
                  <a:srgbClr val="FFFFFF"/>
                </a:solidFill>
                <a:latin typeface="Courier New"/>
                <a:ea typeface="+mn-lt"/>
                <a:cs typeface="+mn-lt"/>
                <a:hlinkClick r:id="rId3">
                  <a:extLst>
                    <a:ext uri="{A12FA001-AC4F-418D-AE19-62706E023703}">
                      <ahyp:hlinkClr xmlns:ahyp="http://schemas.microsoft.com/office/drawing/2018/hyperlinkcolor" val="tx"/>
                    </a:ext>
                  </a:extLst>
                </a:hlinkClick>
              </a:rPr>
              <a:t>https://osportal.herokuapp.com/</a:t>
            </a:r>
            <a:r>
              <a:rPr lang="en-US" sz="1600" b="1">
                <a:solidFill>
                  <a:srgbClr val="FFFFFF"/>
                </a:solidFill>
                <a:latin typeface="Courier New"/>
                <a:ea typeface="+mn-lt"/>
                <a:cs typeface="+mn-lt"/>
              </a:rPr>
              <a:t> </a:t>
            </a:r>
            <a:endParaRPr lang="en-US" sz="1600" b="1">
              <a:latin typeface="Courier New"/>
              <a:cs typeface="Calibri Light" panose="020F0302020204030204"/>
            </a:endParaRPr>
          </a:p>
        </p:txBody>
      </p:sp>
    </p:spTree>
    <p:extLst>
      <p:ext uri="{BB962C8B-B14F-4D97-AF65-F5344CB8AC3E}">
        <p14:creationId xmlns:p14="http://schemas.microsoft.com/office/powerpoint/2010/main" val="3083385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BA7046-59CE-4BBF-AF8C-357E3D06A9E3}"/>
              </a:ext>
            </a:extLst>
          </p:cNvPr>
          <p:cNvSpPr>
            <a:spLocks noGrp="1"/>
          </p:cNvSpPr>
          <p:nvPr>
            <p:ph type="title"/>
          </p:nvPr>
        </p:nvSpPr>
        <p:spPr>
          <a:xfrm>
            <a:off x="424142" y="936711"/>
            <a:ext cx="3400641" cy="4984578"/>
          </a:xfrm>
        </p:spPr>
        <p:txBody>
          <a:bodyPr>
            <a:normAutofit/>
          </a:bodyPr>
          <a:lstStyle/>
          <a:p>
            <a:r>
              <a:rPr lang="en-US" sz="3600">
                <a:solidFill>
                  <a:srgbClr val="FFFFFF"/>
                </a:solidFill>
                <a:latin typeface="Verdana"/>
                <a:ea typeface="Verdana"/>
                <a:cs typeface="Verdana"/>
              </a:rPr>
              <a:t>PROBLEM</a:t>
            </a:r>
            <a:br>
              <a:rPr lang="en-US" sz="3600">
                <a:latin typeface="Verdana"/>
                <a:ea typeface="Verdana"/>
                <a:cs typeface="Verdana"/>
              </a:rPr>
            </a:br>
            <a:r>
              <a:rPr lang="en-US" sz="3600">
                <a:solidFill>
                  <a:srgbClr val="FFFFFF"/>
                </a:solidFill>
                <a:latin typeface="Verdana"/>
                <a:ea typeface="Verdana"/>
                <a:cs typeface="Verdana"/>
              </a:rPr>
              <a:t> </a:t>
            </a:r>
            <a:br>
              <a:rPr lang="en-US" sz="3600">
                <a:latin typeface="Verdana"/>
                <a:ea typeface="Verdana"/>
                <a:cs typeface="Verdana"/>
              </a:rPr>
            </a:br>
            <a:r>
              <a:rPr lang="en-US" sz="3600">
                <a:solidFill>
                  <a:srgbClr val="FFFFFF"/>
                </a:solidFill>
                <a:latin typeface="Verdana"/>
                <a:ea typeface="Verdana"/>
                <a:cs typeface="Verdana"/>
              </a:rPr>
              <a:t>DEFINITION</a:t>
            </a:r>
          </a:p>
        </p:txBody>
      </p:sp>
      <p:sp>
        <p:nvSpPr>
          <p:cNvPr id="3" name="Content Placeholder 2">
            <a:extLst>
              <a:ext uri="{FF2B5EF4-FFF2-40B4-BE49-F238E27FC236}">
                <a16:creationId xmlns:a16="http://schemas.microsoft.com/office/drawing/2014/main" id="{552DF317-E9A8-491A-B970-43F2FA36479B}"/>
              </a:ext>
            </a:extLst>
          </p:cNvPr>
          <p:cNvSpPr>
            <a:spLocks noGrp="1"/>
          </p:cNvSpPr>
          <p:nvPr>
            <p:ph idx="1"/>
          </p:nvPr>
        </p:nvSpPr>
        <p:spPr>
          <a:xfrm>
            <a:off x="4718773" y="362601"/>
            <a:ext cx="6815992" cy="6132798"/>
          </a:xfrm>
        </p:spPr>
        <p:txBody>
          <a:bodyPr anchor="ctr">
            <a:normAutofit/>
          </a:bodyPr>
          <a:lstStyle/>
          <a:p>
            <a:pPr marL="457200" indent="-457200">
              <a:buAutoNum type="arabicPeriod"/>
            </a:pPr>
            <a:r>
              <a:rPr lang="en-US">
                <a:latin typeface="Calibri Light"/>
                <a:ea typeface="PMingLiU"/>
                <a:cs typeface="Calibri Light"/>
              </a:rPr>
              <a:t>One-stop store for both the buyer and the seller.</a:t>
            </a:r>
          </a:p>
          <a:p>
            <a:pPr marL="457200" indent="-457200">
              <a:buAutoNum type="arabicPeriod"/>
            </a:pPr>
            <a:r>
              <a:rPr lang="en-US">
                <a:latin typeface="Calibri Light"/>
                <a:ea typeface="PMingLiU"/>
                <a:cs typeface="Calibri Light"/>
              </a:rPr>
              <a:t>Items have to be categorized</a:t>
            </a:r>
          </a:p>
          <a:p>
            <a:pPr marL="457200" indent="-457200">
              <a:buAutoNum type="arabicPeriod"/>
            </a:pPr>
            <a:r>
              <a:rPr lang="en-US">
                <a:latin typeface="Calibri Light"/>
                <a:ea typeface="PMingLiU"/>
                <a:cs typeface="Calibri Light"/>
              </a:rPr>
              <a:t>Sellers can upload items</a:t>
            </a:r>
          </a:p>
          <a:p>
            <a:pPr marL="457200" indent="-457200">
              <a:buAutoNum type="arabicPeriod"/>
            </a:pPr>
            <a:r>
              <a:rPr lang="en-US">
                <a:latin typeface="Calibri Light"/>
                <a:ea typeface="PMingLiU"/>
                <a:cs typeface="Calibri Light"/>
              </a:rPr>
              <a:t>Buyers can raise requests to buy items and negotiate</a:t>
            </a:r>
          </a:p>
          <a:p>
            <a:pPr marL="457200" indent="-457200">
              <a:buAutoNum type="arabicPeriod"/>
            </a:pPr>
            <a:r>
              <a:rPr lang="en-US">
                <a:latin typeface="Calibri Light"/>
                <a:ea typeface="PMingLiU"/>
                <a:cs typeface="Calibri Light"/>
              </a:rPr>
              <a:t>Entire platform is managed by users (managers), who can add/remove buyers, sellers, items and categories</a:t>
            </a:r>
            <a:endParaRPr lang="en-US" err="1">
              <a:latin typeface="Calibri Light"/>
              <a:ea typeface="PMingLiU"/>
              <a:cs typeface="Calibri Light"/>
            </a:endParaRPr>
          </a:p>
        </p:txBody>
      </p:sp>
    </p:spTree>
    <p:extLst>
      <p:ext uri="{BB962C8B-B14F-4D97-AF65-F5344CB8AC3E}">
        <p14:creationId xmlns:p14="http://schemas.microsoft.com/office/powerpoint/2010/main" val="3801333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61B2ED-855E-49CA-BB26-584B44A34966}"/>
              </a:ext>
            </a:extLst>
          </p:cNvPr>
          <p:cNvSpPr>
            <a:spLocks noGrp="1"/>
          </p:cNvSpPr>
          <p:nvPr>
            <p:ph idx="1"/>
          </p:nvPr>
        </p:nvSpPr>
        <p:spPr>
          <a:xfrm>
            <a:off x="676656" y="643467"/>
            <a:ext cx="6235869" cy="5584295"/>
          </a:xfrm>
        </p:spPr>
        <p:txBody>
          <a:bodyPr anchor="ctr">
            <a:normAutofit/>
          </a:bodyPr>
          <a:lstStyle/>
          <a:p>
            <a:pPr marL="457200" indent="-457200">
              <a:buAutoNum type="arabicPeriod"/>
            </a:pPr>
            <a:r>
              <a:rPr lang="en-US">
                <a:cs typeface="Calibri Light"/>
              </a:rPr>
              <a:t>Clearly laid out an overview of the major functions the product is expected to perform before detailing them out.</a:t>
            </a:r>
          </a:p>
          <a:p>
            <a:pPr marL="457200" indent="-457200">
              <a:buAutoNum type="arabicPeriod"/>
            </a:pPr>
            <a:r>
              <a:rPr lang="en-US">
                <a:cs typeface="Calibri Light"/>
              </a:rPr>
              <a:t>Separated the use cases between the buyer, seller and manager.</a:t>
            </a:r>
          </a:p>
          <a:p>
            <a:pPr marL="457200" indent="-457200">
              <a:buAutoNum type="arabicPeriod"/>
            </a:pPr>
            <a:r>
              <a:rPr lang="en-US">
                <a:cs typeface="Calibri Light"/>
              </a:rPr>
              <a:t>Assumptions laid out beforehand, specifically regarding the negotiations and payments interface.</a:t>
            </a:r>
          </a:p>
        </p:txBody>
      </p:sp>
      <p:sp>
        <p:nvSpPr>
          <p:cNvPr id="8" name="Rectangle 7">
            <a:extLst>
              <a:ext uri="{FF2B5EF4-FFF2-40B4-BE49-F238E27FC236}">
                <a16:creationId xmlns:a16="http://schemas.microsoft.com/office/drawing/2014/main" id="{67218665-EA77-40EC-8172-4F17E2DEDB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98A607-3828-48B5-A63F-AEA1F961D758}"/>
              </a:ext>
            </a:extLst>
          </p:cNvPr>
          <p:cNvSpPr>
            <a:spLocks noGrp="1"/>
          </p:cNvSpPr>
          <p:nvPr>
            <p:ph type="title"/>
          </p:nvPr>
        </p:nvSpPr>
        <p:spPr>
          <a:xfrm>
            <a:off x="8199458" y="643467"/>
            <a:ext cx="3349075" cy="5584296"/>
          </a:xfrm>
        </p:spPr>
        <p:txBody>
          <a:bodyPr anchor="ctr">
            <a:normAutofit/>
          </a:bodyPr>
          <a:lstStyle/>
          <a:p>
            <a:r>
              <a:rPr lang="en-US" sz="4000" b="1">
                <a:solidFill>
                  <a:srgbClr val="FFFFFF"/>
                </a:solidFill>
                <a:cs typeface="Calibri Light"/>
              </a:rPr>
              <a:t>SOFTWARE</a:t>
            </a:r>
            <a:br>
              <a:rPr lang="en-US" sz="4000" b="1">
                <a:cs typeface="Calibri Light"/>
              </a:rPr>
            </a:br>
            <a:r>
              <a:rPr lang="en-US" sz="4000" b="1">
                <a:solidFill>
                  <a:srgbClr val="FFFFFF"/>
                </a:solidFill>
                <a:cs typeface="Calibri Light"/>
              </a:rPr>
              <a:t>REQUIREMENT</a:t>
            </a:r>
            <a:br>
              <a:rPr lang="en-US" sz="4000" b="1">
                <a:cs typeface="Calibri Light"/>
              </a:rPr>
            </a:br>
            <a:r>
              <a:rPr lang="en-US" sz="4000" b="1">
                <a:solidFill>
                  <a:srgbClr val="FFFFFF"/>
                </a:solidFill>
                <a:cs typeface="Calibri Light"/>
              </a:rPr>
              <a:t>SPECIFICATION</a:t>
            </a:r>
            <a:endParaRPr lang="en-US" sz="4000" b="1">
              <a:solidFill>
                <a:srgbClr val="FFFFFF"/>
              </a:solidFill>
            </a:endParaRPr>
          </a:p>
        </p:txBody>
      </p:sp>
    </p:spTree>
    <p:extLst>
      <p:ext uri="{BB962C8B-B14F-4D97-AF65-F5344CB8AC3E}">
        <p14:creationId xmlns:p14="http://schemas.microsoft.com/office/powerpoint/2010/main" val="2444224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CA1B4-7C3F-4C83-91A8-DE51C6D2FD0D}"/>
              </a:ext>
            </a:extLst>
          </p:cNvPr>
          <p:cNvSpPr>
            <a:spLocks noGrp="1"/>
          </p:cNvSpPr>
          <p:nvPr>
            <p:ph type="title"/>
          </p:nvPr>
        </p:nvSpPr>
        <p:spPr>
          <a:xfrm>
            <a:off x="8261404" y="542282"/>
            <a:ext cx="3383280" cy="5918388"/>
          </a:xfrm>
        </p:spPr>
        <p:txBody>
          <a:bodyPr vert="horz" lIns="91440" tIns="45720" rIns="91440" bIns="45720" rtlCol="0" anchor="ctr">
            <a:noAutofit/>
          </a:bodyPr>
          <a:lstStyle/>
          <a:p>
            <a:r>
              <a:rPr lang="en-US" sz="4400" b="1">
                <a:cs typeface="Calibri Light"/>
              </a:rPr>
              <a:t>COVERAGE</a:t>
            </a:r>
            <a:endParaRPr lang="en-US">
              <a:cs typeface="Calibri Light"/>
            </a:endParaRPr>
          </a:p>
        </p:txBody>
      </p:sp>
      <p:sp>
        <p:nvSpPr>
          <p:cNvPr id="3" name="Content Placeholder 2">
            <a:extLst>
              <a:ext uri="{FF2B5EF4-FFF2-40B4-BE49-F238E27FC236}">
                <a16:creationId xmlns:a16="http://schemas.microsoft.com/office/drawing/2014/main" id="{67AC712A-F7DF-4322-A966-7D3171606549}"/>
              </a:ext>
            </a:extLst>
          </p:cNvPr>
          <p:cNvSpPr>
            <a:spLocks noGrp="1"/>
          </p:cNvSpPr>
          <p:nvPr>
            <p:ph idx="1"/>
          </p:nvPr>
        </p:nvSpPr>
        <p:spPr>
          <a:xfrm>
            <a:off x="788894" y="466386"/>
            <a:ext cx="6275294" cy="6077184"/>
          </a:xfrm>
        </p:spPr>
        <p:txBody>
          <a:bodyPr vert="horz" lIns="91440" tIns="45720" rIns="91440" bIns="45720" rtlCol="0" anchor="t">
            <a:normAutofit fontScale="70000" lnSpcReduction="20000"/>
          </a:bodyPr>
          <a:lstStyle/>
          <a:p>
            <a:pPr marL="514350" indent="-514350">
              <a:buAutoNum type="arabicPeriod"/>
            </a:pPr>
            <a:r>
              <a:rPr lang="en-US">
                <a:solidFill>
                  <a:srgbClr val="00B050"/>
                </a:solidFill>
                <a:cs typeface="Calibri Light" panose="020F0302020204030204"/>
              </a:rPr>
              <a:t>User profiles</a:t>
            </a:r>
            <a:endParaRPr lang="en-US">
              <a:cs typeface="Calibri Light" panose="020F0302020204030204"/>
            </a:endParaRPr>
          </a:p>
          <a:p>
            <a:pPr marL="514350" indent="-514350">
              <a:buAutoNum type="arabicPeriod"/>
            </a:pPr>
            <a:r>
              <a:rPr lang="en-US">
                <a:solidFill>
                  <a:srgbClr val="00B050"/>
                </a:solidFill>
                <a:cs typeface="Calibri Light" panose="020F0302020204030204"/>
              </a:rPr>
              <a:t>Categorization of items</a:t>
            </a:r>
          </a:p>
          <a:p>
            <a:pPr marL="514350" indent="-514350">
              <a:buAutoNum type="arabicPeriod"/>
            </a:pPr>
            <a:r>
              <a:rPr lang="en-US">
                <a:solidFill>
                  <a:srgbClr val="00B050"/>
                </a:solidFill>
                <a:cs typeface="Calibri Light" panose="020F0302020204030204"/>
              </a:rPr>
              <a:t>Upload item</a:t>
            </a:r>
          </a:p>
          <a:p>
            <a:pPr marL="514350" indent="-514350">
              <a:buAutoNum type="arabicPeriod"/>
            </a:pPr>
            <a:r>
              <a:rPr lang="en-US">
                <a:solidFill>
                  <a:srgbClr val="00B050"/>
                </a:solidFill>
                <a:cs typeface="Calibri Light" panose="020F0302020204030204"/>
              </a:rPr>
              <a:t>Search for items</a:t>
            </a:r>
          </a:p>
          <a:p>
            <a:pPr marL="514350" indent="-514350">
              <a:buAutoNum type="arabicPeriod"/>
            </a:pPr>
            <a:r>
              <a:rPr lang="en-US">
                <a:solidFill>
                  <a:srgbClr val="00B050"/>
                </a:solidFill>
                <a:cs typeface="Calibri Light" panose="020F0302020204030204"/>
              </a:rPr>
              <a:t>Buy requests</a:t>
            </a:r>
          </a:p>
          <a:p>
            <a:pPr marL="514350" indent="-514350">
              <a:buAutoNum type="arabicPeriod"/>
            </a:pPr>
            <a:r>
              <a:rPr lang="en-US">
                <a:solidFill>
                  <a:srgbClr val="00B050"/>
                </a:solidFill>
                <a:cs typeface="Calibri Light" panose="020F0302020204030204"/>
              </a:rPr>
              <a:t>Negotiation*</a:t>
            </a:r>
          </a:p>
          <a:p>
            <a:pPr marL="514350" indent="-514350">
              <a:buAutoNum type="arabicPeriod"/>
            </a:pPr>
            <a:r>
              <a:rPr lang="en-US">
                <a:solidFill>
                  <a:srgbClr val="00B050"/>
                </a:solidFill>
                <a:cs typeface="Calibri Light" panose="020F0302020204030204"/>
              </a:rPr>
              <a:t>Payments*</a:t>
            </a:r>
          </a:p>
          <a:p>
            <a:pPr marL="514350" indent="-514350">
              <a:buAutoNum type="arabicPeriod"/>
            </a:pPr>
            <a:r>
              <a:rPr lang="en-US">
                <a:solidFill>
                  <a:srgbClr val="00B050"/>
                </a:solidFill>
                <a:cs typeface="Calibri Light" panose="020F0302020204030204"/>
              </a:rPr>
              <a:t>Check delivery constraints</a:t>
            </a:r>
          </a:p>
          <a:p>
            <a:pPr marL="514350" indent="-514350">
              <a:buAutoNum type="arabicPeriod"/>
            </a:pPr>
            <a:r>
              <a:rPr lang="en-US">
                <a:solidFill>
                  <a:srgbClr val="00B050"/>
                </a:solidFill>
                <a:cs typeface="Calibri Light" panose="020F0302020204030204"/>
              </a:rPr>
              <a:t>Remove items</a:t>
            </a:r>
          </a:p>
          <a:p>
            <a:pPr marL="514350" indent="-514350">
              <a:buAutoNum type="arabicPeriod"/>
            </a:pPr>
            <a:r>
              <a:rPr lang="en-US">
                <a:solidFill>
                  <a:srgbClr val="92D050"/>
                </a:solidFill>
                <a:cs typeface="Calibri Light" panose="020F0302020204030204"/>
              </a:rPr>
              <a:t>Audit</a:t>
            </a:r>
          </a:p>
          <a:p>
            <a:pPr marL="941705" lvl="1" indent="-514350">
              <a:buAutoNum type="arabicPeriod"/>
            </a:pPr>
            <a:r>
              <a:rPr lang="en-US">
                <a:solidFill>
                  <a:srgbClr val="00B050"/>
                </a:solidFill>
                <a:cs typeface="Calibri Light" panose="020F0302020204030204"/>
              </a:rPr>
              <a:t>Remove Buyers</a:t>
            </a:r>
          </a:p>
          <a:p>
            <a:pPr marL="941705" lvl="1" indent="-514350">
              <a:buAutoNum type="arabicPeriod"/>
            </a:pPr>
            <a:r>
              <a:rPr lang="en-US">
                <a:solidFill>
                  <a:srgbClr val="00B050"/>
                </a:solidFill>
                <a:cs typeface="Calibri Light" panose="020F0302020204030204"/>
              </a:rPr>
              <a:t>Remove Sellers</a:t>
            </a:r>
          </a:p>
          <a:p>
            <a:pPr marL="941705" lvl="1" indent="-514350">
              <a:buAutoNum type="arabicPeriod"/>
            </a:pPr>
            <a:r>
              <a:rPr lang="en-US">
                <a:solidFill>
                  <a:srgbClr val="00B050"/>
                </a:solidFill>
                <a:cs typeface="Calibri Light" panose="020F0302020204030204"/>
              </a:rPr>
              <a:t>Remove Categories with no Items</a:t>
            </a:r>
          </a:p>
          <a:p>
            <a:pPr marL="941705" lvl="1" indent="-514350">
              <a:buAutoNum type="arabicPeriod"/>
            </a:pPr>
            <a:r>
              <a:rPr lang="en-US">
                <a:solidFill>
                  <a:srgbClr val="FFC000"/>
                </a:solidFill>
                <a:cs typeface="Calibri Light" panose="020F0302020204030204"/>
              </a:rPr>
              <a:t>Remove Categories with Items</a:t>
            </a:r>
          </a:p>
          <a:p>
            <a:pPr marL="514350" indent="-514350">
              <a:buAutoNum type="arabicPeriod"/>
            </a:pPr>
            <a:endParaRPr lang="en-US">
              <a:cs typeface="Calibri Light" panose="020F0302020204030204"/>
            </a:endParaRPr>
          </a:p>
          <a:p>
            <a:pPr marL="0" indent="0">
              <a:buNone/>
            </a:pPr>
            <a:r>
              <a:rPr lang="en-US">
                <a:cs typeface="Calibri Light" panose="020F0302020204030204"/>
              </a:rPr>
              <a:t>* Payments and negotiations implemented using external communication means (email) as specified in the SRS</a:t>
            </a:r>
          </a:p>
        </p:txBody>
      </p:sp>
    </p:spTree>
    <p:extLst>
      <p:ext uri="{BB962C8B-B14F-4D97-AF65-F5344CB8AC3E}">
        <p14:creationId xmlns:p14="http://schemas.microsoft.com/office/powerpoint/2010/main" val="2469738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21A35F-FFBF-43B0-AD99-1E8840F15969}"/>
              </a:ext>
            </a:extLst>
          </p:cNvPr>
          <p:cNvSpPr>
            <a:spLocks noGrp="1"/>
          </p:cNvSpPr>
          <p:nvPr>
            <p:ph type="title"/>
          </p:nvPr>
        </p:nvSpPr>
        <p:spPr>
          <a:xfrm>
            <a:off x="657224" y="936711"/>
            <a:ext cx="2988265" cy="4984578"/>
          </a:xfrm>
        </p:spPr>
        <p:txBody>
          <a:bodyPr>
            <a:normAutofit/>
          </a:bodyPr>
          <a:lstStyle/>
          <a:p>
            <a:r>
              <a:rPr lang="en-US" sz="4400" b="1">
                <a:solidFill>
                  <a:srgbClr val="FFFFFF"/>
                </a:solidFill>
                <a:cs typeface="Calibri Light"/>
              </a:rPr>
              <a:t>Technologies Used</a:t>
            </a:r>
          </a:p>
        </p:txBody>
      </p:sp>
      <p:sp>
        <p:nvSpPr>
          <p:cNvPr id="3" name="Content Placeholder 2">
            <a:extLst>
              <a:ext uri="{FF2B5EF4-FFF2-40B4-BE49-F238E27FC236}">
                <a16:creationId xmlns:a16="http://schemas.microsoft.com/office/drawing/2014/main" id="{C8A6E6FC-542C-475C-BCE1-A1E9262CB8E9}"/>
              </a:ext>
            </a:extLst>
          </p:cNvPr>
          <p:cNvSpPr>
            <a:spLocks noGrp="1"/>
          </p:cNvSpPr>
          <p:nvPr>
            <p:ph idx="1"/>
          </p:nvPr>
        </p:nvSpPr>
        <p:spPr>
          <a:xfrm>
            <a:off x="4614389" y="936711"/>
            <a:ext cx="6815992" cy="4984578"/>
          </a:xfrm>
        </p:spPr>
        <p:txBody>
          <a:bodyPr anchor="ctr">
            <a:normAutofit/>
          </a:bodyPr>
          <a:lstStyle/>
          <a:p>
            <a:pPr marL="457200" indent="-457200">
              <a:buAutoNum type="arabicPeriod"/>
            </a:pPr>
            <a:r>
              <a:rPr lang="en-US">
                <a:cs typeface="Calibri Light" panose="020F0302020204030204"/>
              </a:rPr>
              <a:t>Backend  - Python, Flask and </a:t>
            </a:r>
            <a:r>
              <a:rPr lang="en-US" err="1">
                <a:cs typeface="Calibri Light" panose="020F0302020204030204"/>
              </a:rPr>
              <a:t>MongoEngine</a:t>
            </a:r>
            <a:r>
              <a:rPr lang="en-US" dirty="0">
                <a:cs typeface="Calibri Light" panose="020F0302020204030204"/>
              </a:rPr>
              <a:t> </a:t>
            </a:r>
            <a:endParaRPr lang="en-US" dirty="0" err="1"/>
          </a:p>
          <a:p>
            <a:pPr marL="457200" indent="-457200">
              <a:buAutoNum type="arabicPeriod"/>
            </a:pPr>
            <a:r>
              <a:rPr lang="en-US">
                <a:cs typeface="Calibri Light" panose="020F0302020204030204"/>
              </a:rPr>
              <a:t>Frontend  - HTML, CSS, Bootstrap and Vue.js</a:t>
            </a:r>
          </a:p>
          <a:p>
            <a:pPr marL="457200" indent="-457200">
              <a:buAutoNum type="arabicPeriod"/>
            </a:pPr>
            <a:r>
              <a:rPr lang="en-US">
                <a:cs typeface="Calibri Light" panose="020F0302020204030204"/>
              </a:rPr>
              <a:t>Deployment Server  - Heroku</a:t>
            </a:r>
          </a:p>
          <a:p>
            <a:pPr marL="457200" indent="-457200">
              <a:buAutoNum type="arabicPeriod"/>
            </a:pPr>
            <a:r>
              <a:rPr lang="en-US">
                <a:cs typeface="Calibri Light" panose="020F0302020204030204"/>
              </a:rPr>
              <a:t>Database Server  - MongoDB Atlas</a:t>
            </a:r>
          </a:p>
          <a:p>
            <a:pPr marL="457200" indent="-457200">
              <a:buAutoNum type="arabicPeriod"/>
            </a:pPr>
            <a:endParaRPr lang="en-US">
              <a:cs typeface="Calibri Light" panose="020F0302020204030204"/>
            </a:endParaRPr>
          </a:p>
        </p:txBody>
      </p:sp>
    </p:spTree>
    <p:extLst>
      <p:ext uri="{BB962C8B-B14F-4D97-AF65-F5344CB8AC3E}">
        <p14:creationId xmlns:p14="http://schemas.microsoft.com/office/powerpoint/2010/main" val="1432516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B5F611B-00F3-4AEA-9D4A-289CC159DBF9}"/>
              </a:ext>
            </a:extLst>
          </p:cNvPr>
          <p:cNvSpPr txBox="1"/>
          <p:nvPr/>
        </p:nvSpPr>
        <p:spPr>
          <a:xfrm>
            <a:off x="104763" y="780136"/>
            <a:ext cx="3843636" cy="498457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85000"/>
              </a:lnSpc>
              <a:spcAft>
                <a:spcPts val="600"/>
              </a:spcAft>
            </a:pPr>
            <a:r>
              <a:rPr lang="en-US" sz="4400" b="1">
                <a:solidFill>
                  <a:schemeClr val="bg1"/>
                </a:solidFill>
                <a:cs typeface="Calibri Light"/>
              </a:rPr>
              <a:t>Why</a:t>
            </a:r>
            <a:endParaRPr lang="en-US">
              <a:solidFill>
                <a:schemeClr val="bg1"/>
              </a:solidFill>
            </a:endParaRPr>
          </a:p>
          <a:p>
            <a:pPr>
              <a:lnSpc>
                <a:spcPct val="85000"/>
              </a:lnSpc>
              <a:spcAft>
                <a:spcPts val="600"/>
              </a:spcAft>
            </a:pPr>
            <a:r>
              <a:rPr lang="en-US" sz="4400" b="1">
                <a:solidFill>
                  <a:schemeClr val="bg1"/>
                </a:solidFill>
                <a:cs typeface="Calibri Light"/>
              </a:rPr>
              <a:t>Python?</a:t>
            </a:r>
            <a:endParaRPr lang="en-US">
              <a:solidFill>
                <a:schemeClr val="bg1"/>
              </a:solidFill>
            </a:endParaRPr>
          </a:p>
          <a:p>
            <a:pPr>
              <a:lnSpc>
                <a:spcPct val="85000"/>
              </a:lnSpc>
              <a:spcAft>
                <a:spcPts val="600"/>
              </a:spcAft>
            </a:pPr>
            <a:endParaRPr lang="en-US" sz="4400" b="1">
              <a:solidFill>
                <a:schemeClr val="bg1"/>
              </a:solidFill>
              <a:cs typeface="Calibri Light"/>
            </a:endParaRPr>
          </a:p>
          <a:p>
            <a:pPr>
              <a:lnSpc>
                <a:spcPct val="85000"/>
              </a:lnSpc>
              <a:spcAft>
                <a:spcPts val="600"/>
              </a:spcAft>
            </a:pPr>
            <a:r>
              <a:rPr lang="en-US" sz="4400" b="1">
                <a:solidFill>
                  <a:schemeClr val="bg1"/>
                </a:solidFill>
                <a:cs typeface="Calibri Light"/>
              </a:rPr>
              <a:t>Why </a:t>
            </a:r>
            <a:r>
              <a:rPr lang="en-US" sz="4400" b="1" err="1">
                <a:solidFill>
                  <a:schemeClr val="bg1"/>
                </a:solidFill>
                <a:cs typeface="Calibri Light"/>
              </a:rPr>
              <a:t>MongoEngine</a:t>
            </a:r>
            <a:r>
              <a:rPr lang="en-US" sz="4400" b="1">
                <a:solidFill>
                  <a:schemeClr val="bg1"/>
                </a:solidFill>
                <a:cs typeface="Calibri Light"/>
              </a:rPr>
              <a:t>?</a:t>
            </a:r>
          </a:p>
        </p:txBody>
      </p:sp>
      <p:sp>
        <p:nvSpPr>
          <p:cNvPr id="9" name="Content Placeholder 2">
            <a:extLst>
              <a:ext uri="{FF2B5EF4-FFF2-40B4-BE49-F238E27FC236}">
                <a16:creationId xmlns:a16="http://schemas.microsoft.com/office/drawing/2014/main" id="{2E2A3D2E-D037-46E8-B103-A158E1675275}"/>
              </a:ext>
            </a:extLst>
          </p:cNvPr>
          <p:cNvSpPr txBox="1">
            <a:spLocks/>
          </p:cNvSpPr>
          <p:nvPr/>
        </p:nvSpPr>
        <p:spPr>
          <a:xfrm>
            <a:off x="4614389" y="936711"/>
            <a:ext cx="6815992" cy="4984578"/>
          </a:xfrm>
          <a:prstGeom prst="rect">
            <a:avLst/>
          </a:prstGeom>
        </p:spPr>
        <p:txBody>
          <a:bodyPr lIns="91440" tIns="45720" rIns="91440" bIns="45720" anchor="ctr">
            <a:normAutofit lnSpcReduction="10000"/>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457200" indent="-457200" algn="just">
              <a:buAutoNum type="arabicPeriod"/>
            </a:pPr>
            <a:endParaRPr lang="en-US">
              <a:cs typeface="Calibri Light" panose="020F0302020204030204"/>
            </a:endParaRPr>
          </a:p>
          <a:p>
            <a:pPr marL="457200" indent="-457200" algn="just">
              <a:buAutoNum type="arabicPeriod"/>
            </a:pPr>
            <a:r>
              <a:rPr lang="en-US">
                <a:cs typeface="Calibri Light" panose="020F0302020204030204"/>
              </a:rPr>
              <a:t>Python is better suited than Java and C++ to create a web backend due to the presence of libraries like Flask and Django while also allowing object oriented design. Moreover we have prior experience of developing Flask </a:t>
            </a:r>
            <a:r>
              <a:rPr lang="en-US" dirty="0">
                <a:cs typeface="Calibri Light" panose="020F0302020204030204"/>
              </a:rPr>
              <a:t>based web apps.</a:t>
            </a:r>
            <a:endParaRPr lang="en-US">
              <a:cs typeface="Calibri Light" panose="020F0302020204030204"/>
            </a:endParaRPr>
          </a:p>
          <a:p>
            <a:pPr marL="457200" indent="-457200" algn="just">
              <a:buAutoNum type="arabicPeriod"/>
            </a:pPr>
            <a:r>
              <a:rPr lang="en-US">
                <a:cs typeface="Calibri Light" panose="020F0302020204030204"/>
              </a:rPr>
              <a:t>PyMongo is the traditional choice for interacting with a MongoDB database, however, cosidering we had to work with python objects we looked for a Object-Document Mapper and found MongoEngine to be an ideal one. It is well-maintained, has good documentation and intuitive semantics for querying and provides several validation features which would help us in the implementation.</a:t>
            </a:r>
          </a:p>
          <a:p>
            <a:pPr marL="457200" indent="-457200" algn="just">
              <a:buFont typeface="Arial" pitchFamily="34" charset="0"/>
              <a:buAutoNum type="arabicPeriod"/>
            </a:pPr>
            <a:endParaRPr lang="en-US">
              <a:cs typeface="Calibri Light" panose="020F0302020204030204"/>
            </a:endParaRPr>
          </a:p>
        </p:txBody>
      </p:sp>
    </p:spTree>
    <p:extLst>
      <p:ext uri="{BB962C8B-B14F-4D97-AF65-F5344CB8AC3E}">
        <p14:creationId xmlns:p14="http://schemas.microsoft.com/office/powerpoint/2010/main" val="3768684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A03397DF-6456-459F-88E7-092BD5F54C93}"/>
              </a:ext>
            </a:extLst>
          </p:cNvPr>
          <p:cNvPicPr>
            <a:picLocks noGrp="1" noChangeAspect="1"/>
          </p:cNvPicPr>
          <p:nvPr>
            <p:ph idx="1"/>
          </p:nvPr>
        </p:nvPicPr>
        <p:blipFill>
          <a:blip r:embed="rId2"/>
          <a:stretch>
            <a:fillRect/>
          </a:stretch>
        </p:blipFill>
        <p:spPr>
          <a:xfrm>
            <a:off x="684080" y="1324373"/>
            <a:ext cx="6377965" cy="4212659"/>
          </a:xfrm>
        </p:spPr>
      </p:pic>
      <p:sp>
        <p:nvSpPr>
          <p:cNvPr id="8" name="Rectangle 7">
            <a:extLst>
              <a:ext uri="{FF2B5EF4-FFF2-40B4-BE49-F238E27FC236}">
                <a16:creationId xmlns:a16="http://schemas.microsoft.com/office/drawing/2014/main" id="{67218665-EA77-40EC-8172-4F17E2DEDB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98A607-3828-48B5-A63F-AEA1F961D758}"/>
              </a:ext>
            </a:extLst>
          </p:cNvPr>
          <p:cNvSpPr>
            <a:spLocks noGrp="1"/>
          </p:cNvSpPr>
          <p:nvPr>
            <p:ph type="title"/>
          </p:nvPr>
        </p:nvSpPr>
        <p:spPr>
          <a:xfrm>
            <a:off x="8199458" y="643467"/>
            <a:ext cx="3349075" cy="5584296"/>
          </a:xfrm>
        </p:spPr>
        <p:txBody>
          <a:bodyPr anchor="ctr">
            <a:normAutofit/>
          </a:bodyPr>
          <a:lstStyle/>
          <a:p>
            <a:r>
              <a:rPr lang="en-US" sz="4000">
                <a:solidFill>
                  <a:srgbClr val="FFFFFF"/>
                </a:solidFill>
                <a:cs typeface="Calibri Light"/>
              </a:rPr>
              <a:t>Code Base Structure</a:t>
            </a:r>
            <a:br>
              <a:rPr lang="en-US" sz="4000">
                <a:cs typeface="Calibri Light"/>
              </a:rPr>
            </a:br>
            <a:br>
              <a:rPr lang="en-US" sz="4000">
                <a:cs typeface="Calibri Light"/>
              </a:rPr>
            </a:br>
            <a:r>
              <a:rPr lang="en-US" sz="1400" b="1" u="sng">
                <a:solidFill>
                  <a:schemeClr val="bg1"/>
                </a:solidFill>
                <a:latin typeface="Courier New"/>
                <a:ea typeface="+mj-lt"/>
                <a:cs typeface="+mj-lt"/>
                <a:hlinkClick r:id="rId3">
                  <a:extLst>
                    <a:ext uri="{A12FA001-AC4F-418D-AE19-62706E023703}">
                      <ahyp:hlinkClr xmlns:ahyp="http://schemas.microsoft.com/office/drawing/2018/hyperlinkcolor" val="tx"/>
                    </a:ext>
                  </a:extLst>
                </a:hlinkClick>
              </a:rPr>
              <a:t>https://github.com/kodekuzuri/OSP/</a:t>
            </a:r>
            <a:endParaRPr lang="en-US" sz="1400" b="1" u="sng">
              <a:solidFill>
                <a:schemeClr val="bg1"/>
              </a:solidFill>
              <a:latin typeface="Courier New"/>
              <a:ea typeface="+mj-lt"/>
              <a:cs typeface="+mj-lt"/>
            </a:endParaRPr>
          </a:p>
        </p:txBody>
      </p:sp>
    </p:spTree>
    <p:extLst>
      <p:ext uri="{BB962C8B-B14F-4D97-AF65-F5344CB8AC3E}">
        <p14:creationId xmlns:p14="http://schemas.microsoft.com/office/powerpoint/2010/main" val="2153686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61B2ED-855E-49CA-BB26-584B44A34966}"/>
              </a:ext>
            </a:extLst>
          </p:cNvPr>
          <p:cNvSpPr>
            <a:spLocks noGrp="1"/>
          </p:cNvSpPr>
          <p:nvPr>
            <p:ph idx="1"/>
          </p:nvPr>
        </p:nvSpPr>
        <p:spPr>
          <a:xfrm>
            <a:off x="488398" y="643467"/>
            <a:ext cx="6836503" cy="5584295"/>
          </a:xfrm>
        </p:spPr>
        <p:txBody>
          <a:bodyPr anchor="ctr">
            <a:normAutofit/>
          </a:bodyPr>
          <a:lstStyle/>
          <a:p>
            <a:pPr algn="just">
              <a:buChar char="•"/>
            </a:pPr>
            <a:r>
              <a:rPr lang="en-US">
                <a:cs typeface="Calibri Light" panose="020F0302020204030204"/>
              </a:rPr>
              <a:t>While </a:t>
            </a:r>
            <a:r>
              <a:rPr lang="en-US" err="1">
                <a:cs typeface="Calibri Light" panose="020F0302020204030204"/>
              </a:rPr>
              <a:t>MongoEngine</a:t>
            </a:r>
            <a:r>
              <a:rPr lang="en-US">
                <a:cs typeface="Calibri Light" panose="020F0302020204030204"/>
              </a:rPr>
              <a:t> has its benefits, there is a difference between what the user gives as input to create a database entry and what it stores, as the lib uses</a:t>
            </a:r>
            <a:r>
              <a:rPr lang="en-US" i="1">
                <a:cs typeface="Calibri Light" panose="020F0302020204030204"/>
              </a:rPr>
              <a:t> __</a:t>
            </a:r>
            <a:r>
              <a:rPr lang="en-US" i="1" err="1">
                <a:cs typeface="Calibri Light" panose="020F0302020204030204"/>
              </a:rPr>
              <a:t>init</a:t>
            </a:r>
            <a:r>
              <a:rPr lang="en-US" i="1">
                <a:cs typeface="Calibri Light" panose="020F0302020204030204"/>
              </a:rPr>
              <a:t>__</a:t>
            </a:r>
            <a:r>
              <a:rPr lang="en-US">
                <a:cs typeface="Calibri Light" panose="020F0302020204030204"/>
              </a:rPr>
              <a:t> while querying the DB, it is not possible to use the constructor while retaining its readability. For this reason we created a separate </a:t>
            </a:r>
            <a:r>
              <a:rPr lang="en-US" i="1" err="1">
                <a:cs typeface="Calibri Light" panose="020F0302020204030204"/>
              </a:rPr>
              <a:t>createClass</a:t>
            </a:r>
            <a:r>
              <a:rPr lang="en-US">
                <a:cs typeface="Calibri Light" panose="020F0302020204030204"/>
              </a:rPr>
              <a:t> function and used it to create and upload objects.</a:t>
            </a:r>
            <a:endParaRPr lang="en-US"/>
          </a:p>
          <a:p>
            <a:pPr algn="just">
              <a:buChar char="•"/>
            </a:pPr>
            <a:r>
              <a:rPr lang="en-US">
                <a:cs typeface="Calibri Light" panose="020F0302020204030204"/>
              </a:rPr>
              <a:t>Handling the uploading of images was a challenging task while deployment. To fix this we used JavaScript methods to convert an uploaded image into base64 and sent that to the backend via a POST request, this was then resaved as an image using the </a:t>
            </a:r>
            <a:r>
              <a:rPr lang="en-US" i="1" err="1">
                <a:cs typeface="Calibri Light" panose="020F0302020204030204"/>
              </a:rPr>
              <a:t>tempfile</a:t>
            </a:r>
            <a:r>
              <a:rPr lang="en-US">
                <a:cs typeface="Calibri Light" panose="020F0302020204030204"/>
              </a:rPr>
              <a:t> module and then saved into the database.</a:t>
            </a:r>
          </a:p>
        </p:txBody>
      </p:sp>
      <p:sp>
        <p:nvSpPr>
          <p:cNvPr id="8" name="Rectangle 7">
            <a:extLst>
              <a:ext uri="{FF2B5EF4-FFF2-40B4-BE49-F238E27FC236}">
                <a16:creationId xmlns:a16="http://schemas.microsoft.com/office/drawing/2014/main" id="{67218665-EA77-40EC-8172-4F17E2DEDB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98A607-3828-48B5-A63F-AEA1F961D758}"/>
              </a:ext>
            </a:extLst>
          </p:cNvPr>
          <p:cNvSpPr>
            <a:spLocks noGrp="1"/>
          </p:cNvSpPr>
          <p:nvPr>
            <p:ph type="title"/>
          </p:nvPr>
        </p:nvSpPr>
        <p:spPr>
          <a:xfrm>
            <a:off x="8199458" y="643467"/>
            <a:ext cx="3349075" cy="5584296"/>
          </a:xfrm>
        </p:spPr>
        <p:txBody>
          <a:bodyPr anchor="ctr">
            <a:normAutofit/>
          </a:bodyPr>
          <a:lstStyle/>
          <a:p>
            <a:r>
              <a:rPr lang="en-US" sz="4000">
                <a:solidFill>
                  <a:srgbClr val="FFFFFF"/>
                </a:solidFill>
                <a:cs typeface="Calibri Light"/>
              </a:rPr>
              <a:t>Challenging</a:t>
            </a:r>
            <a:br>
              <a:rPr lang="en-US" sz="4000">
                <a:solidFill>
                  <a:srgbClr val="FFFFFF"/>
                </a:solidFill>
                <a:cs typeface="Calibri Light"/>
              </a:rPr>
            </a:br>
            <a:r>
              <a:rPr lang="en-US" sz="4000">
                <a:solidFill>
                  <a:srgbClr val="FFFFFF"/>
                </a:solidFill>
                <a:cs typeface="Calibri Light"/>
              </a:rPr>
              <a:t>Use Cases</a:t>
            </a:r>
            <a:endParaRPr lang="en-US" sz="4000">
              <a:cs typeface="Calibri Light"/>
            </a:endParaRPr>
          </a:p>
        </p:txBody>
      </p:sp>
    </p:spTree>
    <p:extLst>
      <p:ext uri="{BB962C8B-B14F-4D97-AF65-F5344CB8AC3E}">
        <p14:creationId xmlns:p14="http://schemas.microsoft.com/office/powerpoint/2010/main" val="3835584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61B2ED-855E-49CA-BB26-584B44A34966}"/>
              </a:ext>
            </a:extLst>
          </p:cNvPr>
          <p:cNvSpPr>
            <a:spLocks noGrp="1"/>
          </p:cNvSpPr>
          <p:nvPr>
            <p:ph idx="1"/>
          </p:nvPr>
        </p:nvSpPr>
        <p:spPr>
          <a:xfrm>
            <a:off x="676656" y="643467"/>
            <a:ext cx="6235869" cy="5584295"/>
          </a:xfrm>
        </p:spPr>
        <p:txBody>
          <a:bodyPr anchor="ctr">
            <a:normAutofit/>
          </a:bodyPr>
          <a:lstStyle/>
          <a:p>
            <a:pPr algn="just">
              <a:buChar char="•"/>
            </a:pPr>
            <a:r>
              <a:rPr lang="en-US">
                <a:ea typeface="+mn-lt"/>
                <a:cs typeface="+mn-lt"/>
              </a:rPr>
              <a:t>Design choice to set items of deleted categories as UNK category, this however didn’t work. If we had instead used a cascaded delete, we would have been able to properly implement a bug free deleted category functionality. Currently it nullifies the category relationship but a dangling reference still remains in the item.</a:t>
            </a:r>
            <a:endParaRPr lang="en-US">
              <a:cs typeface="Calibri Light" panose="020F0302020204030204"/>
            </a:endParaRPr>
          </a:p>
          <a:p>
            <a:pPr algn="just">
              <a:buChar char="•"/>
            </a:pPr>
            <a:r>
              <a:rPr lang="en-US">
                <a:ea typeface="+mn-lt"/>
                <a:cs typeface="+mn-lt"/>
              </a:rPr>
              <a:t>Flask provides inbuilt login decorators which allowed us to maintain user sessions and allow only logged in users to access the site functionality. However, to prevent one type of user from accessing the functionality of another we had to write custom decorators to further restrict the functionalities depending on the logged in user.</a:t>
            </a:r>
          </a:p>
          <a:p>
            <a:pPr marL="457200" indent="-457200" algn="just">
              <a:buAutoNum type="arabicPeriod"/>
            </a:pPr>
            <a:endParaRPr lang="en-US">
              <a:cs typeface="Calibri Light" panose="020F0302020204030204"/>
            </a:endParaRPr>
          </a:p>
        </p:txBody>
      </p:sp>
      <p:sp>
        <p:nvSpPr>
          <p:cNvPr id="8" name="Rectangle 7">
            <a:extLst>
              <a:ext uri="{FF2B5EF4-FFF2-40B4-BE49-F238E27FC236}">
                <a16:creationId xmlns:a16="http://schemas.microsoft.com/office/drawing/2014/main" id="{67218665-EA77-40EC-8172-4F17E2DEDB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98A607-3828-48B5-A63F-AEA1F961D758}"/>
              </a:ext>
            </a:extLst>
          </p:cNvPr>
          <p:cNvSpPr>
            <a:spLocks noGrp="1"/>
          </p:cNvSpPr>
          <p:nvPr>
            <p:ph type="title"/>
          </p:nvPr>
        </p:nvSpPr>
        <p:spPr>
          <a:xfrm>
            <a:off x="8199458" y="643467"/>
            <a:ext cx="3349075" cy="5584296"/>
          </a:xfrm>
        </p:spPr>
        <p:txBody>
          <a:bodyPr anchor="ctr">
            <a:normAutofit/>
          </a:bodyPr>
          <a:lstStyle/>
          <a:p>
            <a:r>
              <a:rPr lang="en-US" sz="4000">
                <a:solidFill>
                  <a:srgbClr val="FFFFFF"/>
                </a:solidFill>
                <a:cs typeface="Calibri Light"/>
              </a:rPr>
              <a:t>Challenging</a:t>
            </a:r>
            <a:br>
              <a:rPr lang="en-US" sz="4000">
                <a:solidFill>
                  <a:srgbClr val="FFFFFF"/>
                </a:solidFill>
                <a:cs typeface="Calibri Light"/>
              </a:rPr>
            </a:br>
            <a:r>
              <a:rPr lang="en-US" sz="4000">
                <a:solidFill>
                  <a:srgbClr val="FFFFFF"/>
                </a:solidFill>
                <a:cs typeface="Calibri Light"/>
              </a:rPr>
              <a:t>Use Cases</a:t>
            </a:r>
            <a:endParaRPr lang="en-US" sz="4000">
              <a:cs typeface="Calibri Light"/>
            </a:endParaRPr>
          </a:p>
        </p:txBody>
      </p:sp>
    </p:spTree>
    <p:extLst>
      <p:ext uri="{BB962C8B-B14F-4D97-AF65-F5344CB8AC3E}">
        <p14:creationId xmlns:p14="http://schemas.microsoft.com/office/powerpoint/2010/main" val="4178421463"/>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Metropolitan</vt:lpstr>
      <vt:lpstr>Online Sales Portal</vt:lpstr>
      <vt:lpstr>PROBLEM   DEFINITION</vt:lpstr>
      <vt:lpstr>SOFTWARE REQUIREMENT SPECIFICATION</vt:lpstr>
      <vt:lpstr>COVERAGE</vt:lpstr>
      <vt:lpstr>Technologies Used</vt:lpstr>
      <vt:lpstr>PowerPoint Presentation</vt:lpstr>
      <vt:lpstr>Code Base Structure  https://github.com/kodekuzuri/OSP/</vt:lpstr>
      <vt:lpstr>Challenging Use Cases</vt:lpstr>
      <vt:lpstr>Challenging Use Cases</vt:lpstr>
      <vt:lpstr>Future Improvements</vt:lpstr>
      <vt:lpstr>PowerPoint Presentation</vt:lpstr>
      <vt:lpstr>PowerPoint Presentation</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436</cp:revision>
  <dcterms:created xsi:type="dcterms:W3CDTF">2021-04-06T16:35:40Z</dcterms:created>
  <dcterms:modified xsi:type="dcterms:W3CDTF">2021-04-06T19:40:11Z</dcterms:modified>
</cp:coreProperties>
</file>