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44.xml" ContentType="application/vnd.openxmlformats-officedocument.presentationml.slide+xml"/>
  <Override PartName="/ppt/presentation.xml" ContentType="application/vnd.openxmlformats-officedocument.presentationml.presentation.main+xml"/>
  <Override PartName="/ppt/slides/slide43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42.xml" ContentType="application/vnd.openxmlformats-officedocument.presentationml.slide+xml"/>
  <Override PartName="/ppt/slides/slide36.xml" ContentType="application/vnd.openxmlformats-officedocument.presentationml.slide+xml"/>
  <Override PartName="/ppt/notesSlides/notesSlide5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2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7.xml" ContentType="application/vnd.openxmlformats-officedocument.theme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75" r:id="rId4"/>
    <p:sldMasterId id="2147483681" r:id="rId5"/>
  </p:sldMasterIdLst>
  <p:notesMasterIdLst>
    <p:notesMasterId r:id="rId50"/>
  </p:notesMasterIdLst>
  <p:handoutMasterIdLst>
    <p:handoutMasterId r:id="rId51"/>
  </p:handoutMasterIdLst>
  <p:sldIdLst>
    <p:sldId id="256" r:id="rId6"/>
    <p:sldId id="437" r:id="rId7"/>
    <p:sldId id="431" r:id="rId8"/>
    <p:sldId id="433" r:id="rId9"/>
    <p:sldId id="434" r:id="rId10"/>
    <p:sldId id="435" r:id="rId11"/>
    <p:sldId id="436" r:id="rId12"/>
    <p:sldId id="423" r:id="rId13"/>
    <p:sldId id="424" r:id="rId14"/>
    <p:sldId id="425" r:id="rId15"/>
    <p:sldId id="426" r:id="rId16"/>
    <p:sldId id="428" r:id="rId17"/>
    <p:sldId id="429" r:id="rId18"/>
    <p:sldId id="444" r:id="rId19"/>
    <p:sldId id="445" r:id="rId20"/>
    <p:sldId id="446" r:id="rId21"/>
    <p:sldId id="447" r:id="rId22"/>
    <p:sldId id="448" r:id="rId23"/>
    <p:sldId id="449" r:id="rId24"/>
    <p:sldId id="450" r:id="rId25"/>
    <p:sldId id="451" r:id="rId26"/>
    <p:sldId id="452" r:id="rId27"/>
    <p:sldId id="453" r:id="rId28"/>
    <p:sldId id="454" r:id="rId29"/>
    <p:sldId id="455" r:id="rId30"/>
    <p:sldId id="456" r:id="rId31"/>
    <p:sldId id="457" r:id="rId32"/>
    <p:sldId id="458" r:id="rId33"/>
    <p:sldId id="459" r:id="rId34"/>
    <p:sldId id="460" r:id="rId35"/>
    <p:sldId id="461" r:id="rId36"/>
    <p:sldId id="462" r:id="rId37"/>
    <p:sldId id="463" r:id="rId38"/>
    <p:sldId id="464" r:id="rId39"/>
    <p:sldId id="465" r:id="rId40"/>
    <p:sldId id="466" r:id="rId41"/>
    <p:sldId id="467" r:id="rId42"/>
    <p:sldId id="468" r:id="rId43"/>
    <p:sldId id="469" r:id="rId44"/>
    <p:sldId id="470" r:id="rId45"/>
    <p:sldId id="471" r:id="rId46"/>
    <p:sldId id="484" r:id="rId47"/>
    <p:sldId id="485" r:id="rId48"/>
    <p:sldId id="486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CAA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3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9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viewProps" Target="viewProps.xml"/><Relationship Id="rId58" Type="http://schemas.openxmlformats.org/officeDocument/2006/relationships/customXml" Target="../customXml/item3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customXml" Target="../customXml/item1.xml"/><Relationship Id="rId8" Type="http://schemas.openxmlformats.org/officeDocument/2006/relationships/slide" Target="slides/slide3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customXml" Target="../customXml/item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EC899-9F02-491A-8D3A-9F1A2E35BED9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7F388-92B4-4CCE-98AB-E3403A750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447380"/>
      </p:ext>
    </p:extLst>
  </p:cSld>
  <p:clrMap bg1="dk1" tx1="lt1" bg2="dk2" tx2="lt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A62B8-ED7E-4D6E-9A93-014178291C11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C15D4-91CA-4DB9-8C01-BAE492E5A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799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63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63F802-E59E-4480-AB12-5A0E8FB0976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63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3667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3668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88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63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F7154E-FE2C-4094-9169-5F6DACF2D8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63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4650" tIns="47325" rIns="94650" bIns="47325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06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63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593648-B6B4-48DF-B44C-E3693731EC7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63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8350" cy="43195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84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79BA58-2EF6-4CF0-B254-DF8BFD9A32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8493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F8CDA7-E52B-494C-B389-F38CB4400DB8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232731" y="719887"/>
            <a:ext cx="4851394" cy="36010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855" tIns="47428" rIns="94855" bIns="47428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9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32348" y="4562007"/>
            <a:ext cx="5852160" cy="432095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03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116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88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180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553967" y="665975"/>
            <a:ext cx="9144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553967" y="1600200"/>
            <a:ext cx="4409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6228760" y="1600200"/>
            <a:ext cx="4409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cxnSp>
        <p:nvCxnSpPr>
          <p:cNvPr id="36" name="Google Shape;36;p6"/>
          <p:cNvCxnSpPr/>
          <p:nvPr/>
        </p:nvCxnSpPr>
        <p:spPr>
          <a:xfrm>
            <a:off x="1205100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37;p6"/>
          <p:cNvSpPr/>
          <p:nvPr/>
        </p:nvSpPr>
        <p:spPr>
          <a:xfrm>
            <a:off x="1078300" y="800750"/>
            <a:ext cx="2536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1025400" y="1861900"/>
            <a:ext cx="3592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4156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553967" y="665975"/>
            <a:ext cx="9144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553967" y="1673975"/>
            <a:ext cx="32048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922999" y="1673975"/>
            <a:ext cx="32048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8292031" y="1673975"/>
            <a:ext cx="32048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45" name="Google Shape;45;p7"/>
          <p:cNvCxnSpPr/>
          <p:nvPr/>
        </p:nvCxnSpPr>
        <p:spPr>
          <a:xfrm>
            <a:off x="1205100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7"/>
          <p:cNvSpPr/>
          <p:nvPr/>
        </p:nvSpPr>
        <p:spPr>
          <a:xfrm>
            <a:off x="1078300" y="800750"/>
            <a:ext cx="2536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7" name="Google Shape;47;p7"/>
          <p:cNvSpPr/>
          <p:nvPr/>
        </p:nvSpPr>
        <p:spPr>
          <a:xfrm>
            <a:off x="1025400" y="1861900"/>
            <a:ext cx="3592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643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 key color">
    <p:bg>
      <p:bgPr>
        <a:solidFill>
          <a:srgbClr val="39C0BA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1"/>
          <p:cNvCxnSpPr/>
          <p:nvPr/>
        </p:nvCxnSpPr>
        <p:spPr>
          <a:xfrm>
            <a:off x="1205100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1"/>
          <p:cNvSpPr/>
          <p:nvPr/>
        </p:nvSpPr>
        <p:spPr>
          <a:xfrm>
            <a:off x="1078200" y="3333900"/>
            <a:ext cx="2536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E3037"/>
                </a:solidFill>
              </a:defRPr>
            </a:lvl1pPr>
            <a:lvl2pPr lvl="1">
              <a:buNone/>
              <a:defRPr>
                <a:solidFill>
                  <a:srgbClr val="2E3037"/>
                </a:solidFill>
              </a:defRPr>
            </a:lvl2pPr>
            <a:lvl3pPr lvl="2">
              <a:buNone/>
              <a:defRPr>
                <a:solidFill>
                  <a:srgbClr val="2E3037"/>
                </a:solidFill>
              </a:defRPr>
            </a:lvl3pPr>
            <a:lvl4pPr lvl="3">
              <a:buNone/>
              <a:defRPr>
                <a:solidFill>
                  <a:srgbClr val="2E3037"/>
                </a:solidFill>
              </a:defRPr>
            </a:lvl4pPr>
            <a:lvl5pPr lvl="4">
              <a:buNone/>
              <a:defRPr>
                <a:solidFill>
                  <a:srgbClr val="2E3037"/>
                </a:solidFill>
              </a:defRPr>
            </a:lvl5pPr>
            <a:lvl6pPr lvl="5">
              <a:buNone/>
              <a:defRPr>
                <a:solidFill>
                  <a:srgbClr val="2E3037"/>
                </a:solidFill>
              </a:defRPr>
            </a:lvl6pPr>
            <a:lvl7pPr lvl="6">
              <a:buNone/>
              <a:defRPr>
                <a:solidFill>
                  <a:srgbClr val="2E3037"/>
                </a:solidFill>
              </a:defRPr>
            </a:lvl7pPr>
            <a:lvl8pPr lvl="7">
              <a:buNone/>
              <a:defRPr>
                <a:solidFill>
                  <a:srgbClr val="2E3037"/>
                </a:solidFill>
              </a:defRPr>
            </a:lvl8pPr>
            <a:lvl9pPr lvl="8">
              <a:buNone/>
              <a:defRPr>
                <a:solidFill>
                  <a:srgbClr val="2E3037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8922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387"/>
            <a:ext cx="10972800" cy="5412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295400"/>
            <a:ext cx="10972800" cy="5181600"/>
          </a:xfrm>
        </p:spPr>
        <p:txBody>
          <a:bodyPr/>
          <a:lstStyle>
            <a:lvl2pPr>
              <a:defRPr b="1"/>
            </a:lvl2pPr>
            <a:lvl4pPr>
              <a:defRPr b="1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18294"/>
            <a:ext cx="3860800" cy="329183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1/17/2022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3" y="18294"/>
            <a:ext cx="5486401" cy="329183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84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38608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69599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553967" y="665975"/>
            <a:ext cx="9144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553967" y="1600200"/>
            <a:ext cx="4409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6228760" y="1600200"/>
            <a:ext cx="4409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cxnSp>
        <p:nvCxnSpPr>
          <p:cNvPr id="36" name="Google Shape;36;p6"/>
          <p:cNvCxnSpPr/>
          <p:nvPr/>
        </p:nvCxnSpPr>
        <p:spPr>
          <a:xfrm>
            <a:off x="1205100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37;p6"/>
          <p:cNvSpPr/>
          <p:nvPr/>
        </p:nvSpPr>
        <p:spPr>
          <a:xfrm>
            <a:off x="1078300" y="800750"/>
            <a:ext cx="2536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1025400" y="1861900"/>
            <a:ext cx="3592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33714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553967" y="665975"/>
            <a:ext cx="9144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553967" y="1673975"/>
            <a:ext cx="32048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922999" y="1673975"/>
            <a:ext cx="32048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8292031" y="1673975"/>
            <a:ext cx="32048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45" name="Google Shape;45;p7"/>
          <p:cNvCxnSpPr/>
          <p:nvPr/>
        </p:nvCxnSpPr>
        <p:spPr>
          <a:xfrm>
            <a:off x="1205100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7"/>
          <p:cNvSpPr/>
          <p:nvPr/>
        </p:nvSpPr>
        <p:spPr>
          <a:xfrm>
            <a:off x="1078300" y="800750"/>
            <a:ext cx="2536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7" name="Google Shape;47;p7"/>
          <p:cNvSpPr/>
          <p:nvPr/>
        </p:nvSpPr>
        <p:spPr>
          <a:xfrm>
            <a:off x="1025400" y="1861900"/>
            <a:ext cx="3592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50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749"/>
            <a:ext cx="10515600" cy="4705214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en-IN" dirty="0"/>
              <a:t>Jiaul Paik, IIT </a:t>
            </a:r>
            <a:r>
              <a:rPr lang="en-IN" dirty="0" err="1"/>
              <a:t>Kharagpur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768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 key color">
    <p:bg>
      <p:bgPr>
        <a:solidFill>
          <a:srgbClr val="39C0BA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1"/>
          <p:cNvCxnSpPr/>
          <p:nvPr/>
        </p:nvCxnSpPr>
        <p:spPr>
          <a:xfrm>
            <a:off x="1205100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1"/>
          <p:cNvSpPr/>
          <p:nvPr/>
        </p:nvSpPr>
        <p:spPr>
          <a:xfrm>
            <a:off x="1078200" y="3333900"/>
            <a:ext cx="2536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E3037"/>
                </a:solidFill>
              </a:defRPr>
            </a:lvl1pPr>
            <a:lvl2pPr lvl="1">
              <a:buNone/>
              <a:defRPr>
                <a:solidFill>
                  <a:srgbClr val="2E3037"/>
                </a:solidFill>
              </a:defRPr>
            </a:lvl2pPr>
            <a:lvl3pPr lvl="2">
              <a:buNone/>
              <a:defRPr>
                <a:solidFill>
                  <a:srgbClr val="2E3037"/>
                </a:solidFill>
              </a:defRPr>
            </a:lvl3pPr>
            <a:lvl4pPr lvl="3">
              <a:buNone/>
              <a:defRPr>
                <a:solidFill>
                  <a:srgbClr val="2E3037"/>
                </a:solidFill>
              </a:defRPr>
            </a:lvl4pPr>
            <a:lvl5pPr lvl="4">
              <a:buNone/>
              <a:defRPr>
                <a:solidFill>
                  <a:srgbClr val="2E3037"/>
                </a:solidFill>
              </a:defRPr>
            </a:lvl5pPr>
            <a:lvl6pPr lvl="5">
              <a:buNone/>
              <a:defRPr>
                <a:solidFill>
                  <a:srgbClr val="2E3037"/>
                </a:solidFill>
              </a:defRPr>
            </a:lvl6pPr>
            <a:lvl7pPr lvl="6">
              <a:buNone/>
              <a:defRPr>
                <a:solidFill>
                  <a:srgbClr val="2E3037"/>
                </a:solidFill>
              </a:defRPr>
            </a:lvl7pPr>
            <a:lvl8pPr lvl="7">
              <a:buNone/>
              <a:defRPr>
                <a:solidFill>
                  <a:srgbClr val="2E3037"/>
                </a:solidFill>
              </a:defRPr>
            </a:lvl8pPr>
            <a:lvl9pPr lvl="8">
              <a:buNone/>
              <a:defRPr>
                <a:solidFill>
                  <a:srgbClr val="2E3037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82583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387"/>
            <a:ext cx="10972800" cy="5412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295400"/>
            <a:ext cx="10972800" cy="5181600"/>
          </a:xfrm>
        </p:spPr>
        <p:txBody>
          <a:bodyPr/>
          <a:lstStyle>
            <a:lvl2pPr>
              <a:defRPr b="1"/>
            </a:lvl2pPr>
            <a:lvl4pPr>
              <a:defRPr b="1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18294"/>
            <a:ext cx="3860800" cy="329183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1/17/2022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3" y="18294"/>
            <a:ext cx="5486401" cy="329183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47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553967" y="665975"/>
            <a:ext cx="9144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553967" y="1600200"/>
            <a:ext cx="4409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6228760" y="1600200"/>
            <a:ext cx="44092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◦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cxnSp>
        <p:nvCxnSpPr>
          <p:cNvPr id="36" name="Google Shape;36;p6"/>
          <p:cNvCxnSpPr/>
          <p:nvPr/>
        </p:nvCxnSpPr>
        <p:spPr>
          <a:xfrm>
            <a:off x="1205100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37;p6"/>
          <p:cNvSpPr/>
          <p:nvPr/>
        </p:nvSpPr>
        <p:spPr>
          <a:xfrm>
            <a:off x="1078300" y="800750"/>
            <a:ext cx="2536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1025400" y="1861900"/>
            <a:ext cx="3592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75273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553967" y="665975"/>
            <a:ext cx="9144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553967" y="1673975"/>
            <a:ext cx="32048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922999" y="1673975"/>
            <a:ext cx="32048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8292031" y="1673975"/>
            <a:ext cx="3204800" cy="489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45" name="Google Shape;45;p7"/>
          <p:cNvCxnSpPr/>
          <p:nvPr/>
        </p:nvCxnSpPr>
        <p:spPr>
          <a:xfrm>
            <a:off x="1205100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7"/>
          <p:cNvSpPr/>
          <p:nvPr/>
        </p:nvSpPr>
        <p:spPr>
          <a:xfrm>
            <a:off x="1078300" y="800750"/>
            <a:ext cx="2536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7" name="Google Shape;47;p7"/>
          <p:cNvSpPr/>
          <p:nvPr/>
        </p:nvSpPr>
        <p:spPr>
          <a:xfrm>
            <a:off x="1025400" y="1861900"/>
            <a:ext cx="3592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8425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 key color">
    <p:bg>
      <p:bgPr>
        <a:solidFill>
          <a:srgbClr val="39C0BA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1"/>
          <p:cNvCxnSpPr/>
          <p:nvPr/>
        </p:nvCxnSpPr>
        <p:spPr>
          <a:xfrm>
            <a:off x="1205100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1"/>
          <p:cNvSpPr/>
          <p:nvPr/>
        </p:nvSpPr>
        <p:spPr>
          <a:xfrm>
            <a:off x="1078200" y="3333900"/>
            <a:ext cx="2536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E3037"/>
                </a:solidFill>
              </a:defRPr>
            </a:lvl1pPr>
            <a:lvl2pPr lvl="1">
              <a:buNone/>
              <a:defRPr>
                <a:solidFill>
                  <a:srgbClr val="2E3037"/>
                </a:solidFill>
              </a:defRPr>
            </a:lvl2pPr>
            <a:lvl3pPr lvl="2">
              <a:buNone/>
              <a:defRPr>
                <a:solidFill>
                  <a:srgbClr val="2E3037"/>
                </a:solidFill>
              </a:defRPr>
            </a:lvl3pPr>
            <a:lvl4pPr lvl="3">
              <a:buNone/>
              <a:defRPr>
                <a:solidFill>
                  <a:srgbClr val="2E3037"/>
                </a:solidFill>
              </a:defRPr>
            </a:lvl4pPr>
            <a:lvl5pPr lvl="4">
              <a:buNone/>
              <a:defRPr>
                <a:solidFill>
                  <a:srgbClr val="2E3037"/>
                </a:solidFill>
              </a:defRPr>
            </a:lvl5pPr>
            <a:lvl6pPr lvl="5">
              <a:buNone/>
              <a:defRPr>
                <a:solidFill>
                  <a:srgbClr val="2E3037"/>
                </a:solidFill>
              </a:defRPr>
            </a:lvl6pPr>
            <a:lvl7pPr lvl="6">
              <a:buNone/>
              <a:defRPr>
                <a:solidFill>
                  <a:srgbClr val="2E3037"/>
                </a:solidFill>
              </a:defRPr>
            </a:lvl7pPr>
            <a:lvl8pPr lvl="7">
              <a:buNone/>
              <a:defRPr>
                <a:solidFill>
                  <a:srgbClr val="2E3037"/>
                </a:solidFill>
              </a:defRPr>
            </a:lvl8pPr>
            <a:lvl9pPr lvl="8">
              <a:buNone/>
              <a:defRPr>
                <a:solidFill>
                  <a:srgbClr val="2E3037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58199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387"/>
            <a:ext cx="10972800" cy="5412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295400"/>
            <a:ext cx="10972800" cy="5181600"/>
          </a:xfrm>
        </p:spPr>
        <p:txBody>
          <a:bodyPr/>
          <a:lstStyle>
            <a:lvl2pPr>
              <a:defRPr b="1"/>
            </a:lvl2pPr>
            <a:lvl4pPr>
              <a:defRPr b="1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18294"/>
            <a:ext cx="3860800" cy="329183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000000"/>
                </a:solidFill>
              </a:rPr>
              <a:pPr/>
              <a:t>1/17/2022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3" y="18294"/>
            <a:ext cx="5486401" cy="329183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1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86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37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97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23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52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82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17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81B5-CE63-4C0B-AF1D-F1A23F619540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163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53967" y="665975"/>
            <a:ext cx="9144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3998" y="1600200"/>
            <a:ext cx="91440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" kern="0" smtClean="0"/>
              <a:pPr>
                <a:buClr>
                  <a:srgbClr val="000000"/>
                </a:buClr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15190611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9999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53967" y="665975"/>
            <a:ext cx="9144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3998" y="1600200"/>
            <a:ext cx="91440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" kern="0" smtClean="0"/>
              <a:pPr>
                <a:buClr>
                  <a:srgbClr val="000000"/>
                </a:buClr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423036832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0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53967" y="665975"/>
            <a:ext cx="9144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3998" y="1600200"/>
            <a:ext cx="91440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64209" y="6437775"/>
            <a:ext cx="7316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>
              <a:buClr>
                <a:srgbClr val="000000"/>
              </a:buClr>
            </a:pPr>
            <a:fld id="{00000000-1234-1234-1234-123412341234}" type="slidenum">
              <a:rPr lang="en" kern="0" smtClean="0"/>
              <a:pPr>
                <a:buClr>
                  <a:srgbClr val="000000"/>
                </a:buClr>
              </a:pPr>
              <a:t>‹#›</a:t>
            </a:fld>
            <a:endParaRPr lang="en" kern="0"/>
          </a:p>
        </p:txBody>
      </p:sp>
    </p:spTree>
    <p:extLst>
      <p:ext uri="{BB962C8B-B14F-4D97-AF65-F5344CB8AC3E}">
        <p14:creationId xmlns:p14="http://schemas.microsoft.com/office/powerpoint/2010/main" val="273831123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1.xml"/><Relationship Id="rId4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915" y="1122363"/>
            <a:ext cx="9972085" cy="1408401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4"/>
                </a:solidFill>
                <a:latin typeface="Century Schoolbook" panose="02040604050505020304" pitchFamily="18" charset="0"/>
              </a:rPr>
              <a:t>Big Data Processing</a:t>
            </a:r>
            <a:endParaRPr lang="en-IN" sz="4800" dirty="0">
              <a:solidFill>
                <a:schemeClr val="accent4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1564" y="3500438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IN" sz="4400" dirty="0">
                <a:latin typeface="Century Schoolbook" panose="02040604050505020304" pitchFamily="18" charset="0"/>
              </a:rPr>
              <a:t>Jiaul </a:t>
            </a:r>
            <a:r>
              <a:rPr lang="en-IN" sz="4400" dirty="0" smtClean="0">
                <a:latin typeface="Century Schoolbook" panose="02040604050505020304" pitchFamily="18" charset="0"/>
              </a:rPr>
              <a:t>Paik</a:t>
            </a:r>
          </a:p>
          <a:p>
            <a:r>
              <a:rPr lang="en-IN" sz="3000" dirty="0" smtClean="0">
                <a:latin typeface="Century Schoolbook" panose="02040604050505020304" pitchFamily="18" charset="0"/>
              </a:rPr>
              <a:t>IIT </a:t>
            </a:r>
            <a:r>
              <a:rPr lang="en-IN" sz="3000" dirty="0" err="1" smtClean="0">
                <a:latin typeface="Century Schoolbook" panose="02040604050505020304" pitchFamily="18" charset="0"/>
              </a:rPr>
              <a:t>Kharagpur</a:t>
            </a:r>
            <a:endParaRPr lang="en-IN" sz="3000" dirty="0">
              <a:latin typeface="Century Schoolbook" panose="02040604050505020304" pitchFamily="18" charset="0"/>
            </a:endParaRPr>
          </a:p>
          <a:p>
            <a:r>
              <a:rPr lang="en-IN" sz="3200" dirty="0">
                <a:latin typeface="Century Schoolbook" panose="02040604050505020304" pitchFamily="18" charset="0"/>
              </a:rPr>
              <a:t>Lecture 3</a:t>
            </a:r>
          </a:p>
        </p:txBody>
      </p:sp>
    </p:spTree>
    <p:extLst>
      <p:ext uri="{BB962C8B-B14F-4D97-AF65-F5344CB8AC3E}">
        <p14:creationId xmlns:p14="http://schemas.microsoft.com/office/powerpoint/2010/main" val="273389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Box 320"/>
          <p:cNvSpPr txBox="1"/>
          <p:nvPr/>
        </p:nvSpPr>
        <p:spPr>
          <a:xfrm>
            <a:off x="338568" y="152384"/>
            <a:ext cx="6528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000" kern="0" dirty="0">
                <a:solidFill>
                  <a:srgbClr val="000000"/>
                </a:solidFill>
                <a:latin typeface="Gill Sans"/>
                <a:cs typeface="Gill Sans"/>
              </a:rPr>
              <a:t>Logical </a:t>
            </a:r>
            <a:r>
              <a:rPr lang="en-US" sz="3000" kern="0" dirty="0" smtClean="0">
                <a:solidFill>
                  <a:srgbClr val="000000"/>
                </a:solidFill>
                <a:latin typeface="Gill Sans"/>
                <a:cs typeface="Gill Sans"/>
              </a:rPr>
              <a:t>View: data processing</a:t>
            </a:r>
            <a:endParaRPr lang="en-US" sz="300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187" y="1057266"/>
            <a:ext cx="4475993" cy="5094908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endCxn id="20" idx="1"/>
          </p:cNvCxnSpPr>
          <p:nvPr/>
        </p:nvCxnSpPr>
        <p:spPr bwMode="auto">
          <a:xfrm flipV="1">
            <a:off x="7710854" y="2198077"/>
            <a:ext cx="1354015" cy="2637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064869" y="2013411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Splitting job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322" name="Straight Arrow Connector 321"/>
          <p:cNvCxnSpPr>
            <a:endCxn id="323" idx="1"/>
          </p:cNvCxnSpPr>
          <p:nvPr/>
        </p:nvCxnSpPr>
        <p:spPr bwMode="auto">
          <a:xfrm flipV="1">
            <a:off x="7710854" y="3154223"/>
            <a:ext cx="1354015" cy="2637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3" name="TextBox 322"/>
          <p:cNvSpPr txBox="1"/>
          <p:nvPr/>
        </p:nvSpPr>
        <p:spPr>
          <a:xfrm>
            <a:off x="9064869" y="2969557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Intermediate combining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324" name="Straight Arrow Connector 323"/>
          <p:cNvCxnSpPr>
            <a:endCxn id="325" idx="1"/>
          </p:cNvCxnSpPr>
          <p:nvPr/>
        </p:nvCxnSpPr>
        <p:spPr bwMode="auto">
          <a:xfrm>
            <a:off x="7315200" y="5418991"/>
            <a:ext cx="183173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5" name="TextBox 324"/>
          <p:cNvSpPr txBox="1"/>
          <p:nvPr/>
        </p:nvSpPr>
        <p:spPr>
          <a:xfrm>
            <a:off x="9146930" y="523432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Final combining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3270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ChangeArrowheads="1"/>
          </p:cNvSpPr>
          <p:nvPr/>
        </p:nvSpPr>
        <p:spPr bwMode="auto">
          <a:xfrm>
            <a:off x="2895600" y="3328988"/>
            <a:ext cx="609600" cy="2286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75" name="TextBox 2"/>
          <p:cNvSpPr txBox="1">
            <a:spLocks noChangeArrowheads="1"/>
          </p:cNvSpPr>
          <p:nvPr/>
        </p:nvSpPr>
        <p:spPr bwMode="auto">
          <a:xfrm>
            <a:off x="2908300" y="3305176"/>
            <a:ext cx="584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split 0</a:t>
            </a:r>
          </a:p>
        </p:txBody>
      </p:sp>
      <p:sp>
        <p:nvSpPr>
          <p:cNvPr id="28676" name="Rectangle 6"/>
          <p:cNvSpPr>
            <a:spLocks noChangeArrowheads="1"/>
          </p:cNvSpPr>
          <p:nvPr/>
        </p:nvSpPr>
        <p:spPr bwMode="auto">
          <a:xfrm>
            <a:off x="2895600" y="3557588"/>
            <a:ext cx="609600" cy="2286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77" name="TextBox 7"/>
          <p:cNvSpPr txBox="1">
            <a:spLocks noChangeArrowheads="1"/>
          </p:cNvSpPr>
          <p:nvPr/>
        </p:nvSpPr>
        <p:spPr bwMode="auto">
          <a:xfrm>
            <a:off x="2908300" y="3533776"/>
            <a:ext cx="584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split 1</a:t>
            </a:r>
          </a:p>
        </p:txBody>
      </p:sp>
      <p:sp>
        <p:nvSpPr>
          <p:cNvPr id="28678" name="Rectangle 9"/>
          <p:cNvSpPr>
            <a:spLocks noChangeArrowheads="1"/>
          </p:cNvSpPr>
          <p:nvPr/>
        </p:nvSpPr>
        <p:spPr bwMode="auto">
          <a:xfrm>
            <a:off x="2895600" y="3786188"/>
            <a:ext cx="609600" cy="2286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79" name="TextBox 10"/>
          <p:cNvSpPr txBox="1">
            <a:spLocks noChangeArrowheads="1"/>
          </p:cNvSpPr>
          <p:nvPr/>
        </p:nvSpPr>
        <p:spPr bwMode="auto">
          <a:xfrm>
            <a:off x="2908300" y="3762376"/>
            <a:ext cx="584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split 2</a:t>
            </a:r>
          </a:p>
        </p:txBody>
      </p:sp>
      <p:sp>
        <p:nvSpPr>
          <p:cNvPr id="28680" name="Rectangle 12"/>
          <p:cNvSpPr>
            <a:spLocks noChangeArrowheads="1"/>
          </p:cNvSpPr>
          <p:nvPr/>
        </p:nvSpPr>
        <p:spPr bwMode="auto">
          <a:xfrm>
            <a:off x="2895600" y="4014788"/>
            <a:ext cx="609600" cy="2286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81" name="TextBox 13"/>
          <p:cNvSpPr txBox="1">
            <a:spLocks noChangeArrowheads="1"/>
          </p:cNvSpPr>
          <p:nvPr/>
        </p:nvSpPr>
        <p:spPr bwMode="auto">
          <a:xfrm>
            <a:off x="2908300" y="3990976"/>
            <a:ext cx="584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split 3</a:t>
            </a:r>
          </a:p>
        </p:txBody>
      </p:sp>
      <p:sp>
        <p:nvSpPr>
          <p:cNvPr id="28682" name="Rectangle 15"/>
          <p:cNvSpPr>
            <a:spLocks noChangeArrowheads="1"/>
          </p:cNvSpPr>
          <p:nvPr/>
        </p:nvSpPr>
        <p:spPr bwMode="auto">
          <a:xfrm>
            <a:off x="2895600" y="4243388"/>
            <a:ext cx="609600" cy="2286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83" name="TextBox 16"/>
          <p:cNvSpPr txBox="1">
            <a:spLocks noChangeArrowheads="1"/>
          </p:cNvSpPr>
          <p:nvPr/>
        </p:nvSpPr>
        <p:spPr bwMode="auto">
          <a:xfrm>
            <a:off x="2908300" y="4219576"/>
            <a:ext cx="584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split 4</a:t>
            </a:r>
          </a:p>
        </p:txBody>
      </p:sp>
      <p:sp>
        <p:nvSpPr>
          <p:cNvPr id="28684" name="Oval 18"/>
          <p:cNvSpPr>
            <a:spLocks noChangeArrowheads="1"/>
          </p:cNvSpPr>
          <p:nvPr/>
        </p:nvSpPr>
        <p:spPr bwMode="auto">
          <a:xfrm>
            <a:off x="4038600" y="2971800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85" name="TextBox 19"/>
          <p:cNvSpPr txBox="1">
            <a:spLocks noChangeArrowheads="1"/>
          </p:cNvSpPr>
          <p:nvPr/>
        </p:nvSpPr>
        <p:spPr bwMode="auto">
          <a:xfrm>
            <a:off x="4135439" y="3062289"/>
            <a:ext cx="644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worker</a:t>
            </a: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86" name="Oval 21"/>
          <p:cNvSpPr>
            <a:spLocks noChangeArrowheads="1"/>
          </p:cNvSpPr>
          <p:nvPr/>
        </p:nvSpPr>
        <p:spPr bwMode="auto">
          <a:xfrm>
            <a:off x="4038600" y="3810000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87" name="TextBox 22"/>
          <p:cNvSpPr txBox="1">
            <a:spLocks noChangeArrowheads="1"/>
          </p:cNvSpPr>
          <p:nvPr/>
        </p:nvSpPr>
        <p:spPr bwMode="auto">
          <a:xfrm>
            <a:off x="4135439" y="3900489"/>
            <a:ext cx="644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worker</a:t>
            </a: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88" name="Oval 24"/>
          <p:cNvSpPr>
            <a:spLocks noChangeArrowheads="1"/>
          </p:cNvSpPr>
          <p:nvPr/>
        </p:nvSpPr>
        <p:spPr bwMode="auto">
          <a:xfrm>
            <a:off x="4038600" y="4648200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89" name="TextBox 25"/>
          <p:cNvSpPr txBox="1">
            <a:spLocks noChangeArrowheads="1"/>
          </p:cNvSpPr>
          <p:nvPr/>
        </p:nvSpPr>
        <p:spPr bwMode="auto">
          <a:xfrm>
            <a:off x="4135439" y="4738689"/>
            <a:ext cx="644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worker</a:t>
            </a: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90" name="Oval 27"/>
          <p:cNvSpPr>
            <a:spLocks noChangeArrowheads="1"/>
          </p:cNvSpPr>
          <p:nvPr/>
        </p:nvSpPr>
        <p:spPr bwMode="auto">
          <a:xfrm>
            <a:off x="7315200" y="3430588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91" name="TextBox 28"/>
          <p:cNvSpPr txBox="1">
            <a:spLocks noChangeArrowheads="1"/>
          </p:cNvSpPr>
          <p:nvPr/>
        </p:nvSpPr>
        <p:spPr bwMode="auto">
          <a:xfrm>
            <a:off x="7412039" y="3521076"/>
            <a:ext cx="6445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worker</a:t>
            </a: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92" name="Oval 30"/>
          <p:cNvSpPr>
            <a:spLocks noChangeArrowheads="1"/>
          </p:cNvSpPr>
          <p:nvPr/>
        </p:nvSpPr>
        <p:spPr bwMode="auto">
          <a:xfrm>
            <a:off x="7315200" y="4189413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93" name="TextBox 31"/>
          <p:cNvSpPr txBox="1">
            <a:spLocks noChangeArrowheads="1"/>
          </p:cNvSpPr>
          <p:nvPr/>
        </p:nvSpPr>
        <p:spPr bwMode="auto">
          <a:xfrm>
            <a:off x="7412039" y="4278313"/>
            <a:ext cx="6445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worker</a:t>
            </a: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94" name="Oval 33"/>
          <p:cNvSpPr>
            <a:spLocks noChangeArrowheads="1"/>
          </p:cNvSpPr>
          <p:nvPr/>
        </p:nvSpPr>
        <p:spPr bwMode="auto">
          <a:xfrm>
            <a:off x="5715000" y="2133600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95" name="TextBox 34"/>
          <p:cNvSpPr txBox="1">
            <a:spLocks noChangeArrowheads="1"/>
          </p:cNvSpPr>
          <p:nvPr/>
        </p:nvSpPr>
        <p:spPr bwMode="auto">
          <a:xfrm>
            <a:off x="5811838" y="2224089"/>
            <a:ext cx="654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Master</a:t>
            </a: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96" name="Oval 36"/>
          <p:cNvSpPr>
            <a:spLocks noChangeArrowheads="1"/>
          </p:cNvSpPr>
          <p:nvPr/>
        </p:nvSpPr>
        <p:spPr bwMode="auto">
          <a:xfrm>
            <a:off x="5638800" y="1143000"/>
            <a:ext cx="990600" cy="6096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97" name="TextBox 37"/>
          <p:cNvSpPr txBox="1">
            <a:spLocks noChangeArrowheads="1"/>
          </p:cNvSpPr>
          <p:nvPr/>
        </p:nvSpPr>
        <p:spPr bwMode="auto">
          <a:xfrm>
            <a:off x="5748339" y="1217614"/>
            <a:ext cx="7715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User</a:t>
            </a:r>
            <a:br>
              <a:rPr lang="en-US" sz="1200">
                <a:solidFill>
                  <a:srgbClr val="000000"/>
                </a:solidFill>
                <a:latin typeface="Arial" charset="0"/>
              </a:rPr>
            </a:br>
            <a:r>
              <a:rPr lang="en-US" sz="1200">
                <a:solidFill>
                  <a:srgbClr val="000000"/>
                </a:solidFill>
                <a:latin typeface="Arial" charset="0"/>
              </a:rPr>
              <a:t>Program</a:t>
            </a:r>
            <a:endParaRPr lang="en-US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98" name="Rectangle 39"/>
          <p:cNvSpPr>
            <a:spLocks noChangeArrowheads="1"/>
          </p:cNvSpPr>
          <p:nvPr/>
        </p:nvSpPr>
        <p:spPr bwMode="auto">
          <a:xfrm>
            <a:off x="8839200" y="3443289"/>
            <a:ext cx="609600" cy="433387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699" name="TextBox 40"/>
          <p:cNvSpPr txBox="1">
            <a:spLocks noChangeArrowheads="1"/>
          </p:cNvSpPr>
          <p:nvPr/>
        </p:nvSpPr>
        <p:spPr bwMode="auto">
          <a:xfrm>
            <a:off x="8837614" y="3429001"/>
            <a:ext cx="6111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output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file 0</a:t>
            </a:r>
          </a:p>
        </p:txBody>
      </p:sp>
      <p:sp>
        <p:nvSpPr>
          <p:cNvPr id="28700" name="Rectangle 44"/>
          <p:cNvSpPr>
            <a:spLocks noChangeArrowheads="1"/>
          </p:cNvSpPr>
          <p:nvPr/>
        </p:nvSpPr>
        <p:spPr bwMode="auto">
          <a:xfrm>
            <a:off x="8839200" y="4200525"/>
            <a:ext cx="609600" cy="433388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01" name="TextBox 45"/>
          <p:cNvSpPr txBox="1">
            <a:spLocks noChangeArrowheads="1"/>
          </p:cNvSpPr>
          <p:nvPr/>
        </p:nvSpPr>
        <p:spPr bwMode="auto">
          <a:xfrm>
            <a:off x="8839200" y="4186238"/>
            <a:ext cx="611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output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Arial" charset="0"/>
              </a:rPr>
              <a:t>file 1</a:t>
            </a:r>
          </a:p>
        </p:txBody>
      </p:sp>
      <p:sp>
        <p:nvSpPr>
          <p:cNvPr id="28702" name="Rectangle 46"/>
          <p:cNvSpPr>
            <a:spLocks noChangeArrowheads="1"/>
          </p:cNvSpPr>
          <p:nvPr/>
        </p:nvSpPr>
        <p:spPr bwMode="auto">
          <a:xfrm>
            <a:off x="5943600" y="30099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03" name="Rectangle 47"/>
          <p:cNvSpPr>
            <a:spLocks noChangeArrowheads="1"/>
          </p:cNvSpPr>
          <p:nvPr/>
        </p:nvSpPr>
        <p:spPr bwMode="auto">
          <a:xfrm>
            <a:off x="6096000" y="30099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04" name="Rectangle 48"/>
          <p:cNvSpPr>
            <a:spLocks noChangeArrowheads="1"/>
          </p:cNvSpPr>
          <p:nvPr/>
        </p:nvSpPr>
        <p:spPr bwMode="auto">
          <a:xfrm>
            <a:off x="5943600" y="38481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05" name="Rectangle 49"/>
          <p:cNvSpPr>
            <a:spLocks noChangeArrowheads="1"/>
          </p:cNvSpPr>
          <p:nvPr/>
        </p:nvSpPr>
        <p:spPr bwMode="auto">
          <a:xfrm>
            <a:off x="6096000" y="38481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06" name="Rectangle 50"/>
          <p:cNvSpPr>
            <a:spLocks noChangeArrowheads="1"/>
          </p:cNvSpPr>
          <p:nvPr/>
        </p:nvSpPr>
        <p:spPr bwMode="auto">
          <a:xfrm>
            <a:off x="5943600" y="46863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707" name="Rectangle 51"/>
          <p:cNvSpPr>
            <a:spLocks noChangeArrowheads="1"/>
          </p:cNvSpPr>
          <p:nvPr/>
        </p:nvSpPr>
        <p:spPr bwMode="auto">
          <a:xfrm>
            <a:off x="6096000" y="46863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28708" name="Curved Connector 53"/>
          <p:cNvCxnSpPr>
            <a:cxnSpLocks noChangeShapeType="1"/>
            <a:stCxn id="28674" idx="3"/>
            <a:endCxn id="28684" idx="2"/>
          </p:cNvCxnSpPr>
          <p:nvPr/>
        </p:nvCxnSpPr>
        <p:spPr bwMode="auto">
          <a:xfrm flipV="1">
            <a:off x="3505200" y="3200400"/>
            <a:ext cx="533400" cy="242888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09" name="Curved Connector 55"/>
          <p:cNvCxnSpPr>
            <a:cxnSpLocks noChangeShapeType="1"/>
            <a:stCxn id="28677" idx="3"/>
            <a:endCxn id="28684" idx="3"/>
          </p:cNvCxnSpPr>
          <p:nvPr/>
        </p:nvCxnSpPr>
        <p:spPr bwMode="auto">
          <a:xfrm flipV="1">
            <a:off x="3492500" y="3362326"/>
            <a:ext cx="668338" cy="309563"/>
          </a:xfrm>
          <a:prstGeom prst="curvedConnector2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0" name="Curved Connector 55"/>
          <p:cNvCxnSpPr>
            <a:cxnSpLocks noChangeShapeType="1"/>
            <a:stCxn id="28681" idx="3"/>
            <a:endCxn id="28688" idx="1"/>
          </p:cNvCxnSpPr>
          <p:nvPr/>
        </p:nvCxnSpPr>
        <p:spPr bwMode="auto">
          <a:xfrm>
            <a:off x="3492500" y="4129089"/>
            <a:ext cx="668338" cy="585787"/>
          </a:xfrm>
          <a:prstGeom prst="curvedConnector2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1" name="Straight Arrow Connector 66"/>
          <p:cNvCxnSpPr>
            <a:cxnSpLocks noChangeShapeType="1"/>
            <a:stCxn id="28678" idx="3"/>
            <a:endCxn id="28686" idx="2"/>
          </p:cNvCxnSpPr>
          <p:nvPr/>
        </p:nvCxnSpPr>
        <p:spPr bwMode="auto">
          <a:xfrm>
            <a:off x="3505200" y="3900488"/>
            <a:ext cx="533400" cy="138112"/>
          </a:xfrm>
          <a:prstGeom prst="straightConnector1">
            <a:avLst/>
          </a:prstGeom>
          <a:noFill/>
          <a:ln w="222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2" name="Straight Arrow Connector 68"/>
          <p:cNvCxnSpPr>
            <a:cxnSpLocks noChangeShapeType="1"/>
            <a:stCxn id="28682" idx="3"/>
            <a:endCxn id="28686" idx="3"/>
          </p:cNvCxnSpPr>
          <p:nvPr/>
        </p:nvCxnSpPr>
        <p:spPr bwMode="auto">
          <a:xfrm flipV="1">
            <a:off x="3505200" y="4200526"/>
            <a:ext cx="655638" cy="157163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3" name="Straight Arrow Connector 72"/>
          <p:cNvCxnSpPr>
            <a:cxnSpLocks noChangeShapeType="1"/>
            <a:stCxn id="28684" idx="6"/>
            <a:endCxn id="28702" idx="1"/>
          </p:cNvCxnSpPr>
          <p:nvPr/>
        </p:nvCxnSpPr>
        <p:spPr bwMode="auto">
          <a:xfrm>
            <a:off x="4876800" y="3200400"/>
            <a:ext cx="1066800" cy="1588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4" name="Straight Arrow Connector 75"/>
          <p:cNvCxnSpPr>
            <a:cxnSpLocks noChangeShapeType="1"/>
          </p:cNvCxnSpPr>
          <p:nvPr/>
        </p:nvCxnSpPr>
        <p:spPr bwMode="auto">
          <a:xfrm>
            <a:off x="4876800" y="4037014"/>
            <a:ext cx="1066800" cy="3175"/>
          </a:xfrm>
          <a:prstGeom prst="straightConnector1">
            <a:avLst/>
          </a:prstGeom>
          <a:noFill/>
          <a:ln w="222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5" name="Straight Arrow Connector 78"/>
          <p:cNvCxnSpPr>
            <a:cxnSpLocks noChangeShapeType="1"/>
          </p:cNvCxnSpPr>
          <p:nvPr/>
        </p:nvCxnSpPr>
        <p:spPr bwMode="auto">
          <a:xfrm>
            <a:off x="4876800" y="4875214"/>
            <a:ext cx="1066800" cy="3175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6" name="Straight Arrow Connector 81"/>
          <p:cNvCxnSpPr>
            <a:cxnSpLocks noChangeShapeType="1"/>
            <a:stCxn id="28690" idx="6"/>
            <a:endCxn id="28699" idx="1"/>
          </p:cNvCxnSpPr>
          <p:nvPr/>
        </p:nvCxnSpPr>
        <p:spPr bwMode="auto">
          <a:xfrm>
            <a:off x="8153401" y="3659188"/>
            <a:ext cx="684213" cy="0"/>
          </a:xfrm>
          <a:prstGeom prst="straightConnector1">
            <a:avLst/>
          </a:prstGeom>
          <a:noFill/>
          <a:ln w="222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7" name="Straight Arrow Connector 84"/>
          <p:cNvCxnSpPr>
            <a:cxnSpLocks noChangeShapeType="1"/>
            <a:stCxn id="28692" idx="6"/>
            <a:endCxn id="28701" idx="1"/>
          </p:cNvCxnSpPr>
          <p:nvPr/>
        </p:nvCxnSpPr>
        <p:spPr bwMode="auto">
          <a:xfrm>
            <a:off x="8153400" y="4418013"/>
            <a:ext cx="685800" cy="0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8" name="Straight Arrow Connector 90"/>
          <p:cNvCxnSpPr>
            <a:cxnSpLocks noChangeShapeType="1"/>
            <a:stCxn id="28705" idx="3"/>
            <a:endCxn id="28690" idx="2"/>
          </p:cNvCxnSpPr>
          <p:nvPr/>
        </p:nvCxnSpPr>
        <p:spPr bwMode="auto">
          <a:xfrm flipV="1">
            <a:off x="6248400" y="3659188"/>
            <a:ext cx="1066800" cy="379412"/>
          </a:xfrm>
          <a:prstGeom prst="straightConnector1">
            <a:avLst/>
          </a:prstGeom>
          <a:noFill/>
          <a:ln w="222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9" name="Straight Arrow Connector 93"/>
          <p:cNvCxnSpPr>
            <a:cxnSpLocks noChangeShapeType="1"/>
            <a:stCxn id="28705" idx="3"/>
            <a:endCxn id="28692" idx="2"/>
          </p:cNvCxnSpPr>
          <p:nvPr/>
        </p:nvCxnSpPr>
        <p:spPr bwMode="auto">
          <a:xfrm>
            <a:off x="6248400" y="4038601"/>
            <a:ext cx="1066800" cy="379413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20" name="Curved Connector 98"/>
          <p:cNvCxnSpPr>
            <a:cxnSpLocks noChangeShapeType="1"/>
            <a:stCxn id="28703" idx="3"/>
            <a:endCxn id="28690" idx="1"/>
          </p:cNvCxnSpPr>
          <p:nvPr/>
        </p:nvCxnSpPr>
        <p:spPr bwMode="auto">
          <a:xfrm>
            <a:off x="6248400" y="3200400"/>
            <a:ext cx="1189038" cy="298450"/>
          </a:xfrm>
          <a:prstGeom prst="curvedConnector2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21" name="Curved Connector 98"/>
          <p:cNvCxnSpPr>
            <a:cxnSpLocks noChangeShapeType="1"/>
          </p:cNvCxnSpPr>
          <p:nvPr/>
        </p:nvCxnSpPr>
        <p:spPr bwMode="auto">
          <a:xfrm>
            <a:off x="6248400" y="3200400"/>
            <a:ext cx="1143000" cy="10668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22" name="Curved Connector 98"/>
          <p:cNvCxnSpPr>
            <a:cxnSpLocks noChangeShapeType="1"/>
            <a:stCxn id="28707" idx="3"/>
          </p:cNvCxnSpPr>
          <p:nvPr/>
        </p:nvCxnSpPr>
        <p:spPr bwMode="auto">
          <a:xfrm flipV="1">
            <a:off x="6248400" y="3810000"/>
            <a:ext cx="1143000" cy="10668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23" name="Curved Connector 98"/>
          <p:cNvCxnSpPr>
            <a:cxnSpLocks noChangeShapeType="1"/>
            <a:stCxn id="28707" idx="3"/>
            <a:endCxn id="28692" idx="3"/>
          </p:cNvCxnSpPr>
          <p:nvPr/>
        </p:nvCxnSpPr>
        <p:spPr bwMode="auto">
          <a:xfrm flipV="1">
            <a:off x="6248400" y="4578350"/>
            <a:ext cx="1189038" cy="298450"/>
          </a:xfrm>
          <a:prstGeom prst="curvedConnector2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25" name="Straight Arrow Connector 120"/>
          <p:cNvCxnSpPr>
            <a:cxnSpLocks noChangeShapeType="1"/>
            <a:stCxn id="28696" idx="4"/>
            <a:endCxn id="28694" idx="0"/>
          </p:cNvCxnSpPr>
          <p:nvPr/>
        </p:nvCxnSpPr>
        <p:spPr bwMode="auto">
          <a:xfrm rot="5400000">
            <a:off x="5943601" y="1943101"/>
            <a:ext cx="381000" cy="3175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8727" name="Straight Arrow Connector 127"/>
          <p:cNvCxnSpPr>
            <a:cxnSpLocks noChangeShapeType="1"/>
            <a:stCxn id="28694" idx="3"/>
          </p:cNvCxnSpPr>
          <p:nvPr/>
        </p:nvCxnSpPr>
        <p:spPr bwMode="auto">
          <a:xfrm rot="5400000">
            <a:off x="5056982" y="2343944"/>
            <a:ext cx="600075" cy="960438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8728" name="Straight Arrow Connector 133"/>
          <p:cNvCxnSpPr>
            <a:cxnSpLocks noChangeShapeType="1"/>
            <a:stCxn id="28694" idx="5"/>
          </p:cNvCxnSpPr>
          <p:nvPr/>
        </p:nvCxnSpPr>
        <p:spPr bwMode="auto">
          <a:xfrm rot="16200000" flipH="1">
            <a:off x="6534945" y="2420145"/>
            <a:ext cx="904875" cy="1112837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28730" name="TextBox 137"/>
          <p:cNvSpPr txBox="1">
            <a:spLocks noChangeArrowheads="1"/>
          </p:cNvSpPr>
          <p:nvPr/>
        </p:nvSpPr>
        <p:spPr bwMode="auto">
          <a:xfrm>
            <a:off x="6096001" y="1752600"/>
            <a:ext cx="80983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FF0000"/>
                </a:solidFill>
                <a:latin typeface="Arial" charset="0"/>
              </a:rPr>
              <a:t>(1) submit</a:t>
            </a:r>
          </a:p>
        </p:txBody>
      </p:sp>
      <p:sp>
        <p:nvSpPr>
          <p:cNvPr id="28732" name="TextBox 139"/>
          <p:cNvSpPr txBox="1">
            <a:spLocks noChangeArrowheads="1"/>
          </p:cNvSpPr>
          <p:nvPr/>
        </p:nvSpPr>
        <p:spPr bwMode="auto">
          <a:xfrm>
            <a:off x="4876801" y="2633663"/>
            <a:ext cx="127310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FF0000"/>
                </a:solidFill>
                <a:latin typeface="Arial" charset="0"/>
              </a:rPr>
              <a:t>(2) schedule map</a:t>
            </a:r>
          </a:p>
        </p:txBody>
      </p:sp>
      <p:sp>
        <p:nvSpPr>
          <p:cNvPr id="28733" name="TextBox 140"/>
          <p:cNvSpPr txBox="1">
            <a:spLocks noChangeArrowheads="1"/>
          </p:cNvSpPr>
          <p:nvPr/>
        </p:nvSpPr>
        <p:spPr bwMode="auto">
          <a:xfrm>
            <a:off x="6266000" y="2633990"/>
            <a:ext cx="14302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FF0000"/>
                </a:solidFill>
                <a:latin typeface="Arial" charset="0"/>
              </a:rPr>
              <a:t>(2) schedule reduce</a:t>
            </a:r>
          </a:p>
        </p:txBody>
      </p:sp>
      <p:sp>
        <p:nvSpPr>
          <p:cNvPr id="28734" name="TextBox 141"/>
          <p:cNvSpPr txBox="1">
            <a:spLocks noChangeArrowheads="1"/>
          </p:cNvSpPr>
          <p:nvPr/>
        </p:nvSpPr>
        <p:spPr bwMode="auto">
          <a:xfrm>
            <a:off x="3514726" y="3657600"/>
            <a:ext cx="67627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FF0000"/>
                </a:solidFill>
                <a:latin typeface="Arial" charset="0"/>
              </a:rPr>
              <a:t>(3) read</a:t>
            </a:r>
          </a:p>
        </p:txBody>
      </p:sp>
      <p:sp>
        <p:nvSpPr>
          <p:cNvPr id="28735" name="TextBox 142"/>
          <p:cNvSpPr txBox="1">
            <a:spLocks noChangeArrowheads="1"/>
          </p:cNvSpPr>
          <p:nvPr/>
        </p:nvSpPr>
        <p:spPr bwMode="auto">
          <a:xfrm>
            <a:off x="4876800" y="3776664"/>
            <a:ext cx="10223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FF0000"/>
                </a:solidFill>
                <a:latin typeface="Arial" charset="0"/>
              </a:rPr>
              <a:t>(4) local write</a:t>
            </a:r>
          </a:p>
        </p:txBody>
      </p:sp>
      <p:sp>
        <p:nvSpPr>
          <p:cNvPr id="28736" name="TextBox 143"/>
          <p:cNvSpPr txBox="1">
            <a:spLocks noChangeArrowheads="1"/>
          </p:cNvSpPr>
          <p:nvPr/>
        </p:nvSpPr>
        <p:spPr bwMode="auto">
          <a:xfrm>
            <a:off x="6086476" y="3505200"/>
            <a:ext cx="11525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FF0000"/>
                </a:solidFill>
                <a:latin typeface="Arial" charset="0"/>
              </a:rPr>
              <a:t>(5) remote read</a:t>
            </a:r>
          </a:p>
        </p:txBody>
      </p:sp>
      <p:sp>
        <p:nvSpPr>
          <p:cNvPr id="28737" name="TextBox 144"/>
          <p:cNvSpPr txBox="1">
            <a:spLocks noChangeArrowheads="1"/>
          </p:cNvSpPr>
          <p:nvPr/>
        </p:nvSpPr>
        <p:spPr bwMode="auto">
          <a:xfrm>
            <a:off x="8147050" y="3395664"/>
            <a:ext cx="6921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FF0000"/>
                </a:solidFill>
                <a:latin typeface="Arial" charset="0"/>
              </a:rPr>
              <a:t>(6) write</a:t>
            </a:r>
          </a:p>
        </p:txBody>
      </p:sp>
      <p:sp>
        <p:nvSpPr>
          <p:cNvPr id="28738" name="TextBox 145"/>
          <p:cNvSpPr txBox="1">
            <a:spLocks noChangeArrowheads="1"/>
          </p:cNvSpPr>
          <p:nvPr/>
        </p:nvSpPr>
        <p:spPr bwMode="auto">
          <a:xfrm>
            <a:off x="2895601" y="5267326"/>
            <a:ext cx="6207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</a:rPr>
              <a:t>Input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</a:rPr>
              <a:t>files</a:t>
            </a:r>
          </a:p>
        </p:txBody>
      </p:sp>
      <p:sp>
        <p:nvSpPr>
          <p:cNvPr id="28739" name="TextBox 146"/>
          <p:cNvSpPr txBox="1">
            <a:spLocks noChangeArrowheads="1"/>
          </p:cNvSpPr>
          <p:nvPr/>
        </p:nvSpPr>
        <p:spPr bwMode="auto">
          <a:xfrm>
            <a:off x="4141789" y="5267326"/>
            <a:ext cx="701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</a:rPr>
              <a:t>Map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</a:rPr>
              <a:t>phase</a:t>
            </a:r>
          </a:p>
        </p:txBody>
      </p:sp>
      <p:sp>
        <p:nvSpPr>
          <p:cNvPr id="28740" name="TextBox 147"/>
          <p:cNvSpPr txBox="1">
            <a:spLocks noChangeArrowheads="1"/>
          </p:cNvSpPr>
          <p:nvPr/>
        </p:nvSpPr>
        <p:spPr bwMode="auto">
          <a:xfrm>
            <a:off x="5278438" y="5267326"/>
            <a:ext cx="16557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</a:rPr>
              <a:t>Intermediate files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</a:rPr>
              <a:t>(on local disk)</a:t>
            </a:r>
          </a:p>
        </p:txBody>
      </p:sp>
      <p:sp>
        <p:nvSpPr>
          <p:cNvPr id="28741" name="TextBox 148"/>
          <p:cNvSpPr txBox="1">
            <a:spLocks noChangeArrowheads="1"/>
          </p:cNvSpPr>
          <p:nvPr/>
        </p:nvSpPr>
        <p:spPr bwMode="auto">
          <a:xfrm>
            <a:off x="7458075" y="5267326"/>
            <a:ext cx="831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</a:rPr>
              <a:t>Reduce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</a:rPr>
              <a:t>phase</a:t>
            </a:r>
          </a:p>
        </p:txBody>
      </p:sp>
      <p:sp>
        <p:nvSpPr>
          <p:cNvPr id="28742" name="TextBox 149"/>
          <p:cNvSpPr txBox="1">
            <a:spLocks noChangeArrowheads="1"/>
          </p:cNvSpPr>
          <p:nvPr/>
        </p:nvSpPr>
        <p:spPr bwMode="auto">
          <a:xfrm>
            <a:off x="8839200" y="5267326"/>
            <a:ext cx="769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</a:rPr>
              <a:t>Output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  <a:latin typeface="Arial" charset="0"/>
              </a:rPr>
              <a:t>files</a:t>
            </a:r>
          </a:p>
        </p:txBody>
      </p:sp>
      <p:sp>
        <p:nvSpPr>
          <p:cNvPr id="28743" name="TextBox 2"/>
          <p:cNvSpPr txBox="1">
            <a:spLocks noChangeArrowheads="1"/>
          </p:cNvSpPr>
          <p:nvPr/>
        </p:nvSpPr>
        <p:spPr bwMode="auto">
          <a:xfrm>
            <a:off x="1524000" y="6611939"/>
            <a:ext cx="3124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Arial" charset="0"/>
              </a:rPr>
              <a:t>Adapted from (Dean and </a:t>
            </a:r>
            <a:r>
              <a:rPr lang="en-US" sz="1000" dirty="0" err="1">
                <a:solidFill>
                  <a:srgbClr val="000000"/>
                </a:solidFill>
                <a:latin typeface="Arial" charset="0"/>
              </a:rPr>
              <a:t>Ghemawat</a:t>
            </a:r>
            <a:r>
              <a:rPr lang="en-US" sz="1000" dirty="0">
                <a:solidFill>
                  <a:srgbClr val="000000"/>
                </a:solidFill>
                <a:latin typeface="Arial" charset="0"/>
              </a:rPr>
              <a:t>, OSDI 2004)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662920" y="152401"/>
            <a:ext cx="2604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 dirty="0">
                <a:solidFill>
                  <a:srgbClr val="000000"/>
                </a:solidFill>
                <a:latin typeface="Gill Sans"/>
                <a:cs typeface="Gill Sans"/>
              </a:rPr>
              <a:t>Physical View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3932849" y="5887969"/>
            <a:ext cx="1119554" cy="67627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600" b="1" dirty="0" smtClean="0">
                <a:latin typeface="Arial" charset="0"/>
              </a:rPr>
              <a:t>Split phase</a:t>
            </a:r>
            <a:endParaRPr kumimoji="0" lang="en-I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7159873" y="5916371"/>
            <a:ext cx="1474176" cy="67627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600" b="1" dirty="0" smtClean="0">
                <a:latin typeface="Arial" charset="0"/>
              </a:rPr>
              <a:t>combine  phase</a:t>
            </a:r>
            <a:endParaRPr kumimoji="0" lang="en-I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2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6248400" y="1981200"/>
            <a:ext cx="1981200" cy="9144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35"/>
          <p:cNvSpPr>
            <a:spLocks noChangeArrowheads="1"/>
          </p:cNvSpPr>
          <p:nvPr/>
        </p:nvSpPr>
        <p:spPr bwMode="auto">
          <a:xfrm>
            <a:off x="6248400" y="2286000"/>
            <a:ext cx="1981200" cy="6096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200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4114800" y="1981200"/>
            <a:ext cx="1981200" cy="9144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6"/>
          <p:cNvSpPr>
            <a:spLocks noChangeArrowheads="1"/>
          </p:cNvSpPr>
          <p:nvPr/>
        </p:nvSpPr>
        <p:spPr bwMode="auto">
          <a:xfrm>
            <a:off x="5181600" y="3352800"/>
            <a:ext cx="1981200" cy="16002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6"/>
          <p:cNvSpPr>
            <a:spLocks noChangeArrowheads="1"/>
          </p:cNvSpPr>
          <p:nvPr/>
        </p:nvSpPr>
        <p:spPr bwMode="auto">
          <a:xfrm>
            <a:off x="7239000" y="3352800"/>
            <a:ext cx="1981200" cy="16002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6"/>
          <p:cNvSpPr>
            <a:spLocks noChangeArrowheads="1"/>
          </p:cNvSpPr>
          <p:nvPr/>
        </p:nvSpPr>
        <p:spPr bwMode="auto">
          <a:xfrm>
            <a:off x="3124200" y="3352800"/>
            <a:ext cx="1981200" cy="16002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3" name="Straight Arrow Connector 53"/>
          <p:cNvCxnSpPr>
            <a:cxnSpLocks noChangeShapeType="1"/>
            <a:stCxn id="107" idx="2"/>
            <a:endCxn id="70" idx="0"/>
          </p:cNvCxnSpPr>
          <p:nvPr/>
        </p:nvCxnSpPr>
        <p:spPr bwMode="auto">
          <a:xfrm rot="5400000">
            <a:off x="4038600" y="2819400"/>
            <a:ext cx="1143000" cy="9906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4" name="Straight Arrow Connector 53"/>
          <p:cNvCxnSpPr>
            <a:cxnSpLocks noChangeShapeType="1"/>
            <a:stCxn id="107" idx="2"/>
            <a:endCxn id="82" idx="0"/>
          </p:cNvCxnSpPr>
          <p:nvPr/>
        </p:nvCxnSpPr>
        <p:spPr bwMode="auto">
          <a:xfrm rot="16200000" flipH="1">
            <a:off x="5067300" y="2781300"/>
            <a:ext cx="1143000" cy="10668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5" name="Straight Arrow Connector 53"/>
          <p:cNvCxnSpPr>
            <a:cxnSpLocks noChangeShapeType="1"/>
            <a:stCxn id="107" idx="2"/>
            <a:endCxn id="94" idx="0"/>
          </p:cNvCxnSpPr>
          <p:nvPr/>
        </p:nvCxnSpPr>
        <p:spPr bwMode="auto">
          <a:xfrm rot="16200000" flipH="1">
            <a:off x="6096000" y="1752600"/>
            <a:ext cx="1143000" cy="31242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6" name="Straight Arrow Connector 53"/>
          <p:cNvCxnSpPr>
            <a:cxnSpLocks noChangeShapeType="1"/>
            <a:stCxn id="109" idx="2"/>
            <a:endCxn id="79" idx="0"/>
          </p:cNvCxnSpPr>
          <p:nvPr/>
        </p:nvCxnSpPr>
        <p:spPr bwMode="auto">
          <a:xfrm rot="5400000">
            <a:off x="5295900" y="1562100"/>
            <a:ext cx="762000" cy="31242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ash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7" name="Straight Arrow Connector 53"/>
          <p:cNvCxnSpPr>
            <a:cxnSpLocks noChangeShapeType="1"/>
            <a:stCxn id="109" idx="2"/>
            <a:endCxn id="91" idx="0"/>
          </p:cNvCxnSpPr>
          <p:nvPr/>
        </p:nvCxnSpPr>
        <p:spPr bwMode="auto">
          <a:xfrm rot="5400000">
            <a:off x="6324600" y="2590800"/>
            <a:ext cx="762000" cy="10668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ash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8" name="Straight Arrow Connector 53"/>
          <p:cNvCxnSpPr>
            <a:cxnSpLocks noChangeShapeType="1"/>
            <a:stCxn id="109" idx="2"/>
            <a:endCxn id="103" idx="0"/>
          </p:cNvCxnSpPr>
          <p:nvPr/>
        </p:nvCxnSpPr>
        <p:spPr bwMode="auto">
          <a:xfrm rot="16200000" flipH="1">
            <a:off x="7353300" y="2628900"/>
            <a:ext cx="762000" cy="9906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ash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9" name="Rectangle 6"/>
          <p:cNvSpPr>
            <a:spLocks noChangeArrowheads="1"/>
          </p:cNvSpPr>
          <p:nvPr/>
        </p:nvSpPr>
        <p:spPr bwMode="auto">
          <a:xfrm>
            <a:off x="3276600" y="3886200"/>
            <a:ext cx="1676400" cy="609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3276600" y="3886200"/>
            <a:ext cx="1676400" cy="304800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200" b="1" kern="0" dirty="0" err="1">
                <a:solidFill>
                  <a:sysClr val="window" lastClr="FFFFFF"/>
                </a:solidFill>
                <a:latin typeface="Arial" pitchFamily="34" charset="0"/>
                <a:cs typeface="Arial" pitchFamily="34" charset="0"/>
              </a:rPr>
              <a:t>datanode</a:t>
            </a:r>
            <a:r>
              <a:rPr lang="en-US" sz="1200" b="1" kern="0" dirty="0">
                <a:solidFill>
                  <a:sysClr val="window" lastClr="FFFFFF"/>
                </a:solidFill>
                <a:latin typeface="Arial" pitchFamily="34" charset="0"/>
                <a:cs typeface="Arial" pitchFamily="34" charset="0"/>
              </a:rPr>
              <a:t> daemon</a:t>
            </a: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3276600" y="4191000"/>
            <a:ext cx="1676400" cy="3048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200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Linux file system</a:t>
            </a:r>
          </a:p>
        </p:txBody>
      </p:sp>
      <p:sp>
        <p:nvSpPr>
          <p:cNvPr id="72" name="Flowchart: Magnetic Disk 36"/>
          <p:cNvSpPr>
            <a:spLocks noChangeArrowheads="1"/>
          </p:cNvSpPr>
          <p:nvPr/>
        </p:nvSpPr>
        <p:spPr bwMode="auto">
          <a:xfrm>
            <a:off x="3546902" y="4572001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Flowchart: Magnetic Disk 37"/>
          <p:cNvSpPr>
            <a:spLocks noChangeArrowheads="1"/>
          </p:cNvSpPr>
          <p:nvPr/>
        </p:nvSpPr>
        <p:spPr bwMode="auto">
          <a:xfrm>
            <a:off x="4080302" y="4572001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4" name="Straight Connector 38"/>
          <p:cNvCxnSpPr>
            <a:cxnSpLocks noChangeShapeType="1"/>
          </p:cNvCxnSpPr>
          <p:nvPr/>
        </p:nvCxnSpPr>
        <p:spPr bwMode="auto">
          <a:xfrm rot="5400000">
            <a:off x="3280203" y="4610102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75" name="Straight Connector 39"/>
          <p:cNvCxnSpPr>
            <a:cxnSpLocks noChangeShapeType="1"/>
            <a:endCxn id="72" idx="2"/>
          </p:cNvCxnSpPr>
          <p:nvPr/>
        </p:nvCxnSpPr>
        <p:spPr bwMode="auto">
          <a:xfrm>
            <a:off x="3394502" y="4724401"/>
            <a:ext cx="152400" cy="1588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76" name="Straight Connector 40"/>
          <p:cNvCxnSpPr>
            <a:cxnSpLocks noChangeShapeType="1"/>
          </p:cNvCxnSpPr>
          <p:nvPr/>
        </p:nvCxnSpPr>
        <p:spPr bwMode="auto">
          <a:xfrm rot="5400000">
            <a:off x="3813603" y="4608514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77" name="Straight Connector 41"/>
          <p:cNvCxnSpPr>
            <a:cxnSpLocks noChangeShapeType="1"/>
          </p:cNvCxnSpPr>
          <p:nvPr/>
        </p:nvCxnSpPr>
        <p:spPr bwMode="auto">
          <a:xfrm>
            <a:off x="3927902" y="4722815"/>
            <a:ext cx="1524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sp>
        <p:nvSpPr>
          <p:cNvPr id="78" name="TextBox 42"/>
          <p:cNvSpPr txBox="1">
            <a:spLocks noChangeArrowheads="1"/>
          </p:cNvSpPr>
          <p:nvPr/>
        </p:nvSpPr>
        <p:spPr bwMode="auto">
          <a:xfrm>
            <a:off x="4537502" y="4538664"/>
            <a:ext cx="3898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3276600" y="3505200"/>
            <a:ext cx="167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tasktracker</a:t>
            </a:r>
            <a:r>
              <a:rPr lang="en-US" sz="1200" b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daemon</a:t>
            </a:r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3124200" y="4953000"/>
            <a:ext cx="198120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200" b="1" kern="0" dirty="0">
                <a:solidFill>
                  <a:sysClr val="window" lastClr="FFFFFF"/>
                </a:solidFill>
                <a:latin typeface="Arial" pitchFamily="34" charset="0"/>
                <a:cs typeface="Arial" pitchFamily="34" charset="0"/>
              </a:rPr>
              <a:t>worker node</a:t>
            </a:r>
          </a:p>
        </p:txBody>
      </p:sp>
      <p:sp>
        <p:nvSpPr>
          <p:cNvPr id="81" name="Rectangle 6"/>
          <p:cNvSpPr>
            <a:spLocks noChangeArrowheads="1"/>
          </p:cNvSpPr>
          <p:nvPr/>
        </p:nvSpPr>
        <p:spPr bwMode="auto">
          <a:xfrm>
            <a:off x="5334000" y="3886200"/>
            <a:ext cx="1676400" cy="609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Rectangle 4"/>
          <p:cNvSpPr>
            <a:spLocks noChangeArrowheads="1"/>
          </p:cNvSpPr>
          <p:nvPr/>
        </p:nvSpPr>
        <p:spPr bwMode="auto">
          <a:xfrm>
            <a:off x="5334000" y="3886200"/>
            <a:ext cx="1676400" cy="304800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200" b="1" kern="0" dirty="0" err="1">
                <a:solidFill>
                  <a:sysClr val="window" lastClr="FFFFFF"/>
                </a:solidFill>
                <a:latin typeface="Arial" pitchFamily="34" charset="0"/>
                <a:cs typeface="Arial" pitchFamily="34" charset="0"/>
              </a:rPr>
              <a:t>datanode</a:t>
            </a:r>
            <a:r>
              <a:rPr lang="en-US" sz="1200" b="1" kern="0" dirty="0">
                <a:solidFill>
                  <a:sysClr val="window" lastClr="FFFFFF"/>
                </a:solidFill>
                <a:latin typeface="Arial" pitchFamily="34" charset="0"/>
                <a:cs typeface="Arial" pitchFamily="34" charset="0"/>
              </a:rPr>
              <a:t> daemon</a:t>
            </a:r>
          </a:p>
        </p:txBody>
      </p:sp>
      <p:sp>
        <p:nvSpPr>
          <p:cNvPr id="83" name="Rectangle 35"/>
          <p:cNvSpPr>
            <a:spLocks noChangeArrowheads="1"/>
          </p:cNvSpPr>
          <p:nvPr/>
        </p:nvSpPr>
        <p:spPr bwMode="auto">
          <a:xfrm>
            <a:off x="5334000" y="4191000"/>
            <a:ext cx="1676400" cy="3048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200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Linux file system</a:t>
            </a:r>
          </a:p>
        </p:txBody>
      </p:sp>
      <p:sp>
        <p:nvSpPr>
          <p:cNvPr id="84" name="Flowchart: Magnetic Disk 36"/>
          <p:cNvSpPr>
            <a:spLocks noChangeArrowheads="1"/>
          </p:cNvSpPr>
          <p:nvPr/>
        </p:nvSpPr>
        <p:spPr bwMode="auto">
          <a:xfrm>
            <a:off x="5604302" y="4572001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Flowchart: Magnetic Disk 37"/>
          <p:cNvSpPr>
            <a:spLocks noChangeArrowheads="1"/>
          </p:cNvSpPr>
          <p:nvPr/>
        </p:nvSpPr>
        <p:spPr bwMode="auto">
          <a:xfrm>
            <a:off x="6137702" y="4572001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6" name="Straight Connector 38"/>
          <p:cNvCxnSpPr>
            <a:cxnSpLocks noChangeShapeType="1"/>
          </p:cNvCxnSpPr>
          <p:nvPr/>
        </p:nvCxnSpPr>
        <p:spPr bwMode="auto">
          <a:xfrm rot="5400000">
            <a:off x="5337603" y="4610102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87" name="Straight Connector 39"/>
          <p:cNvCxnSpPr>
            <a:cxnSpLocks noChangeShapeType="1"/>
            <a:endCxn id="84" idx="2"/>
          </p:cNvCxnSpPr>
          <p:nvPr/>
        </p:nvCxnSpPr>
        <p:spPr bwMode="auto">
          <a:xfrm>
            <a:off x="5451902" y="4724401"/>
            <a:ext cx="152400" cy="1588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88" name="Straight Connector 40"/>
          <p:cNvCxnSpPr>
            <a:cxnSpLocks noChangeShapeType="1"/>
          </p:cNvCxnSpPr>
          <p:nvPr/>
        </p:nvCxnSpPr>
        <p:spPr bwMode="auto">
          <a:xfrm rot="5400000">
            <a:off x="5871003" y="4608514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89" name="Straight Connector 41"/>
          <p:cNvCxnSpPr>
            <a:cxnSpLocks noChangeShapeType="1"/>
          </p:cNvCxnSpPr>
          <p:nvPr/>
        </p:nvCxnSpPr>
        <p:spPr bwMode="auto">
          <a:xfrm>
            <a:off x="5985302" y="4722815"/>
            <a:ext cx="1524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sp>
        <p:nvSpPr>
          <p:cNvPr id="90" name="TextBox 42"/>
          <p:cNvSpPr txBox="1">
            <a:spLocks noChangeArrowheads="1"/>
          </p:cNvSpPr>
          <p:nvPr/>
        </p:nvSpPr>
        <p:spPr bwMode="auto">
          <a:xfrm>
            <a:off x="6594902" y="4538664"/>
            <a:ext cx="3898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91" name="Rectangle 4"/>
          <p:cNvSpPr>
            <a:spLocks noChangeArrowheads="1"/>
          </p:cNvSpPr>
          <p:nvPr/>
        </p:nvSpPr>
        <p:spPr bwMode="auto">
          <a:xfrm>
            <a:off x="5334000" y="3505200"/>
            <a:ext cx="167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tasktracker</a:t>
            </a:r>
            <a:r>
              <a:rPr lang="en-US" sz="1200" b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daemon</a:t>
            </a:r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5181600" y="4953000"/>
            <a:ext cx="198120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200" b="1" kern="0" dirty="0">
                <a:solidFill>
                  <a:sysClr val="window" lastClr="FFFFFF"/>
                </a:solidFill>
                <a:latin typeface="Arial" pitchFamily="34" charset="0"/>
                <a:cs typeface="Arial" pitchFamily="34" charset="0"/>
              </a:rPr>
              <a:t>worker node</a:t>
            </a:r>
          </a:p>
        </p:txBody>
      </p:sp>
      <p:sp>
        <p:nvSpPr>
          <p:cNvPr id="93" name="Rectangle 6"/>
          <p:cNvSpPr>
            <a:spLocks noChangeArrowheads="1"/>
          </p:cNvSpPr>
          <p:nvPr/>
        </p:nvSpPr>
        <p:spPr bwMode="auto">
          <a:xfrm>
            <a:off x="7391400" y="3886200"/>
            <a:ext cx="1676400" cy="609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Rectangle 4"/>
          <p:cNvSpPr>
            <a:spLocks noChangeArrowheads="1"/>
          </p:cNvSpPr>
          <p:nvPr/>
        </p:nvSpPr>
        <p:spPr bwMode="auto">
          <a:xfrm>
            <a:off x="7391400" y="3886200"/>
            <a:ext cx="1676400" cy="304800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200" b="1" kern="0" dirty="0" err="1">
                <a:solidFill>
                  <a:sysClr val="window" lastClr="FFFFFF"/>
                </a:solidFill>
                <a:latin typeface="Arial" pitchFamily="34" charset="0"/>
                <a:cs typeface="Arial" pitchFamily="34" charset="0"/>
              </a:rPr>
              <a:t>datanode</a:t>
            </a:r>
            <a:r>
              <a:rPr lang="en-US" sz="1200" b="1" kern="0" dirty="0">
                <a:solidFill>
                  <a:sysClr val="window" lastClr="FFFFFF"/>
                </a:solidFill>
                <a:latin typeface="Arial" pitchFamily="34" charset="0"/>
                <a:cs typeface="Arial" pitchFamily="34" charset="0"/>
              </a:rPr>
              <a:t> daemon</a:t>
            </a:r>
          </a:p>
        </p:txBody>
      </p:sp>
      <p:sp>
        <p:nvSpPr>
          <p:cNvPr id="95" name="Rectangle 35"/>
          <p:cNvSpPr>
            <a:spLocks noChangeArrowheads="1"/>
          </p:cNvSpPr>
          <p:nvPr/>
        </p:nvSpPr>
        <p:spPr bwMode="auto">
          <a:xfrm>
            <a:off x="7391400" y="4191000"/>
            <a:ext cx="1676400" cy="3048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200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Linux file system</a:t>
            </a:r>
          </a:p>
        </p:txBody>
      </p:sp>
      <p:sp>
        <p:nvSpPr>
          <p:cNvPr id="96" name="Flowchart: Magnetic Disk 36"/>
          <p:cNvSpPr>
            <a:spLocks noChangeArrowheads="1"/>
          </p:cNvSpPr>
          <p:nvPr/>
        </p:nvSpPr>
        <p:spPr bwMode="auto">
          <a:xfrm>
            <a:off x="7661702" y="4572001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Flowchart: Magnetic Disk 37"/>
          <p:cNvSpPr>
            <a:spLocks noChangeArrowheads="1"/>
          </p:cNvSpPr>
          <p:nvPr/>
        </p:nvSpPr>
        <p:spPr bwMode="auto">
          <a:xfrm>
            <a:off x="8195102" y="4572001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8" name="Straight Connector 38"/>
          <p:cNvCxnSpPr>
            <a:cxnSpLocks noChangeShapeType="1"/>
          </p:cNvCxnSpPr>
          <p:nvPr/>
        </p:nvCxnSpPr>
        <p:spPr bwMode="auto">
          <a:xfrm rot="5400000">
            <a:off x="7395003" y="4610102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99" name="Straight Connector 39"/>
          <p:cNvCxnSpPr>
            <a:cxnSpLocks noChangeShapeType="1"/>
            <a:endCxn id="96" idx="2"/>
          </p:cNvCxnSpPr>
          <p:nvPr/>
        </p:nvCxnSpPr>
        <p:spPr bwMode="auto">
          <a:xfrm>
            <a:off x="7509302" y="4724401"/>
            <a:ext cx="152400" cy="1588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100" name="Straight Connector 40"/>
          <p:cNvCxnSpPr>
            <a:cxnSpLocks noChangeShapeType="1"/>
          </p:cNvCxnSpPr>
          <p:nvPr/>
        </p:nvCxnSpPr>
        <p:spPr bwMode="auto">
          <a:xfrm rot="5400000">
            <a:off x="7928403" y="4608514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101" name="Straight Connector 41"/>
          <p:cNvCxnSpPr>
            <a:cxnSpLocks noChangeShapeType="1"/>
          </p:cNvCxnSpPr>
          <p:nvPr/>
        </p:nvCxnSpPr>
        <p:spPr bwMode="auto">
          <a:xfrm>
            <a:off x="8042702" y="4722815"/>
            <a:ext cx="1524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sp>
        <p:nvSpPr>
          <p:cNvPr id="102" name="TextBox 42"/>
          <p:cNvSpPr txBox="1">
            <a:spLocks noChangeArrowheads="1"/>
          </p:cNvSpPr>
          <p:nvPr/>
        </p:nvSpPr>
        <p:spPr bwMode="auto">
          <a:xfrm>
            <a:off x="8652302" y="4538664"/>
            <a:ext cx="3898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103" name="Rectangle 4"/>
          <p:cNvSpPr>
            <a:spLocks noChangeArrowheads="1"/>
          </p:cNvSpPr>
          <p:nvPr/>
        </p:nvSpPr>
        <p:spPr bwMode="auto">
          <a:xfrm>
            <a:off x="7391400" y="3505200"/>
            <a:ext cx="167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tasktracker</a:t>
            </a:r>
            <a:r>
              <a:rPr lang="en-US" sz="1200" b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daemon</a:t>
            </a:r>
          </a:p>
        </p:txBody>
      </p:sp>
      <p:sp>
        <p:nvSpPr>
          <p:cNvPr id="104" name="Rectangle 4"/>
          <p:cNvSpPr>
            <a:spLocks noChangeArrowheads="1"/>
          </p:cNvSpPr>
          <p:nvPr/>
        </p:nvSpPr>
        <p:spPr bwMode="auto">
          <a:xfrm>
            <a:off x="7239000" y="4953000"/>
            <a:ext cx="198120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200" b="1" kern="0" dirty="0">
                <a:solidFill>
                  <a:sysClr val="window" lastClr="FFFFFF"/>
                </a:solidFill>
                <a:latin typeface="Arial" pitchFamily="34" charset="0"/>
                <a:cs typeface="Arial" pitchFamily="34" charset="0"/>
              </a:rPr>
              <a:t>worker node</a:t>
            </a:r>
          </a:p>
        </p:txBody>
      </p:sp>
      <p:sp>
        <p:nvSpPr>
          <p:cNvPr id="105" name="Rectangle 4"/>
          <p:cNvSpPr>
            <a:spLocks noChangeArrowheads="1"/>
          </p:cNvSpPr>
          <p:nvPr/>
        </p:nvSpPr>
        <p:spPr bwMode="auto">
          <a:xfrm>
            <a:off x="4114800" y="1981200"/>
            <a:ext cx="198120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200" b="1" kern="0" dirty="0" err="1">
                <a:solidFill>
                  <a:sysClr val="window" lastClr="FFFFFF"/>
                </a:solidFill>
                <a:latin typeface="Arial" pitchFamily="34" charset="0"/>
                <a:cs typeface="Arial" pitchFamily="34" charset="0"/>
              </a:rPr>
              <a:t>namenode</a:t>
            </a:r>
            <a:r>
              <a:rPr lang="en-US" sz="1200" b="1" kern="0" dirty="0">
                <a:solidFill>
                  <a:sysClr val="window" lastClr="FFFFFF"/>
                </a:solidFill>
                <a:latin typeface="Arial" pitchFamily="34" charset="0"/>
                <a:cs typeface="Arial" pitchFamily="34" charset="0"/>
              </a:rPr>
              <a:t> (NN)</a:t>
            </a:r>
          </a:p>
        </p:txBody>
      </p:sp>
      <p:sp>
        <p:nvSpPr>
          <p:cNvPr id="106" name="Rectangle 35"/>
          <p:cNvSpPr>
            <a:spLocks noChangeArrowheads="1"/>
          </p:cNvSpPr>
          <p:nvPr/>
        </p:nvSpPr>
        <p:spPr bwMode="auto">
          <a:xfrm>
            <a:off x="4114800" y="2286000"/>
            <a:ext cx="1981200" cy="6096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200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Rectangle 4"/>
          <p:cNvSpPr>
            <a:spLocks noChangeArrowheads="1"/>
          </p:cNvSpPr>
          <p:nvPr/>
        </p:nvSpPr>
        <p:spPr bwMode="auto">
          <a:xfrm>
            <a:off x="4267200" y="2438400"/>
            <a:ext cx="167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namenode</a:t>
            </a:r>
            <a:r>
              <a:rPr lang="en-US" sz="1200" b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daemon</a:t>
            </a:r>
          </a:p>
        </p:txBody>
      </p:sp>
      <p:sp>
        <p:nvSpPr>
          <p:cNvPr id="108" name="Rectangle 4"/>
          <p:cNvSpPr>
            <a:spLocks noChangeArrowheads="1"/>
          </p:cNvSpPr>
          <p:nvPr/>
        </p:nvSpPr>
        <p:spPr bwMode="auto">
          <a:xfrm>
            <a:off x="6248400" y="1981200"/>
            <a:ext cx="198120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200" b="1" kern="0" dirty="0" err="1">
                <a:solidFill>
                  <a:sysClr val="window" lastClr="FFFFFF"/>
                </a:solidFill>
                <a:latin typeface="Arial" pitchFamily="34" charset="0"/>
                <a:cs typeface="Arial" pitchFamily="34" charset="0"/>
              </a:rPr>
              <a:t>jobtracker</a:t>
            </a:r>
            <a:r>
              <a:rPr lang="en-US" sz="1200" b="1" kern="0" dirty="0">
                <a:solidFill>
                  <a:sysClr val="window" lastClr="FFFFFF"/>
                </a:solidFill>
                <a:latin typeface="Arial" pitchFamily="34" charset="0"/>
                <a:cs typeface="Arial" pitchFamily="34" charset="0"/>
              </a:rPr>
              <a:t> (JT)</a:t>
            </a:r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400800" y="2438400"/>
            <a:ext cx="167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jobtracker</a:t>
            </a:r>
            <a:r>
              <a:rPr lang="en-US" sz="1200" b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daemon</a:t>
            </a:r>
          </a:p>
        </p:txBody>
      </p:sp>
      <p:sp>
        <p:nvSpPr>
          <p:cNvPr id="110" name="Title 1"/>
          <p:cNvSpPr txBox="1">
            <a:spLocks/>
          </p:cNvSpPr>
          <p:nvPr/>
        </p:nvSpPr>
        <p:spPr>
          <a:xfrm>
            <a:off x="1524000" y="548640"/>
            <a:ext cx="9144000" cy="6858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kern="0" dirty="0">
                <a:solidFill>
                  <a:srgbClr val="000000"/>
                </a:solidFill>
                <a:latin typeface="Gill Sans"/>
                <a:cs typeface="Gill Sans"/>
              </a:rPr>
              <a:t>Putting everything together</a:t>
            </a:r>
            <a:r>
              <a:rPr lang="mr-IN" sz="3600" kern="0" dirty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  <a:endParaRPr lang="en-US" sz="360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60045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02223" y="166946"/>
            <a:ext cx="9144000" cy="685800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kern="0" dirty="0">
                <a:solidFill>
                  <a:srgbClr val="000000"/>
                </a:solidFill>
                <a:latin typeface="Gill Sans"/>
                <a:cs typeface="Gill Sans"/>
              </a:rPr>
              <a:t>Basic Cluster </a:t>
            </a:r>
            <a:r>
              <a:rPr lang="en-US" sz="3600" kern="0" dirty="0" smtClean="0">
                <a:solidFill>
                  <a:srgbClr val="000000"/>
                </a:solidFill>
                <a:latin typeface="Gill Sans"/>
                <a:cs typeface="Gill Sans"/>
              </a:rPr>
              <a:t>Components in Hadoop</a:t>
            </a:r>
            <a:endParaRPr lang="en-US" sz="3600" kern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0" y="173349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 dirty="0" err="1">
                <a:solidFill>
                  <a:srgbClr val="000000"/>
                </a:solidFill>
                <a:latin typeface="Gill Sans"/>
                <a:cs typeface="Gill Sans"/>
              </a:rPr>
              <a:t>Namenode</a:t>
            </a:r>
            <a:r>
              <a:rPr lang="en-US" sz="2400" kern="0" dirty="0">
                <a:solidFill>
                  <a:srgbClr val="000000"/>
                </a:solidFill>
                <a:latin typeface="Gill Sans"/>
                <a:cs typeface="Gill Sans"/>
              </a:rPr>
              <a:t> (NN)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211449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solidFill>
                  <a:srgbClr val="0070C0"/>
                </a:solidFill>
                <a:latin typeface="Gill Sans"/>
                <a:cs typeface="Gill Sans"/>
              </a:rPr>
              <a:t>Master for HDFS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0" y="388620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 dirty="0">
                <a:solidFill>
                  <a:srgbClr val="000000"/>
                </a:solidFill>
                <a:latin typeface="Gill Sans"/>
                <a:cs typeface="Gill Sans"/>
              </a:rPr>
              <a:t>On </a:t>
            </a:r>
            <a:r>
              <a:rPr lang="en-US" sz="2400" i="1" kern="0" dirty="0">
                <a:solidFill>
                  <a:srgbClr val="000000"/>
                </a:solidFill>
                <a:latin typeface="Gill Sans"/>
                <a:cs typeface="Gill Sans"/>
              </a:rPr>
              <a:t>each</a:t>
            </a:r>
            <a:r>
              <a:rPr lang="en-US" sz="2400" kern="0" dirty="0">
                <a:solidFill>
                  <a:srgbClr val="000000"/>
                </a:solidFill>
                <a:latin typeface="Gill Sans"/>
                <a:cs typeface="Gill Sans"/>
              </a:rPr>
              <a:t> of the worker machines: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0" y="42672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 err="1">
                <a:solidFill>
                  <a:srgbClr val="0070C0"/>
                </a:solidFill>
                <a:latin typeface="Gill Sans"/>
                <a:cs typeface="Gill Sans"/>
              </a:rPr>
              <a:t>Tasktracker</a:t>
            </a:r>
            <a:r>
              <a:rPr lang="en-US" sz="2000" kern="0" dirty="0">
                <a:solidFill>
                  <a:srgbClr val="0070C0"/>
                </a:solidFill>
                <a:latin typeface="Gill Sans"/>
                <a:cs typeface="Gill Sans"/>
              </a:rPr>
              <a:t> (TT): contains multiple task slots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 err="1">
                <a:solidFill>
                  <a:srgbClr val="0070C0"/>
                </a:solidFill>
                <a:latin typeface="Gill Sans"/>
                <a:cs typeface="Gill Sans"/>
              </a:rPr>
              <a:t>Datanode</a:t>
            </a:r>
            <a:r>
              <a:rPr lang="en-US" sz="2000" kern="0" dirty="0">
                <a:solidFill>
                  <a:srgbClr val="0070C0"/>
                </a:solidFill>
                <a:latin typeface="Gill Sans"/>
                <a:cs typeface="Gill Sans"/>
              </a:rPr>
              <a:t> (DN): serves HDFS data blocks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4000" y="264789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 dirty="0" err="1">
                <a:solidFill>
                  <a:srgbClr val="000000"/>
                </a:solidFill>
                <a:latin typeface="Gill Sans"/>
                <a:cs typeface="Gill Sans"/>
              </a:rPr>
              <a:t>Jobtracker</a:t>
            </a:r>
            <a:r>
              <a:rPr lang="en-US" sz="2400" kern="0" dirty="0">
                <a:solidFill>
                  <a:srgbClr val="000000"/>
                </a:solidFill>
                <a:latin typeface="Gill Sans"/>
                <a:cs typeface="Gill Sans"/>
              </a:rPr>
              <a:t> (JT)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4000" y="302889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solidFill>
                  <a:srgbClr val="0070C0"/>
                </a:solidFill>
                <a:latin typeface="Gill Sans"/>
                <a:cs typeface="Gill Sans"/>
              </a:rPr>
              <a:t>Coordinator for MapReduce jobs</a:t>
            </a:r>
          </a:p>
        </p:txBody>
      </p:sp>
    </p:spTree>
    <p:extLst>
      <p:ext uri="{BB962C8B-B14F-4D97-AF65-F5344CB8AC3E}">
        <p14:creationId xmlns:p14="http://schemas.microsoft.com/office/powerpoint/2010/main" val="1149462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5900" y="3035560"/>
            <a:ext cx="8535725" cy="541214"/>
          </a:xfrm>
        </p:spPr>
        <p:txBody>
          <a:bodyPr/>
          <a:lstStyle/>
          <a:p>
            <a:r>
              <a:rPr lang="en-US" sz="4000" b="1" dirty="0">
                <a:solidFill>
                  <a:srgbClr val="00B050"/>
                </a:solidFill>
              </a:rPr>
              <a:t>Map-Reduce Programming Model</a:t>
            </a:r>
          </a:p>
        </p:txBody>
      </p:sp>
    </p:spTree>
    <p:extLst>
      <p:ext uri="{BB962C8B-B14F-4D97-AF65-F5344CB8AC3E}">
        <p14:creationId xmlns:p14="http://schemas.microsoft.com/office/powerpoint/2010/main" val="368055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868680" y="152400"/>
            <a:ext cx="9265920" cy="609600"/>
          </a:xfrm>
        </p:spPr>
        <p:txBody>
          <a:bodyPr>
            <a:noAutofit/>
          </a:bodyPr>
          <a:lstStyle/>
          <a:p>
            <a:r>
              <a:rPr lang="en-US" sz="3200" dirty="0"/>
              <a:t> Example Problem: Counting Words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8200" y="1046584"/>
            <a:ext cx="9875520" cy="5486400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8"/>
            <a:endParaRPr lang="en-US" dirty="0"/>
          </a:p>
          <a:p>
            <a:r>
              <a:rPr lang="en-US" dirty="0"/>
              <a:t>Sample </a:t>
            </a:r>
            <a:r>
              <a:rPr lang="en-US" dirty="0" smtClean="0"/>
              <a:t>application</a:t>
            </a:r>
          </a:p>
          <a:p>
            <a:pPr lvl="1"/>
            <a:endParaRPr lang="en-US" dirty="0" smtClean="0"/>
          </a:p>
          <a:p>
            <a:pPr lvl="1"/>
            <a:r>
              <a:rPr lang="en-US" b="0" dirty="0" smtClean="0"/>
              <a:t>Result ranking, Language model</a:t>
            </a:r>
            <a:endParaRPr lang="en-US" b="0" dirty="0"/>
          </a:p>
          <a:p>
            <a:endParaRPr lang="en-US" dirty="0"/>
          </a:p>
          <a:p>
            <a:r>
              <a:rPr lang="en-US" sz="2400" dirty="0">
                <a:solidFill>
                  <a:srgbClr val="00B0F0"/>
                </a:solidFill>
              </a:rPr>
              <a:t>How can you solve this using a single machine?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5027" y="1219200"/>
            <a:ext cx="8668139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8100" algn="just"/>
            <a:r>
              <a:rPr lang="en-US" sz="2800" dirty="0">
                <a:solidFill>
                  <a:srgbClr val="000000"/>
                </a:solidFill>
                <a:latin typeface="Arial"/>
              </a:rPr>
              <a:t>We have a huge text document and count the number of times each distinct word appears in the file</a:t>
            </a:r>
          </a:p>
        </p:txBody>
      </p:sp>
    </p:spTree>
    <p:extLst>
      <p:ext uri="{BB962C8B-B14F-4D97-AF65-F5344CB8AC3E}">
        <p14:creationId xmlns:p14="http://schemas.microsoft.com/office/powerpoint/2010/main" val="24313489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304801"/>
            <a:ext cx="9875520" cy="533401"/>
          </a:xfrm>
        </p:spPr>
        <p:txBody>
          <a:bodyPr>
            <a:noAutofit/>
          </a:bodyPr>
          <a:lstStyle/>
          <a:p>
            <a:r>
              <a:rPr lang="en-US" sz="3200" dirty="0"/>
              <a:t> Word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241" y="990600"/>
            <a:ext cx="9966960" cy="5486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Case 1: 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File </a:t>
            </a:r>
            <a:r>
              <a:rPr lang="en-US" dirty="0">
                <a:solidFill>
                  <a:schemeClr val="bg1"/>
                </a:solidFill>
              </a:rPr>
              <a:t>too large for memory, but all &lt;word, count&gt; pairs fit in </a:t>
            </a:r>
            <a:r>
              <a:rPr lang="en-US" dirty="0" smtClean="0">
                <a:solidFill>
                  <a:schemeClr val="bg1"/>
                </a:solidFill>
              </a:rPr>
              <a:t>memory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You can create a big string array OR you can create  a hash table</a:t>
            </a:r>
          </a:p>
          <a:p>
            <a:pPr lvl="6"/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51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76201"/>
            <a:ext cx="9875520" cy="609601"/>
          </a:xfrm>
        </p:spPr>
        <p:txBody>
          <a:bodyPr>
            <a:noAutofit/>
          </a:bodyPr>
          <a:lstStyle/>
          <a:p>
            <a:r>
              <a:rPr lang="en-US" sz="3200" dirty="0"/>
              <a:t> Word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241" y="762000"/>
            <a:ext cx="9875520" cy="5715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Case </a:t>
            </a:r>
            <a:r>
              <a:rPr lang="en-US" dirty="0">
                <a:solidFill>
                  <a:schemeClr val="bg1"/>
                </a:solidFill>
              </a:rPr>
              <a:t>2:  </a:t>
            </a:r>
            <a:r>
              <a:rPr lang="en-US" sz="2200" dirty="0">
                <a:solidFill>
                  <a:schemeClr val="bg1"/>
                </a:solidFill>
              </a:rPr>
              <a:t>All &lt;word, count&gt; pairs do not fit in memory, but fit into disk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 possible approach (write computer programs/functions for each step)</a:t>
            </a:r>
          </a:p>
          <a:p>
            <a:pPr lvl="6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1701895" lvl="7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Break the text document into sequence of words</a:t>
            </a:r>
          </a:p>
          <a:p>
            <a:pPr marL="1701895" lvl="7" indent="-457200"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pPr marL="1701895" lvl="7" indent="-457200"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pPr marL="1701895" lvl="7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Sort the words</a:t>
            </a:r>
          </a:p>
          <a:p>
            <a:pPr marL="1485900" lvl="3" indent="0">
              <a:buNone/>
            </a:pPr>
            <a:r>
              <a:rPr lang="en-US" sz="2000" b="0" dirty="0">
                <a:solidFill>
                  <a:schemeClr val="bg1"/>
                </a:solidFill>
              </a:rPr>
              <a:t>   (this will bring the same words together)</a:t>
            </a:r>
          </a:p>
          <a:p>
            <a:pPr marL="1485900" lvl="3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1244695" lvl="7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3.   Count the frequencies in a single pass</a:t>
            </a:r>
          </a:p>
          <a:p>
            <a:pPr indent="-4572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F0"/>
                </a:solidFill>
              </a:rPr>
              <a:t>This captures the essence of Map-Reduce model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39200" y="2362200"/>
            <a:ext cx="2057400" cy="4572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Arial"/>
              </a:rPr>
              <a:t>getWords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textFile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8950960" y="3352800"/>
            <a:ext cx="1869440" cy="304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/>
              </a:rPr>
              <a:t>sort</a:t>
            </a:r>
          </a:p>
        </p:txBody>
      </p:sp>
      <p:sp>
        <p:nvSpPr>
          <p:cNvPr id="7" name="Rectangle 6"/>
          <p:cNvSpPr/>
          <p:nvPr/>
        </p:nvSpPr>
        <p:spPr>
          <a:xfrm>
            <a:off x="8950960" y="4191000"/>
            <a:ext cx="1869440" cy="304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/>
              </a:rPr>
              <a:t>count</a:t>
            </a:r>
          </a:p>
        </p:txBody>
      </p:sp>
      <p:sp>
        <p:nvSpPr>
          <p:cNvPr id="8" name="Down Arrow 7"/>
          <p:cNvSpPr/>
          <p:nvPr/>
        </p:nvSpPr>
        <p:spPr>
          <a:xfrm>
            <a:off x="9735274" y="2819400"/>
            <a:ext cx="24384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9763760" y="3677540"/>
            <a:ext cx="243840" cy="5134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664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9875520" cy="541214"/>
          </a:xfrm>
        </p:spPr>
        <p:txBody>
          <a:bodyPr/>
          <a:lstStyle/>
          <a:p>
            <a:r>
              <a:rPr lang="en-US" sz="3200" dirty="0"/>
              <a:t>Map-Reduce: In a Nutshell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158242" y="1295400"/>
            <a:ext cx="7985758" cy="553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3400" lvl="1" indent="0">
              <a:buNone/>
            </a:pPr>
            <a:r>
              <a:rPr lang="en-US" b="1" dirty="0" err="1" smtClean="0">
                <a:latin typeface="Courier New" pitchFamily="49" charset="0"/>
              </a:rPr>
              <a:t>getWords</a:t>
            </a:r>
            <a:r>
              <a:rPr lang="en-US" b="1" dirty="0" smtClean="0">
                <a:latin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</a:rPr>
              <a:t>dataFile</a:t>
            </a:r>
            <a:r>
              <a:rPr lang="en-US" b="1" dirty="0" smtClean="0">
                <a:latin typeface="Courier New" pitchFamily="49" charset="0"/>
              </a:rPr>
              <a:t>)    sort     count</a:t>
            </a:r>
          </a:p>
        </p:txBody>
      </p:sp>
      <p:sp>
        <p:nvSpPr>
          <p:cNvPr id="5" name="Rectangle 4"/>
          <p:cNvSpPr/>
          <p:nvPr/>
        </p:nvSpPr>
        <p:spPr>
          <a:xfrm>
            <a:off x="975360" y="2438400"/>
            <a:ext cx="3901440" cy="990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600" b="1" dirty="0">
                <a:solidFill>
                  <a:srgbClr val="000000"/>
                </a:solidFill>
                <a:latin typeface="Arial"/>
              </a:rPr>
              <a:t>Map</a:t>
            </a:r>
          </a:p>
          <a:p>
            <a:pPr marL="0" lvl="1" algn="just"/>
            <a:r>
              <a:rPr lang="en-US" dirty="0">
                <a:solidFill>
                  <a:srgbClr val="000000"/>
                </a:solidFill>
                <a:latin typeface="Arial"/>
              </a:rPr>
              <a:t>extract something you care about (here word and count)</a:t>
            </a:r>
          </a:p>
          <a:p>
            <a:pPr algn="just"/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01920" y="2438400"/>
            <a:ext cx="2438400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600" b="1" dirty="0">
                <a:solidFill>
                  <a:srgbClr val="000000"/>
                </a:solidFill>
                <a:latin typeface="Arial"/>
              </a:rPr>
              <a:t>Group by key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Arial"/>
              </a:rPr>
              <a:t>   (sort and shuffle)</a:t>
            </a:r>
          </a:p>
        </p:txBody>
      </p:sp>
      <p:sp>
        <p:nvSpPr>
          <p:cNvPr id="7" name="Rectangle 6"/>
          <p:cNvSpPr/>
          <p:nvPr/>
        </p:nvSpPr>
        <p:spPr>
          <a:xfrm>
            <a:off x="8128000" y="2438400"/>
            <a:ext cx="3088640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600" b="1" dirty="0">
                <a:solidFill>
                  <a:srgbClr val="000000"/>
                </a:solidFill>
                <a:latin typeface="Arial"/>
              </a:rPr>
              <a:t>Reduce</a:t>
            </a:r>
          </a:p>
          <a:p>
            <a:pPr marL="0" lvl="1" algn="just"/>
            <a:r>
              <a:rPr lang="en-US" sz="1600" b="1" dirty="0">
                <a:solidFill>
                  <a:srgbClr val="000000"/>
                </a:solidFill>
                <a:latin typeface="Arial"/>
              </a:rPr>
              <a:t>  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Aggregate, summarize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357120" y="1677110"/>
            <a:ext cx="487680" cy="7612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>
            <a:off x="7924800" y="1752600"/>
            <a:ext cx="1747520" cy="685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134362" y="1752600"/>
            <a:ext cx="0" cy="677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83100" y="4648200"/>
            <a:ext cx="793230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FFFFFF"/>
                </a:solidFill>
                <a:latin typeface="Arial"/>
              </a:rPr>
              <a:t>Summary</a:t>
            </a:r>
          </a:p>
          <a:p>
            <a:pPr algn="just"/>
            <a:endParaRPr lang="en-US" sz="2000" b="1" dirty="0">
              <a:solidFill>
                <a:srgbClr val="FFFFFF"/>
              </a:solidFill>
              <a:latin typeface="Arial"/>
            </a:endParaRPr>
          </a:p>
          <a:p>
            <a:pPr marL="792700" lvl="1" indent="-457200" algn="just">
              <a:buFont typeface="+mj-lt"/>
              <a:buAutoNum type="arabicPeriod"/>
            </a:pPr>
            <a:r>
              <a:rPr lang="en-US" sz="2000" dirty="0">
                <a:solidFill>
                  <a:srgbClr val="FFFFFF"/>
                </a:solidFill>
                <a:latin typeface="Arial"/>
              </a:rPr>
              <a:t>Structure remains the same</a:t>
            </a:r>
          </a:p>
          <a:p>
            <a:pPr marL="792700" lvl="1" indent="-457200" algn="just">
              <a:buFont typeface="+mj-lt"/>
              <a:buAutoNum type="arabicPeriod"/>
            </a:pPr>
            <a:endParaRPr lang="en-US" sz="2000" dirty="0">
              <a:solidFill>
                <a:srgbClr val="FFFFFF"/>
              </a:solidFill>
              <a:latin typeface="Arial"/>
            </a:endParaRPr>
          </a:p>
          <a:p>
            <a:pPr marL="792700" lvl="1" indent="-457200" algn="just">
              <a:buFont typeface="+mj-lt"/>
              <a:buAutoNum type="arabicPeriod"/>
            </a:pPr>
            <a:r>
              <a:rPr lang="en-US" sz="2000" b="1" dirty="0">
                <a:solidFill>
                  <a:srgbClr val="FFFFFF"/>
                </a:solidFill>
                <a:latin typeface="Arial"/>
              </a:rPr>
              <a:t>Map </a:t>
            </a:r>
            <a:r>
              <a:rPr lang="en-US" sz="2000" dirty="0">
                <a:solidFill>
                  <a:srgbClr val="FFFFFF"/>
                </a:solidFill>
                <a:latin typeface="Arial"/>
              </a:rPr>
              <a:t>and </a:t>
            </a:r>
            <a:r>
              <a:rPr lang="en-US" sz="2000" b="1" dirty="0">
                <a:solidFill>
                  <a:srgbClr val="FFFFFF"/>
                </a:solidFill>
                <a:latin typeface="Arial"/>
              </a:rPr>
              <a:t>Reduce </a:t>
            </a:r>
            <a:r>
              <a:rPr lang="en-US" sz="2000" dirty="0">
                <a:solidFill>
                  <a:srgbClr val="FFFFFF"/>
                </a:solidFill>
                <a:latin typeface="Arial"/>
              </a:rPr>
              <a:t>to be defined by the user to fit the problem</a:t>
            </a:r>
          </a:p>
        </p:txBody>
      </p:sp>
      <p:sp>
        <p:nvSpPr>
          <p:cNvPr id="3" name="Right Arrow 2"/>
          <p:cNvSpPr/>
          <p:nvPr/>
        </p:nvSpPr>
        <p:spPr>
          <a:xfrm>
            <a:off x="5151120" y="1434084"/>
            <a:ext cx="487680" cy="24231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6751320" y="1434084"/>
            <a:ext cx="487680" cy="24231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565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6320" y="228600"/>
            <a:ext cx="9875520" cy="541214"/>
          </a:xfrm>
        </p:spPr>
        <p:txBody>
          <a:bodyPr/>
          <a:lstStyle/>
          <a:p>
            <a:r>
              <a:rPr lang="en-US" sz="3200" dirty="0" err="1"/>
              <a:t>MapReduce</a:t>
            </a:r>
            <a:r>
              <a:rPr lang="en-US" sz="3200" dirty="0"/>
              <a:t>: The </a:t>
            </a:r>
            <a:r>
              <a:rPr lang="en-US" sz="3200" dirty="0">
                <a:solidFill>
                  <a:schemeClr val="bg1"/>
                </a:solidFill>
              </a:rPr>
              <a:t>Map</a:t>
            </a:r>
            <a:r>
              <a:rPr lang="en-US" sz="3200" dirty="0"/>
              <a:t> Step</a:t>
            </a:r>
          </a:p>
        </p:txBody>
      </p:sp>
      <p:grpSp>
        <p:nvGrpSpPr>
          <p:cNvPr id="108565" name="Group 21"/>
          <p:cNvGrpSpPr>
            <a:grpSpLocks/>
          </p:cNvGrpSpPr>
          <p:nvPr/>
        </p:nvGrpSpPr>
        <p:grpSpPr bwMode="auto">
          <a:xfrm>
            <a:off x="2032000" y="3810000"/>
            <a:ext cx="1300480" cy="381000"/>
            <a:chOff x="240" y="2016"/>
            <a:chExt cx="768" cy="240"/>
          </a:xfrm>
        </p:grpSpPr>
        <p:sp>
          <p:nvSpPr>
            <p:cNvPr id="108548" name="Rectangle 4"/>
            <p:cNvSpPr>
              <a:spLocks noChangeArrowheads="1"/>
            </p:cNvSpPr>
            <p:nvPr/>
          </p:nvSpPr>
          <p:spPr bwMode="auto">
            <a:xfrm>
              <a:off x="576" y="2016"/>
              <a:ext cx="43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</a:rPr>
                <a:t>c2</a:t>
              </a:r>
            </a:p>
          </p:txBody>
        </p:sp>
        <p:sp>
          <p:nvSpPr>
            <p:cNvPr id="108549" name="AutoShape 5"/>
            <p:cNvSpPr>
              <a:spLocks noChangeArrowheads="1"/>
            </p:cNvSpPr>
            <p:nvPr/>
          </p:nvSpPr>
          <p:spPr bwMode="auto">
            <a:xfrm>
              <a:off x="240" y="2016"/>
              <a:ext cx="288" cy="24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</a:rPr>
                <a:t>f2</a:t>
              </a:r>
            </a:p>
          </p:txBody>
        </p:sp>
      </p:grpSp>
      <p:grpSp>
        <p:nvGrpSpPr>
          <p:cNvPr id="108580" name="Group 36"/>
          <p:cNvGrpSpPr>
            <a:grpSpLocks/>
          </p:cNvGrpSpPr>
          <p:nvPr/>
        </p:nvGrpSpPr>
        <p:grpSpPr bwMode="auto">
          <a:xfrm>
            <a:off x="4632960" y="2514600"/>
            <a:ext cx="1788160" cy="1219200"/>
            <a:chOff x="1776" y="1152"/>
            <a:chExt cx="1056" cy="768"/>
          </a:xfrm>
        </p:grpSpPr>
        <p:grpSp>
          <p:nvGrpSpPr>
            <p:cNvPr id="108554" name="Group 10"/>
            <p:cNvGrpSpPr>
              <a:grpSpLocks/>
            </p:cNvGrpSpPr>
            <p:nvPr/>
          </p:nvGrpSpPr>
          <p:grpSpPr bwMode="auto">
            <a:xfrm>
              <a:off x="1776" y="1152"/>
              <a:ext cx="1056" cy="336"/>
              <a:chOff x="2256" y="1344"/>
              <a:chExt cx="1056" cy="336"/>
            </a:xfrm>
          </p:grpSpPr>
          <p:sp>
            <p:nvSpPr>
              <p:cNvPr id="108552" name="AutoShape 8"/>
              <p:cNvSpPr>
                <a:spLocks noChangeArrowheads="1"/>
              </p:cNvSpPr>
              <p:nvPr/>
            </p:nvSpPr>
            <p:spPr bwMode="auto">
              <a:xfrm>
                <a:off x="2256" y="1344"/>
                <a:ext cx="432" cy="336"/>
              </a:xfrm>
              <a:prstGeom prst="diamond">
                <a:avLst/>
              </a:prstGeom>
              <a:solidFill>
                <a:srgbClr val="99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</a:rPr>
                  <a:t>k1</a:t>
                </a:r>
              </a:p>
            </p:txBody>
          </p:sp>
          <p:sp>
            <p:nvSpPr>
              <p:cNvPr id="108553" name="AutoShape 9"/>
              <p:cNvSpPr>
                <a:spLocks noChangeArrowheads="1"/>
              </p:cNvSpPr>
              <p:nvPr/>
            </p:nvSpPr>
            <p:spPr bwMode="auto">
              <a:xfrm>
                <a:off x="2688" y="1344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</a:rPr>
                  <a:t>v1</a:t>
                </a:r>
              </a:p>
            </p:txBody>
          </p:sp>
        </p:grpSp>
        <p:grpSp>
          <p:nvGrpSpPr>
            <p:cNvPr id="108555" name="Group 11"/>
            <p:cNvGrpSpPr>
              <a:grpSpLocks/>
            </p:cNvGrpSpPr>
            <p:nvPr/>
          </p:nvGrpSpPr>
          <p:grpSpPr bwMode="auto">
            <a:xfrm>
              <a:off x="1776" y="1584"/>
              <a:ext cx="1056" cy="336"/>
              <a:chOff x="2256" y="1344"/>
              <a:chExt cx="1056" cy="336"/>
            </a:xfrm>
          </p:grpSpPr>
          <p:sp>
            <p:nvSpPr>
              <p:cNvPr id="108556" name="AutoShape 12"/>
              <p:cNvSpPr>
                <a:spLocks noChangeArrowheads="1"/>
              </p:cNvSpPr>
              <p:nvPr/>
            </p:nvSpPr>
            <p:spPr bwMode="auto">
              <a:xfrm>
                <a:off x="2256" y="1344"/>
                <a:ext cx="432" cy="336"/>
              </a:xfrm>
              <a:prstGeom prst="diamond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</a:rPr>
                  <a:t>k2</a:t>
                </a:r>
              </a:p>
            </p:txBody>
          </p:sp>
          <p:sp>
            <p:nvSpPr>
              <p:cNvPr id="108557" name="AutoShape 13"/>
              <p:cNvSpPr>
                <a:spLocks noChangeArrowheads="1"/>
              </p:cNvSpPr>
              <p:nvPr/>
            </p:nvSpPr>
            <p:spPr bwMode="auto">
              <a:xfrm>
                <a:off x="2688" y="1344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/>
                  </a:rPr>
                  <a:t>v2</a:t>
                </a:r>
              </a:p>
            </p:txBody>
          </p:sp>
        </p:grpSp>
      </p:grpSp>
      <p:grpSp>
        <p:nvGrpSpPr>
          <p:cNvPr id="108579" name="Group 35"/>
          <p:cNvGrpSpPr>
            <a:grpSpLocks/>
          </p:cNvGrpSpPr>
          <p:nvPr/>
        </p:nvGrpSpPr>
        <p:grpSpPr bwMode="auto">
          <a:xfrm>
            <a:off x="3495040" y="2895600"/>
            <a:ext cx="812800" cy="609600"/>
            <a:chOff x="1104" y="1296"/>
            <a:chExt cx="480" cy="384"/>
          </a:xfrm>
        </p:grpSpPr>
        <p:sp>
          <p:nvSpPr>
            <p:cNvPr id="108563" name="AutoShape 19"/>
            <p:cNvSpPr>
              <a:spLocks noChangeArrowheads="1"/>
            </p:cNvSpPr>
            <p:nvPr/>
          </p:nvSpPr>
          <p:spPr bwMode="auto">
            <a:xfrm>
              <a:off x="1152" y="1488"/>
              <a:ext cx="432" cy="19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8564" name="Text Box 20"/>
            <p:cNvSpPr txBox="1">
              <a:spLocks noChangeArrowheads="1"/>
            </p:cNvSpPr>
            <p:nvPr/>
          </p:nvSpPr>
          <p:spPr bwMode="auto">
            <a:xfrm>
              <a:off x="1104" y="1296"/>
              <a:ext cx="3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FFFF"/>
                  </a:solidFill>
                  <a:latin typeface="Arial"/>
                </a:rPr>
                <a:t>map</a:t>
              </a:r>
            </a:p>
          </p:txBody>
        </p:sp>
      </p:grpSp>
      <p:grpSp>
        <p:nvGrpSpPr>
          <p:cNvPr id="108569" name="Group 25"/>
          <p:cNvGrpSpPr>
            <a:grpSpLocks/>
          </p:cNvGrpSpPr>
          <p:nvPr/>
        </p:nvGrpSpPr>
        <p:grpSpPr bwMode="auto">
          <a:xfrm>
            <a:off x="2032000" y="3124200"/>
            <a:ext cx="1300480" cy="381000"/>
            <a:chOff x="240" y="2016"/>
            <a:chExt cx="768" cy="240"/>
          </a:xfrm>
        </p:grpSpPr>
        <p:sp>
          <p:nvSpPr>
            <p:cNvPr id="108570" name="Rectangle 26"/>
            <p:cNvSpPr>
              <a:spLocks noChangeArrowheads="1"/>
            </p:cNvSpPr>
            <p:nvPr/>
          </p:nvSpPr>
          <p:spPr bwMode="auto">
            <a:xfrm>
              <a:off x="576" y="2016"/>
              <a:ext cx="432" cy="24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</a:rPr>
                <a:t>c1</a:t>
              </a:r>
            </a:p>
          </p:txBody>
        </p:sp>
        <p:sp>
          <p:nvSpPr>
            <p:cNvPr id="108571" name="AutoShape 27"/>
            <p:cNvSpPr>
              <a:spLocks noChangeArrowheads="1"/>
            </p:cNvSpPr>
            <p:nvPr/>
          </p:nvSpPr>
          <p:spPr bwMode="auto">
            <a:xfrm>
              <a:off x="240" y="2016"/>
              <a:ext cx="288" cy="240"/>
            </a:xfrm>
            <a:prstGeom prst="triangle">
              <a:avLst>
                <a:gd name="adj" fmla="val 50000"/>
              </a:avLst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</a:rPr>
                <a:t>f1</a:t>
              </a:r>
            </a:p>
          </p:txBody>
        </p:sp>
      </p:grpSp>
      <p:grpSp>
        <p:nvGrpSpPr>
          <p:cNvPr id="108572" name="Group 28"/>
          <p:cNvGrpSpPr>
            <a:grpSpLocks/>
          </p:cNvGrpSpPr>
          <p:nvPr/>
        </p:nvGrpSpPr>
        <p:grpSpPr bwMode="auto">
          <a:xfrm>
            <a:off x="1950720" y="5257800"/>
            <a:ext cx="1300480" cy="381000"/>
            <a:chOff x="240" y="2016"/>
            <a:chExt cx="768" cy="240"/>
          </a:xfrm>
        </p:grpSpPr>
        <p:sp>
          <p:nvSpPr>
            <p:cNvPr id="108573" name="Rectangle 29"/>
            <p:cNvSpPr>
              <a:spLocks noChangeArrowheads="1"/>
            </p:cNvSpPr>
            <p:nvPr/>
          </p:nvSpPr>
          <p:spPr bwMode="auto">
            <a:xfrm>
              <a:off x="576" y="2016"/>
              <a:ext cx="432" cy="24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</a:rPr>
                <a:t>c3</a:t>
              </a:r>
            </a:p>
          </p:txBody>
        </p:sp>
        <p:sp>
          <p:nvSpPr>
            <p:cNvPr id="108574" name="AutoShape 30"/>
            <p:cNvSpPr>
              <a:spLocks noChangeArrowheads="1"/>
            </p:cNvSpPr>
            <p:nvPr/>
          </p:nvSpPr>
          <p:spPr bwMode="auto">
            <a:xfrm>
              <a:off x="240" y="2016"/>
              <a:ext cx="288" cy="240"/>
            </a:xfrm>
            <a:prstGeom prst="triangle">
              <a:avLst>
                <a:gd name="adj" fmla="val 50000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</a:rPr>
                <a:t>f3</a:t>
              </a:r>
            </a:p>
          </p:txBody>
        </p:sp>
      </p:grpSp>
      <p:sp>
        <p:nvSpPr>
          <p:cNvPr id="108577" name="Text Box 33"/>
          <p:cNvSpPr txBox="1">
            <a:spLocks noChangeArrowheads="1"/>
          </p:cNvSpPr>
          <p:nvPr/>
        </p:nvSpPr>
        <p:spPr bwMode="auto">
          <a:xfrm>
            <a:off x="2308017" y="4419601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Arial"/>
              </a:rPr>
              <a:t>…</a:t>
            </a:r>
          </a:p>
        </p:txBody>
      </p:sp>
      <p:grpSp>
        <p:nvGrpSpPr>
          <p:cNvPr id="108581" name="Group 37"/>
          <p:cNvGrpSpPr>
            <a:grpSpLocks/>
          </p:cNvGrpSpPr>
          <p:nvPr/>
        </p:nvGrpSpPr>
        <p:grpSpPr bwMode="auto">
          <a:xfrm>
            <a:off x="4632960" y="3886200"/>
            <a:ext cx="1788160" cy="533400"/>
            <a:chOff x="2256" y="1344"/>
            <a:chExt cx="1056" cy="336"/>
          </a:xfrm>
        </p:grpSpPr>
        <p:sp>
          <p:nvSpPr>
            <p:cNvPr id="108582" name="AutoShape 38"/>
            <p:cNvSpPr>
              <a:spLocks noChangeArrowheads="1"/>
            </p:cNvSpPr>
            <p:nvPr/>
          </p:nvSpPr>
          <p:spPr bwMode="auto">
            <a:xfrm>
              <a:off x="2256" y="1344"/>
              <a:ext cx="432" cy="336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</a:rPr>
                <a:t>k3</a:t>
              </a:r>
            </a:p>
          </p:txBody>
        </p:sp>
        <p:sp>
          <p:nvSpPr>
            <p:cNvPr id="108583" name="AutoShape 39"/>
            <p:cNvSpPr>
              <a:spLocks noChangeArrowheads="1"/>
            </p:cNvSpPr>
            <p:nvPr/>
          </p:nvSpPr>
          <p:spPr bwMode="auto">
            <a:xfrm>
              <a:off x="2688" y="1344"/>
              <a:ext cx="624" cy="336"/>
            </a:xfrm>
            <a:prstGeom prst="parallelogram">
              <a:avLst>
                <a:gd name="adj" fmla="val 4642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</a:rPr>
                <a:t>v3</a:t>
              </a:r>
            </a:p>
          </p:txBody>
        </p:sp>
      </p:grpSp>
      <p:grpSp>
        <p:nvGrpSpPr>
          <p:cNvPr id="108584" name="Group 40"/>
          <p:cNvGrpSpPr>
            <a:grpSpLocks/>
          </p:cNvGrpSpPr>
          <p:nvPr/>
        </p:nvGrpSpPr>
        <p:grpSpPr bwMode="auto">
          <a:xfrm>
            <a:off x="3495040" y="3657600"/>
            <a:ext cx="812800" cy="609600"/>
            <a:chOff x="1104" y="1296"/>
            <a:chExt cx="480" cy="384"/>
          </a:xfrm>
        </p:grpSpPr>
        <p:sp>
          <p:nvSpPr>
            <p:cNvPr id="108585" name="AutoShape 41"/>
            <p:cNvSpPr>
              <a:spLocks noChangeArrowheads="1"/>
            </p:cNvSpPr>
            <p:nvPr/>
          </p:nvSpPr>
          <p:spPr bwMode="auto">
            <a:xfrm>
              <a:off x="1152" y="1488"/>
              <a:ext cx="432" cy="19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8586" name="Text Box 42"/>
            <p:cNvSpPr txBox="1">
              <a:spLocks noChangeArrowheads="1"/>
            </p:cNvSpPr>
            <p:nvPr/>
          </p:nvSpPr>
          <p:spPr bwMode="auto">
            <a:xfrm>
              <a:off x="1104" y="1296"/>
              <a:ext cx="3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FFFF"/>
                  </a:solidFill>
                  <a:latin typeface="Arial"/>
                </a:rPr>
                <a:t>map</a:t>
              </a:r>
            </a:p>
          </p:txBody>
        </p:sp>
      </p:grpSp>
      <p:sp>
        <p:nvSpPr>
          <p:cNvPr id="108611" name="Text Box 67"/>
          <p:cNvSpPr txBox="1">
            <a:spLocks noChangeArrowheads="1"/>
          </p:cNvSpPr>
          <p:nvPr/>
        </p:nvSpPr>
        <p:spPr bwMode="auto">
          <a:xfrm>
            <a:off x="1703293" y="1438825"/>
            <a:ext cx="30444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Input key-value pairs</a:t>
            </a:r>
          </a:p>
          <a:p>
            <a:r>
              <a:rPr lang="en-US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(file name and its content)</a:t>
            </a:r>
          </a:p>
        </p:txBody>
      </p:sp>
      <p:sp>
        <p:nvSpPr>
          <p:cNvPr id="108578" name="Text Box 34"/>
          <p:cNvSpPr txBox="1">
            <a:spLocks noChangeArrowheads="1"/>
          </p:cNvSpPr>
          <p:nvPr/>
        </p:nvSpPr>
        <p:spPr bwMode="auto">
          <a:xfrm>
            <a:off x="4841784" y="1438825"/>
            <a:ext cx="33878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Intermediate key-value pairs</a:t>
            </a:r>
          </a:p>
          <a:p>
            <a:r>
              <a:rPr lang="en-US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(word and count)</a:t>
            </a:r>
          </a:p>
        </p:txBody>
      </p:sp>
      <p:sp>
        <p:nvSpPr>
          <p:cNvPr id="108619" name="Text Box 75"/>
          <p:cNvSpPr txBox="1">
            <a:spLocks noChangeArrowheads="1"/>
          </p:cNvSpPr>
          <p:nvPr/>
        </p:nvSpPr>
        <p:spPr bwMode="auto">
          <a:xfrm>
            <a:off x="4958081" y="4495801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Arial"/>
              </a:rPr>
              <a:t>…</a:t>
            </a:r>
          </a:p>
        </p:txBody>
      </p:sp>
      <p:sp>
        <p:nvSpPr>
          <p:cNvPr id="108620" name="AutoShape 76"/>
          <p:cNvSpPr>
            <a:spLocks noChangeArrowheads="1"/>
          </p:cNvSpPr>
          <p:nvPr/>
        </p:nvSpPr>
        <p:spPr bwMode="auto">
          <a:xfrm>
            <a:off x="4714240" y="5181600"/>
            <a:ext cx="731520" cy="533400"/>
          </a:xfrm>
          <a:prstGeom prst="diamond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/>
              </a:rPr>
              <a:t>k4</a:t>
            </a:r>
          </a:p>
        </p:txBody>
      </p:sp>
      <p:sp>
        <p:nvSpPr>
          <p:cNvPr id="108621" name="AutoShape 77"/>
          <p:cNvSpPr>
            <a:spLocks noChangeArrowheads="1"/>
          </p:cNvSpPr>
          <p:nvPr/>
        </p:nvSpPr>
        <p:spPr bwMode="auto">
          <a:xfrm>
            <a:off x="5445760" y="5181600"/>
            <a:ext cx="1056640" cy="533400"/>
          </a:xfrm>
          <a:prstGeom prst="parallelogram">
            <a:avLst>
              <a:gd name="adj" fmla="val 46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/>
              </a:rPr>
              <a:t>v4</a:t>
            </a:r>
          </a:p>
        </p:txBody>
      </p:sp>
      <p:grpSp>
        <p:nvGrpSpPr>
          <p:cNvPr id="34" name="Group 40"/>
          <p:cNvGrpSpPr>
            <a:grpSpLocks/>
          </p:cNvGrpSpPr>
          <p:nvPr/>
        </p:nvGrpSpPr>
        <p:grpSpPr bwMode="auto">
          <a:xfrm>
            <a:off x="3505200" y="5105400"/>
            <a:ext cx="812800" cy="609600"/>
            <a:chOff x="1104" y="1296"/>
            <a:chExt cx="480" cy="384"/>
          </a:xfrm>
        </p:grpSpPr>
        <p:sp>
          <p:nvSpPr>
            <p:cNvPr id="35" name="AutoShape 41"/>
            <p:cNvSpPr>
              <a:spLocks noChangeArrowheads="1"/>
            </p:cNvSpPr>
            <p:nvPr/>
          </p:nvSpPr>
          <p:spPr bwMode="auto">
            <a:xfrm>
              <a:off x="1152" y="1488"/>
              <a:ext cx="432" cy="19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" name="Text Box 42"/>
            <p:cNvSpPr txBox="1">
              <a:spLocks noChangeArrowheads="1"/>
            </p:cNvSpPr>
            <p:nvPr/>
          </p:nvSpPr>
          <p:spPr bwMode="auto">
            <a:xfrm>
              <a:off x="1104" y="1296"/>
              <a:ext cx="3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FFFF"/>
                  </a:solidFill>
                  <a:latin typeface="Arial"/>
                </a:rPr>
                <a:t>map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426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78" grpId="0"/>
      <p:bldP spid="108619" grpId="0"/>
      <p:bldP spid="108620" grpId="0" animBg="1"/>
      <p:bldP spid="1086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221" y="2259623"/>
            <a:ext cx="9875520" cy="1693987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</a:rPr>
              <a:t/>
            </a:r>
            <a:br>
              <a:rPr lang="en-US" sz="3200" dirty="0" smtClean="0">
                <a:solidFill>
                  <a:srgbClr val="00B050"/>
                </a:solidFill>
              </a:rPr>
            </a:br>
            <a:r>
              <a:rPr lang="en-US" sz="3200" dirty="0" smtClean="0">
                <a:solidFill>
                  <a:srgbClr val="00B050"/>
                </a:solidFill>
              </a:rPr>
              <a:t>Recap</a:t>
            </a:r>
            <a:br>
              <a:rPr lang="en-US" sz="3200" dirty="0" smtClean="0">
                <a:solidFill>
                  <a:srgbClr val="00B050"/>
                </a:solidFill>
              </a:rPr>
            </a:br>
            <a:r>
              <a:rPr lang="en-US" sz="3200" dirty="0" smtClean="0">
                <a:solidFill>
                  <a:srgbClr val="00B050"/>
                </a:solidFill>
              </a:rPr>
              <a:t>Distributed File System</a:t>
            </a:r>
            <a:endParaRPr 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8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8240" y="304800"/>
            <a:ext cx="9875520" cy="541214"/>
          </a:xfrm>
        </p:spPr>
        <p:txBody>
          <a:bodyPr/>
          <a:lstStyle/>
          <a:p>
            <a:r>
              <a:rPr lang="en-US" sz="3200" dirty="0" err="1"/>
              <a:t>MapReduce</a:t>
            </a:r>
            <a:r>
              <a:rPr lang="en-US" sz="3200" dirty="0"/>
              <a:t>: The </a:t>
            </a:r>
            <a:r>
              <a:rPr lang="en-US" sz="3200" dirty="0">
                <a:solidFill>
                  <a:schemeClr val="bg1"/>
                </a:solidFill>
              </a:rPr>
              <a:t>Reduce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/>
              <a:t>Step</a:t>
            </a:r>
          </a:p>
        </p:txBody>
      </p:sp>
      <p:grpSp>
        <p:nvGrpSpPr>
          <p:cNvPr id="109635" name="Group 67"/>
          <p:cNvGrpSpPr>
            <a:grpSpLocks/>
          </p:cNvGrpSpPr>
          <p:nvPr/>
        </p:nvGrpSpPr>
        <p:grpSpPr bwMode="auto">
          <a:xfrm>
            <a:off x="3808308" y="3087691"/>
            <a:ext cx="905933" cy="874713"/>
            <a:chOff x="1529" y="1753"/>
            <a:chExt cx="535" cy="551"/>
          </a:xfrm>
        </p:grpSpPr>
        <p:sp>
          <p:nvSpPr>
            <p:cNvPr id="109597" name="AutoShape 29"/>
            <p:cNvSpPr>
              <a:spLocks noChangeArrowheads="1"/>
            </p:cNvSpPr>
            <p:nvPr/>
          </p:nvSpPr>
          <p:spPr bwMode="auto">
            <a:xfrm>
              <a:off x="1584" y="2112"/>
              <a:ext cx="480" cy="192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9598" name="Text Box 30"/>
            <p:cNvSpPr txBox="1">
              <a:spLocks noChangeArrowheads="1"/>
            </p:cNvSpPr>
            <p:nvPr/>
          </p:nvSpPr>
          <p:spPr bwMode="auto">
            <a:xfrm>
              <a:off x="1529" y="1753"/>
              <a:ext cx="533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FFFF"/>
                  </a:solidFill>
                  <a:latin typeface="Arial"/>
                </a:rPr>
                <a:t>Group</a:t>
              </a:r>
            </a:p>
            <a:p>
              <a:r>
                <a:rPr lang="en-US" b="1" dirty="0">
                  <a:solidFill>
                    <a:srgbClr val="FFFFFF"/>
                  </a:solidFill>
                  <a:latin typeface="Arial"/>
                </a:rPr>
                <a:t>by key</a:t>
              </a:r>
            </a:p>
          </p:txBody>
        </p:sp>
      </p:grpSp>
      <p:grpSp>
        <p:nvGrpSpPr>
          <p:cNvPr id="109601" name="Group 33"/>
          <p:cNvGrpSpPr>
            <a:grpSpLocks/>
          </p:cNvGrpSpPr>
          <p:nvPr/>
        </p:nvGrpSpPr>
        <p:grpSpPr bwMode="auto">
          <a:xfrm>
            <a:off x="7559040" y="2362200"/>
            <a:ext cx="1137920" cy="533400"/>
            <a:chOff x="3456" y="1296"/>
            <a:chExt cx="672" cy="336"/>
          </a:xfrm>
        </p:grpSpPr>
        <p:sp>
          <p:nvSpPr>
            <p:cNvPr id="109599" name="AutoShape 31"/>
            <p:cNvSpPr>
              <a:spLocks noChangeArrowheads="1"/>
            </p:cNvSpPr>
            <p:nvPr/>
          </p:nvSpPr>
          <p:spPr bwMode="auto">
            <a:xfrm>
              <a:off x="3504" y="1488"/>
              <a:ext cx="624" cy="144"/>
            </a:xfrm>
            <a:prstGeom prst="rightArrow">
              <a:avLst>
                <a:gd name="adj1" fmla="val 50000"/>
                <a:gd name="adj2" fmla="val 108333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9600" name="Text Box 32"/>
            <p:cNvSpPr txBox="1">
              <a:spLocks noChangeArrowheads="1"/>
            </p:cNvSpPr>
            <p:nvPr/>
          </p:nvSpPr>
          <p:spPr bwMode="auto">
            <a:xfrm>
              <a:off x="3456" y="1296"/>
              <a:ext cx="59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FFFF"/>
                  </a:solidFill>
                  <a:latin typeface="Arial"/>
                </a:rPr>
                <a:t> reduce</a:t>
              </a:r>
            </a:p>
          </p:txBody>
        </p:sp>
      </p:grpSp>
      <p:grpSp>
        <p:nvGrpSpPr>
          <p:cNvPr id="109602" name="Group 34"/>
          <p:cNvGrpSpPr>
            <a:grpSpLocks/>
          </p:cNvGrpSpPr>
          <p:nvPr/>
        </p:nvGrpSpPr>
        <p:grpSpPr bwMode="auto">
          <a:xfrm>
            <a:off x="7559040" y="2971800"/>
            <a:ext cx="1137920" cy="533400"/>
            <a:chOff x="3456" y="1296"/>
            <a:chExt cx="672" cy="336"/>
          </a:xfrm>
        </p:grpSpPr>
        <p:sp>
          <p:nvSpPr>
            <p:cNvPr id="109603" name="AutoShape 35"/>
            <p:cNvSpPr>
              <a:spLocks noChangeArrowheads="1"/>
            </p:cNvSpPr>
            <p:nvPr/>
          </p:nvSpPr>
          <p:spPr bwMode="auto">
            <a:xfrm>
              <a:off x="3504" y="1488"/>
              <a:ext cx="624" cy="144"/>
            </a:xfrm>
            <a:prstGeom prst="rightArrow">
              <a:avLst>
                <a:gd name="adj1" fmla="val 50000"/>
                <a:gd name="adj2" fmla="val 108333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9604" name="Text Box 36"/>
            <p:cNvSpPr txBox="1">
              <a:spLocks noChangeArrowheads="1"/>
            </p:cNvSpPr>
            <p:nvPr/>
          </p:nvSpPr>
          <p:spPr bwMode="auto">
            <a:xfrm>
              <a:off x="3456" y="1296"/>
              <a:ext cx="5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FFFF"/>
                  </a:solidFill>
                  <a:latin typeface="Arial"/>
                </a:rPr>
                <a:t>reduce</a:t>
              </a:r>
            </a:p>
          </p:txBody>
        </p:sp>
      </p:grpSp>
      <p:grpSp>
        <p:nvGrpSpPr>
          <p:cNvPr id="109610" name="Group 42"/>
          <p:cNvGrpSpPr>
            <a:grpSpLocks/>
          </p:cNvGrpSpPr>
          <p:nvPr/>
        </p:nvGrpSpPr>
        <p:grpSpPr bwMode="auto">
          <a:xfrm>
            <a:off x="8778240" y="2514600"/>
            <a:ext cx="1381760" cy="533400"/>
            <a:chOff x="4464" y="1392"/>
            <a:chExt cx="816" cy="336"/>
          </a:xfrm>
        </p:grpSpPr>
        <p:sp>
          <p:nvSpPr>
            <p:cNvPr id="109605" name="AutoShape 37"/>
            <p:cNvSpPr>
              <a:spLocks noChangeArrowheads="1"/>
            </p:cNvSpPr>
            <p:nvPr/>
          </p:nvSpPr>
          <p:spPr bwMode="auto">
            <a:xfrm>
              <a:off x="4464" y="1392"/>
              <a:ext cx="432" cy="336"/>
            </a:xfrm>
            <a:prstGeom prst="diamond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</a:rPr>
                <a:t>k1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607" name="AutoShape 39"/>
                <p:cNvSpPr>
                  <a:spLocks noChangeArrowheads="1"/>
                </p:cNvSpPr>
                <p:nvPr/>
              </p:nvSpPr>
              <p:spPr bwMode="auto">
                <a:xfrm>
                  <a:off x="4944" y="1392"/>
                  <a:ext cx="336" cy="336"/>
                </a:xfrm>
                <a:prstGeom prst="octagon">
                  <a:avLst>
                    <a:gd name="adj" fmla="val 29287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mc:Choice>
          <mc:Fallback xmlns="">
            <p:sp>
              <p:nvSpPr>
                <p:cNvPr id="109607" name="AutoShap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44" y="1392"/>
                  <a:ext cx="336" cy="336"/>
                </a:xfrm>
                <a:prstGeom prst="octagon">
                  <a:avLst>
                    <a:gd name="adj" fmla="val 29287"/>
                  </a:avLst>
                </a:prstGeom>
                <a:blipFill rotWithShape="1">
                  <a:blip r:embed="rId2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611" name="Group 43"/>
          <p:cNvGrpSpPr>
            <a:grpSpLocks/>
          </p:cNvGrpSpPr>
          <p:nvPr/>
        </p:nvGrpSpPr>
        <p:grpSpPr bwMode="auto">
          <a:xfrm>
            <a:off x="8778240" y="3124200"/>
            <a:ext cx="1381760" cy="533400"/>
            <a:chOff x="4464" y="1392"/>
            <a:chExt cx="816" cy="336"/>
          </a:xfrm>
        </p:grpSpPr>
        <p:sp>
          <p:nvSpPr>
            <p:cNvPr id="109612" name="AutoShape 44"/>
            <p:cNvSpPr>
              <a:spLocks noChangeArrowheads="1"/>
            </p:cNvSpPr>
            <p:nvPr/>
          </p:nvSpPr>
          <p:spPr bwMode="auto">
            <a:xfrm>
              <a:off x="4464" y="1392"/>
              <a:ext cx="432" cy="336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</a:rPr>
                <a:t>k2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613" name="AutoShape 45"/>
                <p:cNvSpPr>
                  <a:spLocks noChangeArrowheads="1"/>
                </p:cNvSpPr>
                <p:nvPr/>
              </p:nvSpPr>
              <p:spPr bwMode="auto">
                <a:xfrm>
                  <a:off x="4944" y="1392"/>
                  <a:ext cx="336" cy="336"/>
                </a:xfrm>
                <a:prstGeom prst="octagon">
                  <a:avLst>
                    <a:gd name="adj" fmla="val 29287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  <m:t>′′</m:t>
                        </m:r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mc:Choice>
          <mc:Fallback xmlns="">
            <p:sp>
              <p:nvSpPr>
                <p:cNvPr id="109613" name="AutoShap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44" y="1392"/>
                  <a:ext cx="336" cy="336"/>
                </a:xfrm>
                <a:prstGeom prst="octagon">
                  <a:avLst>
                    <a:gd name="adj" fmla="val 29287"/>
                  </a:avLst>
                </a:prstGeom>
                <a:blipFill rotWithShape="1"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614" name="Group 46"/>
          <p:cNvGrpSpPr>
            <a:grpSpLocks/>
          </p:cNvGrpSpPr>
          <p:nvPr/>
        </p:nvGrpSpPr>
        <p:grpSpPr bwMode="auto">
          <a:xfrm>
            <a:off x="8859520" y="5105400"/>
            <a:ext cx="1381760" cy="533400"/>
            <a:chOff x="4464" y="1392"/>
            <a:chExt cx="816" cy="336"/>
          </a:xfrm>
        </p:grpSpPr>
        <p:sp>
          <p:nvSpPr>
            <p:cNvPr id="109615" name="AutoShape 47"/>
            <p:cNvSpPr>
              <a:spLocks noChangeArrowheads="1"/>
            </p:cNvSpPr>
            <p:nvPr/>
          </p:nvSpPr>
          <p:spPr bwMode="auto">
            <a:xfrm>
              <a:off x="4464" y="1392"/>
              <a:ext cx="432" cy="336"/>
            </a:xfrm>
            <a:prstGeom prst="diamond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</a:rPr>
                <a:t>k3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616" name="AutoShape 48"/>
                <p:cNvSpPr>
                  <a:spLocks noChangeArrowheads="1"/>
                </p:cNvSpPr>
                <p:nvPr/>
              </p:nvSpPr>
              <p:spPr bwMode="auto">
                <a:xfrm>
                  <a:off x="4944" y="1392"/>
                  <a:ext cx="336" cy="336"/>
                </a:xfrm>
                <a:prstGeom prst="octagon">
                  <a:avLst>
                    <a:gd name="adj" fmla="val 29287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  <m:t>′′′</m:t>
                        </m:r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mc:Choice>
          <mc:Fallback xmlns="">
            <p:sp>
              <p:nvSpPr>
                <p:cNvPr id="109616" name="AutoShap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44" y="1392"/>
                  <a:ext cx="336" cy="336"/>
                </a:xfrm>
                <a:prstGeom prst="octagon">
                  <a:avLst>
                    <a:gd name="adj" fmla="val 29287"/>
                  </a:avLst>
                </a:prstGeom>
                <a:blipFill rotWithShape="1"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9617" name="Text Box 49"/>
          <p:cNvSpPr txBox="1">
            <a:spLocks noChangeArrowheads="1"/>
          </p:cNvSpPr>
          <p:nvPr/>
        </p:nvSpPr>
        <p:spPr bwMode="auto">
          <a:xfrm>
            <a:off x="9298097" y="4267201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Arial"/>
              </a:rPr>
              <a:t>…</a:t>
            </a:r>
          </a:p>
        </p:txBody>
      </p:sp>
      <p:grpSp>
        <p:nvGrpSpPr>
          <p:cNvPr id="109634" name="Group 66"/>
          <p:cNvGrpSpPr>
            <a:grpSpLocks/>
          </p:cNvGrpSpPr>
          <p:nvPr/>
        </p:nvGrpSpPr>
        <p:grpSpPr bwMode="auto">
          <a:xfrm>
            <a:off x="4714240" y="1905000"/>
            <a:ext cx="2926080" cy="3657600"/>
            <a:chOff x="2064" y="1008"/>
            <a:chExt cx="1728" cy="2304"/>
          </a:xfrm>
        </p:grpSpPr>
        <p:sp>
          <p:nvSpPr>
            <p:cNvPr id="109573" name="AutoShape 5"/>
            <p:cNvSpPr>
              <a:spLocks noChangeArrowheads="1"/>
            </p:cNvSpPr>
            <p:nvPr/>
          </p:nvSpPr>
          <p:spPr bwMode="auto">
            <a:xfrm>
              <a:off x="2112" y="2976"/>
              <a:ext cx="432" cy="336"/>
            </a:xfrm>
            <a:prstGeom prst="diamond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</a:rPr>
                <a:t>k3</a:t>
              </a:r>
            </a:p>
          </p:txBody>
        </p:sp>
        <p:sp>
          <p:nvSpPr>
            <p:cNvPr id="109574" name="AutoShape 6"/>
            <p:cNvSpPr>
              <a:spLocks noChangeArrowheads="1"/>
            </p:cNvSpPr>
            <p:nvPr/>
          </p:nvSpPr>
          <p:spPr bwMode="auto">
            <a:xfrm>
              <a:off x="2544" y="2976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</a:rPr>
                <a:t>v4</a:t>
              </a:r>
            </a:p>
          </p:txBody>
        </p:sp>
        <p:sp>
          <p:nvSpPr>
            <p:cNvPr id="109575" name="Text Box 7"/>
            <p:cNvSpPr txBox="1">
              <a:spLocks noChangeArrowheads="1"/>
            </p:cNvSpPr>
            <p:nvPr/>
          </p:nvSpPr>
          <p:spPr bwMode="auto">
            <a:xfrm>
              <a:off x="2467" y="2496"/>
              <a:ext cx="29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  <a:latin typeface="Arial"/>
                </a:rPr>
                <a:t>…</a:t>
              </a:r>
            </a:p>
          </p:txBody>
        </p:sp>
        <p:sp>
          <p:nvSpPr>
            <p:cNvPr id="109576" name="AutoShape 8"/>
            <p:cNvSpPr>
              <a:spLocks noChangeArrowheads="1"/>
            </p:cNvSpPr>
            <p:nvPr/>
          </p:nvSpPr>
          <p:spPr bwMode="auto">
            <a:xfrm>
              <a:off x="2064" y="1392"/>
              <a:ext cx="432" cy="336"/>
            </a:xfrm>
            <a:prstGeom prst="diamond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</a:rPr>
                <a:t>k1</a:t>
              </a:r>
            </a:p>
          </p:txBody>
        </p:sp>
        <p:sp>
          <p:nvSpPr>
            <p:cNvPr id="109577" name="AutoShape 9"/>
            <p:cNvSpPr>
              <a:spLocks noChangeArrowheads="1"/>
            </p:cNvSpPr>
            <p:nvPr/>
          </p:nvSpPr>
          <p:spPr bwMode="auto">
            <a:xfrm>
              <a:off x="2496" y="1392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</a:rPr>
                <a:t>v1</a:t>
              </a:r>
            </a:p>
          </p:txBody>
        </p:sp>
        <p:sp>
          <p:nvSpPr>
            <p:cNvPr id="109578" name="AutoShape 10"/>
            <p:cNvSpPr>
              <a:spLocks noChangeArrowheads="1"/>
            </p:cNvSpPr>
            <p:nvPr/>
          </p:nvSpPr>
          <p:spPr bwMode="auto">
            <a:xfrm>
              <a:off x="2064" y="1824"/>
              <a:ext cx="432" cy="336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</a:rPr>
                <a:t>k2</a:t>
              </a:r>
            </a:p>
          </p:txBody>
        </p:sp>
        <p:sp>
          <p:nvSpPr>
            <p:cNvPr id="109579" name="AutoShape 11"/>
            <p:cNvSpPr>
              <a:spLocks noChangeArrowheads="1"/>
            </p:cNvSpPr>
            <p:nvPr/>
          </p:nvSpPr>
          <p:spPr bwMode="auto">
            <a:xfrm>
              <a:off x="2496" y="1824"/>
              <a:ext cx="480" cy="336"/>
            </a:xfrm>
            <a:prstGeom prst="parallelogram">
              <a:avLst>
                <a:gd name="adj" fmla="val 3571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</a:rPr>
                <a:t>v2</a:t>
              </a:r>
            </a:p>
          </p:txBody>
        </p:sp>
        <p:sp>
          <p:nvSpPr>
            <p:cNvPr id="109580" name="AutoShape 12"/>
            <p:cNvSpPr>
              <a:spLocks noChangeArrowheads="1"/>
            </p:cNvSpPr>
            <p:nvPr/>
          </p:nvSpPr>
          <p:spPr bwMode="auto">
            <a:xfrm>
              <a:off x="2832" y="1824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</a:rPr>
                <a:t>v5</a:t>
              </a:r>
            </a:p>
          </p:txBody>
        </p:sp>
        <p:sp>
          <p:nvSpPr>
            <p:cNvPr id="109581" name="AutoShape 13"/>
            <p:cNvSpPr>
              <a:spLocks noChangeArrowheads="1"/>
            </p:cNvSpPr>
            <p:nvPr/>
          </p:nvSpPr>
          <p:spPr bwMode="auto">
            <a:xfrm>
              <a:off x="2880" y="1392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</a:rPr>
                <a:t>v3</a:t>
              </a:r>
            </a:p>
          </p:txBody>
        </p:sp>
        <p:sp>
          <p:nvSpPr>
            <p:cNvPr id="109582" name="AutoShape 14"/>
            <p:cNvSpPr>
              <a:spLocks noChangeArrowheads="1"/>
            </p:cNvSpPr>
            <p:nvPr/>
          </p:nvSpPr>
          <p:spPr bwMode="auto">
            <a:xfrm>
              <a:off x="3264" y="1392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Arial"/>
                </a:rPr>
                <a:t>v6</a:t>
              </a:r>
            </a:p>
          </p:txBody>
        </p:sp>
        <p:sp>
          <p:nvSpPr>
            <p:cNvPr id="109632" name="Rectangle 64"/>
            <p:cNvSpPr>
              <a:spLocks noChangeArrowheads="1"/>
            </p:cNvSpPr>
            <p:nvPr/>
          </p:nvSpPr>
          <p:spPr bwMode="auto">
            <a:xfrm>
              <a:off x="2160" y="1008"/>
              <a:ext cx="14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b="1" dirty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Key-value groups</a:t>
              </a:r>
            </a:p>
          </p:txBody>
        </p:sp>
      </p:grpSp>
      <p:sp>
        <p:nvSpPr>
          <p:cNvPr id="109633" name="Rectangle 65"/>
          <p:cNvSpPr>
            <a:spLocks noChangeArrowheads="1"/>
          </p:cNvSpPr>
          <p:nvPr/>
        </p:nvSpPr>
        <p:spPr bwMode="auto">
          <a:xfrm>
            <a:off x="8371840" y="1676401"/>
            <a:ext cx="21945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Output </a:t>
            </a:r>
          </a:p>
          <a:p>
            <a:r>
              <a:rPr lang="en-US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key-value pairs</a:t>
            </a:r>
          </a:p>
        </p:txBody>
      </p:sp>
      <p:grpSp>
        <p:nvGrpSpPr>
          <p:cNvPr id="49" name="Group 34"/>
          <p:cNvGrpSpPr>
            <a:grpSpLocks/>
          </p:cNvGrpSpPr>
          <p:nvPr/>
        </p:nvGrpSpPr>
        <p:grpSpPr bwMode="auto">
          <a:xfrm>
            <a:off x="7640320" y="5029200"/>
            <a:ext cx="1137920" cy="533400"/>
            <a:chOff x="3456" y="1296"/>
            <a:chExt cx="672" cy="336"/>
          </a:xfrm>
        </p:grpSpPr>
        <p:sp>
          <p:nvSpPr>
            <p:cNvPr id="50" name="AutoShape 35"/>
            <p:cNvSpPr>
              <a:spLocks noChangeArrowheads="1"/>
            </p:cNvSpPr>
            <p:nvPr/>
          </p:nvSpPr>
          <p:spPr bwMode="auto">
            <a:xfrm>
              <a:off x="3504" y="1488"/>
              <a:ext cx="624" cy="144"/>
            </a:xfrm>
            <a:prstGeom prst="rightArrow">
              <a:avLst>
                <a:gd name="adj1" fmla="val 50000"/>
                <a:gd name="adj2" fmla="val 108333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" name="Text Box 36"/>
            <p:cNvSpPr txBox="1">
              <a:spLocks noChangeArrowheads="1"/>
            </p:cNvSpPr>
            <p:nvPr/>
          </p:nvSpPr>
          <p:spPr bwMode="auto">
            <a:xfrm>
              <a:off x="3456" y="1296"/>
              <a:ext cx="5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FFFF"/>
                  </a:solidFill>
                  <a:latin typeface="Arial"/>
                </a:rPr>
                <a:t>reduce</a:t>
              </a:r>
            </a:p>
          </p:txBody>
        </p:sp>
      </p:grpSp>
      <p:sp>
        <p:nvSpPr>
          <p:cNvPr id="53" name="AutoShape 21"/>
          <p:cNvSpPr>
            <a:spLocks noChangeArrowheads="1"/>
          </p:cNvSpPr>
          <p:nvPr/>
        </p:nvSpPr>
        <p:spPr bwMode="auto">
          <a:xfrm>
            <a:off x="2079415" y="5105400"/>
            <a:ext cx="731520" cy="381000"/>
          </a:xfrm>
          <a:prstGeom prst="diamond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/>
              </a:rPr>
              <a:t>k1</a:t>
            </a:r>
          </a:p>
        </p:txBody>
      </p:sp>
      <p:sp>
        <p:nvSpPr>
          <p:cNvPr id="54" name="AutoShape 22"/>
          <p:cNvSpPr>
            <a:spLocks noChangeArrowheads="1"/>
          </p:cNvSpPr>
          <p:nvPr/>
        </p:nvSpPr>
        <p:spPr bwMode="auto">
          <a:xfrm>
            <a:off x="2971574" y="5086884"/>
            <a:ext cx="566030" cy="342900"/>
          </a:xfrm>
          <a:prstGeom prst="parallelogram">
            <a:avLst>
              <a:gd name="adj" fmla="val 46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/>
              </a:rPr>
              <a:t>v6</a:t>
            </a:r>
          </a:p>
        </p:txBody>
      </p:sp>
      <p:sp>
        <p:nvSpPr>
          <p:cNvPr id="76" name="AutoShape 17"/>
          <p:cNvSpPr>
            <a:spLocks noChangeArrowheads="1"/>
          </p:cNvSpPr>
          <p:nvPr/>
        </p:nvSpPr>
        <p:spPr bwMode="auto">
          <a:xfrm>
            <a:off x="2032000" y="4038602"/>
            <a:ext cx="731520" cy="424543"/>
          </a:xfrm>
          <a:prstGeom prst="diamond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/>
              </a:rPr>
              <a:t>k3</a:t>
            </a:r>
          </a:p>
        </p:txBody>
      </p:sp>
      <p:sp>
        <p:nvSpPr>
          <p:cNvPr id="77" name="AutoShape 18"/>
          <p:cNvSpPr>
            <a:spLocks noChangeArrowheads="1"/>
          </p:cNvSpPr>
          <p:nvPr/>
        </p:nvSpPr>
        <p:spPr bwMode="auto">
          <a:xfrm>
            <a:off x="2915923" y="4114802"/>
            <a:ext cx="684107" cy="333569"/>
          </a:xfrm>
          <a:prstGeom prst="parallelogram">
            <a:avLst>
              <a:gd name="adj" fmla="val 46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/>
              </a:rPr>
              <a:t>v4</a:t>
            </a:r>
          </a:p>
        </p:txBody>
      </p:sp>
      <p:sp>
        <p:nvSpPr>
          <p:cNvPr id="78" name="Text Box 19"/>
          <p:cNvSpPr txBox="1">
            <a:spLocks noChangeArrowheads="1"/>
          </p:cNvSpPr>
          <p:nvPr/>
        </p:nvSpPr>
        <p:spPr bwMode="auto">
          <a:xfrm>
            <a:off x="2485817" y="3649825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Arial"/>
              </a:rPr>
              <a:t>…</a:t>
            </a:r>
          </a:p>
        </p:txBody>
      </p:sp>
      <p:sp>
        <p:nvSpPr>
          <p:cNvPr id="79" name="AutoShape 21"/>
          <p:cNvSpPr>
            <a:spLocks noChangeArrowheads="1"/>
          </p:cNvSpPr>
          <p:nvPr/>
        </p:nvSpPr>
        <p:spPr bwMode="auto">
          <a:xfrm>
            <a:off x="1998135" y="2133602"/>
            <a:ext cx="731520" cy="424543"/>
          </a:xfrm>
          <a:prstGeom prst="diamond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/>
              </a:rPr>
              <a:t>k1</a:t>
            </a:r>
          </a:p>
        </p:txBody>
      </p:sp>
      <p:sp>
        <p:nvSpPr>
          <p:cNvPr id="80" name="AutoShape 22"/>
          <p:cNvSpPr>
            <a:spLocks noChangeArrowheads="1"/>
          </p:cNvSpPr>
          <p:nvPr/>
        </p:nvSpPr>
        <p:spPr bwMode="auto">
          <a:xfrm>
            <a:off x="2897297" y="2163925"/>
            <a:ext cx="714587" cy="363894"/>
          </a:xfrm>
          <a:prstGeom prst="parallelogram">
            <a:avLst>
              <a:gd name="adj" fmla="val 46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/>
              </a:rPr>
              <a:t>v1</a:t>
            </a:r>
          </a:p>
        </p:txBody>
      </p:sp>
      <p:sp>
        <p:nvSpPr>
          <p:cNvPr id="82" name="AutoShape 25"/>
          <p:cNvSpPr>
            <a:spLocks noChangeArrowheads="1"/>
          </p:cNvSpPr>
          <p:nvPr/>
        </p:nvSpPr>
        <p:spPr bwMode="auto">
          <a:xfrm>
            <a:off x="2900684" y="2738826"/>
            <a:ext cx="714587" cy="327252"/>
          </a:xfrm>
          <a:prstGeom prst="parallelogram">
            <a:avLst>
              <a:gd name="adj" fmla="val 46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/>
              </a:rPr>
              <a:t>v2</a:t>
            </a:r>
          </a:p>
        </p:txBody>
      </p:sp>
      <p:sp>
        <p:nvSpPr>
          <p:cNvPr id="85" name="AutoShape 10"/>
          <p:cNvSpPr>
            <a:spLocks noChangeArrowheads="1"/>
          </p:cNvSpPr>
          <p:nvPr/>
        </p:nvSpPr>
        <p:spPr bwMode="auto">
          <a:xfrm>
            <a:off x="2062484" y="2670175"/>
            <a:ext cx="602825" cy="455612"/>
          </a:xfrm>
          <a:prstGeom prst="diamond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/>
              </a:rPr>
              <a:t>k2</a:t>
            </a:r>
          </a:p>
        </p:txBody>
      </p:sp>
      <p:sp>
        <p:nvSpPr>
          <p:cNvPr id="86" name="AutoShape 25"/>
          <p:cNvSpPr>
            <a:spLocks noChangeArrowheads="1"/>
          </p:cNvSpPr>
          <p:nvPr/>
        </p:nvSpPr>
        <p:spPr bwMode="auto">
          <a:xfrm>
            <a:off x="2943015" y="4642239"/>
            <a:ext cx="714587" cy="327252"/>
          </a:xfrm>
          <a:prstGeom prst="parallelogram">
            <a:avLst>
              <a:gd name="adj" fmla="val 46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/>
              </a:rPr>
              <a:t>v5</a:t>
            </a:r>
          </a:p>
        </p:txBody>
      </p:sp>
      <p:sp>
        <p:nvSpPr>
          <p:cNvPr id="87" name="AutoShape 10"/>
          <p:cNvSpPr>
            <a:spLocks noChangeArrowheads="1"/>
          </p:cNvSpPr>
          <p:nvPr/>
        </p:nvSpPr>
        <p:spPr bwMode="auto">
          <a:xfrm>
            <a:off x="2104815" y="4573588"/>
            <a:ext cx="602825" cy="455612"/>
          </a:xfrm>
          <a:prstGeom prst="diamond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/>
              </a:rPr>
              <a:t>k2</a:t>
            </a:r>
          </a:p>
        </p:txBody>
      </p:sp>
      <p:sp>
        <p:nvSpPr>
          <p:cNvPr id="88" name="AutoShape 21"/>
          <p:cNvSpPr>
            <a:spLocks noChangeArrowheads="1"/>
          </p:cNvSpPr>
          <p:nvPr/>
        </p:nvSpPr>
        <p:spPr bwMode="auto">
          <a:xfrm>
            <a:off x="2032000" y="3352800"/>
            <a:ext cx="731520" cy="381000"/>
          </a:xfrm>
          <a:prstGeom prst="diamond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/>
              </a:rPr>
              <a:t>k1</a:t>
            </a:r>
          </a:p>
        </p:txBody>
      </p:sp>
      <p:sp>
        <p:nvSpPr>
          <p:cNvPr id="89" name="AutoShape 22"/>
          <p:cNvSpPr>
            <a:spLocks noChangeArrowheads="1"/>
          </p:cNvSpPr>
          <p:nvPr/>
        </p:nvSpPr>
        <p:spPr bwMode="auto">
          <a:xfrm>
            <a:off x="2924158" y="3371850"/>
            <a:ext cx="566030" cy="342900"/>
          </a:xfrm>
          <a:prstGeom prst="parallelogram">
            <a:avLst>
              <a:gd name="adj" fmla="val 46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/>
              </a:rPr>
              <a:t>v3</a:t>
            </a:r>
          </a:p>
        </p:txBody>
      </p:sp>
      <p:sp>
        <p:nvSpPr>
          <p:cNvPr id="52" name="Text Box 34"/>
          <p:cNvSpPr txBox="1">
            <a:spLocks noChangeArrowheads="1"/>
          </p:cNvSpPr>
          <p:nvPr/>
        </p:nvSpPr>
        <p:spPr bwMode="auto">
          <a:xfrm>
            <a:off x="1336584" y="1113872"/>
            <a:ext cx="33878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key-value pairs</a:t>
            </a:r>
          </a:p>
          <a:p>
            <a:r>
              <a:rPr lang="en-US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(produced by Map step)</a:t>
            </a:r>
          </a:p>
        </p:txBody>
      </p:sp>
    </p:spTree>
    <p:extLst>
      <p:ext uri="{BB962C8B-B14F-4D97-AF65-F5344CB8AC3E}">
        <p14:creationId xmlns:p14="http://schemas.microsoft.com/office/powerpoint/2010/main" val="155746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17" grpId="0"/>
      <p:bldP spid="1096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9875520" cy="541214"/>
          </a:xfrm>
        </p:spPr>
        <p:txBody>
          <a:bodyPr/>
          <a:lstStyle/>
          <a:p>
            <a:r>
              <a:rPr lang="en-US" sz="3200" dirty="0"/>
              <a:t>Map-reduce: Word Count</a:t>
            </a:r>
          </a:p>
        </p:txBody>
      </p:sp>
      <p:sp>
        <p:nvSpPr>
          <p:cNvPr id="5" name="Rectangle 4"/>
          <p:cNvSpPr/>
          <p:nvPr/>
        </p:nvSpPr>
        <p:spPr>
          <a:xfrm>
            <a:off x="1425440" y="2362201"/>
            <a:ext cx="1706880" cy="3046633"/>
          </a:xfrm>
          <a:prstGeom prst="rect">
            <a:avLst/>
          </a:prstGeom>
          <a:ln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rgbClr val="000000"/>
                </a:solidFill>
                <a:latin typeface="Arial Narrow" pitchFamily="34" charset="0"/>
                <a:cs typeface="Arial" pitchFamily="34" charset="0"/>
              </a:rPr>
              <a:t>The crew of the space shuttle Endeavor recently returned to Earth as ambassadors, harbingers of a new era of space exploration. Crew members at ……………………..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44321" y="618386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Big document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543258" y="3352800"/>
            <a:ext cx="1706880" cy="2819400"/>
          </a:xfrm>
          <a:prstGeom prst="rect">
            <a:avLst/>
          </a:prstGeom>
          <a:solidFill>
            <a:srgbClr val="00B0F0"/>
          </a:solidFill>
          <a:ln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rgbClr val="FFFFFF"/>
              </a:solidFill>
              <a:latin typeface="Arial Body"/>
            </a:endParaRPr>
          </a:p>
          <a:p>
            <a:r>
              <a:rPr lang="en-US" sz="1100" dirty="0">
                <a:solidFill>
                  <a:srgbClr val="FFFFFF"/>
                </a:solidFill>
                <a:latin typeface="Arial Body"/>
              </a:rPr>
              <a:t>(the, 1)</a:t>
            </a:r>
          </a:p>
          <a:p>
            <a:r>
              <a:rPr lang="en-US" sz="1100" dirty="0">
                <a:solidFill>
                  <a:srgbClr val="FFFFFF"/>
                </a:solidFill>
                <a:latin typeface="Arial Body"/>
              </a:rPr>
              <a:t>(crew, 1)</a:t>
            </a:r>
          </a:p>
          <a:p>
            <a:r>
              <a:rPr lang="en-US" sz="1100" dirty="0">
                <a:solidFill>
                  <a:srgbClr val="FFFFFF"/>
                </a:solidFill>
                <a:latin typeface="Arial Body"/>
              </a:rPr>
              <a:t>(of, 1)</a:t>
            </a:r>
          </a:p>
          <a:p>
            <a:r>
              <a:rPr lang="en-US" sz="1100" dirty="0">
                <a:solidFill>
                  <a:srgbClr val="FFFFFF"/>
                </a:solidFill>
                <a:latin typeface="Arial Body"/>
              </a:rPr>
              <a:t>(the, 1)</a:t>
            </a:r>
          </a:p>
          <a:p>
            <a:r>
              <a:rPr lang="en-US" sz="1100" dirty="0">
                <a:solidFill>
                  <a:srgbClr val="FFFFFF"/>
                </a:solidFill>
                <a:latin typeface="Arial Body"/>
              </a:rPr>
              <a:t>(space, 1)</a:t>
            </a:r>
          </a:p>
          <a:p>
            <a:r>
              <a:rPr lang="en-US" sz="1100" dirty="0">
                <a:solidFill>
                  <a:srgbClr val="FFFFFF"/>
                </a:solidFill>
                <a:latin typeface="Arial Body"/>
              </a:rPr>
              <a:t>(shuttle, 1)</a:t>
            </a:r>
          </a:p>
          <a:p>
            <a:r>
              <a:rPr lang="en-US" sz="1100" dirty="0">
                <a:solidFill>
                  <a:srgbClr val="FFFFFF"/>
                </a:solidFill>
                <a:latin typeface="Arial Body"/>
              </a:rPr>
              <a:t>(endeavor, 1)</a:t>
            </a:r>
          </a:p>
          <a:p>
            <a:r>
              <a:rPr lang="en-US" sz="1100" dirty="0">
                <a:solidFill>
                  <a:srgbClr val="FFFFFF"/>
                </a:solidFill>
                <a:latin typeface="Arial Body"/>
              </a:rPr>
              <a:t>(recently, 1)</a:t>
            </a:r>
          </a:p>
          <a:p>
            <a:r>
              <a:rPr lang="en-US" sz="1100" dirty="0">
                <a:solidFill>
                  <a:srgbClr val="FFFFFF"/>
                </a:solidFill>
                <a:latin typeface="Arial Body"/>
              </a:rPr>
              <a:t>(returned, 1)</a:t>
            </a:r>
          </a:p>
          <a:p>
            <a:endParaRPr lang="en-US" sz="1100" dirty="0">
              <a:solidFill>
                <a:srgbClr val="FFFFFF"/>
              </a:solidFill>
              <a:latin typeface="Arial Body"/>
            </a:endParaRPr>
          </a:p>
          <a:p>
            <a:r>
              <a:rPr lang="en-US" sz="1100" dirty="0">
                <a:solidFill>
                  <a:srgbClr val="FFFFFF"/>
                </a:solidFill>
                <a:latin typeface="Arial Body"/>
              </a:rPr>
              <a:t>(to, 1)</a:t>
            </a:r>
          </a:p>
          <a:p>
            <a:r>
              <a:rPr lang="en-US" sz="1100" dirty="0">
                <a:solidFill>
                  <a:srgbClr val="FFFFFF"/>
                </a:solidFill>
                <a:latin typeface="Arial Body"/>
              </a:rPr>
              <a:t>(earth, 1)</a:t>
            </a:r>
          </a:p>
          <a:p>
            <a:r>
              <a:rPr lang="en-US" sz="1100" dirty="0">
                <a:solidFill>
                  <a:srgbClr val="FFFFFF"/>
                </a:solidFill>
                <a:latin typeface="Arial Body"/>
              </a:rPr>
              <a:t>(as, 1)</a:t>
            </a:r>
          </a:p>
          <a:p>
            <a:r>
              <a:rPr lang="en-US" sz="1100" dirty="0">
                <a:solidFill>
                  <a:srgbClr val="FFFFFF"/>
                </a:solidFill>
                <a:latin typeface="Arial Body"/>
              </a:rPr>
              <a:t>(</a:t>
            </a:r>
            <a:r>
              <a:rPr lang="en-US" sz="1100" dirty="0">
                <a:solidFill>
                  <a:srgbClr val="FFFFFF"/>
                </a:solidFill>
                <a:latin typeface="Arial Body"/>
                <a:cs typeface="Arial" pitchFamily="34" charset="0"/>
              </a:rPr>
              <a:t>ambassadors, 1</a:t>
            </a:r>
            <a:r>
              <a:rPr lang="en-US" sz="1100" dirty="0">
                <a:solidFill>
                  <a:srgbClr val="FFFFFF"/>
                </a:solidFill>
                <a:latin typeface="Arial Body"/>
              </a:rPr>
              <a:t>)</a:t>
            </a:r>
          </a:p>
          <a:p>
            <a:r>
              <a:rPr lang="en-US" sz="1100" dirty="0">
                <a:solidFill>
                  <a:srgbClr val="FFFFFF"/>
                </a:solidFill>
                <a:latin typeface="Arial"/>
              </a:rPr>
              <a:t>….</a:t>
            </a:r>
          </a:p>
          <a:p>
            <a:r>
              <a:rPr lang="en-US" sz="1100" dirty="0">
                <a:solidFill>
                  <a:srgbClr val="FFFFFF"/>
                </a:solidFill>
                <a:latin typeface="Arial"/>
              </a:rPr>
              <a:t>(crew, 1) </a:t>
            </a:r>
          </a:p>
          <a:p>
            <a:pPr algn="ctr"/>
            <a:r>
              <a:rPr lang="en-US" sz="1100" dirty="0">
                <a:solidFill>
                  <a:srgbClr val="FFFFFF"/>
                </a:solidFill>
                <a:latin typeface="Arial"/>
              </a:rPr>
              <a:t>……..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656538" y="3468469"/>
            <a:ext cx="1706880" cy="2703731"/>
          </a:xfrm>
          <a:prstGeom prst="rect">
            <a:avLst/>
          </a:prstGeom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rial"/>
              </a:rPr>
              <a:t>(crew, 1)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rial"/>
              </a:rPr>
              <a:t>(crew, 1)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rial"/>
              </a:rPr>
              <a:t>(space, 1)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rial"/>
              </a:rPr>
              <a:t>(the, 1)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rial"/>
              </a:rPr>
              <a:t>(the, 1)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rial"/>
              </a:rPr>
              <a:t>(the, 1)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rial"/>
              </a:rPr>
              <a:t>(shuttle, 1)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rial"/>
              </a:rPr>
              <a:t>(recently, 1)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rial"/>
              </a:rPr>
              <a:t>…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769818" y="3468469"/>
            <a:ext cx="1706880" cy="2590800"/>
          </a:xfrm>
          <a:prstGeom prst="rect">
            <a:avLst/>
          </a:prstGeom>
          <a:ln cmpd="sng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rial"/>
              </a:rPr>
              <a:t>(crew, 2)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rial"/>
              </a:rPr>
              <a:t>(space, 1)</a:t>
            </a:r>
          </a:p>
          <a:p>
            <a:pPr algn="ctr"/>
            <a:endParaRPr lang="en-US" dirty="0">
              <a:solidFill>
                <a:srgbClr val="FFFFFF"/>
              </a:solidFill>
              <a:latin typeface="Arial"/>
            </a:endParaRPr>
          </a:p>
          <a:p>
            <a:pPr algn="ctr"/>
            <a:r>
              <a:rPr lang="en-US" dirty="0">
                <a:solidFill>
                  <a:srgbClr val="FFFFFF"/>
                </a:solidFill>
                <a:latin typeface="Arial"/>
              </a:rPr>
              <a:t>(the, 3)</a:t>
            </a:r>
          </a:p>
          <a:p>
            <a:pPr algn="ctr"/>
            <a:endParaRPr lang="en-US" dirty="0">
              <a:solidFill>
                <a:srgbClr val="FFFFFF"/>
              </a:solidFill>
              <a:latin typeface="Arial"/>
            </a:endParaRPr>
          </a:p>
          <a:p>
            <a:pPr algn="ctr"/>
            <a:r>
              <a:rPr lang="en-US" dirty="0">
                <a:solidFill>
                  <a:srgbClr val="FFFFFF"/>
                </a:solidFill>
                <a:latin typeface="Arial"/>
              </a:rPr>
              <a:t>(shuttle, 1)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rial"/>
              </a:rPr>
              <a:t>(recently, 1)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rial"/>
              </a:rPr>
              <a:t>…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543258" y="1828800"/>
            <a:ext cx="1706880" cy="1371600"/>
          </a:xfrm>
          <a:prstGeom prst="rect">
            <a:avLst/>
          </a:prstGeom>
          <a:solidFill>
            <a:srgbClr val="00B0F0"/>
          </a:solidFill>
          <a:ln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FFFF"/>
                </a:solidFill>
                <a:latin typeface="Arial"/>
              </a:rPr>
              <a:t>MAP:</a:t>
            </a:r>
          </a:p>
          <a:p>
            <a:r>
              <a:rPr lang="en-US" dirty="0">
                <a:solidFill>
                  <a:srgbClr val="FFFFFF"/>
                </a:solidFill>
                <a:latin typeface="Arial"/>
              </a:rPr>
              <a:t>Read input and produces a set of key-value pairs</a:t>
            </a:r>
            <a:endParaRPr lang="en-US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56538" y="1828800"/>
            <a:ext cx="1861862" cy="1371600"/>
          </a:xfrm>
          <a:prstGeom prst="rect">
            <a:avLst/>
          </a:prstGeom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FFFF"/>
                </a:solidFill>
                <a:latin typeface="Arial"/>
              </a:rPr>
              <a:t>Group by key:</a:t>
            </a:r>
          </a:p>
          <a:p>
            <a:pPr algn="ctr"/>
            <a:r>
              <a:rPr lang="en-US" dirty="0">
                <a:solidFill>
                  <a:srgbClr val="FFFFFF"/>
                </a:solidFill>
                <a:latin typeface="Arial"/>
              </a:rPr>
              <a:t>Collect all pairs with same key</a:t>
            </a:r>
            <a:endParaRPr lang="en-US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769818" y="1828800"/>
            <a:ext cx="1907582" cy="1371600"/>
          </a:xfrm>
          <a:prstGeom prst="rect">
            <a:avLst/>
          </a:prstGeom>
          <a:ln cmpd="sng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FFFF"/>
                </a:solidFill>
                <a:latin typeface="Arial"/>
              </a:rPr>
              <a:t>Reduce:</a:t>
            </a:r>
          </a:p>
          <a:p>
            <a:r>
              <a:rPr lang="en-US" dirty="0">
                <a:solidFill>
                  <a:srgbClr val="FFFFFF"/>
                </a:solidFill>
                <a:latin typeface="Arial"/>
              </a:rPr>
              <a:t>Collect all values belonging to the key and output</a:t>
            </a:r>
            <a:endParaRPr lang="en-US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738881" y="6183868"/>
            <a:ext cx="142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(key, value)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13111" y="963050"/>
            <a:ext cx="227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Provided by the programmer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40320" y="990601"/>
            <a:ext cx="227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Provided by the programmer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888969" y="6183868"/>
            <a:ext cx="142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(key, value)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852161" y="6183868"/>
            <a:ext cx="142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(key, value)</a:t>
            </a:r>
          </a:p>
        </p:txBody>
      </p:sp>
      <p:grpSp>
        <p:nvGrpSpPr>
          <p:cNvPr id="8" name="Group 97"/>
          <p:cNvGrpSpPr/>
          <p:nvPr/>
        </p:nvGrpSpPr>
        <p:grpSpPr>
          <a:xfrm>
            <a:off x="5283200" y="3886200"/>
            <a:ext cx="243840" cy="1600200"/>
            <a:chOff x="3810000" y="4114800"/>
            <a:chExt cx="228600" cy="1600200"/>
          </a:xfrm>
        </p:grpSpPr>
        <p:cxnSp>
          <p:nvCxnSpPr>
            <p:cNvPr id="90" name="Straight Connector 89"/>
            <p:cNvCxnSpPr/>
            <p:nvPr/>
          </p:nvCxnSpPr>
          <p:spPr>
            <a:xfrm rot="16200000" flipH="1">
              <a:off x="3619500" y="4381500"/>
              <a:ext cx="685800" cy="15240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 flipH="1" flipV="1">
              <a:off x="3505200" y="5181600"/>
              <a:ext cx="914400" cy="15240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 flipH="1" flipV="1">
              <a:off x="3657600" y="4953000"/>
              <a:ext cx="533400" cy="22860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16200000" flipH="1">
              <a:off x="3733800" y="4495800"/>
              <a:ext cx="381000" cy="22860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1463040" y="4038600"/>
            <a:ext cx="17068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463040" y="3505200"/>
            <a:ext cx="17068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43258" y="4953000"/>
            <a:ext cx="17068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543258" y="5791200"/>
            <a:ext cx="173994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127956" y="3009900"/>
            <a:ext cx="399363" cy="1028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139532" y="3848100"/>
            <a:ext cx="387787" cy="131445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139532" y="5162550"/>
            <a:ext cx="387787" cy="800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656538" y="4419600"/>
            <a:ext cx="17068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656538" y="5257800"/>
            <a:ext cx="17068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769818" y="4381499"/>
            <a:ext cx="17068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769818" y="4889974"/>
            <a:ext cx="17068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63418" y="3962400"/>
            <a:ext cx="406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315200" y="4648200"/>
            <a:ext cx="406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315200" y="5562600"/>
            <a:ext cx="406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05120" y="963051"/>
            <a:ext cx="227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Handled by MR system</a:t>
            </a:r>
            <a:endParaRPr lang="en-US" b="1" dirty="0">
              <a:solidFill>
                <a:srgbClr val="FFFF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36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1" grpId="0" animBg="1"/>
      <p:bldP spid="54" grpId="0" animBg="1"/>
      <p:bldP spid="55" grpId="0" animBg="1"/>
      <p:bldP spid="56" grpId="0" animBg="1"/>
      <p:bldP spid="57" grpId="0" animBg="1"/>
      <p:bldP spid="59" grpId="0"/>
      <p:bldP spid="60" grpId="0"/>
      <p:bldP spid="65" grpId="0"/>
      <p:bldP spid="66" grpId="0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9875520" cy="541214"/>
          </a:xfrm>
        </p:spPr>
        <p:txBody>
          <a:bodyPr>
            <a:noAutofit/>
          </a:bodyPr>
          <a:lstStyle/>
          <a:p>
            <a:r>
              <a:rPr lang="en-US" sz="3200" dirty="0"/>
              <a:t>Word Count Using </a:t>
            </a:r>
            <a:r>
              <a:rPr lang="en-US" sz="3200" dirty="0" err="1"/>
              <a:t>MapReduce</a:t>
            </a:r>
            <a:r>
              <a:rPr lang="en-US" sz="3200" dirty="0"/>
              <a:t>: </a:t>
            </a:r>
            <a:r>
              <a:rPr lang="en-US" sz="3200" dirty="0" err="1"/>
              <a:t>Pseudocode</a:t>
            </a:r>
            <a:endParaRPr lang="en-US" sz="3200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990600"/>
            <a:ext cx="8534400" cy="22860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map(key, value)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400" b="1" dirty="0">
                <a:solidFill>
                  <a:srgbClr val="00B0F0"/>
                </a:solidFill>
                <a:latin typeface="Adobe Caslon Pro" pitchFamily="18" charset="0"/>
                <a:cs typeface="Courier New" pitchFamily="49" charset="0"/>
              </a:rPr>
              <a:t>key:</a:t>
            </a:r>
            <a:r>
              <a:rPr lang="en-US" sz="2400" dirty="0">
                <a:solidFill>
                  <a:schemeClr val="bg1"/>
                </a:solidFill>
                <a:latin typeface="Adobe Caslon Pro" pitchFamily="18" charset="0"/>
                <a:cs typeface="Courier New" pitchFamily="49" charset="0"/>
              </a:rPr>
              <a:t> document name;   </a:t>
            </a:r>
            <a:r>
              <a:rPr lang="en-US" sz="2400" b="1" dirty="0">
                <a:solidFill>
                  <a:srgbClr val="00B0F0"/>
                </a:solidFill>
                <a:latin typeface="Adobe Caslon Pro" pitchFamily="18" charset="0"/>
                <a:cs typeface="Courier New" pitchFamily="49" charset="0"/>
              </a:rPr>
              <a:t>value:</a:t>
            </a:r>
            <a:r>
              <a:rPr lang="en-US" sz="2400" dirty="0">
                <a:solidFill>
                  <a:schemeClr val="bg1"/>
                </a:solidFill>
                <a:latin typeface="Adobe Caslon Pro" pitchFamily="18" charset="0"/>
                <a:cs typeface="Courier New" pitchFamily="49" charset="0"/>
              </a:rPr>
              <a:t> text of the document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chemeClr val="bg1"/>
                </a:solidFill>
                <a:latin typeface="Comic Sans MS" panose="030F0702030302020204" pitchFamily="66" charset="0"/>
                <a:cs typeface="Courier New" pitchFamily="49" charset="0"/>
              </a:rPr>
              <a:t>	</a:t>
            </a: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  <a:cs typeface="Courier New" pitchFamily="49" charset="0"/>
              </a:rPr>
              <a:t>for each word w in value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solidFill>
                  <a:schemeClr val="bg1"/>
                </a:solidFill>
                <a:latin typeface="Bell MT" panose="02020503060305020303" pitchFamily="18" charset="0"/>
                <a:cs typeface="Courier New" pitchFamily="49" charset="0"/>
              </a:rPr>
              <a:t>		emit(w, 1)</a:t>
            </a: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1143000" y="3657600"/>
            <a:ext cx="102108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reduce(key, values)</a:t>
            </a:r>
          </a:p>
          <a:p>
            <a:r>
              <a:rPr lang="en-US" sz="240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400" b="1" dirty="0">
                <a:solidFill>
                  <a:srgbClr val="00B0F0"/>
                </a:solidFill>
                <a:latin typeface="Adobe Caslon Pro" pitchFamily="18" charset="0"/>
                <a:cs typeface="Courier New" pitchFamily="49" charset="0"/>
              </a:rPr>
              <a:t>key:</a:t>
            </a:r>
            <a:r>
              <a:rPr lang="en-US" sz="2400" dirty="0">
                <a:solidFill>
                  <a:srgbClr val="FFFFFF"/>
                </a:solidFill>
                <a:latin typeface="Adobe Caslon Pro" pitchFamily="18" charset="0"/>
                <a:cs typeface="Courier New" pitchFamily="49" charset="0"/>
              </a:rPr>
              <a:t> a word;   </a:t>
            </a:r>
            <a:r>
              <a:rPr lang="en-US" sz="2400" b="1" dirty="0">
                <a:solidFill>
                  <a:srgbClr val="00B0F0"/>
                </a:solidFill>
                <a:latin typeface="Adobe Caslon Pro" pitchFamily="18" charset="0"/>
                <a:cs typeface="Courier New" pitchFamily="49" charset="0"/>
              </a:rPr>
              <a:t>value:</a:t>
            </a:r>
            <a:r>
              <a:rPr lang="en-US" sz="2400" dirty="0">
                <a:solidFill>
                  <a:srgbClr val="FFFFFF"/>
                </a:solidFill>
                <a:latin typeface="Adobe Caslon Pro" pitchFamily="18" charset="0"/>
                <a:cs typeface="Courier New" pitchFamily="49" charset="0"/>
              </a:rPr>
              <a:t> set of counts values for a word</a:t>
            </a:r>
          </a:p>
          <a:p>
            <a:r>
              <a:rPr lang="en-US" sz="2400" dirty="0">
                <a:solidFill>
                  <a:srgbClr val="FFFFFF"/>
                </a:solidFill>
                <a:latin typeface="Comic Sans MS" panose="030F0702030302020204" pitchFamily="66" charset="0"/>
                <a:cs typeface="Courier New" pitchFamily="49" charset="0"/>
              </a:rPr>
              <a:t>	</a:t>
            </a:r>
            <a:r>
              <a:rPr lang="en-US" sz="2400" dirty="0">
                <a:solidFill>
                  <a:srgbClr val="FFFFFF"/>
                </a:solidFill>
                <a:latin typeface="Bell MT" panose="02020503060305020303" pitchFamily="18" charset="0"/>
                <a:cs typeface="Courier New" pitchFamily="49" charset="0"/>
              </a:rPr>
              <a:t>result = 0</a:t>
            </a:r>
          </a:p>
          <a:p>
            <a:r>
              <a:rPr lang="en-US" sz="2400" dirty="0">
                <a:solidFill>
                  <a:srgbClr val="FFFFFF"/>
                </a:solidFill>
                <a:latin typeface="Bell MT" panose="02020503060305020303" pitchFamily="18" charset="0"/>
                <a:cs typeface="Courier New" pitchFamily="49" charset="0"/>
              </a:rPr>
              <a:t>	for each count v in values:</a:t>
            </a:r>
          </a:p>
          <a:p>
            <a:r>
              <a:rPr lang="en-US" sz="2400" dirty="0">
                <a:solidFill>
                  <a:srgbClr val="FFFFFF"/>
                </a:solidFill>
                <a:latin typeface="Bell MT" panose="02020503060305020303" pitchFamily="18" charset="0"/>
                <a:cs typeface="Courier New" pitchFamily="49" charset="0"/>
              </a:rPr>
              <a:t>		result += v</a:t>
            </a:r>
          </a:p>
          <a:p>
            <a:r>
              <a:rPr lang="en-US" sz="2400" dirty="0">
                <a:solidFill>
                  <a:srgbClr val="FFFFFF"/>
                </a:solidFill>
                <a:latin typeface="Bell MT" panose="02020503060305020303" pitchFamily="18" charset="0"/>
                <a:cs typeface="Courier New" pitchFamily="49" charset="0"/>
              </a:rPr>
              <a:t>	emit(key, result)</a:t>
            </a:r>
          </a:p>
        </p:txBody>
      </p:sp>
    </p:spTree>
    <p:extLst>
      <p:ext uri="{BB962C8B-B14F-4D97-AF65-F5344CB8AC3E}">
        <p14:creationId xmlns:p14="http://schemas.microsoft.com/office/powerpoint/2010/main" val="30228744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/>
      <p:bldP spid="8909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895600"/>
            <a:ext cx="7564120" cy="541214"/>
          </a:xfrm>
        </p:spPr>
        <p:txBody>
          <a:bodyPr/>
          <a:lstStyle/>
          <a:p>
            <a:r>
              <a:rPr lang="en-US" sz="3200" dirty="0"/>
              <a:t>Map-Reduce Execution: Detailed Look</a:t>
            </a:r>
          </a:p>
        </p:txBody>
      </p:sp>
    </p:spTree>
    <p:extLst>
      <p:ext uri="{BB962C8B-B14F-4D97-AF65-F5344CB8AC3E}">
        <p14:creationId xmlns:p14="http://schemas.microsoft.com/office/powerpoint/2010/main" val="167127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760" y="152401"/>
            <a:ext cx="9875520" cy="533401"/>
          </a:xfrm>
        </p:spPr>
        <p:txBody>
          <a:bodyPr>
            <a:noAutofit/>
          </a:bodyPr>
          <a:lstStyle/>
          <a:p>
            <a:r>
              <a:rPr lang="en-US" sz="2800" dirty="0"/>
              <a:t>Map-reduce System: Inside Look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1600" y="1207532"/>
            <a:ext cx="2362200" cy="1981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447801" y="1283732"/>
          <a:ext cx="22097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47797" y="2167652"/>
              <a:ext cx="2209802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3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4290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1200" b="1" i="1" smtClean="0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 smtClean="0"/>
                            <a:t>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200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200" b="1" i="1" smtClean="0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 smtClean="0"/>
                            <a:t>)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kumimoji="0" lang="en-US" sz="12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</a:t>
                          </a:r>
                        </a:p>
                        <a:p>
                          <a:endParaRPr lang="en-US" sz="1200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𝟒</m:t>
                                  </m:r>
                                </m:sub>
                              </m:sSub>
                              <m:r>
                                <a:rPr kumimoji="0" lang="en-US" sz="12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</a:t>
                          </a:r>
                        </a:p>
                        <a:p>
                          <a:endParaRPr lang="en-US" sz="1200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47797" y="2167652"/>
              <a:ext cx="2209802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3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6" t="-1316" r="-196774" b="-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042" t="-1316" r="-105042" b="-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3333" t="-1316" r="-4167" b="-9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ounded Rectangle 8"/>
          <p:cNvSpPr/>
          <p:nvPr/>
        </p:nvSpPr>
        <p:spPr>
          <a:xfrm>
            <a:off x="1524001" y="2807732"/>
            <a:ext cx="2057399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rial"/>
              </a:rPr>
              <a:t>partition function</a:t>
            </a:r>
          </a:p>
        </p:txBody>
      </p:sp>
      <p:sp>
        <p:nvSpPr>
          <p:cNvPr id="10" name="Oval 9"/>
          <p:cNvSpPr/>
          <p:nvPr/>
        </p:nvSpPr>
        <p:spPr>
          <a:xfrm>
            <a:off x="160020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cxnSp>
        <p:nvCxnSpPr>
          <p:cNvPr id="13" name="Straight Arrow Connector 12"/>
          <p:cNvCxnSpPr>
            <a:stCxn id="10" idx="4"/>
          </p:cNvCxnSpPr>
          <p:nvPr/>
        </p:nvCxnSpPr>
        <p:spPr>
          <a:xfrm>
            <a:off x="175260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75260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36220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cxnSp>
        <p:nvCxnSpPr>
          <p:cNvPr id="28" name="Straight Arrow Connector 27"/>
          <p:cNvCxnSpPr>
            <a:stCxn id="27" idx="4"/>
          </p:cNvCxnSpPr>
          <p:nvPr/>
        </p:nvCxnSpPr>
        <p:spPr>
          <a:xfrm>
            <a:off x="251460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51460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12420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cxnSp>
        <p:nvCxnSpPr>
          <p:cNvPr id="31" name="Straight Arrow Connector 30"/>
          <p:cNvCxnSpPr>
            <a:stCxn id="30" idx="4"/>
          </p:cNvCxnSpPr>
          <p:nvPr/>
        </p:nvCxnSpPr>
        <p:spPr>
          <a:xfrm>
            <a:off x="327660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27660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191000" y="1207532"/>
            <a:ext cx="2362200" cy="1981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4267201" y="1283732"/>
          <a:ext cx="22097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267197" y="2167652"/>
              <a:ext cx="2209802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3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42900">
                    <a:tc>
                      <a:txBody>
                        <a:bodyPr/>
                        <a:lstStyle/>
                        <a:p>
                          <a:r>
                            <a:rPr lang="en-US" sz="1200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200" b="1" i="1" smtClean="0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 smtClean="0"/>
                            <a:t>)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0" lang="en-US" sz="12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𝟒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kumimoji="0" lang="en-US" sz="12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kumimoji="0" lang="en-US" sz="12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</a:t>
                          </a:r>
                        </a:p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267197" y="2167652"/>
              <a:ext cx="2209802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3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876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6" t="-1235" r="-196774" b="-4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4167" t="-1235" r="-103333" b="-4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4167" t="-1235" r="-3333" b="-49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6" name="Rounded Rectangle 35"/>
          <p:cNvSpPr/>
          <p:nvPr/>
        </p:nvSpPr>
        <p:spPr>
          <a:xfrm>
            <a:off x="4343401" y="2807732"/>
            <a:ext cx="2057399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rial"/>
              </a:rPr>
              <a:t>partition function</a:t>
            </a:r>
          </a:p>
        </p:txBody>
      </p:sp>
      <p:sp>
        <p:nvSpPr>
          <p:cNvPr id="37" name="Oval 36"/>
          <p:cNvSpPr/>
          <p:nvPr/>
        </p:nvSpPr>
        <p:spPr>
          <a:xfrm>
            <a:off x="441960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cxnSp>
        <p:nvCxnSpPr>
          <p:cNvPr id="38" name="Straight Arrow Connector 37"/>
          <p:cNvCxnSpPr>
            <a:stCxn id="37" idx="4"/>
          </p:cNvCxnSpPr>
          <p:nvPr/>
        </p:nvCxnSpPr>
        <p:spPr>
          <a:xfrm>
            <a:off x="457200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57200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18160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cxnSp>
        <p:nvCxnSpPr>
          <p:cNvPr id="41" name="Straight Arrow Connector 40"/>
          <p:cNvCxnSpPr>
            <a:stCxn id="40" idx="4"/>
          </p:cNvCxnSpPr>
          <p:nvPr/>
        </p:nvCxnSpPr>
        <p:spPr>
          <a:xfrm>
            <a:off x="533400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33400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94360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cxnSp>
        <p:nvCxnSpPr>
          <p:cNvPr id="44" name="Straight Arrow Connector 43"/>
          <p:cNvCxnSpPr>
            <a:stCxn id="43" idx="4"/>
          </p:cNvCxnSpPr>
          <p:nvPr/>
        </p:nvCxnSpPr>
        <p:spPr>
          <a:xfrm>
            <a:off x="609600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09600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010400" y="1207532"/>
            <a:ext cx="2362200" cy="1981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/>
          </p:nvPr>
        </p:nvGraphicFramePr>
        <p:xfrm>
          <a:off x="7086601" y="1283732"/>
          <a:ext cx="2209799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Table 4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086597" y="2167652"/>
              <a:ext cx="2209802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3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429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200" dirty="0" smtClean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1200" b="1" i="1" smtClean="0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/>
                                    </a:rPr>
                                    <m:t>𝟔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 smtClean="0"/>
                            <a:t>)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kumimoji="0" lang="en-US" sz="12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𝟕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</a:t>
                          </a:r>
                        </a:p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0" lang="en-US" sz="12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  <a:sym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kumimoji="0" lang="en-US" sz="1200" b="1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  <a:sym typeface="Arial"/>
                                    </a:rPr>
                                    <m:t>𝟓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sz="1200" b="1" i="0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)</a:t>
                          </a:r>
                        </a:p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Table 4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086597" y="2167652"/>
              <a:ext cx="2209802" cy="48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3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82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876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06" t="-1235" r="-196774" b="-4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5042" t="-1235" r="-105042" b="-4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3333" t="-1235" r="-4167" b="-49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9" name="Rounded Rectangle 48"/>
          <p:cNvSpPr/>
          <p:nvPr/>
        </p:nvSpPr>
        <p:spPr>
          <a:xfrm>
            <a:off x="7162801" y="2807732"/>
            <a:ext cx="2057399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rial"/>
              </a:rPr>
              <a:t>partition function</a:t>
            </a:r>
          </a:p>
        </p:txBody>
      </p:sp>
      <p:sp>
        <p:nvSpPr>
          <p:cNvPr id="50" name="Oval 49"/>
          <p:cNvSpPr/>
          <p:nvPr/>
        </p:nvSpPr>
        <p:spPr>
          <a:xfrm>
            <a:off x="723900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cxnSp>
        <p:nvCxnSpPr>
          <p:cNvPr id="51" name="Straight Arrow Connector 50"/>
          <p:cNvCxnSpPr>
            <a:stCxn id="50" idx="4"/>
          </p:cNvCxnSpPr>
          <p:nvPr/>
        </p:nvCxnSpPr>
        <p:spPr>
          <a:xfrm>
            <a:off x="739140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39140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800100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cxnSp>
        <p:nvCxnSpPr>
          <p:cNvPr id="54" name="Straight Arrow Connector 53"/>
          <p:cNvCxnSpPr>
            <a:stCxn id="53" idx="4"/>
          </p:cNvCxnSpPr>
          <p:nvPr/>
        </p:nvCxnSpPr>
        <p:spPr>
          <a:xfrm>
            <a:off x="815340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815340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8763000" y="16647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"/>
              </a:rPr>
              <a:t>M</a:t>
            </a:r>
          </a:p>
        </p:txBody>
      </p:sp>
      <p:cxnSp>
        <p:nvCxnSpPr>
          <p:cNvPr id="57" name="Straight Arrow Connector 56"/>
          <p:cNvCxnSpPr>
            <a:stCxn id="56" idx="4"/>
          </p:cNvCxnSpPr>
          <p:nvPr/>
        </p:nvCxnSpPr>
        <p:spPr>
          <a:xfrm>
            <a:off x="8915400" y="19695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915400" y="15123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447800" y="4026932"/>
            <a:ext cx="3581400" cy="182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48" name="Table 204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24000" y="4179332"/>
              <a:ext cx="3429000" cy="64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SORT and GROUP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48" name="Table 204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24000" y="4179332"/>
              <a:ext cx="3429000" cy="64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SORT and GROUP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09" t="-91071" r="-101064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068" t="-91071" r="-1423" b="-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1" name="Oval 60"/>
          <p:cNvSpPr/>
          <p:nvPr/>
        </p:nvSpPr>
        <p:spPr>
          <a:xfrm>
            <a:off x="2095499" y="49413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"/>
              </a:rPr>
              <a:t>R</a:t>
            </a:r>
          </a:p>
        </p:txBody>
      </p:sp>
      <p:cxnSp>
        <p:nvCxnSpPr>
          <p:cNvPr id="62" name="Straight Arrow Connector 61"/>
          <p:cNvCxnSpPr>
            <a:stCxn id="61" idx="4"/>
          </p:cNvCxnSpPr>
          <p:nvPr/>
        </p:nvCxnSpPr>
        <p:spPr>
          <a:xfrm>
            <a:off x="2247899" y="52461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247899" y="47889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3886200" y="49413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"/>
              </a:rPr>
              <a:t>R</a:t>
            </a:r>
          </a:p>
        </p:txBody>
      </p:sp>
      <p:cxnSp>
        <p:nvCxnSpPr>
          <p:cNvPr id="65" name="Straight Arrow Connector 64"/>
          <p:cNvCxnSpPr>
            <a:stCxn id="64" idx="4"/>
          </p:cNvCxnSpPr>
          <p:nvPr/>
        </p:nvCxnSpPr>
        <p:spPr>
          <a:xfrm>
            <a:off x="4038600" y="52461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038600" y="47889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7" name="Table 66"/>
          <p:cNvGraphicFramePr>
            <a:graphicFrameLocks noGrp="1"/>
          </p:cNvGraphicFramePr>
          <p:nvPr>
            <p:extLst/>
          </p:nvPr>
        </p:nvGraphicFramePr>
        <p:xfrm>
          <a:off x="1524000" y="5474732"/>
          <a:ext cx="3429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Final output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Final output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Rectangle 67"/>
          <p:cNvSpPr/>
          <p:nvPr/>
        </p:nvSpPr>
        <p:spPr>
          <a:xfrm>
            <a:off x="5867400" y="4026932"/>
            <a:ext cx="3581400" cy="182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9" name="Table 6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943600" y="4179332"/>
              <a:ext cx="3429000" cy="64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SORT and GROUP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9" name="Table 6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943600" y="4179332"/>
              <a:ext cx="3429000" cy="64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048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SORT and GROUP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709" t="-91071" r="-101064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1068" t="-91071" r="-1423" b="-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0" name="Oval 69"/>
          <p:cNvSpPr/>
          <p:nvPr/>
        </p:nvSpPr>
        <p:spPr>
          <a:xfrm>
            <a:off x="6515099" y="49413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"/>
              </a:rPr>
              <a:t>R</a:t>
            </a:r>
          </a:p>
        </p:txBody>
      </p:sp>
      <p:cxnSp>
        <p:nvCxnSpPr>
          <p:cNvPr id="71" name="Straight Arrow Connector 70"/>
          <p:cNvCxnSpPr>
            <a:stCxn id="70" idx="4"/>
          </p:cNvCxnSpPr>
          <p:nvPr/>
        </p:nvCxnSpPr>
        <p:spPr>
          <a:xfrm>
            <a:off x="6667499" y="52461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667499" y="47889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8305800" y="494133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"/>
              </a:rPr>
              <a:t>R</a:t>
            </a:r>
          </a:p>
        </p:txBody>
      </p:sp>
      <p:cxnSp>
        <p:nvCxnSpPr>
          <p:cNvPr id="74" name="Straight Arrow Connector 73"/>
          <p:cNvCxnSpPr>
            <a:stCxn id="73" idx="4"/>
          </p:cNvCxnSpPr>
          <p:nvPr/>
        </p:nvCxnSpPr>
        <p:spPr>
          <a:xfrm>
            <a:off x="8458200" y="52461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8458200" y="4788932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5943600" y="5474732"/>
          <a:ext cx="3429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Final output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Final output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51" name="Straight Arrow Connector 2050"/>
          <p:cNvCxnSpPr>
            <a:stCxn id="7" idx="2"/>
            <a:endCxn id="68" idx="0"/>
          </p:cNvCxnSpPr>
          <p:nvPr/>
        </p:nvCxnSpPr>
        <p:spPr>
          <a:xfrm>
            <a:off x="2552700" y="3188732"/>
            <a:ext cx="51054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3" name="Straight Arrow Connector 2052"/>
          <p:cNvCxnSpPr>
            <a:stCxn id="33" idx="2"/>
            <a:endCxn id="68" idx="0"/>
          </p:cNvCxnSpPr>
          <p:nvPr/>
        </p:nvCxnSpPr>
        <p:spPr>
          <a:xfrm>
            <a:off x="5372100" y="3188732"/>
            <a:ext cx="22860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5" name="Straight Arrow Connector 2054"/>
          <p:cNvCxnSpPr>
            <a:stCxn id="46" idx="2"/>
            <a:endCxn id="68" idx="0"/>
          </p:cNvCxnSpPr>
          <p:nvPr/>
        </p:nvCxnSpPr>
        <p:spPr>
          <a:xfrm flipH="1">
            <a:off x="7658100" y="3188732"/>
            <a:ext cx="5334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Arrow Connector 2056"/>
          <p:cNvCxnSpPr>
            <a:endCxn id="25" idx="0"/>
          </p:cNvCxnSpPr>
          <p:nvPr/>
        </p:nvCxnSpPr>
        <p:spPr>
          <a:xfrm>
            <a:off x="2667000" y="3188732"/>
            <a:ext cx="5715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9" name="Straight Arrow Connector 2058"/>
          <p:cNvCxnSpPr>
            <a:stCxn id="33" idx="2"/>
            <a:endCxn id="25" idx="0"/>
          </p:cNvCxnSpPr>
          <p:nvPr/>
        </p:nvCxnSpPr>
        <p:spPr>
          <a:xfrm flipH="1">
            <a:off x="3238500" y="3188732"/>
            <a:ext cx="21336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Arrow Connector 2060"/>
          <p:cNvCxnSpPr>
            <a:stCxn id="46" idx="2"/>
            <a:endCxn id="25" idx="0"/>
          </p:cNvCxnSpPr>
          <p:nvPr/>
        </p:nvCxnSpPr>
        <p:spPr>
          <a:xfrm flipH="1">
            <a:off x="3238500" y="3188732"/>
            <a:ext cx="49530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2" name="TextBox 2061"/>
          <p:cNvSpPr txBox="1"/>
          <p:nvPr/>
        </p:nvSpPr>
        <p:spPr>
          <a:xfrm>
            <a:off x="1905000" y="83820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"/>
              </a:rPr>
              <a:t>map task 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677410" y="80449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"/>
              </a:rPr>
              <a:t>map task 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543800" y="80305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"/>
              </a:rPr>
              <a:t>map task 3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561590" y="59436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"/>
              </a:rPr>
              <a:t>reduce task 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992620" y="594216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"/>
              </a:rPr>
              <a:t>reduce task 2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585386" y="2980262"/>
            <a:ext cx="190591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B0F0"/>
                </a:solidFill>
                <a:latin typeface="Arial"/>
              </a:rPr>
              <a:t>All phases are distributed with many tasks running in parallel</a:t>
            </a:r>
          </a:p>
        </p:txBody>
      </p:sp>
    </p:spTree>
    <p:extLst>
      <p:ext uri="{BB962C8B-B14F-4D97-AF65-F5344CB8AC3E}">
        <p14:creationId xmlns:p14="http://schemas.microsoft.com/office/powerpoint/2010/main" val="227813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9875520" cy="541214"/>
          </a:xfrm>
        </p:spPr>
        <p:txBody>
          <a:bodyPr/>
          <a:lstStyle/>
          <a:p>
            <a:r>
              <a:rPr lang="en-US" sz="2800" dirty="0"/>
              <a:t>Group By Key: Detailed Look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/>
              <a:pPr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1828800" y="1752600"/>
                <a:ext cx="914400" cy="99060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752600"/>
                <a:ext cx="914400" cy="9906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1828800" y="2971800"/>
                <a:ext cx="914400" cy="99060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971800"/>
                <a:ext cx="914400" cy="9906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1828800" y="4191000"/>
                <a:ext cx="914400" cy="99060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7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191000"/>
                <a:ext cx="914400" cy="9906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1828800" y="5410200"/>
                <a:ext cx="914400" cy="99060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410200"/>
                <a:ext cx="914400" cy="9906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9296401" y="3790890"/>
            <a:ext cx="1898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Arial"/>
              </a:rPr>
              <a:t># reducers = </a:t>
            </a:r>
            <a:r>
              <a:rPr lang="en-US" sz="2000" dirty="0">
                <a:solidFill>
                  <a:srgbClr val="00B0F0"/>
                </a:solidFill>
                <a:latin typeface="Arial"/>
              </a:rPr>
              <a:t>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4038600" y="2895600"/>
                <a:ext cx="2667000" cy="17526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𝑘𝑒𝑦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/>
                        </a:rPr>
                        <m:t>0≤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/>
                        </a:rPr>
                        <m:t>𝑏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895600"/>
                <a:ext cx="2667000" cy="17526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n 12"/>
              <p:cNvSpPr/>
              <p:nvPr/>
            </p:nvSpPr>
            <p:spPr>
              <a:xfrm>
                <a:off x="8229600" y="1638360"/>
                <a:ext cx="762000" cy="914340"/>
              </a:xfrm>
              <a:prstGeom prst="ca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:endParaRPr lang="en-US" dirty="0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:r>
                  <a:rPr lang="en-US" b="1" dirty="0">
                    <a:solidFill>
                      <a:srgbClr val="C00000"/>
                    </a:solidFill>
                    <a:latin typeface="Arial"/>
                  </a:rPr>
                  <a:t>0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:endParaRPr lang="en-US" dirty="0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:endParaRPr lang="en-US" dirty="0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:endParaRPr lang="en-US" dirty="0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3" name="Can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1638360"/>
                <a:ext cx="762000" cy="914340"/>
              </a:xfrm>
              <a:prstGeom prst="can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n 14"/>
              <p:cNvSpPr/>
              <p:nvPr/>
            </p:nvSpPr>
            <p:spPr>
              <a:xfrm>
                <a:off x="8277225" y="2857530"/>
                <a:ext cx="762000" cy="914340"/>
              </a:xfrm>
              <a:prstGeom prst="ca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:endParaRPr lang="en-US" dirty="0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:r>
                  <a:rPr lang="en-US" b="1" dirty="0">
                    <a:solidFill>
                      <a:srgbClr val="C00000"/>
                    </a:solidFill>
                    <a:latin typeface="Arial"/>
                  </a:rPr>
                  <a:t>1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:endParaRPr lang="en-US" dirty="0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:endParaRPr lang="en-US" dirty="0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:endParaRPr lang="en-US" dirty="0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5" name="Can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225" y="2857530"/>
                <a:ext cx="762000" cy="914340"/>
              </a:xfrm>
              <a:prstGeom prst="can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n 15"/>
              <p:cNvSpPr/>
              <p:nvPr/>
            </p:nvSpPr>
            <p:spPr>
              <a:xfrm>
                <a:off x="8305800" y="5410260"/>
                <a:ext cx="762000" cy="914340"/>
              </a:xfrm>
              <a:prstGeom prst="can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:endParaRPr lang="en-US" dirty="0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:r>
                  <a:rPr lang="en-US" b="1" dirty="0">
                    <a:solidFill>
                      <a:srgbClr val="C00000"/>
                    </a:solidFill>
                    <a:latin typeface="Arial"/>
                  </a:rPr>
                  <a:t>m-1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:endParaRPr lang="en-US" dirty="0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:endParaRPr lang="en-US" dirty="0">
                  <a:solidFill>
                    <a:srgbClr val="000000"/>
                  </a:solidFill>
                  <a:latin typeface="Arial"/>
                </a:endParaRPr>
              </a:p>
              <a:p>
                <a:pPr algn="ctr"/>
                <a:endParaRPr lang="en-US" dirty="0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6" name="Can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5410260"/>
                <a:ext cx="762000" cy="914340"/>
              </a:xfrm>
              <a:prstGeom prst="can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8382001" y="44577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Arial"/>
              </a:rPr>
              <a:t>……</a:t>
            </a:r>
          </a:p>
        </p:txBody>
      </p:sp>
      <p:cxnSp>
        <p:nvCxnSpPr>
          <p:cNvPr id="19" name="Straight Arrow Connector 18"/>
          <p:cNvCxnSpPr>
            <a:stCxn id="7" idx="3"/>
            <a:endCxn id="12" idx="1"/>
          </p:cNvCxnSpPr>
          <p:nvPr/>
        </p:nvCxnSpPr>
        <p:spPr>
          <a:xfrm>
            <a:off x="2743201" y="2247900"/>
            <a:ext cx="1685973" cy="904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12" idx="2"/>
          </p:cNvCxnSpPr>
          <p:nvPr/>
        </p:nvCxnSpPr>
        <p:spPr>
          <a:xfrm>
            <a:off x="2743200" y="3467100"/>
            <a:ext cx="12954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2" idx="2"/>
          </p:cNvCxnSpPr>
          <p:nvPr/>
        </p:nvCxnSpPr>
        <p:spPr>
          <a:xfrm flipV="1">
            <a:off x="2743200" y="3771900"/>
            <a:ext cx="1295400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  <a:endCxn id="12" idx="3"/>
          </p:cNvCxnSpPr>
          <p:nvPr/>
        </p:nvCxnSpPr>
        <p:spPr>
          <a:xfrm flipV="1">
            <a:off x="2743201" y="4391538"/>
            <a:ext cx="1685973" cy="15139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7"/>
            <a:endCxn id="13" idx="2"/>
          </p:cNvCxnSpPr>
          <p:nvPr/>
        </p:nvCxnSpPr>
        <p:spPr>
          <a:xfrm flipV="1">
            <a:off x="6315028" y="2095530"/>
            <a:ext cx="1914573" cy="10567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6"/>
            <a:endCxn id="15" idx="2"/>
          </p:cNvCxnSpPr>
          <p:nvPr/>
        </p:nvCxnSpPr>
        <p:spPr>
          <a:xfrm flipV="1">
            <a:off x="6705601" y="3314700"/>
            <a:ext cx="1571625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5"/>
            <a:endCxn id="16" idx="2"/>
          </p:cNvCxnSpPr>
          <p:nvPr/>
        </p:nvCxnSpPr>
        <p:spPr>
          <a:xfrm>
            <a:off x="6315028" y="4391538"/>
            <a:ext cx="1990773" cy="14758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19200" y="914400"/>
            <a:ext cx="27638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Arial"/>
              </a:rPr>
              <a:t>Output from mappers</a:t>
            </a:r>
          </a:p>
          <a:p>
            <a:r>
              <a:rPr lang="en-US" sz="2000" dirty="0">
                <a:solidFill>
                  <a:srgbClr val="FFFFFF"/>
                </a:solidFill>
                <a:latin typeface="Arial"/>
              </a:rPr>
              <a:t>(on multiple machines)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00691" y="914400"/>
            <a:ext cx="1774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Arial"/>
              </a:rPr>
              <a:t>Hash function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  <a:latin typeface="Arial"/>
              </a:rPr>
              <a:t>(</a:t>
            </a:r>
            <a:r>
              <a:rPr lang="en-US" sz="2000" dirty="0" err="1">
                <a:solidFill>
                  <a:srgbClr val="FFFFFF"/>
                </a:solidFill>
                <a:latin typeface="Arial"/>
              </a:rPr>
              <a:t>partitioner</a:t>
            </a:r>
            <a:r>
              <a:rPr lang="en-US" sz="2000" dirty="0">
                <a:solidFill>
                  <a:srgbClr val="FFFFFF"/>
                </a:solidFill>
                <a:latin typeface="Arial"/>
              </a:rPr>
              <a:t>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772401" y="838200"/>
            <a:ext cx="1949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Arial"/>
              </a:rPr>
              <a:t>Output files</a:t>
            </a:r>
          </a:p>
          <a:p>
            <a:r>
              <a:rPr lang="en-US" sz="2000" dirty="0">
                <a:solidFill>
                  <a:srgbClr val="FFFFFF"/>
                </a:solidFill>
                <a:latin typeface="Arial"/>
              </a:rPr>
              <a:t>(group by keys)</a:t>
            </a:r>
          </a:p>
        </p:txBody>
      </p:sp>
    </p:spTree>
    <p:extLst>
      <p:ext uri="{BB962C8B-B14F-4D97-AF65-F5344CB8AC3E}">
        <p14:creationId xmlns:p14="http://schemas.microsoft.com/office/powerpoint/2010/main" val="416652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971800"/>
            <a:ext cx="7701280" cy="541214"/>
          </a:xfrm>
        </p:spPr>
        <p:txBody>
          <a:bodyPr/>
          <a:lstStyle/>
          <a:p>
            <a:r>
              <a:rPr lang="en-US" sz="3200" dirty="0"/>
              <a:t>Map-Reduce Internals: Additional Details</a:t>
            </a:r>
          </a:p>
        </p:txBody>
      </p:sp>
    </p:spTree>
    <p:extLst>
      <p:ext uri="{BB962C8B-B14F-4D97-AF65-F5344CB8AC3E}">
        <p14:creationId xmlns:p14="http://schemas.microsoft.com/office/powerpoint/2010/main" val="299380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1056640" y="228600"/>
            <a:ext cx="9875520" cy="541214"/>
          </a:xfrm>
        </p:spPr>
        <p:txBody>
          <a:bodyPr>
            <a:noAutofit/>
          </a:bodyPr>
          <a:lstStyle/>
          <a:p>
            <a:r>
              <a:rPr lang="en-GB" sz="2800" dirty="0"/>
              <a:t>What Map-Reduce Framework Does for You?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58241" y="1295400"/>
            <a:ext cx="9875520" cy="4724400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GB" sz="2200" b="1" dirty="0"/>
              <a:t>Map-Reduce environment handles the following things</a:t>
            </a:r>
          </a:p>
          <a:p>
            <a:pPr marL="118872" indent="0">
              <a:buNone/>
            </a:pPr>
            <a:endParaRPr lang="en-GB" b="1" dirty="0" smtClean="0">
              <a:solidFill>
                <a:srgbClr val="0000FF"/>
              </a:solidFill>
            </a:endParaRPr>
          </a:p>
          <a:p>
            <a:pPr marL="562551" lvl="1" indent="-342900">
              <a:buFont typeface="+mj-lt"/>
              <a:buAutoNum type="arabicPeriod"/>
            </a:pPr>
            <a:r>
              <a:rPr lang="en-GB" b="0" dirty="0" smtClean="0"/>
              <a:t>Partitioning the input data</a:t>
            </a:r>
          </a:p>
          <a:p>
            <a:pPr marL="562551" lvl="1" indent="-342900">
              <a:buFont typeface="+mj-lt"/>
              <a:buAutoNum type="arabicPeriod"/>
            </a:pPr>
            <a:endParaRPr lang="en-GB" b="0" dirty="0" smtClean="0"/>
          </a:p>
          <a:p>
            <a:pPr marL="562551" lvl="1" indent="-342900">
              <a:buFont typeface="+mj-lt"/>
              <a:buAutoNum type="arabicPeriod"/>
            </a:pPr>
            <a:r>
              <a:rPr lang="en-GB" b="0" dirty="0" smtClean="0"/>
              <a:t>Scheduling the program`s execution across a set of machines</a:t>
            </a:r>
          </a:p>
          <a:p>
            <a:pPr marL="562551" lvl="1" indent="-342900">
              <a:buFont typeface="+mj-lt"/>
              <a:buAutoNum type="arabicPeriod"/>
            </a:pPr>
            <a:endParaRPr lang="en-GB" b="0" dirty="0" smtClean="0"/>
          </a:p>
          <a:p>
            <a:pPr marL="562551" lvl="1" indent="-342900">
              <a:buFont typeface="+mj-lt"/>
              <a:buAutoNum type="arabicPeriod"/>
            </a:pPr>
            <a:r>
              <a:rPr lang="en-GB" b="0" dirty="0" smtClean="0"/>
              <a:t>Performing the group by key step</a:t>
            </a:r>
          </a:p>
          <a:p>
            <a:pPr marL="562551" lvl="1" indent="-342900">
              <a:buFont typeface="+mj-lt"/>
              <a:buAutoNum type="arabicPeriod"/>
            </a:pPr>
            <a:endParaRPr lang="en-GB" b="0" dirty="0" smtClean="0"/>
          </a:p>
          <a:p>
            <a:pPr marL="562551" lvl="1" indent="-342900">
              <a:buFont typeface="+mj-lt"/>
              <a:buAutoNum type="arabicPeriod"/>
            </a:pPr>
            <a:r>
              <a:rPr lang="en-GB" b="0" dirty="0" smtClean="0"/>
              <a:t>Handling machine failures</a:t>
            </a:r>
          </a:p>
          <a:p>
            <a:pPr marL="562551" lvl="1" indent="-342900">
              <a:buFont typeface="+mj-lt"/>
              <a:buAutoNum type="arabicPeriod"/>
            </a:pPr>
            <a:endParaRPr lang="en-GB" b="0" dirty="0" smtClean="0"/>
          </a:p>
          <a:p>
            <a:pPr marL="562551" lvl="1" indent="-342900">
              <a:buFont typeface="+mj-lt"/>
              <a:buAutoNum type="arabicPeriod"/>
            </a:pPr>
            <a:r>
              <a:rPr lang="en-GB" b="0" dirty="0" smtClean="0"/>
              <a:t>Inter-machine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4695004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8240" y="152401"/>
            <a:ext cx="9875520" cy="541213"/>
          </a:xfrm>
        </p:spPr>
        <p:txBody>
          <a:bodyPr>
            <a:noAutofit/>
          </a:bodyPr>
          <a:lstStyle/>
          <a:p>
            <a:r>
              <a:rPr lang="en-US" sz="2800" dirty="0"/>
              <a:t>Data Flow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8242" y="1066800"/>
            <a:ext cx="10220959" cy="5410200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Input and final output are stored on a distributed file system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Scheduler tries to schedule map tasks “close” to storage location of input data</a:t>
            </a:r>
          </a:p>
          <a:p>
            <a:pPr lvl="1"/>
            <a:endParaRPr lang="en-US" b="0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bg1"/>
                </a:solidFill>
              </a:rPr>
              <a:t>This minimizes data movement through the network</a:t>
            </a:r>
          </a:p>
          <a:p>
            <a:pPr marL="3771900" lvl="8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lvl="8"/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Intermediate results are stored on local file system of Map and Reduce workers</a:t>
            </a:r>
          </a:p>
          <a:p>
            <a:pPr lvl="8"/>
            <a:endParaRPr lang="en-US" sz="2400" dirty="0">
              <a:solidFill>
                <a:schemeClr val="bg1"/>
              </a:solidFill>
            </a:endParaRPr>
          </a:p>
          <a:p>
            <a:pPr lvl="8"/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Output is often input to another  Map-reduce task</a:t>
            </a:r>
          </a:p>
        </p:txBody>
      </p:sp>
    </p:spTree>
    <p:extLst>
      <p:ext uri="{BB962C8B-B14F-4D97-AF65-F5344CB8AC3E}">
        <p14:creationId xmlns:p14="http://schemas.microsoft.com/office/powerpoint/2010/main" val="84991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8240" y="228601"/>
            <a:ext cx="9875520" cy="465013"/>
          </a:xfrm>
        </p:spPr>
        <p:txBody>
          <a:bodyPr>
            <a:noAutofit/>
          </a:bodyPr>
          <a:lstStyle/>
          <a:p>
            <a:r>
              <a:rPr lang="en-US" sz="2800" dirty="0"/>
              <a:t>Coordination by Master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1158241" y="838200"/>
            <a:ext cx="9875520" cy="5334000"/>
          </a:xfrm>
        </p:spPr>
        <p:txBody>
          <a:bodyPr>
            <a:normAutofit/>
          </a:bodyPr>
          <a:lstStyle/>
          <a:p>
            <a:r>
              <a:rPr lang="en-US" sz="2800" dirty="0"/>
              <a:t>Master node takes care of coordination:</a:t>
            </a:r>
          </a:p>
          <a:p>
            <a:endParaRPr lang="en-US" sz="2800" b="1" dirty="0"/>
          </a:p>
          <a:p>
            <a:pPr lvl="1"/>
            <a:r>
              <a:rPr lang="en-US" b="0" dirty="0"/>
              <a:t>Task status: (idle, in-progress, completed</a:t>
            </a:r>
            <a:r>
              <a:rPr lang="en-US" b="0" dirty="0" smtClean="0"/>
              <a:t>)</a:t>
            </a:r>
          </a:p>
          <a:p>
            <a:pPr lvl="1"/>
            <a:endParaRPr lang="en-US" b="0" dirty="0"/>
          </a:p>
          <a:p>
            <a:pPr lvl="1"/>
            <a:r>
              <a:rPr lang="en-US" b="0" dirty="0"/>
              <a:t>Idle tasks get scheduled as workers become </a:t>
            </a:r>
            <a:r>
              <a:rPr lang="en-US" b="0" dirty="0" smtClean="0"/>
              <a:t>available</a:t>
            </a:r>
          </a:p>
          <a:p>
            <a:pPr lvl="1"/>
            <a:endParaRPr lang="en-US" b="0" dirty="0"/>
          </a:p>
          <a:p>
            <a:pPr lvl="1"/>
            <a:r>
              <a:rPr lang="en-US" b="0" dirty="0"/>
              <a:t>When a map task completes, it </a:t>
            </a:r>
            <a:r>
              <a:rPr lang="en-US" b="0" dirty="0" smtClean="0"/>
              <a:t>records </a:t>
            </a:r>
            <a:r>
              <a:rPr lang="en-US" b="0" dirty="0"/>
              <a:t>the location </a:t>
            </a:r>
            <a:r>
              <a:rPr lang="en-US" b="0" dirty="0" smtClean="0"/>
              <a:t>and </a:t>
            </a:r>
            <a:r>
              <a:rPr lang="en-US" b="0" dirty="0"/>
              <a:t>sizes of </a:t>
            </a:r>
            <a:r>
              <a:rPr lang="en-US" b="0" dirty="0" smtClean="0"/>
              <a:t>the </a:t>
            </a:r>
            <a:r>
              <a:rPr lang="en-US" b="0" dirty="0"/>
              <a:t>intermediate </a:t>
            </a:r>
            <a:r>
              <a:rPr lang="en-US" b="0" dirty="0" smtClean="0"/>
              <a:t>files</a:t>
            </a:r>
          </a:p>
          <a:p>
            <a:pPr lvl="7"/>
            <a:endParaRPr lang="en-US" dirty="0" smtClean="0"/>
          </a:p>
          <a:p>
            <a:pPr lvl="7"/>
            <a:endParaRPr lang="en-US" dirty="0"/>
          </a:p>
          <a:p>
            <a:pPr lvl="7"/>
            <a:endParaRPr lang="en-US" dirty="0"/>
          </a:p>
          <a:p>
            <a:r>
              <a:rPr lang="en-US" sz="2800" dirty="0"/>
              <a:t>Master pings periodically to detect failures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956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9875520" cy="541214"/>
          </a:xfrm>
        </p:spPr>
        <p:txBody>
          <a:bodyPr/>
          <a:lstStyle/>
          <a:p>
            <a:r>
              <a:rPr lang="en-US" sz="3200" dirty="0">
                <a:solidFill>
                  <a:srgbClr val="00B050"/>
                </a:solidFill>
              </a:rPr>
              <a:t>Distributed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241" y="1295400"/>
            <a:ext cx="9875520" cy="4267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Redundant storage structure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Multiple copies of data  are kept in different nodes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Examples: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Google file system (GFS)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HDFS </a:t>
            </a:r>
            <a:r>
              <a:rPr lang="en-US" sz="1800" dirty="0">
                <a:solidFill>
                  <a:schemeClr val="tx1"/>
                </a:solidFill>
              </a:rPr>
              <a:t>(Hadoop, a open-source </a:t>
            </a:r>
            <a:r>
              <a:rPr lang="en-US" sz="1800" dirty="0" smtClean="0">
                <a:solidFill>
                  <a:schemeClr val="tx1"/>
                </a:solidFill>
              </a:rPr>
              <a:t>system) 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57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8240" y="228600"/>
            <a:ext cx="9875520" cy="541214"/>
          </a:xfrm>
        </p:spPr>
        <p:txBody>
          <a:bodyPr/>
          <a:lstStyle/>
          <a:p>
            <a:r>
              <a:rPr lang="en-US" sz="3200" dirty="0"/>
              <a:t>Dealing with Failures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8241" y="914400"/>
            <a:ext cx="9875520" cy="5562600"/>
          </a:xfrm>
        </p:spPr>
        <p:txBody>
          <a:bodyPr/>
          <a:lstStyle/>
          <a:p>
            <a:r>
              <a:rPr lang="en-US" dirty="0"/>
              <a:t>Map worker </a:t>
            </a:r>
            <a:r>
              <a:rPr lang="en-US" dirty="0" smtClean="0"/>
              <a:t>failure</a:t>
            </a:r>
          </a:p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dirty="0"/>
              <a:t>Map tasks completed or in-progress at </a:t>
            </a:r>
            <a:r>
              <a:rPr lang="en-US" b="0" dirty="0" smtClean="0"/>
              <a:t>worker </a:t>
            </a:r>
            <a:r>
              <a:rPr lang="en-US" b="0" dirty="0"/>
              <a:t>are reset to </a:t>
            </a:r>
            <a:r>
              <a:rPr lang="en-US" b="0" dirty="0" smtClean="0"/>
              <a:t>idle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Why?</a:t>
            </a:r>
            <a:endParaRPr lang="en-US" b="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b="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dirty="0"/>
              <a:t>Reduce workers are notified when task is rescheduled on another </a:t>
            </a:r>
            <a:r>
              <a:rPr lang="en-US" b="0" dirty="0" smtClean="0"/>
              <a:t>worker</a:t>
            </a:r>
          </a:p>
        </p:txBody>
      </p:sp>
    </p:spTree>
    <p:extLst>
      <p:ext uri="{BB962C8B-B14F-4D97-AF65-F5344CB8AC3E}">
        <p14:creationId xmlns:p14="http://schemas.microsoft.com/office/powerpoint/2010/main" val="73313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8240" y="228600"/>
            <a:ext cx="9875520" cy="541214"/>
          </a:xfrm>
        </p:spPr>
        <p:txBody>
          <a:bodyPr/>
          <a:lstStyle/>
          <a:p>
            <a:r>
              <a:rPr lang="en-US" sz="3200" dirty="0"/>
              <a:t>Dealing with Failures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8241" y="914400"/>
            <a:ext cx="9875520" cy="5562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Reduce </a:t>
            </a:r>
            <a:r>
              <a:rPr lang="en-US" dirty="0"/>
              <a:t>worker </a:t>
            </a:r>
            <a:r>
              <a:rPr lang="en-US" dirty="0" smtClean="0"/>
              <a:t>failure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dirty="0"/>
              <a:t>Only in-progress tasks are reset to </a:t>
            </a:r>
            <a:r>
              <a:rPr lang="en-US" b="0" dirty="0" smtClean="0"/>
              <a:t>idle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Why?</a:t>
            </a:r>
            <a:endParaRPr lang="en-US" b="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dirty="0" smtClean="0"/>
              <a:t>Reduce task is restarted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358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8240" y="228600"/>
            <a:ext cx="9875520" cy="541214"/>
          </a:xfrm>
        </p:spPr>
        <p:txBody>
          <a:bodyPr/>
          <a:lstStyle/>
          <a:p>
            <a:r>
              <a:rPr lang="en-US" sz="3200" dirty="0"/>
              <a:t>Dealing with Failures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8241" y="914400"/>
            <a:ext cx="9875520" cy="5562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Master failure</a:t>
            </a:r>
          </a:p>
          <a:p>
            <a:pPr marL="38100" indent="0">
              <a:buNone/>
            </a:pPr>
            <a:endParaRPr lang="en-US" dirty="0"/>
          </a:p>
          <a:p>
            <a:pPr lvl="1"/>
            <a:r>
              <a:rPr lang="en-US" b="0" dirty="0" smtClean="0"/>
              <a:t>Map-reduce </a:t>
            </a:r>
            <a:r>
              <a:rPr lang="en-US" b="0" dirty="0"/>
              <a:t>task is aborted and client is notified</a:t>
            </a:r>
          </a:p>
        </p:txBody>
      </p:sp>
    </p:spTree>
    <p:extLst>
      <p:ext uri="{BB962C8B-B14F-4D97-AF65-F5344CB8AC3E}">
        <p14:creationId xmlns:p14="http://schemas.microsoft.com/office/powerpoint/2010/main" val="768531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640" y="152400"/>
            <a:ext cx="9875520" cy="541214"/>
          </a:xfrm>
        </p:spPr>
        <p:txBody>
          <a:bodyPr>
            <a:noAutofit/>
          </a:bodyPr>
          <a:lstStyle/>
          <a:p>
            <a:r>
              <a:rPr lang="en-US" sz="2800" dirty="0"/>
              <a:t>How many Map and Reduce jobs?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58241" y="838200"/>
                <a:ext cx="9875520" cy="5638800"/>
              </a:xfrm>
            </p:spPr>
            <p:txBody>
              <a:bodyPr/>
              <a:lstStyle/>
              <a:p>
                <a:r>
                  <a:rPr lang="en-US" i="1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+mn-lt"/>
                  </a:rPr>
                  <a:t>map </a:t>
                </a:r>
                <a:r>
                  <a:rPr lang="en-US" dirty="0">
                    <a:latin typeface="+mn-lt"/>
                  </a:rPr>
                  <a:t>tasks,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+mn-lt"/>
                  </a:rPr>
                  <a:t>reduce </a:t>
                </a:r>
                <a:r>
                  <a:rPr lang="en-US" dirty="0">
                    <a:latin typeface="+mn-lt"/>
                  </a:rPr>
                  <a:t>tasks</a:t>
                </a:r>
              </a:p>
              <a:p>
                <a:pPr marL="38100" indent="0">
                  <a:buNone/>
                </a:pPr>
                <a:endParaRPr lang="en-US" dirty="0" smtClean="0">
                  <a:latin typeface="+mn-lt"/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  <a:latin typeface="+mn-lt"/>
                  </a:rPr>
                  <a:t>General </a:t>
                </a:r>
                <a:r>
                  <a:rPr lang="en-US" dirty="0" smtClean="0">
                    <a:solidFill>
                      <a:schemeClr val="bg1"/>
                    </a:solidFill>
                    <a:latin typeface="+mn-lt"/>
                  </a:rPr>
                  <a:t>Rule:</a:t>
                </a:r>
                <a:endParaRPr lang="en-US" dirty="0">
                  <a:solidFill>
                    <a:schemeClr val="bg1"/>
                  </a:solidFill>
                  <a:latin typeface="+mn-lt"/>
                </a:endParaRPr>
              </a:p>
              <a:p>
                <a:pPr lvl="1"/>
                <a:r>
                  <a:rPr lang="en-US" b="0" dirty="0">
                    <a:latin typeface="+mn-lt"/>
                  </a:rPr>
                  <a:t>Make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b="0" dirty="0" smtClean="0">
                    <a:latin typeface="+mn-lt"/>
                  </a:rPr>
                  <a:t> </a:t>
                </a:r>
                <a:r>
                  <a:rPr lang="en-US" b="0" dirty="0">
                    <a:latin typeface="+mn-lt"/>
                  </a:rPr>
                  <a:t>much larger than the number of nodes in the </a:t>
                </a:r>
                <a:r>
                  <a:rPr lang="en-US" b="0" dirty="0" smtClean="0">
                    <a:latin typeface="+mn-lt"/>
                  </a:rPr>
                  <a:t>cluster</a:t>
                </a:r>
              </a:p>
              <a:p>
                <a:pPr lvl="1"/>
                <a:endParaRPr lang="en-US" b="0" dirty="0">
                  <a:latin typeface="+mn-lt"/>
                </a:endParaRPr>
              </a:p>
              <a:p>
                <a:pPr lvl="1"/>
                <a:r>
                  <a:rPr lang="en-US" b="0" dirty="0">
                    <a:latin typeface="+mn-lt"/>
                  </a:rPr>
                  <a:t>One DFS chunk per map is </a:t>
                </a:r>
                <a:r>
                  <a:rPr lang="en-US" b="0" dirty="0" smtClean="0">
                    <a:latin typeface="+mn-lt"/>
                  </a:rPr>
                  <a:t>common</a:t>
                </a:r>
              </a:p>
              <a:p>
                <a:pPr lvl="1"/>
                <a:endParaRPr lang="en-US" b="0" dirty="0">
                  <a:latin typeface="+mn-lt"/>
                </a:endParaRP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n-lt"/>
                  </a:rPr>
                  <a:t>Improves dynamic load balancing </a:t>
                </a:r>
                <a:endParaRPr lang="en-US" dirty="0" smtClean="0">
                  <a:latin typeface="+mn-lt"/>
                </a:endParaRPr>
              </a:p>
              <a:p>
                <a:pPr lvl="2">
                  <a:buFont typeface="Arial" panose="020B0604020202020204" pitchFamily="34" charset="0"/>
                  <a:buChar char="•"/>
                </a:pPr>
                <a:endParaRPr lang="en-US" dirty="0">
                  <a:latin typeface="+mn-lt"/>
                </a:endParaRP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n-lt"/>
                  </a:rPr>
                  <a:t>S</a:t>
                </a:r>
                <a:r>
                  <a:rPr lang="en-US" dirty="0" smtClean="0">
                    <a:latin typeface="+mn-lt"/>
                  </a:rPr>
                  <a:t>peeds </a:t>
                </a:r>
                <a:r>
                  <a:rPr lang="en-US" dirty="0">
                    <a:latin typeface="+mn-lt"/>
                  </a:rPr>
                  <a:t>up recovery from worker </a:t>
                </a:r>
                <a:r>
                  <a:rPr lang="en-US" dirty="0" smtClean="0">
                    <a:latin typeface="+mn-lt"/>
                  </a:rPr>
                  <a:t>failures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endParaRPr lang="en-US" dirty="0" smtClean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Usually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is smaller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en-US" dirty="0">
                  <a:solidFill>
                    <a:srgbClr val="00B0F0"/>
                  </a:solidFill>
                  <a:latin typeface="+mn-lt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8241" y="838200"/>
                <a:ext cx="9875520" cy="5638800"/>
              </a:xfrm>
              <a:blipFill>
                <a:blip r:embed="rId2"/>
                <a:stretch>
                  <a:fillRect l="-9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299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49586"/>
            <a:ext cx="9220200" cy="1760414"/>
          </a:xfrm>
        </p:spPr>
        <p:txBody>
          <a:bodyPr/>
          <a:lstStyle/>
          <a:p>
            <a:pPr algn="ctr"/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Map-Reduce Algorithm Design</a:t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8105760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2360" y="102637"/>
            <a:ext cx="9875520" cy="718458"/>
          </a:xfrm>
        </p:spPr>
        <p:txBody>
          <a:bodyPr>
            <a:noAutofit/>
          </a:bodyPr>
          <a:lstStyle/>
          <a:p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Problems </a:t>
            </a:r>
            <a:r>
              <a:rPr lang="en-US" sz="3200" dirty="0"/>
              <a:t>Suitable for </a:t>
            </a:r>
            <a:r>
              <a:rPr lang="en-US" sz="3200" dirty="0" smtClean="0"/>
              <a:t>Map-reduce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8241" y="914400"/>
            <a:ext cx="9875520" cy="5562600"/>
          </a:xfrm>
        </p:spPr>
        <p:txBody>
          <a:bodyPr/>
          <a:lstStyle/>
          <a:p>
            <a:r>
              <a:rPr lang="en-US" dirty="0" smtClean="0"/>
              <a:t>Map-reduce </a:t>
            </a:r>
            <a:r>
              <a:rPr lang="en-US" dirty="0"/>
              <a:t>is suitable for batch </a:t>
            </a:r>
            <a:r>
              <a:rPr lang="en-US" dirty="0" smtClean="0"/>
              <a:t>processing</a:t>
            </a:r>
          </a:p>
          <a:p>
            <a:endParaRPr lang="en-US" dirty="0" smtClean="0"/>
          </a:p>
          <a:p>
            <a:pPr lvl="1"/>
            <a:r>
              <a:rPr lang="en-US" sz="2000" b="0" dirty="0"/>
              <a:t>Updates are made after whole batch of data is processed</a:t>
            </a:r>
          </a:p>
          <a:p>
            <a:pPr lvl="1"/>
            <a:endParaRPr lang="en-US" sz="2000" b="0" dirty="0"/>
          </a:p>
          <a:p>
            <a:pPr lvl="1"/>
            <a:r>
              <a:rPr lang="en-US" sz="2000" b="0" dirty="0"/>
              <a:t>The mappers and reducers do not need data from one another while they are running</a:t>
            </a:r>
          </a:p>
          <a:p>
            <a:pPr marL="439303" lvl="2" indent="0">
              <a:buNone/>
            </a:pPr>
            <a:endParaRPr lang="en-US" sz="1600" dirty="0"/>
          </a:p>
          <a:p>
            <a:pPr marL="782203" lvl="2" indent="-342900">
              <a:buFont typeface="+mj-lt"/>
              <a:buAutoNum type="arabicPeriod"/>
            </a:pPr>
            <a:endParaRPr lang="en-US" sz="1600" dirty="0"/>
          </a:p>
          <a:p>
            <a:pPr marL="782203" lvl="2" indent="-342900">
              <a:buFont typeface="+mj-lt"/>
              <a:buAutoNum type="arabicPeriod"/>
            </a:pPr>
            <a:endParaRPr lang="en-US" sz="1600" dirty="0"/>
          </a:p>
          <a:p>
            <a:r>
              <a:rPr lang="en-US" sz="2800" dirty="0"/>
              <a:t>In general, map-reduce is suitable:</a:t>
            </a:r>
          </a:p>
          <a:p>
            <a:endParaRPr lang="en-US" sz="2200" dirty="0"/>
          </a:p>
        </p:txBody>
      </p:sp>
      <p:sp>
        <p:nvSpPr>
          <p:cNvPr id="2" name="Rounded Rectangle 1"/>
          <p:cNvSpPr/>
          <p:nvPr/>
        </p:nvSpPr>
        <p:spPr>
          <a:xfrm>
            <a:off x="762001" y="5105400"/>
            <a:ext cx="10668000" cy="1143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B050"/>
                </a:solidFill>
                <a:latin typeface="Arial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Arial"/>
              </a:rPr>
              <a:t>When the problem can be broken into independent components</a:t>
            </a:r>
          </a:p>
        </p:txBody>
      </p:sp>
    </p:spTree>
    <p:extLst>
      <p:ext uri="{BB962C8B-B14F-4D97-AF65-F5344CB8AC3E}">
        <p14:creationId xmlns:p14="http://schemas.microsoft.com/office/powerpoint/2010/main" val="139920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9875520" cy="762000"/>
          </a:xfrm>
        </p:spPr>
        <p:txBody>
          <a:bodyPr>
            <a:noAutofit/>
          </a:bodyPr>
          <a:lstStyle/>
          <a:p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Problems </a:t>
            </a:r>
            <a:r>
              <a:rPr lang="en-US" sz="3200" dirty="0">
                <a:solidFill>
                  <a:srgbClr val="FF0000"/>
                </a:solidFill>
              </a:rPr>
              <a:t>NOT</a:t>
            </a:r>
            <a:r>
              <a:rPr lang="en-US" sz="3200" dirty="0"/>
              <a:t> Suitable for Map-reduce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241" y="1143000"/>
            <a:ext cx="9875520" cy="5105400"/>
          </a:xfrm>
        </p:spPr>
        <p:txBody>
          <a:bodyPr/>
          <a:lstStyle/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In general, when the processes need to exchange data often during computation</a:t>
            </a:r>
          </a:p>
          <a:p>
            <a:endParaRPr lang="en-US" sz="2800" dirty="0"/>
          </a:p>
          <a:p>
            <a:pPr lvl="1"/>
            <a:r>
              <a:rPr lang="en-US" sz="2200" b="0" dirty="0"/>
              <a:t>Online learning algorithms </a:t>
            </a:r>
          </a:p>
          <a:p>
            <a:pPr lvl="1"/>
            <a:endParaRPr lang="en-US" sz="2200" b="0" dirty="0"/>
          </a:p>
          <a:p>
            <a:pPr lvl="1"/>
            <a:r>
              <a:rPr lang="en-US" sz="2200" b="0" dirty="0" smtClean="0"/>
              <a:t>Large shared data with frequent updates</a:t>
            </a:r>
          </a:p>
          <a:p>
            <a:pPr lvl="1"/>
            <a:endParaRPr lang="en-US" sz="2200" b="0" dirty="0"/>
          </a:p>
          <a:p>
            <a:pPr lvl="1"/>
            <a:r>
              <a:rPr lang="en-US" sz="2200" b="0" smtClean="0"/>
              <a:t>Quick </a:t>
            </a:r>
            <a:r>
              <a:rPr lang="en-US" sz="2200" b="0" dirty="0" smtClean="0"/>
              <a:t>response time</a:t>
            </a:r>
          </a:p>
          <a:p>
            <a:pPr marL="533400" lvl="1" indent="0">
              <a:buNone/>
            </a:pPr>
            <a:endParaRPr lang="en-US" dirty="0" smtClean="0"/>
          </a:p>
          <a:p>
            <a:pPr marL="38100" indent="0">
              <a:buNone/>
            </a:pPr>
            <a:endParaRPr lang="en-US" dirty="0" smtClean="0"/>
          </a:p>
          <a:p>
            <a:pPr marL="562551" lvl="1" indent="-342900">
              <a:buFont typeface="+mj-lt"/>
              <a:buAutoNum type="arabicPeriod"/>
            </a:pPr>
            <a:endParaRPr lang="en-US" dirty="0" smtClean="0"/>
          </a:p>
          <a:p>
            <a:pPr marL="562551" lvl="1" indent="-342900">
              <a:buFont typeface="+mj-lt"/>
              <a:buAutoNum type="arabicPeriod"/>
            </a:pPr>
            <a:endParaRPr lang="en-US" dirty="0" smtClean="0"/>
          </a:p>
          <a:p>
            <a:pPr marL="562551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61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1" y="1066801"/>
            <a:ext cx="2973891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Arial"/>
              </a:rPr>
              <a:t>Main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Arial"/>
              </a:rPr>
              <a:t>Mapper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Arial"/>
              </a:rPr>
              <a:t>Reducer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1" y="3704273"/>
            <a:ext cx="3453189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Arial"/>
              </a:rPr>
              <a:t>Optional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Arial"/>
              </a:rPr>
              <a:t>Combiner</a:t>
            </a:r>
          </a:p>
          <a:p>
            <a:pPr lvl="1"/>
            <a:endParaRPr lang="en-US" sz="2400" dirty="0">
              <a:solidFill>
                <a:srgbClr val="FFFFFF"/>
              </a:solidFill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FFFF"/>
                </a:solidFill>
                <a:latin typeface="Arial"/>
              </a:rPr>
              <a:t>Partitioner</a:t>
            </a:r>
            <a:endParaRPr lang="en-US" sz="24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9220200" cy="693614"/>
          </a:xfrm>
        </p:spPr>
        <p:txBody>
          <a:bodyPr/>
          <a:lstStyle/>
          <a:p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Map-Reduce Algorithm Template</a:t>
            </a:r>
          </a:p>
        </p:txBody>
      </p:sp>
    </p:spTree>
    <p:extLst>
      <p:ext uri="{BB962C8B-B14F-4D97-AF65-F5344CB8AC3E}">
        <p14:creationId xmlns:p14="http://schemas.microsoft.com/office/powerpoint/2010/main" val="4457120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133601" y="2971800"/>
            <a:ext cx="67603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  <a:latin typeface="Arial"/>
              </a:rPr>
              <a:t>What is the input?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rgbClr val="FFFFFF"/>
              </a:solidFill>
              <a:latin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  <a:latin typeface="Arial"/>
              </a:rPr>
              <a:t>What is the output (key and value)? (</a:t>
            </a:r>
            <a:r>
              <a:rPr lang="en-US" sz="2400" b="1" dirty="0">
                <a:solidFill>
                  <a:srgbClr val="00B0F0"/>
                </a:solidFill>
                <a:latin typeface="Arial"/>
              </a:rPr>
              <a:t>***</a:t>
            </a:r>
            <a:r>
              <a:rPr lang="en-US" sz="2400" dirty="0">
                <a:solidFill>
                  <a:srgbClr val="FFFFFF"/>
                </a:solidFill>
                <a:latin typeface="Arial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rgbClr val="FFFFFF"/>
              </a:solidFill>
              <a:latin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  <a:latin typeface="Arial"/>
              </a:rPr>
              <a:t>Method: How to get output from the input?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9220200" cy="693614"/>
          </a:xfrm>
        </p:spPr>
        <p:txBody>
          <a:bodyPr/>
          <a:lstStyle/>
          <a:p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Map-Reduce Algorithm Template</a:t>
            </a:r>
          </a:p>
        </p:txBody>
      </p:sp>
      <p:sp>
        <p:nvSpPr>
          <p:cNvPr id="2" name="Oval 1"/>
          <p:cNvSpPr/>
          <p:nvPr/>
        </p:nvSpPr>
        <p:spPr>
          <a:xfrm>
            <a:off x="1828800" y="1295400"/>
            <a:ext cx="2362200" cy="10668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  <a:latin typeface="Arial"/>
              </a:rPr>
              <a:t>mapper</a:t>
            </a:r>
          </a:p>
        </p:txBody>
      </p:sp>
      <p:sp>
        <p:nvSpPr>
          <p:cNvPr id="6" name="Oval 5"/>
          <p:cNvSpPr/>
          <p:nvPr/>
        </p:nvSpPr>
        <p:spPr>
          <a:xfrm>
            <a:off x="6400800" y="1295400"/>
            <a:ext cx="2362200" cy="10668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  <a:latin typeface="Arial"/>
              </a:rPr>
              <a:t>reducer</a:t>
            </a:r>
          </a:p>
        </p:txBody>
      </p:sp>
    </p:spTree>
    <p:extLst>
      <p:ext uri="{BB962C8B-B14F-4D97-AF65-F5344CB8AC3E}">
        <p14:creationId xmlns:p14="http://schemas.microsoft.com/office/powerpoint/2010/main" val="212146773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71600" y="3581401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  <a:latin typeface="Arial"/>
              </a:rPr>
              <a:t>Does mapper produce multiple output with the same key?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rgbClr val="FFFFFF"/>
              </a:solidFill>
              <a:latin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  <a:latin typeface="Arial"/>
              </a:rPr>
              <a:t>What is the input to combiner?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9220200" cy="693614"/>
          </a:xfrm>
        </p:spPr>
        <p:txBody>
          <a:bodyPr/>
          <a:lstStyle/>
          <a:p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Map-Reduce Algorithm Template</a:t>
            </a:r>
          </a:p>
        </p:txBody>
      </p:sp>
      <p:sp>
        <p:nvSpPr>
          <p:cNvPr id="6" name="Oval 5"/>
          <p:cNvSpPr/>
          <p:nvPr/>
        </p:nvSpPr>
        <p:spPr>
          <a:xfrm>
            <a:off x="3886200" y="1371600"/>
            <a:ext cx="2665512" cy="10668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  <a:latin typeface="Arial"/>
              </a:rPr>
              <a:t>combiner</a:t>
            </a:r>
          </a:p>
        </p:txBody>
      </p:sp>
    </p:spTree>
    <p:extLst>
      <p:ext uri="{BB962C8B-B14F-4D97-AF65-F5344CB8AC3E}">
        <p14:creationId xmlns:p14="http://schemas.microsoft.com/office/powerpoint/2010/main" val="75899704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920" y="228602"/>
            <a:ext cx="9875520" cy="533399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Distributed File System: Inside 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241" y="838200"/>
            <a:ext cx="9875520" cy="5791200"/>
          </a:xfrm>
        </p:spPr>
        <p:txBody>
          <a:bodyPr/>
          <a:lstStyle/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Data is kept in chunks, spread across machines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Each chunk is replicated on different nodes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b="0" dirty="0" smtClean="0">
                <a:solidFill>
                  <a:schemeClr val="tx1"/>
                </a:solidFill>
              </a:rPr>
              <a:t>Ensures persistence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marL="990600" lvl="2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2"/>
            <a:endParaRPr lang="en-US" dirty="0">
              <a:solidFill>
                <a:schemeClr val="tx1"/>
              </a:solidFill>
            </a:endParaRPr>
          </a:p>
          <a:p>
            <a:pPr lvl="2"/>
            <a:endParaRPr lang="en-US" dirty="0" smtClean="0">
              <a:solidFill>
                <a:schemeClr val="tx1"/>
              </a:solidFill>
            </a:endParaRPr>
          </a:p>
          <a:p>
            <a:pPr lvl="2"/>
            <a:endParaRPr lang="en-US" dirty="0" smtClean="0">
              <a:solidFill>
                <a:schemeClr val="tx1"/>
              </a:solidFill>
            </a:endParaRPr>
          </a:p>
          <a:p>
            <a:pPr marL="439303" lvl="2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endParaRPr lang="en-US" dirty="0">
              <a:solidFill>
                <a:schemeClr val="tx1"/>
              </a:solidFill>
            </a:endParaRPr>
          </a:p>
          <a:p>
            <a:pPr lvl="2"/>
            <a:endParaRPr lang="en-US" dirty="0" smtClean="0">
              <a:solidFill>
                <a:schemeClr val="tx1"/>
              </a:solidFill>
            </a:endParaRPr>
          </a:p>
          <a:p>
            <a:pPr lvl="2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35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47800" y="3200400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FFFFFF"/>
                </a:solidFill>
                <a:latin typeface="Arial"/>
              </a:rPr>
              <a:t>How many buckets / partitions?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rgbClr val="FFFFFF"/>
              </a:solidFill>
              <a:latin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Arial"/>
              </a:rPr>
              <a:t>How many cores are there in the cluster?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  <a:latin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Arial"/>
              </a:rPr>
              <a:t>How many reducers you want to run?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9220200" cy="693614"/>
          </a:xfrm>
        </p:spPr>
        <p:txBody>
          <a:bodyPr/>
          <a:lstStyle/>
          <a:p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Map-Reduce Algorithm Template</a:t>
            </a:r>
          </a:p>
        </p:txBody>
      </p:sp>
      <p:sp>
        <p:nvSpPr>
          <p:cNvPr id="6" name="Oval 5"/>
          <p:cNvSpPr/>
          <p:nvPr/>
        </p:nvSpPr>
        <p:spPr>
          <a:xfrm>
            <a:off x="3733800" y="1295400"/>
            <a:ext cx="2895600" cy="10668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rgbClr val="000000"/>
                </a:solidFill>
                <a:latin typeface="Arial"/>
              </a:rPr>
              <a:t>partitioner</a:t>
            </a:r>
            <a:endParaRPr lang="en-US" sz="32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160389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228600"/>
            <a:ext cx="9875520" cy="541214"/>
          </a:xfrm>
        </p:spPr>
        <p:txBody>
          <a:bodyPr/>
          <a:lstStyle/>
          <a:p>
            <a:r>
              <a:rPr lang="en-US" sz="3200" dirty="0"/>
              <a:t>An Important Note for the Programmers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241" y="1066800"/>
            <a:ext cx="10119359" cy="5072743"/>
          </a:xfrm>
        </p:spPr>
        <p:txBody>
          <a:bodyPr/>
          <a:lstStyle/>
          <a:p>
            <a:endParaRPr lang="en-US" dirty="0" smtClean="0">
              <a:latin typeface="Lao UI" pitchFamily="34" charset="0"/>
              <a:cs typeface="Lao UI" pitchFamily="34" charset="0"/>
            </a:endParaRPr>
          </a:p>
          <a:p>
            <a:r>
              <a:rPr lang="en-US" dirty="0" smtClean="0">
                <a:latin typeface="Lao UI" pitchFamily="34" charset="0"/>
                <a:cs typeface="Lao UI" pitchFamily="34" charset="0"/>
              </a:rPr>
              <a:t>Often, network is the main bottleneck</a:t>
            </a:r>
          </a:p>
          <a:p>
            <a:endParaRPr lang="en-US" dirty="0" smtClean="0">
              <a:latin typeface="Lao UI" pitchFamily="34" charset="0"/>
              <a:cs typeface="Lao UI" pitchFamily="34" charset="0"/>
            </a:endParaRPr>
          </a:p>
          <a:p>
            <a:endParaRPr lang="en-US" dirty="0">
              <a:latin typeface="Lao UI" pitchFamily="34" charset="0"/>
              <a:cs typeface="Lao UI" pitchFamily="34" charset="0"/>
            </a:endParaRPr>
          </a:p>
          <a:p>
            <a:endParaRPr lang="en-US" dirty="0" smtClean="0">
              <a:latin typeface="Lao UI" pitchFamily="34" charset="0"/>
              <a:cs typeface="Lao UI" pitchFamily="34" charset="0"/>
            </a:endParaRPr>
          </a:p>
          <a:p>
            <a:r>
              <a:rPr lang="en-US" dirty="0" smtClean="0">
                <a:solidFill>
                  <a:srgbClr val="00B0F0"/>
                </a:solidFill>
                <a:latin typeface="Lao UI" pitchFamily="34" charset="0"/>
                <a:cs typeface="Lao UI" pitchFamily="34" charset="0"/>
              </a:rPr>
              <a:t>Try to minimize data communications across machines</a:t>
            </a:r>
          </a:p>
          <a:p>
            <a:pPr lvl="1"/>
            <a:endParaRPr lang="en-US" dirty="0" smtClean="0">
              <a:latin typeface="Lao UI" pitchFamily="34" charset="0"/>
              <a:cs typeface="Lao UI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00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714" y="2273521"/>
            <a:ext cx="9220200" cy="1760414"/>
          </a:xfrm>
        </p:spPr>
        <p:txBody>
          <a:bodyPr/>
          <a:lstStyle/>
          <a:p>
            <a:pPr algn="ctr"/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Map-Reduce Algorithm Design</a:t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Example Problems</a:t>
            </a:r>
          </a:p>
        </p:txBody>
      </p:sp>
    </p:spTree>
    <p:extLst>
      <p:ext uri="{BB962C8B-B14F-4D97-AF65-F5344CB8AC3E}">
        <p14:creationId xmlns:p14="http://schemas.microsoft.com/office/powerpoint/2010/main" val="177186896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9875520" cy="541214"/>
          </a:xfrm>
        </p:spPr>
        <p:txBody>
          <a:bodyPr/>
          <a:lstStyle/>
          <a:p>
            <a:r>
              <a:rPr lang="en-IN" sz="3200" dirty="0"/>
              <a:t>Problem #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14400"/>
            <a:ext cx="9875520" cy="5181600"/>
          </a:xfrm>
        </p:spPr>
        <p:txBody>
          <a:bodyPr/>
          <a:lstStyle/>
          <a:p>
            <a:r>
              <a:rPr lang="en-IN" sz="2400" dirty="0"/>
              <a:t>You are given a large set of integers. Find out the maximum value </a:t>
            </a:r>
            <a:r>
              <a:rPr lang="en-IN" sz="2400" dirty="0" smtClean="0"/>
              <a:t>using </a:t>
            </a:r>
            <a:r>
              <a:rPr lang="en-IN" sz="2400" dirty="0"/>
              <a:t>map-reduce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9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241" y="685800"/>
            <a:ext cx="9875520" cy="5791200"/>
          </a:xfrm>
        </p:spPr>
        <p:txBody>
          <a:bodyPr/>
          <a:lstStyle/>
          <a:p>
            <a:r>
              <a:rPr lang="en-IN" dirty="0" smtClean="0"/>
              <a:t>Mapper:</a:t>
            </a:r>
          </a:p>
          <a:p>
            <a:pPr lvl="1"/>
            <a:r>
              <a:rPr lang="en-IN" dirty="0" smtClean="0"/>
              <a:t>What is the input?</a:t>
            </a:r>
          </a:p>
          <a:p>
            <a:pPr lvl="1"/>
            <a:r>
              <a:rPr lang="en-IN" dirty="0" smtClean="0"/>
              <a:t>What is the key-value from mapper? </a:t>
            </a:r>
          </a:p>
          <a:p>
            <a:pPr lvl="1"/>
            <a:r>
              <a:rPr lang="en-IN" dirty="0" smtClean="0"/>
              <a:t>Body?</a:t>
            </a:r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r>
              <a:rPr lang="en-IN" dirty="0" smtClean="0"/>
              <a:t>Reducer:</a:t>
            </a:r>
          </a:p>
          <a:p>
            <a:pPr lvl="1"/>
            <a:r>
              <a:rPr lang="en-IN" dirty="0" smtClean="0"/>
              <a:t>What is the input?</a:t>
            </a:r>
          </a:p>
          <a:p>
            <a:pPr lvl="1"/>
            <a:r>
              <a:rPr lang="en-IN" dirty="0" smtClean="0"/>
              <a:t>What is the output?</a:t>
            </a:r>
          </a:p>
          <a:p>
            <a:pPr lvl="1"/>
            <a:r>
              <a:rPr lang="en-IN" dirty="0" smtClean="0"/>
              <a:t>Body?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4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920" y="228602"/>
            <a:ext cx="9875520" cy="533399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Distributed File System: Chunk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241" y="838200"/>
            <a:ext cx="9875520" cy="579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Example: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We have two files, A and B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3 computers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2 times replication of data</a:t>
            </a:r>
          </a:p>
          <a:p>
            <a:pPr lvl="2"/>
            <a:endParaRPr lang="en-US" dirty="0" smtClean="0">
              <a:solidFill>
                <a:schemeClr val="tx1"/>
              </a:solidFill>
            </a:endParaRPr>
          </a:p>
          <a:p>
            <a:pPr lvl="2"/>
            <a:endParaRPr lang="en-US" dirty="0">
              <a:solidFill>
                <a:schemeClr val="tx1"/>
              </a:solidFill>
            </a:endParaRPr>
          </a:p>
          <a:p>
            <a:pPr lvl="2"/>
            <a:endParaRPr lang="en-US" dirty="0" smtClean="0">
              <a:solidFill>
                <a:schemeClr val="tx1"/>
              </a:solidFill>
            </a:endParaRPr>
          </a:p>
          <a:p>
            <a:pPr lvl="2"/>
            <a:endParaRPr lang="en-US" dirty="0" smtClean="0">
              <a:solidFill>
                <a:schemeClr val="tx1"/>
              </a:solidFill>
            </a:endParaRPr>
          </a:p>
          <a:p>
            <a:pPr marL="439303" lvl="2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endParaRPr lang="en-US" dirty="0">
              <a:solidFill>
                <a:schemeClr val="tx1"/>
              </a:solidFill>
            </a:endParaRPr>
          </a:p>
          <a:p>
            <a:pPr lvl="2"/>
            <a:endParaRPr lang="en-US" dirty="0" smtClean="0">
              <a:solidFill>
                <a:schemeClr val="tx1"/>
              </a:solidFill>
            </a:endParaRPr>
          </a:p>
          <a:p>
            <a:pPr lvl="2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4601" y="3733800"/>
            <a:ext cx="1402079" cy="106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27879" y="3733800"/>
            <a:ext cx="1300480" cy="106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97319" y="3733800"/>
            <a:ext cx="1341120" cy="106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95879" y="3849880"/>
            <a:ext cx="48768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a1</a:t>
            </a:r>
          </a:p>
        </p:txBody>
      </p:sp>
      <p:sp>
        <p:nvSpPr>
          <p:cNvPr id="8" name="Rectangle 7"/>
          <p:cNvSpPr/>
          <p:nvPr/>
        </p:nvSpPr>
        <p:spPr>
          <a:xfrm>
            <a:off x="3286759" y="3849880"/>
            <a:ext cx="52832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a2</a:t>
            </a:r>
          </a:p>
        </p:txBody>
      </p:sp>
      <p:sp>
        <p:nvSpPr>
          <p:cNvPr id="9" name="Rectangle 8"/>
          <p:cNvSpPr/>
          <p:nvPr/>
        </p:nvSpPr>
        <p:spPr>
          <a:xfrm>
            <a:off x="2600817" y="4308860"/>
            <a:ext cx="48768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a3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27399" y="4308860"/>
            <a:ext cx="48768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09159" y="3819257"/>
            <a:ext cx="48768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00039" y="3835280"/>
            <a:ext cx="48768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09159" y="4308860"/>
            <a:ext cx="48768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00039" y="4316337"/>
            <a:ext cx="48768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37959" y="3811780"/>
            <a:ext cx="48768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69479" y="3811780"/>
            <a:ext cx="48768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37959" y="4308860"/>
            <a:ext cx="48768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269479" y="4308860"/>
            <a:ext cx="48768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24201" y="2971801"/>
            <a:ext cx="4224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Here are the Chunk Servers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97202" y="5105401"/>
            <a:ext cx="5503799" cy="5035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Chunk servers also serve as compute nodes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418840" y="5943600"/>
            <a:ext cx="374396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Bring computation to the data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46519" y="1406140"/>
            <a:ext cx="225044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a1         a2         a3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282778" y="1371600"/>
            <a:ext cx="1309023" cy="415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b1         b2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7076439" y="140614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706359" y="140614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0"/>
            <a:endCxn id="24" idx="2"/>
          </p:cNvCxnSpPr>
          <p:nvPr/>
        </p:nvCxnSpPr>
        <p:spPr>
          <a:xfrm>
            <a:off x="9937288" y="1371600"/>
            <a:ext cx="0" cy="415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177941" y="180816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774678" y="182591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808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401" y="159240"/>
            <a:ext cx="9875520" cy="541214"/>
          </a:xfrm>
        </p:spPr>
        <p:txBody>
          <a:bodyPr/>
          <a:lstStyle/>
          <a:p>
            <a:r>
              <a:rPr lang="en-US" sz="3200" dirty="0">
                <a:solidFill>
                  <a:srgbClr val="00B050"/>
                </a:solidFill>
              </a:rPr>
              <a:t>Distributes File System: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241" y="838200"/>
            <a:ext cx="9875520" cy="5638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Chunk servers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File is split into contiguous chunks (e.g., 64 </a:t>
            </a:r>
            <a:r>
              <a:rPr lang="en-US" b="0" dirty="0" err="1" smtClean="0">
                <a:solidFill>
                  <a:schemeClr val="tx1"/>
                </a:solidFill>
              </a:rPr>
              <a:t>mb</a:t>
            </a:r>
            <a:r>
              <a:rPr lang="en-US" b="0" dirty="0" smtClean="0">
                <a:solidFill>
                  <a:schemeClr val="tx1"/>
                </a:solidFill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Each chunk is replicated (usually 2 times or 3 times)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Try to keep replicas in different racks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marL="5334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Master node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Stores metadata about where the files are stored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It might also be replicated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99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013" y="2795956"/>
            <a:ext cx="9875520" cy="533399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rgbClr val="00B050"/>
                </a:solidFill>
              </a:rPr>
              <a:t>Hadoop Architecture</a:t>
            </a:r>
            <a:endParaRPr lang="en-US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8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3"/>
          <p:cNvSpPr txBox="1">
            <a:spLocks noChangeArrowheads="1"/>
          </p:cNvSpPr>
          <p:nvPr/>
        </p:nvSpPr>
        <p:spPr bwMode="auto">
          <a:xfrm>
            <a:off x="1558480" y="6392132"/>
            <a:ext cx="274145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Arial" charset="0"/>
              </a:rPr>
              <a:t>Adapted from (</a:t>
            </a:r>
            <a:r>
              <a:rPr lang="en-US" sz="1000" dirty="0" err="1">
                <a:solidFill>
                  <a:srgbClr val="000000"/>
                </a:solidFill>
                <a:latin typeface="Arial" charset="0"/>
              </a:rPr>
              <a:t>Ghemawat</a:t>
            </a:r>
            <a:r>
              <a:rPr lang="en-US" sz="1000" dirty="0">
                <a:solidFill>
                  <a:srgbClr val="000000"/>
                </a:solidFill>
                <a:latin typeface="Arial" charset="0"/>
              </a:rPr>
              <a:t> et al., SOSP 2003)</a:t>
            </a:r>
          </a:p>
        </p:txBody>
      </p:sp>
      <p:sp>
        <p:nvSpPr>
          <p:cNvPr id="113" name="Rectangle 6"/>
          <p:cNvSpPr>
            <a:spLocks noChangeArrowheads="1"/>
          </p:cNvSpPr>
          <p:nvPr/>
        </p:nvSpPr>
        <p:spPr bwMode="auto">
          <a:xfrm>
            <a:off x="2712720" y="2331004"/>
            <a:ext cx="1097280" cy="609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4" name="Straight Arrow Connector 53"/>
          <p:cNvCxnSpPr>
            <a:cxnSpLocks noChangeShapeType="1"/>
          </p:cNvCxnSpPr>
          <p:nvPr/>
        </p:nvCxnSpPr>
        <p:spPr bwMode="auto">
          <a:xfrm>
            <a:off x="3810000" y="2712004"/>
            <a:ext cx="2057400" cy="1588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115" name="Straight Arrow Connector 55"/>
          <p:cNvCxnSpPr>
            <a:cxnSpLocks noChangeShapeType="1"/>
          </p:cNvCxnSpPr>
          <p:nvPr/>
        </p:nvCxnSpPr>
        <p:spPr bwMode="auto">
          <a:xfrm rot="10800000">
            <a:off x="3810000" y="2864404"/>
            <a:ext cx="2057400" cy="1588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sp>
        <p:nvSpPr>
          <p:cNvPr id="116" name="TextBox 58"/>
          <p:cNvSpPr txBox="1">
            <a:spLocks noChangeArrowheads="1"/>
          </p:cNvSpPr>
          <p:nvPr/>
        </p:nvSpPr>
        <p:spPr bwMode="auto">
          <a:xfrm>
            <a:off x="4177514" y="2483404"/>
            <a:ext cx="140615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(file name, block id)</a:t>
            </a:r>
          </a:p>
        </p:txBody>
      </p:sp>
      <p:sp>
        <p:nvSpPr>
          <p:cNvPr id="117" name="TextBox 59"/>
          <p:cNvSpPr txBox="1">
            <a:spLocks noChangeArrowheads="1"/>
          </p:cNvSpPr>
          <p:nvPr/>
        </p:nvSpPr>
        <p:spPr bwMode="auto">
          <a:xfrm>
            <a:off x="4025114" y="2864404"/>
            <a:ext cx="168988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(block id, block location)</a:t>
            </a:r>
          </a:p>
        </p:txBody>
      </p:sp>
      <p:sp>
        <p:nvSpPr>
          <p:cNvPr id="118" name="TextBox 69"/>
          <p:cNvSpPr txBox="1">
            <a:spLocks noChangeArrowheads="1"/>
          </p:cNvSpPr>
          <p:nvPr/>
        </p:nvSpPr>
        <p:spPr bwMode="auto">
          <a:xfrm>
            <a:off x="6210300" y="3778804"/>
            <a:ext cx="168026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instructions to datanode</a:t>
            </a:r>
          </a:p>
        </p:txBody>
      </p:sp>
      <p:sp>
        <p:nvSpPr>
          <p:cNvPr id="119" name="TextBox 70"/>
          <p:cNvSpPr txBox="1">
            <a:spLocks noChangeArrowheads="1"/>
          </p:cNvSpPr>
          <p:nvPr/>
        </p:nvSpPr>
        <p:spPr bwMode="auto">
          <a:xfrm>
            <a:off x="7113590" y="4159804"/>
            <a:ext cx="111601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datanode state</a:t>
            </a:r>
          </a:p>
        </p:txBody>
      </p:sp>
      <p:cxnSp>
        <p:nvCxnSpPr>
          <p:cNvPr id="120" name="Straight Arrow Connector 71"/>
          <p:cNvCxnSpPr>
            <a:cxnSpLocks noChangeShapeType="1"/>
          </p:cNvCxnSpPr>
          <p:nvPr/>
        </p:nvCxnSpPr>
        <p:spPr bwMode="auto">
          <a:xfrm>
            <a:off x="3505200" y="4540804"/>
            <a:ext cx="2362200" cy="1588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sp>
        <p:nvSpPr>
          <p:cNvPr id="121" name="TextBox 72"/>
          <p:cNvSpPr txBox="1">
            <a:spLocks noChangeArrowheads="1"/>
          </p:cNvSpPr>
          <p:nvPr/>
        </p:nvSpPr>
        <p:spPr bwMode="auto">
          <a:xfrm>
            <a:off x="3886200" y="4278867"/>
            <a:ext cx="149912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(block id, byte range)</a:t>
            </a:r>
          </a:p>
        </p:txBody>
      </p:sp>
      <p:cxnSp>
        <p:nvCxnSpPr>
          <p:cNvPr id="122" name="Straight Arrow Connector 73"/>
          <p:cNvCxnSpPr>
            <a:cxnSpLocks noChangeShapeType="1"/>
          </p:cNvCxnSpPr>
          <p:nvPr/>
        </p:nvCxnSpPr>
        <p:spPr bwMode="auto">
          <a:xfrm rot="5400000" flipH="1" flipV="1">
            <a:off x="2705894" y="3739910"/>
            <a:ext cx="1600200" cy="1588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123" name="Shape 79"/>
          <p:cNvCxnSpPr>
            <a:cxnSpLocks noChangeShapeType="1"/>
          </p:cNvCxnSpPr>
          <p:nvPr/>
        </p:nvCxnSpPr>
        <p:spPr bwMode="auto">
          <a:xfrm rot="10800000">
            <a:off x="3048000" y="2940604"/>
            <a:ext cx="2819400" cy="1752600"/>
          </a:xfrm>
          <a:prstGeom prst="bentConnector2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124" name="TextBox 84"/>
          <p:cNvSpPr txBox="1">
            <a:spLocks noChangeArrowheads="1"/>
          </p:cNvSpPr>
          <p:nvPr/>
        </p:nvSpPr>
        <p:spPr bwMode="auto">
          <a:xfrm>
            <a:off x="3886201" y="4693204"/>
            <a:ext cx="82747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block data</a:t>
            </a:r>
          </a:p>
        </p:txBody>
      </p:sp>
      <p:sp>
        <p:nvSpPr>
          <p:cNvPr id="125" name="Rectangle 6"/>
          <p:cNvSpPr>
            <a:spLocks noChangeArrowheads="1"/>
          </p:cNvSpPr>
          <p:nvPr/>
        </p:nvSpPr>
        <p:spPr bwMode="auto">
          <a:xfrm>
            <a:off x="5867400" y="2026204"/>
            <a:ext cx="3124200" cy="1752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Rectangle 4"/>
          <p:cNvSpPr>
            <a:spLocks noChangeArrowheads="1"/>
          </p:cNvSpPr>
          <p:nvPr/>
        </p:nvSpPr>
        <p:spPr bwMode="auto">
          <a:xfrm>
            <a:off x="5867400" y="2026204"/>
            <a:ext cx="312420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200" b="1" kern="0" dirty="0">
                <a:solidFill>
                  <a:sysClr val="window" lastClr="FFFFFF"/>
                </a:solidFill>
                <a:latin typeface="Arial" pitchFamily="34" charset="0"/>
                <a:cs typeface="Arial" pitchFamily="34" charset="0"/>
              </a:rPr>
              <a:t>HDFS namenode</a:t>
            </a:r>
          </a:p>
        </p:txBody>
      </p:sp>
      <p:grpSp>
        <p:nvGrpSpPr>
          <p:cNvPr id="127" name="Group 126"/>
          <p:cNvGrpSpPr/>
          <p:nvPr/>
        </p:nvGrpSpPr>
        <p:grpSpPr>
          <a:xfrm>
            <a:off x="5867400" y="3778804"/>
            <a:ext cx="1676400" cy="1707596"/>
            <a:chOff x="1828800" y="4572000"/>
            <a:chExt cx="1676400" cy="1707596"/>
          </a:xfrm>
        </p:grpSpPr>
        <p:grpSp>
          <p:nvGrpSpPr>
            <p:cNvPr id="128" name="Group 80"/>
            <p:cNvGrpSpPr/>
            <p:nvPr/>
          </p:nvGrpSpPr>
          <p:grpSpPr>
            <a:xfrm>
              <a:off x="1828800" y="5257800"/>
              <a:ext cx="1676400" cy="1021796"/>
              <a:chOff x="1828800" y="5257800"/>
              <a:chExt cx="1676400" cy="1021796"/>
            </a:xfrm>
          </p:grpSpPr>
          <p:sp>
            <p:nvSpPr>
              <p:cNvPr id="131" name="Rectangle 6"/>
              <p:cNvSpPr>
                <a:spLocks noChangeArrowheads="1"/>
              </p:cNvSpPr>
              <p:nvPr/>
            </p:nvSpPr>
            <p:spPr bwMode="auto">
              <a:xfrm>
                <a:off x="1828800" y="5257800"/>
                <a:ext cx="1676400" cy="60960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2" name="Rectangle 4"/>
              <p:cNvSpPr>
                <a:spLocks noChangeArrowheads="1"/>
              </p:cNvSpPr>
              <p:nvPr/>
            </p:nvSpPr>
            <p:spPr bwMode="auto">
              <a:xfrm>
                <a:off x="1828800" y="5257800"/>
                <a:ext cx="1676400" cy="304800"/>
              </a:xfrm>
              <a:prstGeom prst="rect">
                <a:avLst/>
              </a:prstGeom>
              <a:solidFill>
                <a:sysClr val="windowText" lastClr="000000"/>
              </a:solidFill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200" b="1" kern="0" dirty="0">
                    <a:solidFill>
                      <a:sysClr val="window" lastClr="FFFFFF"/>
                    </a:solidFill>
                    <a:latin typeface="Arial" pitchFamily="34" charset="0"/>
                    <a:cs typeface="Arial" pitchFamily="34" charset="0"/>
                  </a:rPr>
                  <a:t>HDFS datanode</a:t>
                </a:r>
              </a:p>
            </p:txBody>
          </p:sp>
          <p:sp>
            <p:nvSpPr>
              <p:cNvPr id="133" name="Rectangle 35"/>
              <p:cNvSpPr>
                <a:spLocks noChangeArrowheads="1"/>
              </p:cNvSpPr>
              <p:nvPr/>
            </p:nvSpPr>
            <p:spPr bwMode="auto">
              <a:xfrm>
                <a:off x="1828800" y="5562600"/>
                <a:ext cx="1676400" cy="304800"/>
              </a:xfrm>
              <a:prstGeom prst="rect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200" kern="0" dirty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Linux file system</a:t>
                </a:r>
              </a:p>
            </p:txBody>
          </p:sp>
          <p:sp>
            <p:nvSpPr>
              <p:cNvPr id="134" name="Flowchart: Magnetic Disk 36"/>
              <p:cNvSpPr>
                <a:spLocks noChangeArrowheads="1"/>
              </p:cNvSpPr>
              <p:nvPr/>
            </p:nvSpPr>
            <p:spPr bwMode="auto">
              <a:xfrm>
                <a:off x="2099102" y="5943601"/>
                <a:ext cx="304800" cy="304800"/>
              </a:xfrm>
              <a:prstGeom prst="flowChartMagneticDisk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" name="Flowchart: Magnetic Disk 37"/>
              <p:cNvSpPr>
                <a:spLocks noChangeArrowheads="1"/>
              </p:cNvSpPr>
              <p:nvPr/>
            </p:nvSpPr>
            <p:spPr bwMode="auto">
              <a:xfrm>
                <a:off x="2632502" y="5943601"/>
                <a:ext cx="304800" cy="304800"/>
              </a:xfrm>
              <a:prstGeom prst="flowChartMagneticDisk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36" name="Straight Connector 38"/>
              <p:cNvCxnSpPr>
                <a:cxnSpLocks noChangeShapeType="1"/>
              </p:cNvCxnSpPr>
              <p:nvPr/>
            </p:nvCxnSpPr>
            <p:spPr bwMode="auto">
              <a:xfrm rot="5400000">
                <a:off x="1832403" y="5981701"/>
                <a:ext cx="228600" cy="3175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cxnSp>
            <p:nvCxnSpPr>
              <p:cNvPr id="137" name="Straight Connector 39"/>
              <p:cNvCxnSpPr>
                <a:cxnSpLocks noChangeShapeType="1"/>
                <a:endCxn id="134" idx="2"/>
              </p:cNvCxnSpPr>
              <p:nvPr/>
            </p:nvCxnSpPr>
            <p:spPr bwMode="auto">
              <a:xfrm>
                <a:off x="1946702" y="6096001"/>
                <a:ext cx="152400" cy="1588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cxnSp>
            <p:nvCxnSpPr>
              <p:cNvPr id="138" name="Straight Connector 40"/>
              <p:cNvCxnSpPr>
                <a:cxnSpLocks noChangeShapeType="1"/>
              </p:cNvCxnSpPr>
              <p:nvPr/>
            </p:nvCxnSpPr>
            <p:spPr bwMode="auto">
              <a:xfrm rot="5400000">
                <a:off x="2365803" y="5980113"/>
                <a:ext cx="228600" cy="3175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cxnSp>
            <p:nvCxnSpPr>
              <p:cNvPr id="139" name="Straight Connector 41"/>
              <p:cNvCxnSpPr>
                <a:cxnSpLocks noChangeShapeType="1"/>
              </p:cNvCxnSpPr>
              <p:nvPr/>
            </p:nvCxnSpPr>
            <p:spPr bwMode="auto">
              <a:xfrm>
                <a:off x="2480102" y="6094414"/>
                <a:ext cx="152400" cy="3175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sp>
            <p:nvSpPr>
              <p:cNvPr id="140" name="TextBox 42"/>
              <p:cNvSpPr txBox="1">
                <a:spLocks noChangeArrowheads="1"/>
              </p:cNvSpPr>
              <p:nvPr/>
            </p:nvSpPr>
            <p:spPr bwMode="auto">
              <a:xfrm>
                <a:off x="3089702" y="5910264"/>
                <a:ext cx="41549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ker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…</a:t>
                </a:r>
              </a:p>
            </p:txBody>
          </p:sp>
        </p:grpSp>
        <p:cxnSp>
          <p:nvCxnSpPr>
            <p:cNvPr id="129" name="Straight Arrow Connector 60"/>
            <p:cNvCxnSpPr>
              <a:cxnSpLocks noChangeShapeType="1"/>
            </p:cNvCxnSpPr>
            <p:nvPr/>
          </p:nvCxnSpPr>
          <p:spPr bwMode="auto">
            <a:xfrm rot="5400000">
              <a:off x="1866106" y="4914106"/>
              <a:ext cx="685800" cy="1587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30" name="Straight Arrow Connector 64"/>
            <p:cNvCxnSpPr>
              <a:cxnSpLocks noChangeShapeType="1"/>
            </p:cNvCxnSpPr>
            <p:nvPr/>
          </p:nvCxnSpPr>
          <p:spPr bwMode="auto">
            <a:xfrm rot="5400000" flipH="1" flipV="1">
              <a:off x="1713706" y="4914106"/>
              <a:ext cx="685800" cy="1587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41" name="Group 140"/>
          <p:cNvGrpSpPr/>
          <p:nvPr/>
        </p:nvGrpSpPr>
        <p:grpSpPr>
          <a:xfrm>
            <a:off x="8001000" y="3778804"/>
            <a:ext cx="1676400" cy="1707596"/>
            <a:chOff x="1828800" y="4572000"/>
            <a:chExt cx="1676400" cy="1707596"/>
          </a:xfrm>
        </p:grpSpPr>
        <p:grpSp>
          <p:nvGrpSpPr>
            <p:cNvPr id="142" name="Group 80"/>
            <p:cNvGrpSpPr/>
            <p:nvPr/>
          </p:nvGrpSpPr>
          <p:grpSpPr>
            <a:xfrm>
              <a:off x="1828800" y="5257800"/>
              <a:ext cx="1676400" cy="1021796"/>
              <a:chOff x="1828800" y="5257800"/>
              <a:chExt cx="1676400" cy="1021796"/>
            </a:xfrm>
          </p:grpSpPr>
          <p:sp>
            <p:nvSpPr>
              <p:cNvPr id="145" name="Rectangle 6"/>
              <p:cNvSpPr>
                <a:spLocks noChangeArrowheads="1"/>
              </p:cNvSpPr>
              <p:nvPr/>
            </p:nvSpPr>
            <p:spPr bwMode="auto">
              <a:xfrm>
                <a:off x="1828800" y="5257800"/>
                <a:ext cx="1676400" cy="60960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6" name="Rectangle 4"/>
              <p:cNvSpPr>
                <a:spLocks noChangeArrowheads="1"/>
              </p:cNvSpPr>
              <p:nvPr/>
            </p:nvSpPr>
            <p:spPr bwMode="auto">
              <a:xfrm>
                <a:off x="1828800" y="5257800"/>
                <a:ext cx="1676400" cy="304800"/>
              </a:xfrm>
              <a:prstGeom prst="rect">
                <a:avLst/>
              </a:prstGeom>
              <a:solidFill>
                <a:sysClr val="windowText" lastClr="000000"/>
              </a:solidFill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200" b="1" kern="0" dirty="0">
                    <a:solidFill>
                      <a:sysClr val="window" lastClr="FFFFFF"/>
                    </a:solidFill>
                    <a:latin typeface="Arial" pitchFamily="34" charset="0"/>
                    <a:cs typeface="Arial" pitchFamily="34" charset="0"/>
                  </a:rPr>
                  <a:t>HDFS datanode</a:t>
                </a:r>
              </a:p>
            </p:txBody>
          </p:sp>
          <p:sp>
            <p:nvSpPr>
              <p:cNvPr id="147" name="Rectangle 35"/>
              <p:cNvSpPr>
                <a:spLocks noChangeArrowheads="1"/>
              </p:cNvSpPr>
              <p:nvPr/>
            </p:nvSpPr>
            <p:spPr bwMode="auto">
              <a:xfrm>
                <a:off x="1828800" y="5562600"/>
                <a:ext cx="1676400" cy="304800"/>
              </a:xfrm>
              <a:prstGeom prst="rect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200" kern="0" dirty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Linux file system</a:t>
                </a:r>
              </a:p>
            </p:txBody>
          </p:sp>
          <p:sp>
            <p:nvSpPr>
              <p:cNvPr id="148" name="Flowchart: Magnetic Disk 36"/>
              <p:cNvSpPr>
                <a:spLocks noChangeArrowheads="1"/>
              </p:cNvSpPr>
              <p:nvPr/>
            </p:nvSpPr>
            <p:spPr bwMode="auto">
              <a:xfrm>
                <a:off x="2099102" y="5943601"/>
                <a:ext cx="304800" cy="304800"/>
              </a:xfrm>
              <a:prstGeom prst="flowChartMagneticDisk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9" name="Flowchart: Magnetic Disk 37"/>
              <p:cNvSpPr>
                <a:spLocks noChangeArrowheads="1"/>
              </p:cNvSpPr>
              <p:nvPr/>
            </p:nvSpPr>
            <p:spPr bwMode="auto">
              <a:xfrm>
                <a:off x="2632502" y="5943601"/>
                <a:ext cx="304800" cy="304800"/>
              </a:xfrm>
              <a:prstGeom prst="flowChartMagneticDisk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50" name="Straight Connector 38"/>
              <p:cNvCxnSpPr>
                <a:cxnSpLocks noChangeShapeType="1"/>
              </p:cNvCxnSpPr>
              <p:nvPr/>
            </p:nvCxnSpPr>
            <p:spPr bwMode="auto">
              <a:xfrm rot="5400000">
                <a:off x="1832403" y="5981701"/>
                <a:ext cx="228600" cy="3175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cxnSp>
            <p:nvCxnSpPr>
              <p:cNvPr id="151" name="Straight Connector 39"/>
              <p:cNvCxnSpPr>
                <a:cxnSpLocks noChangeShapeType="1"/>
                <a:endCxn id="148" idx="2"/>
              </p:cNvCxnSpPr>
              <p:nvPr/>
            </p:nvCxnSpPr>
            <p:spPr bwMode="auto">
              <a:xfrm>
                <a:off x="1946702" y="6096001"/>
                <a:ext cx="152400" cy="1588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cxnSp>
            <p:nvCxnSpPr>
              <p:cNvPr id="152" name="Straight Connector 40"/>
              <p:cNvCxnSpPr>
                <a:cxnSpLocks noChangeShapeType="1"/>
              </p:cNvCxnSpPr>
              <p:nvPr/>
            </p:nvCxnSpPr>
            <p:spPr bwMode="auto">
              <a:xfrm rot="5400000">
                <a:off x="2365803" y="5980113"/>
                <a:ext cx="228600" cy="3175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cxnSp>
            <p:nvCxnSpPr>
              <p:cNvPr id="153" name="Straight Connector 41"/>
              <p:cNvCxnSpPr>
                <a:cxnSpLocks noChangeShapeType="1"/>
              </p:cNvCxnSpPr>
              <p:nvPr/>
            </p:nvCxnSpPr>
            <p:spPr bwMode="auto">
              <a:xfrm>
                <a:off x="2480102" y="6094414"/>
                <a:ext cx="152400" cy="3175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sp>
            <p:nvSpPr>
              <p:cNvPr id="154" name="TextBox 42"/>
              <p:cNvSpPr txBox="1">
                <a:spLocks noChangeArrowheads="1"/>
              </p:cNvSpPr>
              <p:nvPr/>
            </p:nvSpPr>
            <p:spPr bwMode="auto">
              <a:xfrm>
                <a:off x="3089702" y="5910264"/>
                <a:ext cx="41549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ker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…</a:t>
                </a:r>
              </a:p>
            </p:txBody>
          </p:sp>
        </p:grpSp>
        <p:cxnSp>
          <p:nvCxnSpPr>
            <p:cNvPr id="143" name="Straight Arrow Connector 60"/>
            <p:cNvCxnSpPr>
              <a:cxnSpLocks noChangeShapeType="1"/>
            </p:cNvCxnSpPr>
            <p:nvPr/>
          </p:nvCxnSpPr>
          <p:spPr bwMode="auto">
            <a:xfrm rot="5400000">
              <a:off x="1866106" y="4914106"/>
              <a:ext cx="685800" cy="1587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44" name="Straight Arrow Connector 64"/>
            <p:cNvCxnSpPr>
              <a:cxnSpLocks noChangeShapeType="1"/>
            </p:cNvCxnSpPr>
            <p:nvPr/>
          </p:nvCxnSpPr>
          <p:spPr bwMode="auto">
            <a:xfrm rot="5400000" flipH="1" flipV="1">
              <a:off x="1713706" y="4914106"/>
              <a:ext cx="685800" cy="1587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155" name="TextBox 9"/>
          <p:cNvSpPr txBox="1">
            <a:spLocks noChangeArrowheads="1"/>
          </p:cNvSpPr>
          <p:nvPr/>
        </p:nvSpPr>
        <p:spPr bwMode="auto">
          <a:xfrm>
            <a:off x="6172201" y="2556430"/>
            <a:ext cx="12668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File namespace</a:t>
            </a:r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TextBox 10"/>
          <p:cNvSpPr txBox="1">
            <a:spLocks noChangeArrowheads="1"/>
          </p:cNvSpPr>
          <p:nvPr/>
        </p:nvSpPr>
        <p:spPr bwMode="auto">
          <a:xfrm>
            <a:off x="7800975" y="2359580"/>
            <a:ext cx="7048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foo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/bar</a:t>
            </a:r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7" name="Straight Connector 11"/>
          <p:cNvCxnSpPr>
            <a:cxnSpLocks noChangeShapeType="1"/>
          </p:cNvCxnSpPr>
          <p:nvPr/>
        </p:nvCxnSpPr>
        <p:spPr bwMode="auto">
          <a:xfrm rot="5400000">
            <a:off x="6473826" y="2837417"/>
            <a:ext cx="411162" cy="404813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58" name="Straight Connector 12"/>
          <p:cNvCxnSpPr>
            <a:cxnSpLocks noChangeShapeType="1"/>
          </p:cNvCxnSpPr>
          <p:nvPr/>
        </p:nvCxnSpPr>
        <p:spPr bwMode="auto">
          <a:xfrm rot="16200000" flipH="1">
            <a:off x="6886576" y="2823130"/>
            <a:ext cx="258762" cy="280987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59" name="Straight Connector 13"/>
          <p:cNvCxnSpPr>
            <a:cxnSpLocks noChangeShapeType="1"/>
          </p:cNvCxnSpPr>
          <p:nvPr/>
        </p:nvCxnSpPr>
        <p:spPr bwMode="auto">
          <a:xfrm rot="16200000" flipH="1">
            <a:off x="6819900" y="3435904"/>
            <a:ext cx="22860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0" name="Straight Connector 14"/>
          <p:cNvCxnSpPr>
            <a:cxnSpLocks noChangeShapeType="1"/>
          </p:cNvCxnSpPr>
          <p:nvPr/>
        </p:nvCxnSpPr>
        <p:spPr bwMode="auto">
          <a:xfrm rot="10800000" flipV="1">
            <a:off x="6705600" y="3321604"/>
            <a:ext cx="228600" cy="2286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1" name="Straight Connector 15"/>
          <p:cNvCxnSpPr>
            <a:cxnSpLocks noChangeShapeType="1"/>
          </p:cNvCxnSpPr>
          <p:nvPr/>
        </p:nvCxnSpPr>
        <p:spPr bwMode="auto">
          <a:xfrm rot="16200000" flipH="1">
            <a:off x="6765925" y="2953304"/>
            <a:ext cx="22860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2" name="Straight Connector 16"/>
          <p:cNvCxnSpPr>
            <a:cxnSpLocks noChangeShapeType="1"/>
          </p:cNvCxnSpPr>
          <p:nvPr/>
        </p:nvCxnSpPr>
        <p:spPr bwMode="auto">
          <a:xfrm rot="16200000" flipH="1">
            <a:off x="6556375" y="3177142"/>
            <a:ext cx="22860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3" name="Rectangle 21"/>
          <p:cNvSpPr>
            <a:spLocks noChangeArrowheads="1"/>
          </p:cNvSpPr>
          <p:nvPr/>
        </p:nvSpPr>
        <p:spPr bwMode="auto">
          <a:xfrm>
            <a:off x="7924800" y="2635804"/>
            <a:ext cx="838200" cy="228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000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block 3df2</a:t>
            </a:r>
          </a:p>
        </p:txBody>
      </p:sp>
      <p:cxnSp>
        <p:nvCxnSpPr>
          <p:cNvPr id="164" name="Straight Connector 26"/>
          <p:cNvCxnSpPr>
            <a:cxnSpLocks noChangeShapeType="1"/>
          </p:cNvCxnSpPr>
          <p:nvPr/>
        </p:nvCxnSpPr>
        <p:spPr bwMode="auto">
          <a:xfrm>
            <a:off x="6665913" y="3062842"/>
            <a:ext cx="533400" cy="487362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5" name="Shape 29"/>
          <p:cNvCxnSpPr>
            <a:cxnSpLocks noChangeShapeType="1"/>
            <a:endCxn id="156" idx="1"/>
          </p:cNvCxnSpPr>
          <p:nvPr/>
        </p:nvCxnSpPr>
        <p:spPr bwMode="auto">
          <a:xfrm flipV="1">
            <a:off x="7210425" y="2497692"/>
            <a:ext cx="590550" cy="1014412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ysClr val="windowText" lastClr="000000"/>
            </a:solidFill>
            <a:round/>
            <a:headEnd/>
            <a:tailEnd type="triangle" w="sm" len="sm"/>
          </a:ln>
        </p:spPr>
      </p:cxnSp>
      <p:sp>
        <p:nvSpPr>
          <p:cNvPr id="166" name="Rectangle 4"/>
          <p:cNvSpPr>
            <a:spLocks noChangeArrowheads="1"/>
          </p:cNvSpPr>
          <p:nvPr/>
        </p:nvSpPr>
        <p:spPr bwMode="auto">
          <a:xfrm>
            <a:off x="2712720" y="2331004"/>
            <a:ext cx="109728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200" b="1" kern="0" dirty="0">
                <a:solidFill>
                  <a:sysClr val="window" lastClr="FFFFFF"/>
                </a:solidFill>
                <a:latin typeface="Arial" pitchFamily="34" charset="0"/>
                <a:cs typeface="Arial" pitchFamily="34" charset="0"/>
              </a:rPr>
              <a:t>Application</a:t>
            </a:r>
          </a:p>
        </p:txBody>
      </p:sp>
      <p:sp>
        <p:nvSpPr>
          <p:cNvPr id="167" name="Rectangle 35"/>
          <p:cNvSpPr>
            <a:spLocks noChangeArrowheads="1"/>
          </p:cNvSpPr>
          <p:nvPr/>
        </p:nvSpPr>
        <p:spPr bwMode="auto">
          <a:xfrm>
            <a:off x="2712720" y="2635804"/>
            <a:ext cx="1097280" cy="3048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200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HDFS Client</a:t>
            </a:r>
          </a:p>
        </p:txBody>
      </p:sp>
      <p:sp>
        <p:nvSpPr>
          <p:cNvPr id="168" name="Rectangle 21"/>
          <p:cNvSpPr>
            <a:spLocks noChangeArrowheads="1"/>
          </p:cNvSpPr>
          <p:nvPr/>
        </p:nvSpPr>
        <p:spPr bwMode="auto">
          <a:xfrm>
            <a:off x="7924800" y="2864404"/>
            <a:ext cx="838200" cy="228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 sz="1100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9" name="Rectangle 21"/>
          <p:cNvSpPr>
            <a:spLocks noChangeArrowheads="1"/>
          </p:cNvSpPr>
          <p:nvPr/>
        </p:nvSpPr>
        <p:spPr bwMode="auto">
          <a:xfrm>
            <a:off x="7924800" y="3093004"/>
            <a:ext cx="838200" cy="228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 sz="1100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0" name="Rectangle 21"/>
          <p:cNvSpPr>
            <a:spLocks noChangeArrowheads="1"/>
          </p:cNvSpPr>
          <p:nvPr/>
        </p:nvSpPr>
        <p:spPr bwMode="auto">
          <a:xfrm>
            <a:off x="7924800" y="3321604"/>
            <a:ext cx="838200" cy="228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 sz="1100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itle 1"/>
          <p:cNvSpPr txBox="1">
            <a:spLocks/>
          </p:cNvSpPr>
          <p:nvPr/>
        </p:nvSpPr>
        <p:spPr>
          <a:xfrm>
            <a:off x="141672" y="171703"/>
            <a:ext cx="9144000" cy="685800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kern="0" dirty="0" smtClean="0">
                <a:solidFill>
                  <a:srgbClr val="000000"/>
                </a:solidFill>
                <a:latin typeface="Gill Sans"/>
                <a:cs typeface="Gill Sans"/>
              </a:rPr>
              <a:t>HDFS  </a:t>
            </a:r>
            <a:r>
              <a:rPr lang="en-US" sz="3600" kern="0" dirty="0">
                <a:solidFill>
                  <a:srgbClr val="000000"/>
                </a:solidFill>
                <a:latin typeface="Gill Sans"/>
                <a:cs typeface="Gill Sans"/>
              </a:rPr>
              <a:t>Architecture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1938" y="1064597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HDFS: Hadoop Distributed File System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32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60130" y="344271"/>
            <a:ext cx="9144000" cy="685800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kern="0" dirty="0" err="1">
                <a:solidFill>
                  <a:srgbClr val="000000"/>
                </a:solidFill>
                <a:latin typeface="Gill Sans"/>
                <a:cs typeface="Gill Sans"/>
              </a:rPr>
              <a:t>Namenode</a:t>
            </a:r>
            <a:r>
              <a:rPr lang="en-US" sz="3600" kern="0" dirty="0">
                <a:solidFill>
                  <a:srgbClr val="000000"/>
                </a:solidFill>
                <a:latin typeface="Gill Sans"/>
                <a:cs typeface="Gill Sans"/>
              </a:rPr>
              <a:t> Responsibilities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165729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 dirty="0">
                <a:solidFill>
                  <a:srgbClr val="000000"/>
                </a:solidFill>
                <a:latin typeface="Gill Sans"/>
                <a:cs typeface="Gill Sans"/>
              </a:rPr>
              <a:t>Managing the file system namespace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203829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solidFill>
                  <a:srgbClr val="0070C0"/>
                </a:solidFill>
                <a:latin typeface="Gill Sans"/>
                <a:cs typeface="Gill Sans"/>
              </a:rPr>
              <a:t>Holds file/directory structure, file-to-block mapping, </a:t>
            </a:r>
            <a:br>
              <a:rPr lang="en-US" sz="2000" kern="0" dirty="0">
                <a:solidFill>
                  <a:srgbClr val="0070C0"/>
                </a:solidFill>
                <a:latin typeface="Gill Sans"/>
                <a:cs typeface="Gill Sans"/>
              </a:rPr>
            </a:br>
            <a:r>
              <a:rPr lang="en-US" sz="2000" kern="0" dirty="0">
                <a:solidFill>
                  <a:srgbClr val="0070C0"/>
                </a:solidFill>
                <a:latin typeface="Gill Sans"/>
                <a:cs typeface="Gill Sans"/>
              </a:rPr>
              <a:t>metadata (ownership, access permissions, etc.)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0" y="304800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 dirty="0">
                <a:solidFill>
                  <a:srgbClr val="000000"/>
                </a:solidFill>
                <a:latin typeface="Gill Sans"/>
                <a:cs typeface="Gill Sans"/>
              </a:rPr>
              <a:t>Coordinating file operations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4000" y="34290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solidFill>
                  <a:srgbClr val="0070C0"/>
                </a:solidFill>
                <a:latin typeface="Gill Sans"/>
                <a:cs typeface="Gill Sans"/>
              </a:rPr>
              <a:t>Directs clients to </a:t>
            </a:r>
            <a:r>
              <a:rPr lang="en-US" sz="2000" kern="0" dirty="0" err="1">
                <a:solidFill>
                  <a:srgbClr val="0070C0"/>
                </a:solidFill>
                <a:latin typeface="Gill Sans"/>
                <a:cs typeface="Gill Sans"/>
              </a:rPr>
              <a:t>datanodes</a:t>
            </a:r>
            <a:r>
              <a:rPr lang="en-US" sz="2000" kern="0" dirty="0">
                <a:solidFill>
                  <a:srgbClr val="0070C0"/>
                </a:solidFill>
                <a:latin typeface="Gill Sans"/>
                <a:cs typeface="Gill Sans"/>
              </a:rPr>
              <a:t> for reads and writes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solidFill>
                  <a:srgbClr val="0070C0"/>
                </a:solidFill>
                <a:latin typeface="Gill Sans"/>
                <a:cs typeface="Gill Sans"/>
              </a:rPr>
              <a:t>No data is moved through the </a:t>
            </a:r>
            <a:r>
              <a:rPr lang="en-US" sz="2000" kern="0" dirty="0" err="1">
                <a:solidFill>
                  <a:srgbClr val="0070C0"/>
                </a:solidFill>
                <a:latin typeface="Gill Sans"/>
                <a:cs typeface="Gill Sans"/>
              </a:rPr>
              <a:t>namenode</a:t>
            </a:r>
            <a:endParaRPr lang="en-US" sz="2000" kern="0" dirty="0">
              <a:solidFill>
                <a:srgbClr val="0070C0"/>
              </a:solidFill>
              <a:latin typeface="Gill Sans"/>
              <a:cs typeface="Gill San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0" y="440049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 dirty="0">
                <a:solidFill>
                  <a:srgbClr val="000000"/>
                </a:solidFill>
                <a:latin typeface="Gill Sans"/>
                <a:cs typeface="Gill Sans"/>
              </a:rPr>
              <a:t>Maintaining overall health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4000" y="4781491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solidFill>
                  <a:srgbClr val="0070C0"/>
                </a:solidFill>
                <a:latin typeface="Gill Sans"/>
                <a:cs typeface="Gill Sans"/>
              </a:rPr>
              <a:t>Periodic communication with the </a:t>
            </a:r>
            <a:r>
              <a:rPr lang="en-US" sz="2000" kern="0" dirty="0" err="1">
                <a:solidFill>
                  <a:srgbClr val="0070C0"/>
                </a:solidFill>
                <a:latin typeface="Gill Sans"/>
                <a:cs typeface="Gill Sans"/>
              </a:rPr>
              <a:t>datanodes</a:t>
            </a:r>
            <a:endParaRPr lang="en-US" sz="2000" kern="0" dirty="0">
              <a:solidFill>
                <a:srgbClr val="0070C0"/>
              </a:solidFill>
              <a:latin typeface="Gill Sans"/>
              <a:cs typeface="Gill Sans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solidFill>
                  <a:srgbClr val="0070C0"/>
                </a:solidFill>
                <a:latin typeface="Gill Sans"/>
                <a:cs typeface="Gill Sans"/>
              </a:rPr>
              <a:t>Block re-replication and rebalancing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solidFill>
                  <a:srgbClr val="0070C0"/>
                </a:solidFill>
                <a:latin typeface="Gill Sans"/>
                <a:cs typeface="Gill Sans"/>
              </a:rPr>
              <a:t>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169728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26531CA6B29D498611FF44E4B9A516" ma:contentTypeVersion="5" ma:contentTypeDescription="Create a new document." ma:contentTypeScope="" ma:versionID="6e2ab583a170b912a330d04e8463d7e1">
  <xsd:schema xmlns:xsd="http://www.w3.org/2001/XMLSchema" xmlns:xs="http://www.w3.org/2001/XMLSchema" xmlns:p="http://schemas.microsoft.com/office/2006/metadata/properties" xmlns:ns2="f4f41830-a3a6-4385-8543-65e908e34dde" targetNamespace="http://schemas.microsoft.com/office/2006/metadata/properties" ma:root="true" ma:fieldsID="3cc5962442e9f2b2386f1361fe5f0e36" ns2:_="">
    <xsd:import namespace="f4f41830-a3a6-4385-8543-65e908e34d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f41830-a3a6-4385-8543-65e908e34d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9B3391-0EC1-409F-83C8-49DF286BF43D}"/>
</file>

<file path=customXml/itemProps2.xml><?xml version="1.0" encoding="utf-8"?>
<ds:datastoreItem xmlns:ds="http://schemas.openxmlformats.org/officeDocument/2006/customXml" ds:itemID="{90F6C099-A7BB-4024-839B-1ABD12F135B2}"/>
</file>

<file path=customXml/itemProps3.xml><?xml version="1.0" encoding="utf-8"?>
<ds:datastoreItem xmlns:ds="http://schemas.openxmlformats.org/officeDocument/2006/customXml" ds:itemID="{ADCEF0EB-429D-4112-B367-332A6661AF28}"/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1690</Words>
  <Application>Microsoft Office PowerPoint</Application>
  <PresentationFormat>Widescreen</PresentationFormat>
  <Paragraphs>601</Paragraphs>
  <Slides>44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44</vt:i4>
      </vt:variant>
    </vt:vector>
  </HeadingPairs>
  <TitlesOfParts>
    <vt:vector size="64" baseType="lpstr">
      <vt:lpstr>Adobe Caslon Pro</vt:lpstr>
      <vt:lpstr>Arial</vt:lpstr>
      <vt:lpstr>Arial Black</vt:lpstr>
      <vt:lpstr>Arial Body</vt:lpstr>
      <vt:lpstr>Arial Narrow</vt:lpstr>
      <vt:lpstr>Bell MT</vt:lpstr>
      <vt:lpstr>Calibri</vt:lpstr>
      <vt:lpstr>Cambria Math</vt:lpstr>
      <vt:lpstr>Century Schoolbook</vt:lpstr>
      <vt:lpstr>Comic Sans MS</vt:lpstr>
      <vt:lpstr>Courier New</vt:lpstr>
      <vt:lpstr>Gill Sans</vt:lpstr>
      <vt:lpstr>Lao UI</vt:lpstr>
      <vt:lpstr>Quicksand</vt:lpstr>
      <vt:lpstr>Wingdings</vt:lpstr>
      <vt:lpstr>Office Theme</vt:lpstr>
      <vt:lpstr>Eleanor template</vt:lpstr>
      <vt:lpstr>Default Design</vt:lpstr>
      <vt:lpstr>1_Eleanor template</vt:lpstr>
      <vt:lpstr>2_Eleanor template</vt:lpstr>
      <vt:lpstr>Big Data Processing</vt:lpstr>
      <vt:lpstr> Recap Distributed File System</vt:lpstr>
      <vt:lpstr>Distributed File System</vt:lpstr>
      <vt:lpstr>Distributed File System: Inside Look</vt:lpstr>
      <vt:lpstr>Distributed File System: Chunk Servers</vt:lpstr>
      <vt:lpstr>Distributes File System: Summary</vt:lpstr>
      <vt:lpstr>Hadoop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Map-Reduce Programming Model</vt:lpstr>
      <vt:lpstr> Example Problem: Counting Words</vt:lpstr>
      <vt:lpstr> Word Count</vt:lpstr>
      <vt:lpstr> Word Count</vt:lpstr>
      <vt:lpstr>Map-Reduce: In a Nutshell</vt:lpstr>
      <vt:lpstr>MapReduce: The Map Step</vt:lpstr>
      <vt:lpstr>MapReduce: The Reduce Step</vt:lpstr>
      <vt:lpstr>Map-reduce: Word Count</vt:lpstr>
      <vt:lpstr>Word Count Using MapReduce: Pseudocode</vt:lpstr>
      <vt:lpstr>Map-Reduce Execution: Detailed Look</vt:lpstr>
      <vt:lpstr>Map-reduce System: Inside Look</vt:lpstr>
      <vt:lpstr>Group By Key: Detailed Look</vt:lpstr>
      <vt:lpstr>Map-Reduce Internals: Additional Details</vt:lpstr>
      <vt:lpstr>What Map-Reduce Framework Does for You?</vt:lpstr>
      <vt:lpstr>Data Flow</vt:lpstr>
      <vt:lpstr>Coordination by Master</vt:lpstr>
      <vt:lpstr>Dealing with Failures</vt:lpstr>
      <vt:lpstr>Dealing with Failures</vt:lpstr>
      <vt:lpstr>Dealing with Failures</vt:lpstr>
      <vt:lpstr>How many Map and Reduce jobs?</vt:lpstr>
      <vt:lpstr>   Map-Reduce Algorithm Design </vt:lpstr>
      <vt:lpstr>                Problems Suitable for Map-reduce</vt:lpstr>
      <vt:lpstr> Problems NOT Suitable for Map-reduce</vt:lpstr>
      <vt:lpstr>   Map-Reduce Algorithm Template</vt:lpstr>
      <vt:lpstr>   Map-Reduce Algorithm Template</vt:lpstr>
      <vt:lpstr>   Map-Reduce Algorithm Template</vt:lpstr>
      <vt:lpstr>   Map-Reduce Algorithm Template</vt:lpstr>
      <vt:lpstr>An Important Note for the Programmers</vt:lpstr>
      <vt:lpstr>   Map-Reduce Algorithm Design  Example Problems</vt:lpstr>
      <vt:lpstr>Problem # 1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Processing</dc:title>
  <dc:creator>jiaul paik</dc:creator>
  <cp:lastModifiedBy>User</cp:lastModifiedBy>
  <cp:revision>394</cp:revision>
  <dcterms:created xsi:type="dcterms:W3CDTF">2020-05-13T23:12:08Z</dcterms:created>
  <dcterms:modified xsi:type="dcterms:W3CDTF">2022-01-17T08:43:14Z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0x010100A626531CA6B29D498611FF44E4B9A516</vt:lpwstr>
  </property>
</Properties>
</file>