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 result part, we first show a one-time temperature and pressure display at LCD and computer screen. </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After that, a 5-hour data collection with 2-minute sampled rate is conducted in time period [11:12 pm - 4:27 am]</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 in the indoor environment with AC off condition.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9" name="Shape 18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 result part, we first show a one-time temperature and pressure display at LCD and computer screen. </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After that, a 5-hour data collection with 2-minute sampled rate is conducted in time period [11:12 pm - 4:27 am]</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 in the indoor environment with AC off condition.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7" name="Shape 20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0" name="Shape 22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9" name="Shape 1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system info is as following</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the software part, we use 8 steps to implement the weather stations</a:t>
            </a: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First we call readBmp180Id function to get the chip ID and chip version and print them on the computer screen.  Then initialize the LCD.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Call showTime function to get the current date and time. Call showSensor function to read the temperature and pressure from sensor and display them on the LCD</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this program, we implemented two functions calculateB5 and refineTemp in assembly code.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pic shows the refineTemp code. In fact, python can not call assembly function directly.</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this program, myModule.c call the two assembly function as its ex</a:t>
            </a:r>
            <a:r>
              <a:rPr lang="en-US"/>
              <a:t>t</a:t>
            </a:r>
            <a:r>
              <a:rPr b="0" i="0" lang="en-US" sz="1200" u="none" cap="none" strike="noStrike">
                <a:solidFill>
                  <a:schemeClr val="dk1"/>
                </a:solidFill>
                <a:latin typeface="Calibri"/>
                <a:ea typeface="Calibri"/>
                <a:cs typeface="Calibri"/>
                <a:sym typeface="Calibri"/>
              </a:rPr>
              <a:t>ernal functions, and then we compile myModule.c and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two assembly functions to generate a so file which can be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recognized by python. Then python can call this myModule.so file to run.</a:t>
            </a:r>
          </a:p>
        </p:txBody>
      </p:sp>
      <p:sp>
        <p:nvSpPr>
          <p:cNvPr id="165" name="Shape 1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 result part, we first show a one-time temperature and pressure display at LCD and computer screen. </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After that, a 5-hour data collection with 2-minute sampled rate is conducted in time period [11:12 pm - 4:27 am]</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 in the indoor environment with AC off condition.</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ctr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1100050" y="4455621"/>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4114799" y="-1171785"/>
            <a:ext cx="4023360" cy="100583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7159401" y="1977801"/>
            <a:ext cx="5759897" cy="262889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1825401" y="-574898"/>
            <a:ext cx="5759897" cy="77342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1097279" y="4453128"/>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cxnSp>
        <p:nvCxnSpPr>
          <p:cNvPr id="41" name="Shape 41"/>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1097278" y="1845733"/>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6217919" y="1845734"/>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109727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1097279" y="2582333"/>
            <a:ext cx="4937760"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621791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6217919" y="2582333"/>
            <a:ext cx="4937760"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4040071" y="0"/>
            <a:ext cx="64008"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457200" y="594358"/>
            <a:ext cx="3200399"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4800600" y="731520"/>
            <a:ext cx="649223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399"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50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199" cy="365125"/>
          </a:xfrm>
          <a:prstGeom prst="rect">
            <a:avLst/>
          </a:prstGeom>
          <a:noFill/>
          <a:ln>
            <a:noFill/>
          </a:ln>
        </p:spPr>
        <p:txBody>
          <a:bodyPr anchorCtr="0" anchor="ctr" bIns="91425" lIns="91425" rIns="91425" tIns="91425"/>
          <a:lstStyle>
            <a:lvl1pPr indent="0" lvl="0" marL="0" marR="0" rtl="0" algn="l">
              <a:spcBef>
                <a:spcPts val="0"/>
              </a:spcBef>
              <a:buNone/>
              <a:defRPr sz="900" cap="non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5" y="491507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1097279" y="5074919"/>
            <a:ext cx="10113645"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5" y="0"/>
            <a:ext cx="12191984" cy="4915076"/>
          </a:xfrm>
          <a:prstGeom prst="rect">
            <a:avLst/>
          </a:prstGeom>
          <a:solidFill>
            <a:srgbClr val="D7D0C0"/>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79" y="5907023"/>
            <a:ext cx="10113264"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15" y="6334316"/>
            <a:ext cx="12191984" cy="6648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4"/>
            <a:ext cx="996695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jpg"/><Relationship Id="rId4" Type="http://schemas.openxmlformats.org/officeDocument/2006/relationships/image" Target="../media/image0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jpg"/><Relationship Id="rId4" Type="http://schemas.openxmlformats.org/officeDocument/2006/relationships/image" Target="../media/image02.jpg"/><Relationship Id="rId5"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1097279" y="758952"/>
            <a:ext cx="10058399" cy="3566159"/>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262626"/>
              </a:buClr>
              <a:buSzPct val="25000"/>
              <a:buFont typeface="Calibri"/>
              <a:buNone/>
            </a:pPr>
            <a:r>
              <a:rPr b="1" i="0" lang="en-US" sz="8000" u="none" cap="none" strike="noStrike">
                <a:solidFill>
                  <a:srgbClr val="262626"/>
                </a:solidFill>
                <a:latin typeface="Calibri"/>
                <a:ea typeface="Calibri"/>
                <a:cs typeface="Calibri"/>
                <a:sym typeface="Calibri"/>
              </a:rPr>
              <a:t>Weather Station with LCD Display</a:t>
            </a:r>
          </a:p>
        </p:txBody>
      </p:sp>
      <p:sp>
        <p:nvSpPr>
          <p:cNvPr id="106" name="Shape 106"/>
          <p:cNvSpPr txBox="1"/>
          <p:nvPr>
            <p:ph idx="1" type="subTitle"/>
          </p:nvPr>
        </p:nvSpPr>
        <p:spPr>
          <a:xfrm>
            <a:off x="1100050" y="4455621"/>
            <a:ext cx="10058399" cy="1143000"/>
          </a:xfrm>
          <a:prstGeom prst="rect">
            <a:avLst/>
          </a:prstGeom>
          <a:noFill/>
          <a:ln>
            <a:noFill/>
          </a:ln>
        </p:spPr>
        <p:txBody>
          <a:bodyPr anchorCtr="0" anchor="t" bIns="45700" lIns="91425" rIns="91425" tIns="45700">
            <a:noAutofit/>
          </a:bodyPr>
          <a:lstStyle/>
          <a:p>
            <a:pPr indent="0" lvl="0" marL="0" marR="0" rtl="0" algn="r">
              <a:lnSpc>
                <a:spcPct val="70000"/>
              </a:lnSpc>
              <a:spcBef>
                <a:spcPts val="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GUOYI RUAN</a:t>
            </a:r>
          </a:p>
          <a:p>
            <a:pPr indent="0" lvl="0" marL="0" marR="0" rtl="0" algn="r">
              <a:lnSpc>
                <a:spcPct val="70000"/>
              </a:lnSpc>
              <a:spcBef>
                <a:spcPts val="140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JINGYAO ZHANG</a:t>
            </a:r>
          </a:p>
          <a:p>
            <a:pPr indent="0" lvl="0" marL="0" marR="0" rtl="0" algn="r">
              <a:lnSpc>
                <a:spcPct val="70000"/>
              </a:lnSpc>
              <a:spcBef>
                <a:spcPts val="1400"/>
              </a:spcBef>
              <a:spcAft>
                <a:spcPts val="0"/>
              </a:spcAft>
              <a:buClr>
                <a:schemeClr val="accent1"/>
              </a:buClr>
              <a:buSzPct val="25000"/>
              <a:buFont typeface="Calibri"/>
              <a:buNone/>
            </a:pPr>
            <a:r>
              <a:rPr b="0" i="0" lang="en-US" sz="2040" u="none" cap="none" strike="noStrike">
                <a:solidFill>
                  <a:schemeClr val="dk2"/>
                </a:solidFill>
                <a:latin typeface="Calibri"/>
                <a:ea typeface="Calibri"/>
                <a:cs typeface="Calibri"/>
                <a:sym typeface="Calibri"/>
              </a:rPr>
              <a:t>NISARG SOHAGIYA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546264" y="0"/>
            <a:ext cx="10515600" cy="1325700"/>
          </a:xfrm>
          <a:prstGeom prst="rect">
            <a:avLst/>
          </a:prstGeom>
          <a:noFill/>
          <a:ln>
            <a:noFill/>
          </a:ln>
        </p:spPr>
        <p:txBody>
          <a:bodyPr anchorCtr="0" anchor="b" bIns="45700" lIns="91425" rIns="91425" tIns="45700">
            <a:noAutofit/>
          </a:bodyPr>
          <a:lstStyle/>
          <a:p>
            <a:pPr indent="457200" lvl="0" marL="0" marR="0" rtl="0" algn="l">
              <a:lnSpc>
                <a:spcPct val="85000"/>
              </a:lnSpc>
              <a:spcBef>
                <a:spcPts val="0"/>
              </a:spcBef>
              <a:buClr>
                <a:srgbClr val="3F3F3F"/>
              </a:buClr>
              <a:buSzPct val="25000"/>
              <a:buFont typeface="Arial"/>
              <a:buNone/>
            </a:pPr>
            <a:r>
              <a:rPr lang="en-US">
                <a:latin typeface="Arial"/>
                <a:ea typeface="Arial"/>
                <a:cs typeface="Arial"/>
                <a:sym typeface="Arial"/>
              </a:rPr>
              <a:t> </a:t>
            </a:r>
            <a:r>
              <a:rPr b="0" i="0" lang="en-US" sz="4800" u="none" cap="none" strike="noStrike">
                <a:solidFill>
                  <a:srgbClr val="3F3F3F"/>
                </a:solidFill>
                <a:latin typeface="Arial"/>
                <a:ea typeface="Arial"/>
                <a:cs typeface="Arial"/>
                <a:sym typeface="Arial"/>
              </a:rPr>
              <a:t>Result</a:t>
            </a:r>
          </a:p>
        </p:txBody>
      </p:sp>
      <p:sp>
        <p:nvSpPr>
          <p:cNvPr id="192" name="Shape 192"/>
          <p:cNvSpPr txBox="1"/>
          <p:nvPr>
            <p:ph idx="1" type="body"/>
          </p:nvPr>
        </p:nvSpPr>
        <p:spPr>
          <a:xfrm>
            <a:off x="2084875" y="1260549"/>
            <a:ext cx="11310300" cy="55530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Clr>
                <a:schemeClr val="accent1"/>
              </a:buClr>
              <a:buSzPct val="25000"/>
              <a:buFont typeface="Calibri"/>
              <a:buNone/>
            </a:pPr>
            <a:r>
              <a:rPr lang="en-US" sz="2800"/>
              <a:t>One-time display (temperature and pressure)</a:t>
            </a:r>
            <a:br>
              <a:rPr b="0" i="0" lang="en-US" sz="2800" u="none" cap="none" strike="noStrike">
                <a:solidFill>
                  <a:srgbClr val="3F3F3F"/>
                </a:solidFill>
                <a:latin typeface="Calibri"/>
                <a:ea typeface="Calibri"/>
                <a:cs typeface="Calibri"/>
                <a:sym typeface="Calibri"/>
              </a:rPr>
            </a:br>
          </a:p>
        </p:txBody>
      </p:sp>
      <p:sp>
        <p:nvSpPr>
          <p:cNvPr id="193" name="Shape 193"/>
          <p:cNvSpPr txBox="1"/>
          <p:nvPr/>
        </p:nvSpPr>
        <p:spPr>
          <a:xfrm>
            <a:off x="3118025" y="1173300"/>
            <a:ext cx="5352300" cy="1537800"/>
          </a:xfrm>
          <a:prstGeom prst="rect">
            <a:avLst/>
          </a:prstGeom>
          <a:noFill/>
          <a:ln>
            <a:noFill/>
          </a:ln>
        </p:spPr>
        <p:txBody>
          <a:bodyPr anchorCtr="0" anchor="ctr" bIns="91425" lIns="91425" rIns="91425" tIns="91425">
            <a:noAutofit/>
          </a:bodyPr>
          <a:lstStyle/>
          <a:p>
            <a:pPr indent="0" lvl="0" marL="457200" rtl="0">
              <a:lnSpc>
                <a:spcPct val="115000"/>
              </a:lnSpc>
              <a:spcBef>
                <a:spcPts val="0"/>
              </a:spcBef>
              <a:spcAft>
                <a:spcPts val="500"/>
              </a:spcAft>
              <a:buNone/>
            </a:pPr>
            <a:r>
              <a:rPr lang="en-US" sz="2400">
                <a:solidFill>
                  <a:srgbClr val="3F3F3F"/>
                </a:solidFill>
                <a:latin typeface="Calibri"/>
                <a:ea typeface="Calibri"/>
                <a:cs typeface="Calibri"/>
                <a:sym typeface="Calibri"/>
              </a:rPr>
              <a:t>Sample result from computer screen:</a:t>
            </a:r>
          </a:p>
        </p:txBody>
      </p:sp>
      <p:pic>
        <p:nvPicPr>
          <p:cNvPr descr="Screen Shot 2016-11-25 at 10.42.39 PM.png" id="194" name="Shape 194"/>
          <p:cNvPicPr preferRelativeResize="0"/>
          <p:nvPr/>
        </p:nvPicPr>
        <p:blipFill rotWithShape="1">
          <a:blip r:embed="rId3">
            <a:alphaModFix/>
          </a:blip>
          <a:srcRect b="0" l="0" r="71478" t="85677"/>
          <a:stretch/>
        </p:blipFill>
        <p:spPr>
          <a:xfrm>
            <a:off x="1625912" y="2597325"/>
            <a:ext cx="8601874" cy="2723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70064" y="0"/>
            <a:ext cx="10515599" cy="1325562"/>
          </a:xfrm>
          <a:prstGeom prst="rect">
            <a:avLst/>
          </a:prstGeom>
          <a:noFill/>
          <a:ln>
            <a:noFill/>
          </a:ln>
        </p:spPr>
        <p:txBody>
          <a:bodyPr anchorCtr="0" anchor="b" bIns="45700" lIns="91425" rIns="91425" tIns="45700">
            <a:noAutofit/>
          </a:bodyPr>
          <a:lstStyle/>
          <a:p>
            <a:pPr indent="45720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Result</a:t>
            </a:r>
          </a:p>
        </p:txBody>
      </p:sp>
      <p:sp>
        <p:nvSpPr>
          <p:cNvPr id="201" name="Shape 201"/>
          <p:cNvSpPr txBox="1"/>
          <p:nvPr>
            <p:ph idx="1" type="body"/>
          </p:nvPr>
        </p:nvSpPr>
        <p:spPr>
          <a:xfrm>
            <a:off x="789474" y="1260549"/>
            <a:ext cx="11310300" cy="435120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Clr>
                <a:schemeClr val="accent1"/>
              </a:buClr>
              <a:buSzPct val="25000"/>
              <a:buFont typeface="Calibri"/>
              <a:buNone/>
            </a:pPr>
            <a:r>
              <a:rPr lang="en-US" sz="2800"/>
              <a:t>   </a:t>
            </a:r>
            <a:r>
              <a:rPr b="0" i="0" lang="en-US" sz="2800" u="none" cap="none" strike="noStrike">
                <a:solidFill>
                  <a:srgbClr val="3F3F3F"/>
                </a:solidFill>
                <a:latin typeface="Calibri"/>
                <a:ea typeface="Calibri"/>
                <a:cs typeface="Calibri"/>
                <a:sym typeface="Calibri"/>
              </a:rPr>
              <a:t>5 hour data collection(</a:t>
            </a:r>
            <a:r>
              <a:rPr lang="en-US" sz="1200">
                <a:solidFill>
                  <a:schemeClr val="dk1"/>
                </a:solidFill>
              </a:rPr>
              <a:t> </a:t>
            </a:r>
            <a:r>
              <a:rPr lang="en-US" sz="2800"/>
              <a:t>2-minute sampled rate is conducted)</a:t>
            </a:r>
            <a:r>
              <a:rPr b="0" i="0" lang="en-US" sz="2800" u="none" cap="none" strike="noStrike">
                <a:solidFill>
                  <a:srgbClr val="3F3F3F"/>
                </a:solidFill>
                <a:latin typeface="Calibri"/>
                <a:ea typeface="Calibri"/>
                <a:cs typeface="Calibri"/>
                <a:sym typeface="Calibri"/>
              </a:rPr>
              <a:t>:</a:t>
            </a:r>
            <a:br>
              <a:rPr b="0" i="0" lang="en-US" sz="2800" u="none" cap="none" strike="noStrike">
                <a:solidFill>
                  <a:srgbClr val="3F3F3F"/>
                </a:solidFill>
                <a:latin typeface="Calibri"/>
                <a:ea typeface="Calibri"/>
                <a:cs typeface="Calibri"/>
                <a:sym typeface="Calibri"/>
              </a:rPr>
            </a:br>
          </a:p>
        </p:txBody>
      </p:sp>
      <p:pic>
        <p:nvPicPr>
          <p:cNvPr descr="es_temp.jpg" id="202" name="Shape 202"/>
          <p:cNvPicPr preferRelativeResize="0"/>
          <p:nvPr/>
        </p:nvPicPr>
        <p:blipFill rotWithShape="1">
          <a:blip r:embed="rId3">
            <a:alphaModFix/>
          </a:blip>
          <a:srcRect b="0" l="0" r="0" t="0"/>
          <a:stretch/>
        </p:blipFill>
        <p:spPr>
          <a:xfrm>
            <a:off x="470064" y="2000622"/>
            <a:ext cx="5038724" cy="3533774"/>
          </a:xfrm>
          <a:prstGeom prst="rect">
            <a:avLst/>
          </a:prstGeom>
          <a:noFill/>
          <a:ln>
            <a:noFill/>
          </a:ln>
        </p:spPr>
      </p:pic>
      <p:pic>
        <p:nvPicPr>
          <p:cNvPr descr="es_press.jpg" id="203" name="Shape 203"/>
          <p:cNvPicPr preferRelativeResize="0"/>
          <p:nvPr/>
        </p:nvPicPr>
        <p:blipFill rotWithShape="1">
          <a:blip r:embed="rId4">
            <a:alphaModFix/>
          </a:blip>
          <a:srcRect b="0" l="0" r="0" t="0"/>
          <a:stretch/>
        </p:blipFill>
        <p:spPr>
          <a:xfrm>
            <a:off x="5870150" y="1998268"/>
            <a:ext cx="5038800" cy="3538500"/>
          </a:xfrm>
          <a:prstGeom prst="rect">
            <a:avLst/>
          </a:prstGeom>
          <a:noFill/>
          <a:ln>
            <a:noFill/>
          </a:ln>
        </p:spPr>
      </p:pic>
      <p:sp>
        <p:nvSpPr>
          <p:cNvPr id="204" name="Shape 204"/>
          <p:cNvSpPr txBox="1"/>
          <p:nvPr/>
        </p:nvSpPr>
        <p:spPr>
          <a:xfrm>
            <a:off x="3345900" y="5380025"/>
            <a:ext cx="7954200" cy="1325700"/>
          </a:xfrm>
          <a:prstGeom prst="rect">
            <a:avLst/>
          </a:prstGeom>
          <a:noFill/>
          <a:ln>
            <a:noFill/>
          </a:ln>
        </p:spPr>
        <p:txBody>
          <a:bodyPr anchorCtr="0" anchor="ctr" bIns="91425" lIns="91425" rIns="91425" tIns="91425">
            <a:noAutofit/>
          </a:bodyPr>
          <a:lstStyle/>
          <a:p>
            <a:pPr lvl="0" rtl="0">
              <a:spcBef>
                <a:spcPts val="0"/>
              </a:spcBef>
              <a:buNone/>
            </a:pPr>
            <a:r>
              <a:rPr lang="en-US" sz="2400">
                <a:solidFill>
                  <a:schemeClr val="dk1"/>
                </a:solidFill>
                <a:latin typeface="Calibri"/>
                <a:ea typeface="Calibri"/>
                <a:cs typeface="Calibri"/>
                <a:sym typeface="Calibri"/>
              </a:rPr>
              <a:t>I</a:t>
            </a:r>
            <a:r>
              <a:rPr lang="en-US" sz="2400">
                <a:solidFill>
                  <a:schemeClr val="dk1"/>
                </a:solidFill>
                <a:latin typeface="Calibri"/>
                <a:ea typeface="Calibri"/>
                <a:cs typeface="Calibri"/>
                <a:sym typeface="Calibri"/>
              </a:rPr>
              <a:t>ndoor environment with AC off condition.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lvl="0" rtl="0">
              <a:lnSpc>
                <a:spcPct val="90000"/>
              </a:lnSpc>
              <a:spcBef>
                <a:spcPts val="0"/>
              </a:spcBef>
              <a:buClr>
                <a:schemeClr val="dk1"/>
              </a:buClr>
              <a:buSzPct val="25000"/>
              <a:buFont typeface="Arial"/>
              <a:buNone/>
            </a:pPr>
            <a:r>
              <a:rPr lang="en-US" sz="4400">
                <a:solidFill>
                  <a:schemeClr val="dk1"/>
                </a:solidFill>
                <a:latin typeface="Arial"/>
                <a:ea typeface="Arial"/>
                <a:cs typeface="Arial"/>
                <a:sym typeface="Arial"/>
              </a:rPr>
              <a:t>Future Work</a:t>
            </a:r>
          </a:p>
        </p:txBody>
      </p:sp>
      <p:sp>
        <p:nvSpPr>
          <p:cNvPr id="210" name="Shape 210"/>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rtl="0">
              <a:lnSpc>
                <a:spcPct val="100000"/>
              </a:lnSpc>
              <a:spcBef>
                <a:spcPts val="0"/>
              </a:spcBef>
              <a:spcAft>
                <a:spcPts val="0"/>
              </a:spcAft>
              <a:buClr>
                <a:schemeClr val="dk1"/>
              </a:buClr>
              <a:buSzPct val="25000"/>
              <a:buFont typeface="Arial"/>
              <a:buNone/>
            </a:pPr>
            <a:r>
              <a:t/>
            </a:r>
            <a:endParaRPr sz="1800">
              <a:solidFill>
                <a:schemeClr val="dk1"/>
              </a:solidFill>
              <a:latin typeface="Arial"/>
              <a:ea typeface="Arial"/>
              <a:cs typeface="Arial"/>
              <a:sym typeface="Arial"/>
            </a:endParaRPr>
          </a:p>
          <a:p>
            <a:pPr indent="457200" lvl="0" marL="0" rtl="0">
              <a:lnSpc>
                <a:spcPct val="100000"/>
              </a:lnSpc>
              <a:spcBef>
                <a:spcPts val="0"/>
              </a:spcBef>
              <a:spcAft>
                <a:spcPts val="0"/>
              </a:spcAft>
              <a:buClr>
                <a:schemeClr val="dk1"/>
              </a:buClr>
              <a:buSzPct val="25000"/>
              <a:buFont typeface="Arial"/>
              <a:buNone/>
            </a:pPr>
            <a:r>
              <a:t/>
            </a:r>
            <a:endParaRPr sz="1800">
              <a:solidFill>
                <a:schemeClr val="dk1"/>
              </a:solidFill>
              <a:latin typeface="Arial"/>
              <a:ea typeface="Arial"/>
              <a:cs typeface="Arial"/>
              <a:sym typeface="Arial"/>
            </a:endParaRPr>
          </a:p>
          <a:p>
            <a:pPr indent="457200" lvl="0" marL="0" rtl="0">
              <a:lnSpc>
                <a:spcPct val="100000"/>
              </a:lnSpc>
              <a:spcBef>
                <a:spcPts val="0"/>
              </a:spcBef>
              <a:spcAft>
                <a:spcPts val="0"/>
              </a:spcAft>
              <a:buClr>
                <a:schemeClr val="dk1"/>
              </a:buClr>
              <a:buSzPct val="25000"/>
              <a:buFont typeface="Arial"/>
              <a:buNone/>
            </a:pPr>
            <a:r>
              <a:rPr lang="en-US" sz="1800">
                <a:solidFill>
                  <a:schemeClr val="dk1"/>
                </a:solidFill>
                <a:latin typeface="Arial"/>
                <a:ea typeface="Arial"/>
                <a:cs typeface="Arial"/>
                <a:sym typeface="Arial"/>
              </a:rPr>
              <a:t>For the future work we have thought of adding few sensor like humidity, alarm and some led lights for some extra functionality like when the temperature go higher or lower than a limit than different kind of light will so different kind of warning and for higher limit alarm and sound sensors can be used.</a:t>
            </a:r>
          </a:p>
          <a:p>
            <a:pPr indent="0" lvl="0" marL="0" rtl="0">
              <a:lnSpc>
                <a:spcPct val="100000"/>
              </a:lnSpc>
              <a:spcBef>
                <a:spcPts val="0"/>
              </a:spcBef>
              <a:spcAft>
                <a:spcPts val="0"/>
              </a:spcAft>
              <a:buClr>
                <a:schemeClr val="dk1"/>
              </a:buClr>
              <a:buSzPct val="25000"/>
              <a:buFont typeface="Arial"/>
              <a:buNone/>
            </a:pPr>
            <a:r>
              <a:rPr lang="en-US" sz="1800">
                <a:solidFill>
                  <a:srgbClr val="383838"/>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lvl="0" rtl="0">
              <a:lnSpc>
                <a:spcPct val="90000"/>
              </a:lnSpc>
              <a:spcBef>
                <a:spcPts val="0"/>
              </a:spcBef>
              <a:buClr>
                <a:schemeClr val="dk1"/>
              </a:buClr>
              <a:buSzPct val="25000"/>
              <a:buFont typeface="Arial"/>
              <a:buNone/>
            </a:pPr>
            <a:r>
              <a:rPr lang="en-US" sz="4400">
                <a:solidFill>
                  <a:schemeClr val="dk1"/>
                </a:solidFill>
                <a:latin typeface="Arial"/>
                <a:ea typeface="Arial"/>
                <a:cs typeface="Arial"/>
                <a:sym typeface="Arial"/>
              </a:rPr>
              <a:t>Challege and Experience	</a:t>
            </a:r>
          </a:p>
        </p:txBody>
      </p:sp>
      <p:sp>
        <p:nvSpPr>
          <p:cNvPr id="216" name="Shape 216"/>
          <p:cNvSpPr txBox="1"/>
          <p:nvPr>
            <p:ph idx="1" type="body"/>
          </p:nvPr>
        </p:nvSpPr>
        <p:spPr>
          <a:xfrm>
            <a:off x="1097279" y="1845733"/>
            <a:ext cx="10058400" cy="4023300"/>
          </a:xfrm>
          <a:prstGeom prst="rect">
            <a:avLst/>
          </a:prstGeom>
          <a:noFill/>
          <a:ln>
            <a:noFill/>
          </a:ln>
        </p:spPr>
        <p:txBody>
          <a:bodyPr anchorCtr="0" anchor="t" bIns="45700" lIns="0" rIns="0" tIns="45700">
            <a:noAutofit/>
          </a:bodyPr>
          <a:lstStyle/>
          <a:p>
            <a:pPr indent="-69850" lvl="0" marL="0" rtl="0">
              <a:lnSpc>
                <a:spcPct val="115000"/>
              </a:lnSpc>
              <a:spcBef>
                <a:spcPts val="0"/>
              </a:spcBef>
              <a:spcAft>
                <a:spcPts val="500"/>
              </a:spcAft>
              <a:buClr>
                <a:schemeClr val="dk1"/>
              </a:buClr>
              <a:buSzPct val="61111"/>
              <a:buFont typeface="Arial"/>
              <a:buNone/>
            </a:pPr>
            <a:r>
              <a:rPr lang="en-US" sz="1800">
                <a:solidFill>
                  <a:schemeClr val="dk1"/>
                </a:solidFill>
                <a:latin typeface="Arial"/>
                <a:ea typeface="Arial"/>
                <a:cs typeface="Arial"/>
                <a:sym typeface="Arial"/>
              </a:rPr>
              <a:t>-No one of had any past experience with the hardware so all the things using a raspberrypi and       using sensors was all the first time thing for all the team members.</a:t>
            </a:r>
          </a:p>
          <a:p>
            <a:pPr indent="-69850" lvl="0" marL="0" rtl="0">
              <a:lnSpc>
                <a:spcPct val="115000"/>
              </a:lnSpc>
              <a:spcBef>
                <a:spcPts val="0"/>
              </a:spcBef>
              <a:spcAft>
                <a:spcPts val="500"/>
              </a:spcAft>
              <a:buClr>
                <a:schemeClr val="dk1"/>
              </a:buClr>
              <a:buSzPct val="61111"/>
              <a:buFont typeface="Arial"/>
              <a:buNone/>
            </a:pPr>
            <a:r>
              <a:rPr lang="en-US" sz="1800">
                <a:solidFill>
                  <a:schemeClr val="dk1"/>
                </a:solidFill>
                <a:latin typeface="Arial"/>
                <a:ea typeface="Arial"/>
                <a:cs typeface="Arial"/>
                <a:sym typeface="Arial"/>
              </a:rPr>
              <a:t>- From what to buy for project and what kind of sensors what kind of wires we will need and all was  were confusing in the starting after few hours of discussion and searching on google we finally  came across the basics about all the things. Than how to use the breadboard and how to assemble  and how to manage. </a:t>
            </a:r>
          </a:p>
          <a:p>
            <a:pPr indent="-69850" lvl="0" marL="0" rtl="0">
              <a:lnSpc>
                <a:spcPct val="115000"/>
              </a:lnSpc>
              <a:spcBef>
                <a:spcPts val="0"/>
              </a:spcBef>
              <a:spcAft>
                <a:spcPts val="500"/>
              </a:spcAft>
              <a:buClr>
                <a:schemeClr val="dk1"/>
              </a:buClr>
              <a:buSzPct val="61111"/>
              <a:buFont typeface="Arial"/>
              <a:buNone/>
            </a:pPr>
            <a:r>
              <a:rPr lang="en-US" sz="1800">
                <a:solidFill>
                  <a:schemeClr val="dk1"/>
                </a:solidFill>
                <a:latin typeface="Arial"/>
                <a:ea typeface="Arial"/>
                <a:cs typeface="Arial"/>
                <a:sym typeface="Arial"/>
              </a:rPr>
              <a:t>- Other challenge we face is due to time problem some time 2 of the team member has to work on the pi and for that we came up with the vncviewer and it helped a lot in managing time.</a:t>
            </a:r>
          </a:p>
          <a:p>
            <a:pPr indent="-69850" lvl="0" marL="0" rtl="0">
              <a:lnSpc>
                <a:spcPct val="115000"/>
              </a:lnSpc>
              <a:spcBef>
                <a:spcPts val="0"/>
              </a:spcBef>
              <a:spcAft>
                <a:spcPts val="500"/>
              </a:spcAft>
              <a:buClr>
                <a:schemeClr val="dk1"/>
              </a:buClr>
              <a:buSzPct val="61111"/>
              <a:buFont typeface="Arial"/>
              <a:buNone/>
            </a:pPr>
            <a:r>
              <a:rPr lang="en-US" sz="1800">
                <a:solidFill>
                  <a:schemeClr val="dk1"/>
                </a:solidFill>
                <a:latin typeface="Arial"/>
                <a:ea typeface="Arial"/>
                <a:cs typeface="Arial"/>
                <a:sym typeface="Arial"/>
              </a:rPr>
              <a:t>-One other great challenge was to call assembly code from the python program.</a:t>
            </a:r>
          </a:p>
          <a:p>
            <a:pPr indent="0" lvl="0" marL="0" rtl="0">
              <a:lnSpc>
                <a:spcPct val="100000"/>
              </a:lnSpc>
              <a:spcBef>
                <a:spcPts val="0"/>
              </a:spcBef>
              <a:spcAft>
                <a:spcPts val="0"/>
              </a:spcAft>
              <a:buClr>
                <a:schemeClr val="dk1"/>
              </a:buClr>
              <a:buSzPct val="25000"/>
              <a:buFont typeface="Arial"/>
              <a:buNone/>
            </a:pPr>
            <a:r>
              <a:t/>
            </a:r>
            <a:endParaRPr sz="1800">
              <a:solidFill>
                <a:schemeClr val="dk1"/>
              </a:solidFill>
              <a:latin typeface="Arial"/>
              <a:ea typeface="Arial"/>
              <a:cs typeface="Arial"/>
              <a:sym typeface="Arial"/>
            </a:endParaRPr>
          </a:p>
          <a:p>
            <a:pPr indent="0" lvl="0" marL="0" rtl="0">
              <a:lnSpc>
                <a:spcPct val="100000"/>
              </a:lnSpc>
              <a:spcBef>
                <a:spcPts val="0"/>
              </a:spcBef>
              <a:spcAft>
                <a:spcPts val="0"/>
              </a:spcAft>
              <a:buClr>
                <a:schemeClr val="dk1"/>
              </a:buClr>
              <a:buSzPct val="25000"/>
              <a:buFont typeface="Arial"/>
              <a:buNone/>
            </a:pPr>
            <a:r>
              <a:t/>
            </a:r>
            <a:endParaRPr sz="1800">
              <a:solidFill>
                <a:schemeClr val="dk1"/>
              </a:solidFill>
              <a:latin typeface="Arial"/>
              <a:ea typeface="Arial"/>
              <a:cs typeface="Arial"/>
              <a:sym typeface="Arial"/>
            </a:endParaRPr>
          </a:p>
          <a:p>
            <a:pPr indent="0" lvl="0" marL="0" rtl="0">
              <a:lnSpc>
                <a:spcPct val="100000"/>
              </a:lnSpc>
              <a:spcBef>
                <a:spcPts val="0"/>
              </a:spcBef>
              <a:spcAft>
                <a:spcPts val="0"/>
              </a:spcAft>
              <a:buClr>
                <a:schemeClr val="dk1"/>
              </a:buClr>
              <a:buSzPct val="25000"/>
              <a:buFont typeface="Arial"/>
              <a:buNone/>
            </a:pPr>
            <a:r>
              <a:rPr lang="en-US" sz="1800">
                <a:solidFill>
                  <a:srgbClr val="383838"/>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idx="1" type="body"/>
          </p:nvPr>
        </p:nvSpPr>
        <p:spPr>
          <a:xfrm>
            <a:off x="1097279" y="1845733"/>
            <a:ext cx="10058400" cy="4023300"/>
          </a:xfrm>
          <a:prstGeom prst="rect">
            <a:avLst/>
          </a:prstGeom>
        </p:spPr>
        <p:txBody>
          <a:bodyPr anchorCtr="0" anchor="t" bIns="91425" lIns="91425" rIns="91425" tIns="91425">
            <a:noAutofit/>
          </a:bodyPr>
          <a:lstStyle/>
          <a:p>
            <a:pPr indent="0" lvl="0" marL="3200400">
              <a:spcBef>
                <a:spcPts val="0"/>
              </a:spcBef>
              <a:buNone/>
            </a:pPr>
            <a:r>
              <a:rPr lang="en-US" sz="9600"/>
              <a:t> Q &amp; 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Introduction</a:t>
            </a:r>
          </a:p>
        </p:txBody>
      </p:sp>
      <p:sp>
        <p:nvSpPr>
          <p:cNvPr id="112" name="Shape 112"/>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Motivation</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Using  Raspberry Pi to create a home weather station. The components of our project is to use a barometric sensor to read the temperature and pressure, display the result on a LCD screen. </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Goal</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Make an inexpensive device and turn home to smart home.</a:t>
            </a:r>
          </a:p>
          <a:p>
            <a:pPr lvl="0" rtl="0">
              <a:spcBef>
                <a:spcPts val="1400"/>
              </a:spcBef>
              <a:spcAft>
                <a:spcPts val="0"/>
              </a:spcAft>
              <a:buClr>
                <a:schemeClr val="accent1"/>
              </a:buClr>
              <a:buSzPct val="100000"/>
              <a:buFont typeface="Calibri"/>
              <a:buChar char=" "/>
            </a:pPr>
            <a:r>
              <a:rPr lang="en-US"/>
              <a:t>familiar with the in-home environment with a history of captured data.</a:t>
            </a:r>
          </a:p>
          <a:p>
            <a:pPr indent="-91440" lvl="0" marL="91440" marR="0" rtl="0" algn="l">
              <a:lnSpc>
                <a:spcPct val="90000"/>
              </a:lnSpc>
              <a:spcBef>
                <a:spcPts val="1400"/>
              </a:spcBef>
              <a:spcAft>
                <a:spcPts val="0"/>
              </a:spcAft>
              <a:buClr>
                <a:schemeClr val="accent1"/>
              </a:buClr>
              <a:buSzPct val="100000"/>
              <a:buFont typeface="Calibri"/>
              <a:buChar char=" "/>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Hardware Design </a:t>
            </a:r>
          </a:p>
        </p:txBody>
      </p:sp>
      <p:sp>
        <p:nvSpPr>
          <p:cNvPr id="118" name="Shape 118"/>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Hardware Components:</a:t>
            </a:r>
          </a:p>
          <a:p>
            <a:pPr indent="-193548" lvl="1" marL="384048" marR="0" rtl="0" algn="l">
              <a:lnSpc>
                <a:spcPct val="90000"/>
              </a:lnSpc>
              <a:spcBef>
                <a:spcPts val="4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Pressure and temperature sensor</a:t>
            </a:r>
          </a:p>
          <a:p>
            <a:pPr indent="-185928" lvl="2" marL="566928" marR="0" rtl="0" algn="l">
              <a:lnSpc>
                <a:spcPct val="90000"/>
              </a:lnSpc>
              <a:spcBef>
                <a:spcPts val="600"/>
              </a:spcBef>
              <a:spcAft>
                <a:spcPts val="0"/>
              </a:spcAft>
              <a:buClr>
                <a:schemeClr val="accent1"/>
              </a:buClr>
              <a:buSzPct val="100000"/>
              <a:buFont typeface="Calibri"/>
              <a:buChar char="◦"/>
            </a:pPr>
            <a:r>
              <a:rPr b="0" i="0" lang="en-US" sz="1400" u="none" cap="none" strike="noStrike">
                <a:solidFill>
                  <a:srgbClr val="3F3F3F"/>
                </a:solidFill>
                <a:latin typeface="Calibri"/>
                <a:ea typeface="Calibri"/>
                <a:cs typeface="Calibri"/>
                <a:sym typeface="Calibri"/>
              </a:rPr>
              <a:t>SCL for the clock signal</a:t>
            </a:r>
          </a:p>
          <a:p>
            <a:pPr indent="-185928" lvl="2" marL="566928" marR="0" rtl="0" algn="l">
              <a:lnSpc>
                <a:spcPct val="90000"/>
              </a:lnSpc>
              <a:spcBef>
                <a:spcPts val="600"/>
              </a:spcBef>
              <a:spcAft>
                <a:spcPts val="0"/>
              </a:spcAft>
              <a:buClr>
                <a:schemeClr val="accent1"/>
              </a:buClr>
              <a:buSzPct val="100000"/>
              <a:buFont typeface="Calibri"/>
              <a:buChar char="◦"/>
            </a:pPr>
            <a:r>
              <a:rPr b="0" i="0" lang="en-US" sz="1400" u="none" cap="none" strike="noStrike">
                <a:solidFill>
                  <a:srgbClr val="3F3F3F"/>
                </a:solidFill>
                <a:latin typeface="Calibri"/>
                <a:ea typeface="Calibri"/>
                <a:cs typeface="Calibri"/>
                <a:sym typeface="Calibri"/>
              </a:rPr>
              <a:t>SDA for the data transfers.</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LCD Display</a:t>
            </a:r>
          </a:p>
          <a:p>
            <a:pPr indent="-185928" lvl="2" marL="566928" marR="0" rtl="0" algn="l">
              <a:lnSpc>
                <a:spcPct val="90000"/>
              </a:lnSpc>
              <a:spcBef>
                <a:spcPts val="600"/>
              </a:spcBef>
              <a:spcAft>
                <a:spcPts val="0"/>
              </a:spcAft>
              <a:buClr>
                <a:schemeClr val="accent1"/>
              </a:buClr>
              <a:buSzPct val="100000"/>
              <a:buFont typeface="Calibri"/>
              <a:buChar char="◦"/>
            </a:pPr>
            <a:r>
              <a:rPr b="0" i="0" lang="en-US" sz="1400" u="none" cap="none" strike="noStrike">
                <a:solidFill>
                  <a:srgbClr val="3F3F3F"/>
                </a:solidFill>
                <a:latin typeface="Calibri"/>
                <a:ea typeface="Calibri"/>
                <a:cs typeface="Calibri"/>
                <a:sym typeface="Calibri"/>
              </a:rPr>
              <a:t>Register Select</a:t>
            </a:r>
            <a:r>
              <a:rPr lang="en-US"/>
              <a:t> </a:t>
            </a:r>
          </a:p>
          <a:p>
            <a:pPr indent="-185928" lvl="2" marL="566928" marR="0" rtl="0" algn="l">
              <a:lnSpc>
                <a:spcPct val="90000"/>
              </a:lnSpc>
              <a:spcBef>
                <a:spcPts val="600"/>
              </a:spcBef>
              <a:spcAft>
                <a:spcPts val="0"/>
              </a:spcAft>
              <a:buClr>
                <a:schemeClr val="accent1"/>
              </a:buClr>
              <a:buSzPct val="100000"/>
              <a:buFont typeface="Calibri"/>
              <a:buChar char="◦"/>
            </a:pPr>
            <a:r>
              <a:rPr b="0" i="0" lang="en-US" sz="1400" u="none" cap="none" strike="noStrike">
                <a:solidFill>
                  <a:srgbClr val="3F3F3F"/>
                </a:solidFill>
                <a:latin typeface="Calibri"/>
                <a:ea typeface="Calibri"/>
                <a:cs typeface="Calibri"/>
                <a:sym typeface="Calibri"/>
              </a:rPr>
              <a:t>Write/Read</a:t>
            </a:r>
          </a:p>
          <a:p>
            <a:pPr indent="-185928" lvl="2" marL="566928" marR="0" rtl="0" algn="l">
              <a:lnSpc>
                <a:spcPct val="90000"/>
              </a:lnSpc>
              <a:spcBef>
                <a:spcPts val="600"/>
              </a:spcBef>
              <a:spcAft>
                <a:spcPts val="0"/>
              </a:spcAft>
              <a:buClr>
                <a:schemeClr val="accent1"/>
              </a:buClr>
              <a:buSzPct val="100000"/>
              <a:buFont typeface="Calibri"/>
              <a:buChar char="◦"/>
            </a:pPr>
            <a:r>
              <a:rPr b="0" i="0" lang="en-US" sz="1400" u="none" cap="none" strike="noStrike">
                <a:solidFill>
                  <a:srgbClr val="3F3F3F"/>
                </a:solidFill>
                <a:latin typeface="Calibri"/>
                <a:ea typeface="Calibri"/>
                <a:cs typeface="Calibri"/>
                <a:sym typeface="Calibri"/>
              </a:rPr>
              <a:t>Enable </a:t>
            </a:r>
          </a:p>
          <a:p>
            <a:pPr lvl="2" rtl="0">
              <a:spcBef>
                <a:spcPts val="600"/>
              </a:spcBef>
              <a:spcAft>
                <a:spcPts val="0"/>
              </a:spcAft>
              <a:buClr>
                <a:schemeClr val="accent1"/>
              </a:buClr>
              <a:buSzPct val="100000"/>
              <a:buFont typeface="Calibri"/>
              <a:buChar char="◦"/>
            </a:pPr>
            <a:r>
              <a:rPr lang="en-US"/>
              <a:t>Data Pin</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Raspberry Pi</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Breadboard</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Jumper wires</a:t>
            </a:r>
          </a:p>
          <a:p>
            <a:pPr indent="-91440" lvl="0" marL="91440" marR="0" rtl="0" algn="l">
              <a:lnSpc>
                <a:spcPct val="90000"/>
              </a:lnSpc>
              <a:spcBef>
                <a:spcPts val="16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p:txBody>
      </p:sp>
      <p:pic>
        <p:nvPicPr>
          <p:cNvPr id="119" name="Shape 119"/>
          <p:cNvPicPr preferRelativeResize="0"/>
          <p:nvPr/>
        </p:nvPicPr>
        <p:blipFill rotWithShape="1">
          <a:blip r:embed="rId3">
            <a:alphaModFix/>
          </a:blip>
          <a:srcRect b="0" l="0" r="0" t="19196"/>
          <a:stretch/>
        </p:blipFill>
        <p:spPr>
          <a:xfrm>
            <a:off x="5974078" y="67731"/>
            <a:ext cx="6060600" cy="612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I2C/S</a:t>
            </a:r>
            <a:r>
              <a:rPr lang="en-US"/>
              <a:t>Mbus</a:t>
            </a:r>
            <a:r>
              <a:rPr b="0" i="0" lang="en-US" sz="4800" u="none" cap="none" strike="noStrike">
                <a:solidFill>
                  <a:srgbClr val="3F3F3F"/>
                </a:solidFill>
                <a:latin typeface="Calibri"/>
                <a:ea typeface="Calibri"/>
                <a:cs typeface="Calibri"/>
                <a:sym typeface="Calibri"/>
              </a:rPr>
              <a:t> Connection</a:t>
            </a:r>
          </a:p>
        </p:txBody>
      </p:sp>
      <p:sp>
        <p:nvSpPr>
          <p:cNvPr id="125" name="Shape 125"/>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I2C is a multi-device bus used to connect low-speed peripherals to computers and embedded systems. The Raspberry Pi supports this interface on its GPIO header and it is a great way to connect sensors and devices.</a:t>
            </a:r>
          </a:p>
          <a:p>
            <a:pPr indent="-91440" lvl="0" marL="91440" marR="0" rtl="0" algn="l">
              <a:lnSpc>
                <a:spcPct val="90000"/>
              </a:lnSpc>
              <a:spcBef>
                <a:spcPts val="140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Each I2C device uses a unique 7-bit address, meaning you can have more than 120 unique I2C devices sharing the bus, and you can freely communicate with them one at a time on an as-needed basis.</a:t>
            </a:r>
          </a:p>
          <a:p>
            <a:pPr indent="-91440" lvl="0" marL="91440" marR="0" rtl="0" algn="l">
              <a:lnSpc>
                <a:spcPct val="90000"/>
              </a:lnSpc>
              <a:spcBef>
                <a:spcPts val="140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237589" y="363190"/>
            <a:ext cx="10515599" cy="1325562"/>
          </a:xfrm>
          <a:prstGeom prst="rect">
            <a:avLst/>
          </a:prstGeom>
          <a:noFill/>
          <a:ln>
            <a:noFill/>
          </a:ln>
        </p:spPr>
        <p:txBody>
          <a:bodyPr anchorCtr="0" anchor="b" bIns="45700" lIns="91425" rIns="91425" tIns="45700">
            <a:noAutofit/>
          </a:bodyPr>
          <a:lstStyle/>
          <a:p>
            <a:pPr indent="45720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Software Design</a:t>
            </a:r>
          </a:p>
        </p:txBody>
      </p:sp>
      <p:sp>
        <p:nvSpPr>
          <p:cNvPr id="132" name="Shape 132"/>
          <p:cNvSpPr txBox="1"/>
          <p:nvPr>
            <p:ph idx="1" type="body"/>
          </p:nvPr>
        </p:nvSpPr>
        <p:spPr>
          <a:xfrm>
            <a:off x="501060" y="1852506"/>
            <a:ext cx="10515599" cy="4351338"/>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Char char=" "/>
            </a:pPr>
            <a:r>
              <a:rPr b="0" i="0" lang="en-US" sz="2000" u="none" cap="none" strike="noStrike">
                <a:solidFill>
                  <a:srgbClr val="3F3F3F"/>
                </a:solidFill>
                <a:latin typeface="Calibri"/>
                <a:ea typeface="Calibri"/>
                <a:cs typeface="Calibri"/>
                <a:sym typeface="Calibri"/>
              </a:rPr>
              <a:t>Program </a:t>
            </a:r>
            <a:r>
              <a:rPr lang="en-US"/>
              <a:t>is</a:t>
            </a:r>
            <a:r>
              <a:rPr b="0" i="0" lang="en-US" sz="2000" u="none" cap="none" strike="noStrike">
                <a:solidFill>
                  <a:srgbClr val="3F3F3F"/>
                </a:solidFill>
                <a:latin typeface="Calibri"/>
                <a:ea typeface="Calibri"/>
                <a:cs typeface="Calibri"/>
                <a:sym typeface="Calibri"/>
              </a:rPr>
              <a:t> written in mixed python and assembly language on Linux operating system.</a:t>
            </a:r>
          </a:p>
          <a:p>
            <a:pPr indent="457200" lvl="0" marL="0" marR="0" rtl="0" algn="l">
              <a:lnSpc>
                <a:spcPct val="90000"/>
              </a:lnSpc>
              <a:spcBef>
                <a:spcPts val="1400"/>
              </a:spcBef>
              <a:spcAft>
                <a:spcPts val="0"/>
              </a:spcAft>
              <a:buClr>
                <a:schemeClr val="accent1"/>
              </a:buClr>
              <a:buSzPct val="25000"/>
              <a:buFont typeface="Calibri"/>
              <a:buNone/>
            </a:pPr>
            <a:r>
              <a:rPr b="1" i="0" lang="en-US" sz="2000" u="none" cap="none" strike="noStrike">
                <a:solidFill>
                  <a:srgbClr val="3F3F3F"/>
                </a:solidFill>
                <a:latin typeface="Calibri"/>
                <a:ea typeface="Calibri"/>
                <a:cs typeface="Calibri"/>
                <a:sym typeface="Calibri"/>
              </a:rPr>
              <a:t>pi@raspberrypi</a:t>
            </a:r>
            <a:r>
              <a:rPr b="0" i="0" lang="en-US" sz="2000" u="none" cap="none" strike="noStrike">
                <a:solidFill>
                  <a:srgbClr val="3F3F3F"/>
                </a:solidFill>
                <a:latin typeface="Calibri"/>
                <a:ea typeface="Calibri"/>
                <a:cs typeface="Calibri"/>
                <a:sym typeface="Calibri"/>
              </a:rPr>
              <a:t>:</a:t>
            </a:r>
            <a:r>
              <a:rPr b="1" i="0" lang="en-US" sz="2000" u="none" cap="none" strike="noStrike">
                <a:solidFill>
                  <a:srgbClr val="3F3F3F"/>
                </a:solidFill>
                <a:latin typeface="Calibri"/>
                <a:ea typeface="Calibri"/>
                <a:cs typeface="Calibri"/>
                <a:sym typeface="Calibri"/>
              </a:rPr>
              <a:t>~ $</a:t>
            </a:r>
            <a:r>
              <a:rPr b="0" i="0" lang="en-US" sz="2000" u="none" cap="none" strike="noStrike">
                <a:solidFill>
                  <a:srgbClr val="3F3F3F"/>
                </a:solidFill>
                <a:latin typeface="Calibri"/>
                <a:ea typeface="Calibri"/>
                <a:cs typeface="Calibri"/>
                <a:sym typeface="Calibri"/>
              </a:rPr>
              <a:t> uname –a                         </a:t>
            </a:r>
          </a:p>
          <a:p>
            <a:pPr indent="457200" lvl="0" marL="0" marR="0" rtl="0" algn="l">
              <a:lnSpc>
                <a:spcPct val="90000"/>
              </a:lnSpc>
              <a:spcBef>
                <a:spcPts val="1400"/>
              </a:spcBef>
              <a:spcAft>
                <a:spcPts val="0"/>
              </a:spcAft>
              <a:buClr>
                <a:schemeClr val="accent1"/>
              </a:buClr>
              <a:buSzPct val="25000"/>
              <a:buFont typeface="Calibri"/>
              <a:buNone/>
            </a:pPr>
            <a:r>
              <a:rPr b="0" i="0" lang="en-US" sz="2000" u="none" cap="none" strike="noStrike">
                <a:solidFill>
                  <a:srgbClr val="3F3F3F"/>
                </a:solidFill>
                <a:latin typeface="Calibri"/>
                <a:ea typeface="Calibri"/>
                <a:cs typeface="Calibri"/>
                <a:sym typeface="Calibri"/>
              </a:rPr>
              <a:t>Linux raspberrypi 4.4.26-v7+ #915 SMP Thu Oct 20 17:08:44 BST 2016 armv7l GNU/Linux</a:t>
            </a:r>
          </a:p>
          <a:p>
            <a:pPr indent="0" lvl="0" marL="0" marR="0" rtl="0" algn="l">
              <a:lnSpc>
                <a:spcPct val="90000"/>
              </a:lnSpc>
              <a:spcBef>
                <a:spcPts val="1400"/>
              </a:spcBef>
              <a:spcAft>
                <a:spcPts val="0"/>
              </a:spcAft>
              <a:buClr>
                <a:schemeClr val="accent1"/>
              </a:buClr>
              <a:buSzPct val="25000"/>
              <a:buFont typeface="Calibri"/>
              <a:buNone/>
            </a:pPr>
            <a:br>
              <a:rPr b="0" i="0" lang="en-US" sz="2000" u="none" cap="none" strike="noStrike">
                <a:solidFill>
                  <a:srgbClr val="3F3F3F"/>
                </a:solidFill>
                <a:latin typeface="Calibri"/>
                <a:ea typeface="Calibri"/>
                <a:cs typeface="Calibri"/>
                <a:sym typeface="Calibri"/>
              </a:rPr>
            </a:br>
          </a:p>
          <a:p>
            <a:pPr indent="0" lvl="0" marL="0" marR="0" rtl="0" algn="l">
              <a:lnSpc>
                <a:spcPct val="90000"/>
              </a:lnSpc>
              <a:spcBef>
                <a:spcPts val="140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ct val="25000"/>
              <a:buFont typeface="Calibri"/>
              <a:buNone/>
            </a:pPr>
            <a:br>
              <a:rPr b="0" i="0" lang="en-US" sz="2000" u="none" cap="none" strike="noStrike">
                <a:solidFill>
                  <a:srgbClr val="3F3F3F"/>
                </a:solidFill>
                <a:latin typeface="Calibri"/>
                <a:ea typeface="Calibri"/>
                <a:cs typeface="Calibri"/>
                <a:sym typeface="Calibri"/>
              </a:rPr>
            </a:br>
          </a:p>
        </p:txBody>
      </p:sp>
      <p:sp>
        <p:nvSpPr>
          <p:cNvPr id="133" name="Shape 133"/>
          <p:cNvSpPr/>
          <p:nvPr/>
        </p:nvSpPr>
        <p:spPr>
          <a:xfrm>
            <a:off x="3911128" y="3458714"/>
            <a:ext cx="1888176" cy="760021"/>
          </a:xfrm>
          <a:prstGeom prst="roundRect">
            <a:avLst>
              <a:gd fmla="val 16667" name="adj"/>
            </a:avLst>
          </a:prstGeom>
          <a:solidFill>
            <a:schemeClr val="accent1"/>
          </a:solidFill>
          <a:ln cap="flat" cmpd="sng" w="15875">
            <a:solidFill>
              <a:srgbClr val="99341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2400" u="none" cap="none" strike="noStrike">
                <a:solidFill>
                  <a:schemeClr val="lt1"/>
                </a:solidFill>
                <a:latin typeface="Calibri"/>
                <a:ea typeface="Calibri"/>
                <a:cs typeface="Calibri"/>
                <a:sym typeface="Calibri"/>
              </a:rPr>
              <a:t>RaspberryPi</a:t>
            </a:r>
          </a:p>
        </p:txBody>
      </p:sp>
      <p:cxnSp>
        <p:nvCxnSpPr>
          <p:cNvPr id="134" name="Shape 134"/>
          <p:cNvCxnSpPr>
            <a:stCxn id="133" idx="2"/>
          </p:cNvCxnSpPr>
          <p:nvPr/>
        </p:nvCxnSpPr>
        <p:spPr>
          <a:xfrm>
            <a:off x="4855216" y="4218735"/>
            <a:ext cx="0" cy="397800"/>
          </a:xfrm>
          <a:prstGeom prst="straightConnector1">
            <a:avLst/>
          </a:prstGeom>
          <a:noFill/>
          <a:ln cap="flat" cmpd="sng" w="19050">
            <a:solidFill>
              <a:schemeClr val="accent1"/>
            </a:solidFill>
            <a:prstDash val="solid"/>
            <a:round/>
            <a:headEnd len="med" w="med" type="none"/>
            <a:tailEnd len="med" w="med" type="none"/>
          </a:ln>
        </p:spPr>
      </p:cxnSp>
      <p:cxnSp>
        <p:nvCxnSpPr>
          <p:cNvPr id="135" name="Shape 135"/>
          <p:cNvCxnSpPr/>
          <p:nvPr/>
        </p:nvCxnSpPr>
        <p:spPr>
          <a:xfrm flipH="1" rot="10800000">
            <a:off x="1628778" y="4560527"/>
            <a:ext cx="7358061" cy="71119"/>
          </a:xfrm>
          <a:prstGeom prst="straightConnector1">
            <a:avLst/>
          </a:prstGeom>
          <a:noFill/>
          <a:ln cap="flat" cmpd="sng" w="19050">
            <a:solidFill>
              <a:schemeClr val="accent1"/>
            </a:solidFill>
            <a:prstDash val="solid"/>
            <a:round/>
            <a:headEnd len="med" w="med" type="none"/>
            <a:tailEnd len="med" w="med" type="none"/>
          </a:ln>
        </p:spPr>
      </p:cxnSp>
      <p:sp>
        <p:nvSpPr>
          <p:cNvPr id="136" name="Shape 136"/>
          <p:cNvSpPr txBox="1"/>
          <p:nvPr/>
        </p:nvSpPr>
        <p:spPr>
          <a:xfrm>
            <a:off x="5000626" y="4233023"/>
            <a:ext cx="185737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I2C/SMBus</a:t>
            </a:r>
          </a:p>
        </p:txBody>
      </p:sp>
      <p:cxnSp>
        <p:nvCxnSpPr>
          <p:cNvPr id="137" name="Shape 137"/>
          <p:cNvCxnSpPr/>
          <p:nvPr/>
        </p:nvCxnSpPr>
        <p:spPr>
          <a:xfrm flipH="1">
            <a:off x="4180357" y="4597192"/>
            <a:ext cx="0" cy="397823"/>
          </a:xfrm>
          <a:prstGeom prst="straightConnector1">
            <a:avLst/>
          </a:prstGeom>
          <a:noFill/>
          <a:ln cap="flat" cmpd="sng" w="19050">
            <a:solidFill>
              <a:schemeClr val="accent1"/>
            </a:solidFill>
            <a:prstDash val="solid"/>
            <a:round/>
            <a:headEnd len="med" w="med" type="none"/>
            <a:tailEnd len="med" w="med" type="none"/>
          </a:ln>
        </p:spPr>
      </p:cxnSp>
      <p:cxnSp>
        <p:nvCxnSpPr>
          <p:cNvPr id="138" name="Shape 138"/>
          <p:cNvCxnSpPr/>
          <p:nvPr/>
        </p:nvCxnSpPr>
        <p:spPr>
          <a:xfrm flipH="1">
            <a:off x="5244777" y="4595251"/>
            <a:ext cx="0" cy="397823"/>
          </a:xfrm>
          <a:prstGeom prst="straightConnector1">
            <a:avLst/>
          </a:prstGeom>
          <a:noFill/>
          <a:ln cap="flat" cmpd="sng" w="19050">
            <a:solidFill>
              <a:schemeClr val="accent1"/>
            </a:solidFill>
            <a:prstDash val="solid"/>
            <a:round/>
            <a:headEnd len="med" w="med" type="none"/>
            <a:tailEnd len="med" w="med" type="none"/>
          </a:ln>
        </p:spPr>
      </p:cxnSp>
      <p:cxnSp>
        <p:nvCxnSpPr>
          <p:cNvPr id="139" name="Shape 139"/>
          <p:cNvCxnSpPr/>
          <p:nvPr/>
        </p:nvCxnSpPr>
        <p:spPr>
          <a:xfrm flipH="1">
            <a:off x="6256097" y="4602355"/>
            <a:ext cx="0" cy="397823"/>
          </a:xfrm>
          <a:prstGeom prst="straightConnector1">
            <a:avLst/>
          </a:prstGeom>
          <a:noFill/>
          <a:ln cap="flat" cmpd="sng" w="19050">
            <a:solidFill>
              <a:schemeClr val="accent1"/>
            </a:solidFill>
            <a:prstDash val="solid"/>
            <a:round/>
            <a:headEnd len="med" w="med" type="none"/>
            <a:tailEnd len="med" w="med" type="none"/>
          </a:ln>
        </p:spPr>
      </p:cxnSp>
      <p:cxnSp>
        <p:nvCxnSpPr>
          <p:cNvPr id="140" name="Shape 140"/>
          <p:cNvCxnSpPr/>
          <p:nvPr/>
        </p:nvCxnSpPr>
        <p:spPr>
          <a:xfrm flipH="1">
            <a:off x="3122621" y="4631725"/>
            <a:ext cx="0" cy="397823"/>
          </a:xfrm>
          <a:prstGeom prst="straightConnector1">
            <a:avLst/>
          </a:prstGeom>
          <a:noFill/>
          <a:ln cap="flat" cmpd="sng" w="19050">
            <a:solidFill>
              <a:schemeClr val="accent1"/>
            </a:solidFill>
            <a:prstDash val="solid"/>
            <a:round/>
            <a:headEnd len="med" w="med" type="none"/>
            <a:tailEnd len="med" w="med" type="none"/>
          </a:ln>
        </p:spPr>
      </p:cxnSp>
      <p:cxnSp>
        <p:nvCxnSpPr>
          <p:cNvPr id="141" name="Shape 141"/>
          <p:cNvCxnSpPr/>
          <p:nvPr/>
        </p:nvCxnSpPr>
        <p:spPr>
          <a:xfrm flipH="1">
            <a:off x="2054860" y="4631725"/>
            <a:ext cx="0" cy="397823"/>
          </a:xfrm>
          <a:prstGeom prst="straightConnector1">
            <a:avLst/>
          </a:prstGeom>
          <a:noFill/>
          <a:ln cap="flat" cmpd="sng" w="19050">
            <a:solidFill>
              <a:schemeClr val="accent1"/>
            </a:solidFill>
            <a:prstDash val="solid"/>
            <a:round/>
            <a:headEnd len="med" w="med" type="none"/>
            <a:tailEnd len="med" w="med" type="none"/>
          </a:ln>
        </p:spPr>
      </p:cxnSp>
      <p:sp>
        <p:nvSpPr>
          <p:cNvPr id="142" name="Shape 142"/>
          <p:cNvSpPr/>
          <p:nvPr/>
        </p:nvSpPr>
        <p:spPr>
          <a:xfrm>
            <a:off x="5715698" y="5013121"/>
            <a:ext cx="1092844" cy="587136"/>
          </a:xfrm>
          <a:prstGeom prst="rect">
            <a:avLst/>
          </a:prstGeom>
          <a:solidFill>
            <a:srgbClr val="FFC000"/>
          </a:solidFill>
          <a:ln>
            <a:noFill/>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Calibri"/>
                <a:ea typeface="Calibri"/>
                <a:cs typeface="Calibri"/>
                <a:sym typeface="Calibri"/>
              </a:rPr>
              <a:t>BMP180 Sensor</a:t>
            </a:r>
          </a:p>
        </p:txBody>
      </p:sp>
      <p:sp>
        <p:nvSpPr>
          <p:cNvPr id="143" name="Shape 143"/>
          <p:cNvSpPr/>
          <p:nvPr/>
        </p:nvSpPr>
        <p:spPr>
          <a:xfrm>
            <a:off x="1508437" y="5029548"/>
            <a:ext cx="1092844" cy="587136"/>
          </a:xfrm>
          <a:prstGeom prst="rect">
            <a:avLst/>
          </a:prstGeom>
          <a:solidFill>
            <a:srgbClr val="FFC000"/>
          </a:solidFill>
          <a:ln>
            <a:noFill/>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Calibri"/>
                <a:ea typeface="Calibri"/>
                <a:cs typeface="Calibri"/>
                <a:sym typeface="Calibri"/>
              </a:rPr>
              <a:t>Other devices</a:t>
            </a:r>
          </a:p>
        </p:txBody>
      </p:sp>
      <p:cxnSp>
        <p:nvCxnSpPr>
          <p:cNvPr id="144" name="Shape 144"/>
          <p:cNvCxnSpPr/>
          <p:nvPr/>
        </p:nvCxnSpPr>
        <p:spPr>
          <a:xfrm flipH="1">
            <a:off x="7313834" y="4560217"/>
            <a:ext cx="0" cy="397823"/>
          </a:xfrm>
          <a:prstGeom prst="straightConnector1">
            <a:avLst/>
          </a:prstGeom>
          <a:noFill/>
          <a:ln cap="flat" cmpd="sng" w="19050">
            <a:solidFill>
              <a:schemeClr val="accent1"/>
            </a:solidFill>
            <a:prstDash val="solid"/>
            <a:round/>
            <a:headEnd len="med" w="med" type="none"/>
            <a:tailEnd len="med" w="med" type="none"/>
          </a:ln>
        </p:spPr>
      </p:cxnSp>
      <p:cxnSp>
        <p:nvCxnSpPr>
          <p:cNvPr id="145" name="Shape 145"/>
          <p:cNvCxnSpPr/>
          <p:nvPr/>
        </p:nvCxnSpPr>
        <p:spPr>
          <a:xfrm flipH="1">
            <a:off x="8324009" y="4602355"/>
            <a:ext cx="0" cy="397823"/>
          </a:xfrm>
          <a:prstGeom prst="straightConnector1">
            <a:avLst/>
          </a:prstGeom>
          <a:noFill/>
          <a:ln cap="flat" cmpd="sng" w="19050">
            <a:solidFill>
              <a:schemeClr val="accent1"/>
            </a:solidFill>
            <a:prstDash val="solid"/>
            <a:round/>
            <a:headEnd len="med" w="med" type="none"/>
            <a:tailEnd len="med" w="med" type="none"/>
          </a:ln>
        </p:spPr>
      </p:cxnSp>
      <p:sp>
        <p:nvSpPr>
          <p:cNvPr id="146" name="Shape 146"/>
          <p:cNvSpPr/>
          <p:nvPr/>
        </p:nvSpPr>
        <p:spPr>
          <a:xfrm>
            <a:off x="3632719" y="5024076"/>
            <a:ext cx="1092844" cy="587136"/>
          </a:xfrm>
          <a:prstGeom prst="rect">
            <a:avLst/>
          </a:prstGeom>
          <a:solidFill>
            <a:srgbClr val="FFC000"/>
          </a:solidFill>
          <a:ln>
            <a:noFill/>
          </a:ln>
        </p:spPr>
        <p:txBody>
          <a:bodyPr anchorCtr="0" anchor="ctr" bIns="45700" lIns="91425" rIns="91425" tIns="45700">
            <a:noAutofit/>
          </a:bodyPr>
          <a:lstStyle/>
          <a:p>
            <a:pPr indent="0" lvl="0" marL="0" marR="0" rtl="0" algn="ctr">
              <a:spcBef>
                <a:spcPts val="0"/>
              </a:spcBef>
              <a:buSzPct val="25000"/>
              <a:buNone/>
            </a:pPr>
            <a:r>
              <a:rPr lang="en-US" sz="1800">
                <a:solidFill>
                  <a:schemeClr val="lt1"/>
                </a:solidFill>
                <a:latin typeface="Calibri"/>
                <a:ea typeface="Calibri"/>
                <a:cs typeface="Calibri"/>
                <a:sym typeface="Calibri"/>
              </a:rPr>
              <a:t>LCD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46081" y="-418454"/>
            <a:ext cx="10515599" cy="1325562"/>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Software Design</a:t>
            </a:r>
          </a:p>
        </p:txBody>
      </p:sp>
      <p:sp>
        <p:nvSpPr>
          <p:cNvPr id="153" name="Shape 153"/>
          <p:cNvSpPr txBox="1"/>
          <p:nvPr>
            <p:ph idx="1" type="body"/>
          </p:nvPr>
        </p:nvSpPr>
        <p:spPr>
          <a:xfrm>
            <a:off x="485562" y="1369040"/>
            <a:ext cx="11310256" cy="4351338"/>
          </a:xfrm>
          <a:prstGeom prst="rect">
            <a:avLst/>
          </a:prstGeom>
          <a:noFill/>
          <a:ln>
            <a:noFill/>
          </a:ln>
        </p:spPr>
        <p:txBody>
          <a:bodyPr anchorCtr="0" anchor="t" bIns="45700" lIns="0" rIns="0" tIns="45700">
            <a:noAutofit/>
          </a:bodyPr>
          <a:lstStyle/>
          <a:p>
            <a:pPr indent="-2539" lvl="0" marL="91440" marR="0" rtl="0" algn="l">
              <a:lnSpc>
                <a:spcPct val="90000"/>
              </a:lnSpc>
              <a:spcBef>
                <a:spcPts val="0"/>
              </a:spcBef>
              <a:spcAft>
                <a:spcPts val="0"/>
              </a:spcAft>
              <a:buClr>
                <a:schemeClr val="accent1"/>
              </a:buClr>
              <a:buSzPct val="25000"/>
              <a:buFont typeface="Calibri"/>
              <a:buNone/>
            </a:pPr>
            <a:r>
              <a:rPr b="0" i="0" lang="en-US" sz="2400" u="none" cap="none" strike="noStrike">
                <a:solidFill>
                  <a:srgbClr val="000000"/>
                </a:solidFill>
                <a:latin typeface="Arial"/>
                <a:ea typeface="Arial"/>
                <a:cs typeface="Arial"/>
                <a:sym typeface="Arial"/>
              </a:rPr>
              <a:t>The steps of implementing weather stations in terms of software part</a:t>
            </a:r>
          </a:p>
          <a:p>
            <a:pPr indent="-91440" lvl="0" marL="91440" marR="0" rtl="0" algn="l">
              <a:lnSpc>
                <a:spcPct val="90000"/>
              </a:lnSpc>
              <a:spcBef>
                <a:spcPts val="17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Initialize LCD screen</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Initialize System Management Bus (SMBus) driver</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Read calibration data from sensor via SMBus</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Read raw temperature and press data from sensor via SMBus</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Refine temperature and press data according to calibration data.</a:t>
            </a:r>
          </a:p>
          <a:p>
            <a:pPr indent="0" lvl="0" rtl="0">
              <a:spcBef>
                <a:spcPts val="1400"/>
              </a:spcBef>
              <a:spcAft>
                <a:spcPts val="0"/>
              </a:spcAft>
              <a:buClr>
                <a:schemeClr val="accent1"/>
              </a:buClr>
              <a:buSzPct val="100000"/>
              <a:buFont typeface="Calibri"/>
              <a:buAutoNum type="arabicPeriod"/>
            </a:pPr>
            <a:r>
              <a:rPr lang="en-US" sz="1800">
                <a:solidFill>
                  <a:schemeClr val="dk1"/>
                </a:solidFill>
                <a:latin typeface="Arial"/>
                <a:ea typeface="Arial"/>
                <a:cs typeface="Arial"/>
                <a:sym typeface="Arial"/>
              </a:rPr>
              <a:t>Print date to computer screen</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Print temperature and press data to</a:t>
            </a:r>
            <a:r>
              <a:rPr lang="en-US" sz="1800">
                <a:solidFill>
                  <a:srgbClr val="000000"/>
                </a:solidFill>
                <a:latin typeface="Arial"/>
                <a:ea typeface="Arial"/>
                <a:cs typeface="Arial"/>
                <a:sym typeface="Arial"/>
              </a:rPr>
              <a:t> computer </a:t>
            </a:r>
            <a:r>
              <a:rPr b="0" i="0" lang="en-US" sz="1800" u="none" cap="none" strike="noStrike">
                <a:solidFill>
                  <a:srgbClr val="000000"/>
                </a:solidFill>
                <a:latin typeface="Arial"/>
                <a:ea typeface="Arial"/>
                <a:cs typeface="Arial"/>
                <a:sym typeface="Arial"/>
              </a:rPr>
              <a:t>screen</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1800" u="none" cap="none" strike="noStrike">
                <a:solidFill>
                  <a:srgbClr val="000000"/>
                </a:solidFill>
                <a:latin typeface="Arial"/>
                <a:ea typeface="Arial"/>
                <a:cs typeface="Arial"/>
                <a:sym typeface="Arial"/>
              </a:rPr>
              <a:t>Print info in Step 6 and 7 to </a:t>
            </a:r>
            <a:r>
              <a:rPr lang="en-US" sz="1800">
                <a:solidFill>
                  <a:srgbClr val="000000"/>
                </a:solidFill>
                <a:latin typeface="Arial"/>
                <a:ea typeface="Arial"/>
                <a:cs typeface="Arial"/>
                <a:sym typeface="Arial"/>
              </a:rPr>
              <a:t>LCD</a:t>
            </a:r>
            <a:r>
              <a:rPr b="0" i="0" lang="en-US" sz="1800" u="none" cap="none" strike="noStrike">
                <a:solidFill>
                  <a:srgbClr val="000000"/>
                </a:solidFill>
                <a:latin typeface="Arial"/>
                <a:ea typeface="Arial"/>
                <a:cs typeface="Arial"/>
                <a:sym typeface="Arial"/>
              </a:rPr>
              <a:t> screen</a:t>
            </a:r>
            <a:br>
              <a:rPr b="0" i="0" lang="en-US" sz="2200" u="none" cap="none" strike="noStrike">
                <a:solidFill>
                  <a:srgbClr val="3F3F3F"/>
                </a:solidFill>
                <a:latin typeface="Calibri"/>
                <a:ea typeface="Calibri"/>
                <a:cs typeface="Calibri"/>
                <a:sym typeface="Calibri"/>
              </a:rPr>
            </a:b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p:nvPr/>
        </p:nvSpPr>
        <p:spPr>
          <a:xfrm>
            <a:off x="1462517" y="1244558"/>
            <a:ext cx="8069500" cy="1079782"/>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lang="en-US" sz="2400">
                <a:solidFill>
                  <a:srgbClr val="000000"/>
                </a:solidFill>
                <a:latin typeface="Arial"/>
                <a:ea typeface="Arial"/>
                <a:cs typeface="Arial"/>
                <a:sym typeface="Arial"/>
              </a:rPr>
              <a:t>The main function code in python is shown as following:</a:t>
            </a:r>
          </a:p>
          <a:p>
            <a:pPr indent="0" lvl="0" marL="0" marR="0" rtl="0" algn="l">
              <a:spcBef>
                <a:spcPts val="500"/>
              </a:spcBef>
              <a:buSzPct val="25000"/>
              <a:buNone/>
            </a:pPr>
            <a:br>
              <a:rPr lang="en-US" sz="1800">
                <a:solidFill>
                  <a:schemeClr val="dk1"/>
                </a:solidFill>
                <a:latin typeface="Calibri"/>
                <a:ea typeface="Calibri"/>
                <a:cs typeface="Calibri"/>
                <a:sym typeface="Calibri"/>
              </a:rPr>
            </a:br>
          </a:p>
        </p:txBody>
      </p:sp>
      <p:sp>
        <p:nvSpPr>
          <p:cNvPr id="160" name="Shape 160"/>
          <p:cNvSpPr txBox="1"/>
          <p:nvPr/>
        </p:nvSpPr>
        <p:spPr>
          <a:xfrm>
            <a:off x="470064" y="0"/>
            <a:ext cx="10515599" cy="1325562"/>
          </a:xfrm>
          <a:prstGeom prst="rect">
            <a:avLst/>
          </a:prstGeom>
          <a:noFill/>
          <a:ln>
            <a:noFill/>
          </a:ln>
        </p:spPr>
        <p:txBody>
          <a:bodyPr anchorCtr="0" anchor="ctr" bIns="45700" lIns="91425" rIns="91425" tIns="45700">
            <a:noAutofit/>
          </a:bodyPr>
          <a:lstStyle/>
          <a:p>
            <a:pPr indent="457200" lvl="0" marL="0" marR="0" rtl="0" algn="l">
              <a:lnSpc>
                <a:spcPct val="90000"/>
              </a:lnSpc>
              <a:spcBef>
                <a:spcPts val="0"/>
              </a:spcBef>
              <a:buClr>
                <a:schemeClr val="dk1"/>
              </a:buClr>
              <a:buSzPct val="25000"/>
              <a:buFont typeface="Arial"/>
              <a:buNone/>
            </a:pPr>
            <a:r>
              <a:rPr lang="en-US" sz="4400">
                <a:solidFill>
                  <a:schemeClr val="dk1"/>
                </a:solidFill>
                <a:latin typeface="Arial"/>
                <a:ea typeface="Arial"/>
                <a:cs typeface="Arial"/>
                <a:sym typeface="Arial"/>
              </a:rPr>
              <a:t>Software Design</a:t>
            </a:r>
          </a:p>
        </p:txBody>
      </p:sp>
      <p:pic>
        <p:nvPicPr>
          <p:cNvPr id="161" name="Shape 161"/>
          <p:cNvPicPr preferRelativeResize="0"/>
          <p:nvPr/>
        </p:nvPicPr>
        <p:blipFill rotWithShape="1">
          <a:blip r:embed="rId3">
            <a:alphaModFix/>
          </a:blip>
          <a:srcRect b="0" l="0" r="0" t="0"/>
          <a:stretch/>
        </p:blipFill>
        <p:spPr>
          <a:xfrm>
            <a:off x="2076772" y="1854961"/>
            <a:ext cx="6840994" cy="44063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32841" y="-349375"/>
            <a:ext cx="10515599" cy="1325562"/>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latin typeface="Arial"/>
                <a:ea typeface="Arial"/>
                <a:cs typeface="Arial"/>
                <a:sym typeface="Arial"/>
              </a:rPr>
              <a:t> </a:t>
            </a:r>
            <a:r>
              <a:rPr b="0" i="0" lang="en-US" sz="4800" u="none" cap="none" strike="noStrike">
                <a:solidFill>
                  <a:srgbClr val="3F3F3F"/>
                </a:solidFill>
                <a:latin typeface="Arial"/>
                <a:ea typeface="Arial"/>
                <a:cs typeface="Arial"/>
                <a:sym typeface="Arial"/>
              </a:rPr>
              <a:t>Software Design</a:t>
            </a:r>
          </a:p>
        </p:txBody>
      </p:sp>
      <p:sp>
        <p:nvSpPr>
          <p:cNvPr id="168" name="Shape 168"/>
          <p:cNvSpPr txBox="1"/>
          <p:nvPr>
            <p:ph idx="1" type="body"/>
          </p:nvPr>
        </p:nvSpPr>
        <p:spPr>
          <a:xfrm>
            <a:off x="446129" y="1188329"/>
            <a:ext cx="5220159" cy="4351338"/>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Clr>
                <a:schemeClr val="accent1"/>
              </a:buClr>
              <a:buSzPct val="25000"/>
              <a:buFont typeface="Calibri"/>
              <a:buNone/>
            </a:pPr>
            <a:r>
              <a:rPr b="0" i="0" lang="en-US" sz="2400" u="none" cap="none" strike="noStrike">
                <a:solidFill>
                  <a:srgbClr val="000000"/>
                </a:solidFill>
                <a:latin typeface="Arial"/>
                <a:ea typeface="Arial"/>
                <a:cs typeface="Arial"/>
                <a:sym typeface="Arial"/>
              </a:rPr>
              <a:t>Components in software</a:t>
            </a:r>
          </a:p>
          <a:p>
            <a:pPr indent="0" lvl="0" marL="0" marR="0" rtl="0" algn="l">
              <a:lnSpc>
                <a:spcPct val="90000"/>
              </a:lnSpc>
              <a:spcBef>
                <a:spcPts val="1400"/>
              </a:spcBef>
              <a:spcAft>
                <a:spcPts val="0"/>
              </a:spcAft>
              <a:buClr>
                <a:schemeClr val="accent1"/>
              </a:buClr>
              <a:buSzPct val="25000"/>
              <a:buFont typeface="Calibri"/>
              <a:buNone/>
            </a:pPr>
            <a:r>
              <a:rPr b="0" i="0" lang="en-US" sz="2000" u="none" cap="none" strike="noStrike">
                <a:solidFill>
                  <a:srgbClr val="3F3F3F"/>
                </a:solidFill>
                <a:latin typeface="Calibri"/>
                <a:ea typeface="Calibri"/>
                <a:cs typeface="Calibri"/>
                <a:sym typeface="Calibri"/>
              </a:rPr>
              <a:t>We implemented two functions </a:t>
            </a:r>
            <a:r>
              <a:rPr b="0" i="0" lang="en-US" sz="2000" u="none" cap="none" strike="noStrike">
                <a:solidFill>
                  <a:srgbClr val="883CC2"/>
                </a:solidFill>
                <a:latin typeface="Calibri"/>
                <a:ea typeface="Calibri"/>
                <a:cs typeface="Calibri"/>
                <a:sym typeface="Calibri"/>
              </a:rPr>
              <a:t>caculateB5()</a:t>
            </a:r>
            <a:r>
              <a:rPr b="0" i="0" lang="en-US" sz="2000" u="none" cap="none" strike="noStrike">
                <a:solidFill>
                  <a:srgbClr val="0070C0"/>
                </a:solidFill>
                <a:latin typeface="Calibri"/>
                <a:ea typeface="Calibri"/>
                <a:cs typeface="Calibri"/>
                <a:sym typeface="Calibri"/>
              </a:rPr>
              <a:t> </a:t>
            </a:r>
            <a:r>
              <a:rPr b="0" i="0" lang="en-US" sz="2000" u="none" cap="none" strike="noStrike">
                <a:solidFill>
                  <a:srgbClr val="3F3F3F"/>
                </a:solidFill>
                <a:latin typeface="Calibri"/>
                <a:ea typeface="Calibri"/>
                <a:cs typeface="Calibri"/>
                <a:sym typeface="Calibri"/>
              </a:rPr>
              <a:t>and </a:t>
            </a:r>
            <a:r>
              <a:rPr b="0" i="0" lang="en-US" sz="2000" u="none" cap="none" strike="noStrike">
                <a:solidFill>
                  <a:srgbClr val="7030A0"/>
                </a:solidFill>
                <a:latin typeface="Calibri"/>
                <a:ea typeface="Calibri"/>
                <a:cs typeface="Calibri"/>
                <a:sym typeface="Calibri"/>
              </a:rPr>
              <a:t>refineTemp()</a:t>
            </a:r>
            <a:r>
              <a:rPr b="0" i="0" lang="en-US" sz="2000" u="none" cap="none" strike="noStrike">
                <a:solidFill>
                  <a:srgbClr val="3F3F3F"/>
                </a:solidFill>
                <a:latin typeface="Calibri"/>
                <a:ea typeface="Calibri"/>
                <a:cs typeface="Calibri"/>
                <a:sym typeface="Calibri"/>
              </a:rPr>
              <a:t> in assembly code</a:t>
            </a:r>
            <a:r>
              <a:rPr lang="en-US"/>
              <a:t>.</a:t>
            </a:r>
          </a:p>
          <a:p>
            <a:pPr indent="0" lvl="0" marL="0" marR="0" rtl="0" algn="l">
              <a:lnSpc>
                <a:spcPct val="90000"/>
              </a:lnSpc>
              <a:spcBef>
                <a:spcPts val="140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p:txBody>
      </p:sp>
      <p:pic>
        <p:nvPicPr>
          <p:cNvPr descr="https://lh5.googleusercontent.com/RpBoCzd0-rWUnOT_DiLrSuuthvrswrYc69WPjU1_RuoutE9v1gkzAtJbDrjG22XNIZCYfTop4O0XIMNjIomKjP4WDLzuGVgwMgdj90ZupRgmgOMQuAyATIYcLOsTbgf479cpBHNW" id="169" name="Shape 169"/>
          <p:cNvPicPr preferRelativeResize="0"/>
          <p:nvPr/>
        </p:nvPicPr>
        <p:blipFill rotWithShape="1">
          <a:blip r:embed="rId3">
            <a:alphaModFix/>
          </a:blip>
          <a:srcRect b="0" l="0" r="0" t="0"/>
          <a:stretch/>
        </p:blipFill>
        <p:spPr>
          <a:xfrm>
            <a:off x="5742499" y="590650"/>
            <a:ext cx="6092400" cy="5566500"/>
          </a:xfrm>
          <a:prstGeom prst="rect">
            <a:avLst/>
          </a:prstGeom>
          <a:noFill/>
          <a:ln>
            <a:noFill/>
          </a:ln>
        </p:spPr>
      </p:pic>
      <p:sp>
        <p:nvSpPr>
          <p:cNvPr id="170" name="Shape 170"/>
          <p:cNvSpPr/>
          <p:nvPr/>
        </p:nvSpPr>
        <p:spPr>
          <a:xfrm>
            <a:off x="355698" y="3069475"/>
            <a:ext cx="5310600" cy="1708200"/>
          </a:xfrm>
          <a:prstGeom prst="rect">
            <a:avLst/>
          </a:prstGeom>
          <a:noFill/>
          <a:ln>
            <a:noFill/>
          </a:ln>
        </p:spPr>
        <p:txBody>
          <a:bodyPr anchorCtr="0" anchor="t" bIns="45700" lIns="91425" rIns="91425" tIns="45700">
            <a:noAutofit/>
          </a:bodyPr>
          <a:lstStyle/>
          <a:p>
            <a:pPr lvl="0" rtl="0">
              <a:lnSpc>
                <a:spcPct val="90000"/>
              </a:lnSpc>
              <a:spcBef>
                <a:spcPts val="1700"/>
              </a:spcBef>
              <a:buClr>
                <a:schemeClr val="accent1"/>
              </a:buClr>
              <a:buSzPct val="25000"/>
              <a:buFont typeface="Calibri"/>
              <a:buNone/>
            </a:pPr>
            <a:r>
              <a:rPr b="1" lang="en-US" sz="2000">
                <a:solidFill>
                  <a:srgbClr val="3F3F3F"/>
                </a:solidFill>
                <a:latin typeface="Calibri"/>
                <a:ea typeface="Calibri"/>
                <a:cs typeface="Calibri"/>
                <a:sym typeface="Calibri"/>
              </a:rPr>
              <a:t>Call assembly functions in python script</a:t>
            </a:r>
          </a:p>
          <a:p>
            <a:pPr indent="0" lvl="0" marL="0" marR="0" rtl="0" algn="l">
              <a:spcBef>
                <a:spcPts val="0"/>
              </a:spcBef>
              <a:spcAft>
                <a:spcPts val="0"/>
              </a:spcAft>
              <a:buSzPct val="25000"/>
              <a:buNone/>
            </a:pPr>
            <a:r>
              <a:rPr lang="en-US" sz="1800">
                <a:solidFill>
                  <a:srgbClr val="383838"/>
                </a:solidFill>
                <a:latin typeface="Arial"/>
                <a:ea typeface="Arial"/>
                <a:cs typeface="Arial"/>
                <a:sym typeface="Arial"/>
              </a:rPr>
              <a:t>gcc -shared -I/usr/include/python2.7/ -lpython2.7 myModule.c caculateB5.s  refineTemp.s -o myModule.so</a:t>
            </a:r>
          </a:p>
          <a:p>
            <a:pPr indent="0" lvl="0" marL="0" marR="0" rtl="0" algn="l">
              <a:spcBef>
                <a:spcPts val="1800"/>
              </a:spcBef>
              <a:buSzPct val="25000"/>
              <a:buNone/>
            </a:pPr>
            <a:br>
              <a:rPr lang="en-US" sz="1800">
                <a:solidFill>
                  <a:schemeClr val="dk1"/>
                </a:solidFill>
                <a:latin typeface="Calibri"/>
                <a:ea typeface="Calibri"/>
                <a:cs typeface="Calibri"/>
                <a:sym typeface="Calibri"/>
              </a:rPr>
            </a:br>
          </a:p>
        </p:txBody>
      </p:sp>
      <p:sp>
        <p:nvSpPr>
          <p:cNvPr id="171" name="Shape 171"/>
          <p:cNvSpPr txBox="1"/>
          <p:nvPr/>
        </p:nvSpPr>
        <p:spPr>
          <a:xfrm>
            <a:off x="5706300" y="-823400"/>
            <a:ext cx="6370800" cy="1936500"/>
          </a:xfrm>
          <a:prstGeom prst="rect">
            <a:avLst/>
          </a:prstGeom>
          <a:noFill/>
          <a:ln>
            <a:noFill/>
          </a:ln>
        </p:spPr>
        <p:txBody>
          <a:bodyPr anchorCtr="0" anchor="ctr" bIns="91425" lIns="91425" rIns="91425" tIns="91425">
            <a:noAutofit/>
          </a:bodyPr>
          <a:lstStyle/>
          <a:p>
            <a:pPr lvl="0" rtl="0">
              <a:lnSpc>
                <a:spcPct val="90000"/>
              </a:lnSpc>
              <a:spcBef>
                <a:spcPts val="1400"/>
              </a:spcBef>
              <a:buNone/>
            </a:pP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refineTemp.s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546264" y="0"/>
            <a:ext cx="10515600" cy="1325700"/>
          </a:xfrm>
          <a:prstGeom prst="rect">
            <a:avLst/>
          </a:prstGeom>
          <a:noFill/>
          <a:ln>
            <a:noFill/>
          </a:ln>
        </p:spPr>
        <p:txBody>
          <a:bodyPr anchorCtr="0" anchor="b" bIns="45700" lIns="91425" rIns="91425" tIns="45700">
            <a:noAutofit/>
          </a:bodyPr>
          <a:lstStyle/>
          <a:p>
            <a:pPr indent="457200" lvl="0" marL="365760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Result</a:t>
            </a:r>
          </a:p>
        </p:txBody>
      </p:sp>
      <p:sp>
        <p:nvSpPr>
          <p:cNvPr id="178" name="Shape 178"/>
          <p:cNvSpPr txBox="1"/>
          <p:nvPr>
            <p:ph idx="1" type="body"/>
          </p:nvPr>
        </p:nvSpPr>
        <p:spPr>
          <a:xfrm>
            <a:off x="2084874" y="1260549"/>
            <a:ext cx="11310300" cy="435120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Clr>
                <a:schemeClr val="accent1"/>
              </a:buClr>
              <a:buSzPct val="25000"/>
              <a:buFont typeface="Calibri"/>
              <a:buNone/>
            </a:pPr>
            <a:r>
              <a:rPr lang="en-US" sz="2800"/>
              <a:t>One-time display (temperature and pressure)</a:t>
            </a:r>
            <a:br>
              <a:rPr b="0" i="0" lang="en-US" sz="2800" u="none" cap="none" strike="noStrike">
                <a:solidFill>
                  <a:srgbClr val="3F3F3F"/>
                </a:solidFill>
                <a:latin typeface="Calibri"/>
                <a:ea typeface="Calibri"/>
                <a:cs typeface="Calibri"/>
                <a:sym typeface="Calibri"/>
              </a:rPr>
            </a:br>
          </a:p>
        </p:txBody>
      </p:sp>
      <p:sp>
        <p:nvSpPr>
          <p:cNvPr id="179" name="Shape 179"/>
          <p:cNvSpPr txBox="1"/>
          <p:nvPr/>
        </p:nvSpPr>
        <p:spPr>
          <a:xfrm>
            <a:off x="3118025" y="1249500"/>
            <a:ext cx="5352300" cy="1537800"/>
          </a:xfrm>
          <a:prstGeom prst="rect">
            <a:avLst/>
          </a:prstGeom>
          <a:noFill/>
          <a:ln>
            <a:noFill/>
          </a:ln>
        </p:spPr>
        <p:txBody>
          <a:bodyPr anchorCtr="0" anchor="ctr" bIns="91425" lIns="91425" rIns="91425" tIns="91425">
            <a:noAutofit/>
          </a:bodyPr>
          <a:lstStyle/>
          <a:p>
            <a:pPr indent="0" lvl="0" marL="457200" rtl="0">
              <a:lnSpc>
                <a:spcPct val="115000"/>
              </a:lnSpc>
              <a:spcBef>
                <a:spcPts val="0"/>
              </a:spcBef>
              <a:spcAft>
                <a:spcPts val="500"/>
              </a:spcAft>
              <a:buNone/>
            </a:pPr>
            <a:r>
              <a:rPr lang="en-US" sz="2400">
                <a:solidFill>
                  <a:srgbClr val="3F3F3F"/>
                </a:solidFill>
                <a:latin typeface="Calibri"/>
                <a:ea typeface="Calibri"/>
                <a:cs typeface="Calibri"/>
                <a:sym typeface="Calibri"/>
              </a:rPr>
              <a:t>Sample result from LCD screen:</a:t>
            </a:r>
          </a:p>
        </p:txBody>
      </p:sp>
      <p:sp>
        <p:nvSpPr>
          <p:cNvPr id="180" name="Shape 180"/>
          <p:cNvSpPr txBox="1"/>
          <p:nvPr/>
        </p:nvSpPr>
        <p:spPr>
          <a:xfrm>
            <a:off x="230650" y="2031750"/>
            <a:ext cx="2121900" cy="450000"/>
          </a:xfrm>
          <a:prstGeom prst="rect">
            <a:avLst/>
          </a:prstGeom>
          <a:noFill/>
          <a:ln>
            <a:noFill/>
          </a:ln>
        </p:spPr>
        <p:txBody>
          <a:bodyPr anchorCtr="0" anchor="t" bIns="91425" lIns="91425" rIns="91425" tIns="91425">
            <a:noAutofit/>
          </a:bodyPr>
          <a:lstStyle/>
          <a:p>
            <a:pPr lvl="0">
              <a:spcBef>
                <a:spcPts val="0"/>
              </a:spcBef>
              <a:buNone/>
            </a:pPr>
            <a:r>
              <a:rPr lang="en-US" sz="1800"/>
              <a:t>1.show date</a:t>
            </a:r>
          </a:p>
        </p:txBody>
      </p:sp>
      <p:sp>
        <p:nvSpPr>
          <p:cNvPr id="181" name="Shape 181"/>
          <p:cNvSpPr txBox="1"/>
          <p:nvPr/>
        </p:nvSpPr>
        <p:spPr>
          <a:xfrm>
            <a:off x="4088800" y="2031750"/>
            <a:ext cx="2907600" cy="450000"/>
          </a:xfrm>
          <a:prstGeom prst="rect">
            <a:avLst/>
          </a:prstGeom>
          <a:noFill/>
          <a:ln>
            <a:noFill/>
          </a:ln>
        </p:spPr>
        <p:txBody>
          <a:bodyPr anchorCtr="0" anchor="t" bIns="91425" lIns="91425" rIns="91425" tIns="91425">
            <a:noAutofit/>
          </a:bodyPr>
          <a:lstStyle/>
          <a:p>
            <a:pPr lvl="0">
              <a:spcBef>
                <a:spcPts val="0"/>
              </a:spcBef>
              <a:buNone/>
            </a:pPr>
            <a:r>
              <a:rPr lang="en-US" sz="1800"/>
              <a:t>2.show temperature</a:t>
            </a:r>
          </a:p>
          <a:p>
            <a:pPr lvl="0" rtl="0">
              <a:spcBef>
                <a:spcPts val="0"/>
              </a:spcBef>
              <a:buNone/>
            </a:pPr>
            <a:r>
              <a:t/>
            </a:r>
            <a:endParaRPr/>
          </a:p>
        </p:txBody>
      </p:sp>
      <p:sp>
        <p:nvSpPr>
          <p:cNvPr id="182" name="Shape 182"/>
          <p:cNvSpPr txBox="1"/>
          <p:nvPr/>
        </p:nvSpPr>
        <p:spPr>
          <a:xfrm>
            <a:off x="8008500" y="2031750"/>
            <a:ext cx="2907600" cy="450000"/>
          </a:xfrm>
          <a:prstGeom prst="rect">
            <a:avLst/>
          </a:prstGeom>
          <a:noFill/>
          <a:ln>
            <a:noFill/>
          </a:ln>
        </p:spPr>
        <p:txBody>
          <a:bodyPr anchorCtr="0" anchor="t" bIns="91425" lIns="91425" rIns="91425" tIns="91425">
            <a:noAutofit/>
          </a:bodyPr>
          <a:lstStyle/>
          <a:p>
            <a:pPr lvl="0" rtl="0">
              <a:spcBef>
                <a:spcPts val="0"/>
              </a:spcBef>
              <a:buNone/>
            </a:pPr>
            <a:r>
              <a:rPr lang="en-US" sz="1800"/>
              <a:t>3</a:t>
            </a:r>
            <a:r>
              <a:rPr lang="en-US" sz="1800"/>
              <a:t>.show pressure</a:t>
            </a:r>
          </a:p>
          <a:p>
            <a:pPr lvl="0" rtl="0">
              <a:spcBef>
                <a:spcPts val="0"/>
              </a:spcBef>
              <a:buNone/>
            </a:pPr>
            <a:r>
              <a:t/>
            </a:r>
            <a:endParaRPr/>
          </a:p>
        </p:txBody>
      </p:sp>
      <p:pic>
        <p:nvPicPr>
          <p:cNvPr descr="LCD-date.jpeg" id="183" name="Shape 183"/>
          <p:cNvPicPr preferRelativeResize="0"/>
          <p:nvPr/>
        </p:nvPicPr>
        <p:blipFill rotWithShape="1">
          <a:blip r:embed="rId3">
            <a:alphaModFix/>
          </a:blip>
          <a:srcRect b="10755" l="11567" r="5037" t="15071"/>
          <a:stretch/>
        </p:blipFill>
        <p:spPr>
          <a:xfrm>
            <a:off x="230650" y="2711100"/>
            <a:ext cx="2778272" cy="3299199"/>
          </a:xfrm>
          <a:prstGeom prst="rect">
            <a:avLst/>
          </a:prstGeom>
          <a:noFill/>
          <a:ln>
            <a:noFill/>
          </a:ln>
        </p:spPr>
      </p:pic>
      <p:pic>
        <p:nvPicPr>
          <p:cNvPr descr="LCD-temp.jpeg" id="184" name="Shape 184"/>
          <p:cNvPicPr preferRelativeResize="0"/>
          <p:nvPr/>
        </p:nvPicPr>
        <p:blipFill rotWithShape="1">
          <a:blip r:embed="rId4">
            <a:alphaModFix/>
          </a:blip>
          <a:srcRect b="11323" l="11990" r="9126" t="14227"/>
          <a:stretch/>
        </p:blipFill>
        <p:spPr>
          <a:xfrm>
            <a:off x="3958525" y="2713075"/>
            <a:ext cx="2634849" cy="3299199"/>
          </a:xfrm>
          <a:prstGeom prst="rect">
            <a:avLst/>
          </a:prstGeom>
          <a:noFill/>
          <a:ln>
            <a:noFill/>
          </a:ln>
        </p:spPr>
      </p:pic>
      <p:pic>
        <p:nvPicPr>
          <p:cNvPr descr="LCD-press.jpeg" id="185" name="Shape 185"/>
          <p:cNvPicPr preferRelativeResize="0"/>
          <p:nvPr/>
        </p:nvPicPr>
        <p:blipFill rotWithShape="1">
          <a:blip r:embed="rId5">
            <a:alphaModFix/>
          </a:blip>
          <a:srcRect b="12399" l="8471" r="9594" t="14054"/>
          <a:stretch/>
        </p:blipFill>
        <p:spPr>
          <a:xfrm>
            <a:off x="7765224" y="2623575"/>
            <a:ext cx="2391050" cy="350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