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Lst>
  <p:sldIdLst>
    <p:sldId id="263" r:id="rId4"/>
    <p:sldId id="264" r:id="rId5"/>
    <p:sldId id="265" r:id="rId6"/>
    <p:sldId id="266" r:id="rId7"/>
    <p:sldId id="277" r:id="rId8"/>
    <p:sldId id="278" r:id="rId9"/>
    <p:sldId id="267" r:id="rId10"/>
    <p:sldId id="268" r:id="rId11"/>
    <p:sldId id="279" r:id="rId12"/>
    <p:sldId id="269" r:id="rId13"/>
    <p:sldId id="280" r:id="rId14"/>
    <p:sldId id="281" r:id="rId15"/>
    <p:sldId id="270" r:id="rId16"/>
    <p:sldId id="282" r:id="rId17"/>
    <p:sldId id="283" r:id="rId18"/>
    <p:sldId id="273" r:id="rId19"/>
    <p:sldId id="256" r:id="rId20"/>
    <p:sldId id="257" r:id="rId21"/>
    <p:sldId id="258" r:id="rId22"/>
    <p:sldId id="259" r:id="rId23"/>
    <p:sldId id="260"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55437-9CD0-40BC-9293-3BEF1677FF58}" type="datetimeFigureOut">
              <a:rPr lang="en-IN"/>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79355-1D1F-49F6-B759-24D880DD9927}" type="slidenum">
              <a:rPr lang="en-IN"/>
              <a:t>‹#›</a:t>
            </a:fld>
            <a:endParaRPr lang="en-IN"/>
          </a:p>
        </p:txBody>
      </p:sp>
    </p:spTree>
    <p:extLst>
      <p:ext uri="{BB962C8B-B14F-4D97-AF65-F5344CB8AC3E}">
        <p14:creationId xmlns:p14="http://schemas.microsoft.com/office/powerpoint/2010/main" val="426913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55437-9CD0-40BC-9293-3BEF1677FF58}" type="datetimeFigureOut">
              <a:rPr lang="en-IN"/>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79355-1D1F-49F6-B759-24D880DD9927}" type="slidenum">
              <a:rPr lang="en-IN"/>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02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0AC8D-1EBF-43EB-830B-820D452A043D}" type="datetimeFigureOut">
              <a:rPr lang="en-IN"/>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87BD-930A-491D-A8B7-A64125D90700}" type="slidenum">
              <a:rPr lang="en-IN"/>
              <a:t>‹#›</a:t>
            </a:fld>
            <a:endParaRPr lang="en-IN"/>
          </a:p>
        </p:txBody>
      </p:sp>
    </p:spTree>
    <p:extLst>
      <p:ext uri="{BB962C8B-B14F-4D97-AF65-F5344CB8AC3E}">
        <p14:creationId xmlns:p14="http://schemas.microsoft.com/office/powerpoint/2010/main" val="30939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0AC8D-1EBF-43EB-830B-820D452A043D}" type="datetimeFigureOut">
              <a:rPr lang="en-IN"/>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87BD-930A-491D-A8B7-A64125D90700}" type="slidenum">
              <a:rPr lang="en-IN"/>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1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1148-66A6-0927-381B-D030507A3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530E0-E3B1-622A-7A4F-C69EA300D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08E81-DA6B-3130-1655-ED885CFBC509}"/>
              </a:ext>
            </a:extLst>
          </p:cNvPr>
          <p:cNvSpPr>
            <a:spLocks noGrp="1"/>
          </p:cNvSpPr>
          <p:nvPr>
            <p:ph type="dt" sz="half" idx="10"/>
          </p:nvPr>
        </p:nvSpPr>
        <p:spPr/>
        <p:txBody>
          <a:bodyPr/>
          <a:lstStyle/>
          <a:p>
            <a:fld id="{97B37D9B-FD9F-48DF-8E2F-89ED963452D6}" type="datetimeFigureOut">
              <a:rPr lang="en-US"/>
              <a:t>7/23/2025</a:t>
            </a:fld>
            <a:endParaRPr lang="en-US"/>
          </a:p>
        </p:txBody>
      </p:sp>
      <p:sp>
        <p:nvSpPr>
          <p:cNvPr id="5" name="Footer Placeholder 4">
            <a:extLst>
              <a:ext uri="{FF2B5EF4-FFF2-40B4-BE49-F238E27FC236}">
                <a16:creationId xmlns:a16="http://schemas.microsoft.com/office/drawing/2014/main" id="{667E6878-1DE9-903B-AE5D-2F5DF1838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3CA05-2ACC-3438-2FF9-7699D232A3F6}"/>
              </a:ext>
            </a:extLst>
          </p:cNvPr>
          <p:cNvSpPr>
            <a:spLocks noGrp="1"/>
          </p:cNvSpPr>
          <p:nvPr>
            <p:ph type="sldNum" sz="quarter" idx="12"/>
          </p:nvPr>
        </p:nvSpPr>
        <p:spPr/>
        <p:txBody>
          <a:bodyPr/>
          <a:lstStyle/>
          <a:p>
            <a:fld id="{D56224EA-D88C-4057-B981-5AEA892B7551}" type="slidenum">
              <a:rPr lang="en-US"/>
              <a:t>‹#›</a:t>
            </a:fld>
            <a:endParaRPr lang="en-US"/>
          </a:p>
        </p:txBody>
      </p:sp>
    </p:spTree>
    <p:extLst>
      <p:ext uri="{BB962C8B-B14F-4D97-AF65-F5344CB8AC3E}">
        <p14:creationId xmlns:p14="http://schemas.microsoft.com/office/powerpoint/2010/main" val="9428430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355437-9CD0-40BC-9293-3BEF1677FF58}" type="datetimeFigureOut">
              <a:rPr lang="en-IN"/>
              <a:t>23-07-2025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479355-1D1F-49F6-B759-24D880DD9927}" type="slidenum">
              <a:rPr lang="en-IN"/>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973936"/>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C0AC8D-1EBF-43EB-830B-820D452A043D}" type="datetimeFigureOut">
              <a:rPr lang="en-IN"/>
              <a:t>23-07-2025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DA87BD-930A-491D-A8B7-A64125D90700}" type="slidenum">
              <a:rPr lang="en-IN"/>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3342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443B20-1D62-F649-6AA0-3BB69E8AE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2B7D27-A85D-D461-D2D7-7DF737664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CAD29-430B-2CBF-2C44-78E0F2D37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37D9B-FD9F-48DF-8E2F-89ED963452D6}" type="datetimeFigureOut">
              <a:rPr lang="en-US"/>
              <a:t>7/23/2025</a:t>
            </a:fld>
            <a:endParaRPr lang="en-US"/>
          </a:p>
        </p:txBody>
      </p:sp>
      <p:sp>
        <p:nvSpPr>
          <p:cNvPr id="5" name="Footer Placeholder 4">
            <a:extLst>
              <a:ext uri="{FF2B5EF4-FFF2-40B4-BE49-F238E27FC236}">
                <a16:creationId xmlns:a16="http://schemas.microsoft.com/office/drawing/2014/main" id="{0814EC8C-72A5-5EFB-44CF-9D77B519B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03F35D-9EC0-2E1C-F1A3-CE0D7955A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224EA-D88C-4057-B981-5AEA892B7551}" type="slidenum">
              <a:rPr lang="en-US"/>
              <a:t>‹#›</a:t>
            </a:fld>
            <a:endParaRPr lang="en-US"/>
          </a:p>
        </p:txBody>
      </p:sp>
    </p:spTree>
    <p:extLst>
      <p:ext uri="{BB962C8B-B14F-4D97-AF65-F5344CB8AC3E}">
        <p14:creationId xmlns:p14="http://schemas.microsoft.com/office/powerpoint/2010/main" val="3566475014"/>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0261-5869-797F-2C98-23A2BD5357C9}"/>
              </a:ext>
            </a:extLst>
          </p:cNvPr>
          <p:cNvSpPr>
            <a:spLocks noGrp="1"/>
          </p:cNvSpPr>
          <p:nvPr>
            <p:ph type="title"/>
          </p:nvPr>
        </p:nvSpPr>
        <p:spPr/>
        <p:txBody>
          <a:bodyPr/>
          <a:lstStyle/>
          <a:p>
            <a:r>
              <a:rPr lang="en-US" dirty="0"/>
              <a:t>Service Marketing </a:t>
            </a:r>
            <a:endParaRPr lang="en-IN" dirty="0"/>
          </a:p>
        </p:txBody>
      </p:sp>
      <p:sp>
        <p:nvSpPr>
          <p:cNvPr id="3" name="Content Placeholder 2">
            <a:extLst>
              <a:ext uri="{FF2B5EF4-FFF2-40B4-BE49-F238E27FC236}">
                <a16:creationId xmlns:a16="http://schemas.microsoft.com/office/drawing/2014/main" id="{4EFAB2D8-1DB3-C6EA-866A-BC1FE54B7E4F}"/>
              </a:ext>
            </a:extLst>
          </p:cNvPr>
          <p:cNvSpPr>
            <a:spLocks noGrp="1"/>
          </p:cNvSpPr>
          <p:nvPr>
            <p:ph idx="1"/>
          </p:nvPr>
        </p:nvSpPr>
        <p:spPr/>
        <p:txBody>
          <a:bodyPr>
            <a:normAutofit/>
          </a:bodyPr>
          <a:lstStyle/>
          <a:p>
            <a:r>
              <a:rPr lang="en-US" sz="3600" dirty="0"/>
              <a:t>GSRTC Service </a:t>
            </a:r>
          </a:p>
          <a:p>
            <a:endParaRPr lang="en-US" sz="3600" dirty="0"/>
          </a:p>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Arial" panose="020B0604020202020204" pitchFamily="34" charset="0"/>
              </a:rPr>
              <a:t>Made by :</a:t>
            </a:r>
            <a:endParaRPr lang="en-IN" sz="3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457200" algn="l"/>
              </a:tabLst>
            </a:pPr>
            <a:r>
              <a:rPr lang="en-IN" sz="3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rPr>
              <a:t>Nisarg Godhani     </a:t>
            </a:r>
            <a:r>
              <a:rPr lang="en-IN" sz="3600" u="sng" kern="100" dirty="0">
                <a:solidFill>
                  <a:schemeClr val="tx1"/>
                </a:solidFill>
                <a:latin typeface="Calibri" panose="020F0502020204030204" pitchFamily="34" charset="0"/>
                <a:ea typeface="Calibri" panose="020F0502020204030204" pitchFamily="34" charset="0"/>
                <a:cs typeface="Arial" panose="020B0604020202020204" pitchFamily="34" charset="0"/>
              </a:rPr>
              <a:t>22bce096</a:t>
            </a:r>
            <a:endParaRPr lang="en-IN" sz="3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None/>
              <a:tabLst>
                <a:tab pos="457200" algn="l"/>
              </a:tabLst>
            </a:pPr>
            <a:endParaRPr lang="en-IN" sz="3600" dirty="0"/>
          </a:p>
        </p:txBody>
      </p:sp>
    </p:spTree>
    <p:extLst>
      <p:ext uri="{BB962C8B-B14F-4D97-AF65-F5344CB8AC3E}">
        <p14:creationId xmlns:p14="http://schemas.microsoft.com/office/powerpoint/2010/main" val="259793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9547-E3DE-5BD8-2C7D-663FC0626883}"/>
              </a:ext>
            </a:extLst>
          </p:cNvPr>
          <p:cNvSpPr>
            <a:spLocks noGrp="1"/>
          </p:cNvSpPr>
          <p:nvPr>
            <p:ph type="title"/>
          </p:nvPr>
        </p:nvSpPr>
        <p:spPr/>
        <p:txBody>
          <a:bodyPr/>
          <a:lstStyle/>
          <a:p>
            <a:r>
              <a:rPr lang="en-IN" dirty="0"/>
              <a:t>Chi-Square Test &amp; Cross Tabulation</a:t>
            </a:r>
          </a:p>
        </p:txBody>
      </p:sp>
      <p:sp>
        <p:nvSpPr>
          <p:cNvPr id="3" name="Content Placeholder 2">
            <a:extLst>
              <a:ext uri="{FF2B5EF4-FFF2-40B4-BE49-F238E27FC236}">
                <a16:creationId xmlns:a16="http://schemas.microsoft.com/office/drawing/2014/main" id="{6E2B744D-DAB4-EEAA-3860-99397B18DEB1}"/>
              </a:ext>
            </a:extLst>
          </p:cNvPr>
          <p:cNvSpPr>
            <a:spLocks noGrp="1"/>
          </p:cNvSpPr>
          <p:nvPr>
            <p:ph idx="1"/>
          </p:nvPr>
        </p:nvSpPr>
        <p:spPr>
          <a:xfrm>
            <a:off x="1097280" y="1845734"/>
            <a:ext cx="6178591" cy="4023360"/>
          </a:xfrm>
        </p:spPr>
        <p:txBody>
          <a:bodyPr/>
          <a:lstStyle/>
          <a:p>
            <a:pPr>
              <a:buNone/>
            </a:pPr>
            <a:r>
              <a:rPr lang="en-US" dirty="0"/>
              <a:t>Objective:</a:t>
            </a:r>
          </a:p>
          <a:p>
            <a:pPr>
              <a:buFont typeface="Arial" panose="020B0604020202020204" pitchFamily="34" charset="0"/>
              <a:buChar char="•"/>
            </a:pPr>
            <a:r>
              <a:rPr lang="en-US" dirty="0"/>
              <a:t>To examine the association between different demographic factors and service preferences using the Chi-Square test.</a:t>
            </a:r>
          </a:p>
          <a:p>
            <a:pPr>
              <a:buFont typeface="Arial" panose="020B0604020202020204" pitchFamily="34" charset="0"/>
              <a:buChar char="•"/>
            </a:pPr>
            <a:r>
              <a:rPr lang="en-US" dirty="0"/>
              <a:t>To determine whether variables like gender, age, income, and travel class preference are statistically related.</a:t>
            </a:r>
          </a:p>
          <a:p>
            <a:pPr>
              <a:buFont typeface="Arial" panose="020B0604020202020204" pitchFamily="34" charset="0"/>
              <a:buChar char="•"/>
            </a:pPr>
            <a:r>
              <a:rPr lang="en-US" dirty="0"/>
              <a:t>To analyze cross-tabulation results and derive meaningful insights into customer behavior.</a:t>
            </a:r>
          </a:p>
          <a:p>
            <a:endParaRPr lang="en-IN" dirty="0"/>
          </a:p>
        </p:txBody>
      </p:sp>
      <p:pic>
        <p:nvPicPr>
          <p:cNvPr id="5" name="Picture 4">
            <a:extLst>
              <a:ext uri="{FF2B5EF4-FFF2-40B4-BE49-F238E27FC236}">
                <a16:creationId xmlns:a16="http://schemas.microsoft.com/office/drawing/2014/main" id="{EB696D7E-167F-AC6A-69F4-CB7698904D16}"/>
              </a:ext>
            </a:extLst>
          </p:cNvPr>
          <p:cNvPicPr>
            <a:picLocks noChangeAspect="1"/>
          </p:cNvPicPr>
          <p:nvPr/>
        </p:nvPicPr>
        <p:blipFill>
          <a:blip r:embed="rId2"/>
          <a:stretch>
            <a:fillRect/>
          </a:stretch>
        </p:blipFill>
        <p:spPr>
          <a:xfrm>
            <a:off x="6568891" y="4336025"/>
            <a:ext cx="5623109" cy="2340105"/>
          </a:xfrm>
          <a:prstGeom prst="rect">
            <a:avLst/>
          </a:prstGeom>
        </p:spPr>
      </p:pic>
      <p:pic>
        <p:nvPicPr>
          <p:cNvPr id="7" name="Picture 6">
            <a:extLst>
              <a:ext uri="{FF2B5EF4-FFF2-40B4-BE49-F238E27FC236}">
                <a16:creationId xmlns:a16="http://schemas.microsoft.com/office/drawing/2014/main" id="{B0E556DA-80C7-E193-D38F-47F97874F630}"/>
              </a:ext>
            </a:extLst>
          </p:cNvPr>
          <p:cNvPicPr>
            <a:picLocks noChangeAspect="1"/>
          </p:cNvPicPr>
          <p:nvPr/>
        </p:nvPicPr>
        <p:blipFill>
          <a:blip r:embed="rId3"/>
          <a:stretch>
            <a:fillRect/>
          </a:stretch>
        </p:blipFill>
        <p:spPr>
          <a:xfrm>
            <a:off x="765356" y="4801657"/>
            <a:ext cx="4711211" cy="1408840"/>
          </a:xfrm>
          <a:prstGeom prst="rect">
            <a:avLst/>
          </a:prstGeom>
        </p:spPr>
      </p:pic>
      <p:pic>
        <p:nvPicPr>
          <p:cNvPr id="9" name="Picture 8">
            <a:extLst>
              <a:ext uri="{FF2B5EF4-FFF2-40B4-BE49-F238E27FC236}">
                <a16:creationId xmlns:a16="http://schemas.microsoft.com/office/drawing/2014/main" id="{3B4C3634-CDF9-3533-1D64-15A523D5416D}"/>
              </a:ext>
            </a:extLst>
          </p:cNvPr>
          <p:cNvPicPr>
            <a:picLocks noChangeAspect="1"/>
          </p:cNvPicPr>
          <p:nvPr/>
        </p:nvPicPr>
        <p:blipFill>
          <a:blip r:embed="rId4"/>
          <a:stretch>
            <a:fillRect/>
          </a:stretch>
        </p:blipFill>
        <p:spPr>
          <a:xfrm>
            <a:off x="7275871" y="2015265"/>
            <a:ext cx="4447278" cy="1842149"/>
          </a:xfrm>
          <a:prstGeom prst="rect">
            <a:avLst/>
          </a:prstGeom>
        </p:spPr>
      </p:pic>
    </p:spTree>
    <p:extLst>
      <p:ext uri="{BB962C8B-B14F-4D97-AF65-F5344CB8AC3E}">
        <p14:creationId xmlns:p14="http://schemas.microsoft.com/office/powerpoint/2010/main" val="118933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4737-0028-9764-1B8B-65112DC1F8E0}"/>
              </a:ext>
            </a:extLst>
          </p:cNvPr>
          <p:cNvSpPr>
            <a:spLocks noGrp="1"/>
          </p:cNvSpPr>
          <p:nvPr>
            <p:ph type="ctrTitle"/>
          </p:nvPr>
        </p:nvSpPr>
        <p:spPr>
          <a:xfrm>
            <a:off x="3412132" y="758952"/>
            <a:ext cx="5775468" cy="1143000"/>
          </a:xfrm>
        </p:spPr>
        <p:txBody>
          <a:bodyPr>
            <a:normAutofit fontScale="90000"/>
          </a:bodyPr>
          <a:lstStyle/>
          <a:p>
            <a:r>
              <a:rPr lang="en-IN" sz="6000" dirty="0"/>
              <a:t>Chi-Square Test</a:t>
            </a:r>
            <a:br>
              <a:rPr lang="en-IN" sz="2400" b="1" dirty="0">
                <a:latin typeface="Arial" panose="020B0604020202020204" pitchFamily="34" charset="0"/>
                <a:cs typeface="Arial" panose="020B0604020202020204" pitchFamily="34" charset="0"/>
              </a:rPr>
            </a:br>
            <a:endParaRPr lang="en-IN" sz="6000" dirty="0"/>
          </a:p>
        </p:txBody>
      </p:sp>
      <p:pic>
        <p:nvPicPr>
          <p:cNvPr id="3074" name="Picture 2">
            <a:extLst>
              <a:ext uri="{FF2B5EF4-FFF2-40B4-BE49-F238E27FC236}">
                <a16:creationId xmlns:a16="http://schemas.microsoft.com/office/drawing/2014/main" id="{10A0DB32-9A49-E174-D768-D96CE6E05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41" y="1588595"/>
            <a:ext cx="5953125" cy="3438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FF0A67-167D-7488-8651-AED0ABD7623A}"/>
              </a:ext>
            </a:extLst>
          </p:cNvPr>
          <p:cNvSpPr txBox="1"/>
          <p:nvPr/>
        </p:nvSpPr>
        <p:spPr>
          <a:xfrm>
            <a:off x="6459793" y="1588595"/>
            <a:ext cx="4739148" cy="5847755"/>
          </a:xfrm>
          <a:prstGeom prst="rect">
            <a:avLst/>
          </a:prstGeom>
          <a:noFill/>
        </p:spPr>
        <p:txBody>
          <a:bodyPr wrap="square">
            <a:spAutoFit/>
          </a:bodyPr>
          <a:lstStyle/>
          <a:p>
            <a:pPr rtl="0">
              <a:spcBef>
                <a:spcPts val="1200"/>
              </a:spcBef>
              <a:spcAft>
                <a:spcPts val="1200"/>
              </a:spcAft>
              <a:buNone/>
            </a:pPr>
            <a:r>
              <a:rPr lang="en-US" sz="1800" b="0" i="0" u="none" strike="noStrike" dirty="0">
                <a:solidFill>
                  <a:srgbClr val="000000"/>
                </a:solidFill>
                <a:effectLst/>
                <a:latin typeface="Arial" panose="020B0604020202020204" pitchFamily="34" charset="0"/>
              </a:rPr>
              <a:t>Result analysis :</a:t>
            </a:r>
            <a:endParaRPr lang="en-US" b="0" dirty="0">
              <a:effectLst/>
            </a:endParaRPr>
          </a:p>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The crosstabulation shows that younger age groups (&lt;20 and 20 to &lt;40) prefer the mobile app (49.0% and 42.2%, respectively), while older age groups (40 to 60 and &gt;60) prefer the online website (45.5% and 44.4%, respectively). The Pearson Chi-Square (p=0.270) and Likelihood Ratio (p=0.266) tests indicate no significant overall association between age and booking method. However, the Linear-by-Linear Association (p=0.015) suggests a significant linear trend, with older individuals favoring online and ticket counter bookings more than younger individuals.</a:t>
            </a:r>
            <a:endParaRPr lang="en-US" b="0" dirty="0">
              <a:effectLst/>
            </a:endParaRPr>
          </a:p>
          <a:p>
            <a:pPr rtl="0">
              <a:spcBef>
                <a:spcPts val="1200"/>
              </a:spcBef>
              <a:spcAft>
                <a:spcPts val="1200"/>
              </a:spcAft>
              <a:buNone/>
            </a:pPr>
            <a:r>
              <a:rPr lang="en-US" sz="1800" b="0" i="0" u="none" strike="noStrike" dirty="0">
                <a:solidFill>
                  <a:srgbClr val="000000"/>
                </a:solidFill>
                <a:effectLst/>
                <a:latin typeface="Arial" panose="020B0604020202020204" pitchFamily="34" charset="0"/>
              </a:rPr>
              <a:t> </a:t>
            </a:r>
            <a:endParaRPr lang="en-US" b="0" dirty="0">
              <a:effectLst/>
            </a:endParaRPr>
          </a:p>
          <a:p>
            <a:pPr>
              <a:buNone/>
            </a:pPr>
            <a:br>
              <a:rPr lang="en-US" b="0" dirty="0">
                <a:effectLst/>
              </a:rPr>
            </a:br>
            <a:endParaRPr lang="en-IN" dirty="0"/>
          </a:p>
        </p:txBody>
      </p:sp>
    </p:spTree>
    <p:extLst>
      <p:ext uri="{BB962C8B-B14F-4D97-AF65-F5344CB8AC3E}">
        <p14:creationId xmlns:p14="http://schemas.microsoft.com/office/powerpoint/2010/main" val="393658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A194-81E0-64BD-CEC9-2F26379937C0}"/>
              </a:ext>
            </a:extLst>
          </p:cNvPr>
          <p:cNvSpPr>
            <a:spLocks noGrp="1"/>
          </p:cNvSpPr>
          <p:nvPr>
            <p:ph type="ctrTitle"/>
          </p:nvPr>
        </p:nvSpPr>
        <p:spPr>
          <a:xfrm>
            <a:off x="2750306" y="93796"/>
            <a:ext cx="6757890" cy="1846597"/>
          </a:xfrm>
        </p:spPr>
        <p:txBody>
          <a:bodyPr>
            <a:noAutofit/>
          </a:bodyPr>
          <a:lstStyle/>
          <a:p>
            <a:pPr algn="ctr"/>
            <a:r>
              <a:rPr lang="en-IN" sz="4800" dirty="0"/>
              <a:t>Chi-Square Test</a:t>
            </a:r>
            <a:br>
              <a:rPr lang="en-IN" sz="1800" b="1" dirty="0">
                <a:latin typeface="Arial" panose="020B0604020202020204" pitchFamily="34" charset="0"/>
                <a:cs typeface="Arial" panose="020B0604020202020204" pitchFamily="34" charset="0"/>
              </a:rPr>
            </a:br>
            <a:endParaRPr lang="en-IN" sz="4800" dirty="0"/>
          </a:p>
        </p:txBody>
      </p:sp>
      <p:pic>
        <p:nvPicPr>
          <p:cNvPr id="4098" name="Picture 2">
            <a:extLst>
              <a:ext uri="{FF2B5EF4-FFF2-40B4-BE49-F238E27FC236}">
                <a16:creationId xmlns:a16="http://schemas.microsoft.com/office/drawing/2014/main" id="{DBEDDFC2-FE4E-2017-40E3-E8E12A28E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14" y="1588595"/>
            <a:ext cx="5070832" cy="3438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E41AEF-C008-17B9-285B-096AF4A5383F}"/>
              </a:ext>
            </a:extLst>
          </p:cNvPr>
          <p:cNvSpPr txBox="1"/>
          <p:nvPr/>
        </p:nvSpPr>
        <p:spPr>
          <a:xfrm>
            <a:off x="5860025" y="1588595"/>
            <a:ext cx="5830530" cy="5016758"/>
          </a:xfrm>
          <a:prstGeom prst="rect">
            <a:avLst/>
          </a:prstGeom>
          <a:noFill/>
        </p:spPr>
        <p:txBody>
          <a:bodyPr wrap="square">
            <a:spAutoFit/>
          </a:bodyPr>
          <a:lstStyle/>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The crosstabulation shows that individuals across all income groups most frequently use GSRTC services "a few times per month," with the percentage (43.7%) in the &lt;2 lakh income group. The chi-square tests (Pearson Chi-Square p=0.211, Likelihood Ratio p=0.178, Linear-by-Linear Association p=0.806) indicate no significant association or linear relationship between personal annual income and the frequency of using GSRTC services. The observed differences in usage frequency are likely due to random variation rather than income level.</a:t>
            </a:r>
            <a:endParaRPr lang="en-US" b="0" dirty="0">
              <a:effectLst/>
            </a:endParaRPr>
          </a:p>
          <a:p>
            <a:pPr indent="457200" rtl="0">
              <a:spcBef>
                <a:spcPts val="1200"/>
              </a:spcBef>
              <a:spcAft>
                <a:spcPts val="1200"/>
              </a:spcAft>
              <a:buNone/>
            </a:pPr>
            <a:r>
              <a:rPr lang="en-US" sz="1800" b="1" i="0" u="none" strike="noStrike" dirty="0">
                <a:solidFill>
                  <a:srgbClr val="000000"/>
                </a:solidFill>
                <a:effectLst/>
                <a:latin typeface="Arial" panose="020B0604020202020204" pitchFamily="34" charset="0"/>
              </a:rPr>
              <a:t> </a:t>
            </a:r>
            <a:endParaRPr lang="en-US" b="0" dirty="0">
              <a:effectLst/>
            </a:endParaRPr>
          </a:p>
          <a:p>
            <a:pPr indent="457200" rtl="0">
              <a:spcBef>
                <a:spcPts val="1200"/>
              </a:spcBef>
              <a:spcAft>
                <a:spcPts val="1200"/>
              </a:spcAft>
              <a:buNone/>
            </a:pPr>
            <a:r>
              <a:rPr lang="en-US" sz="1800" b="1" i="0" u="none" strike="noStrike" dirty="0">
                <a:solidFill>
                  <a:srgbClr val="000000"/>
                </a:solidFill>
                <a:effectLst/>
                <a:latin typeface="Arial" panose="020B0604020202020204" pitchFamily="34" charset="0"/>
              </a:rPr>
              <a:t> </a:t>
            </a:r>
            <a:endParaRPr lang="en-US" b="0" dirty="0">
              <a:effectLst/>
            </a:endParaRPr>
          </a:p>
          <a:p>
            <a:pPr>
              <a:buNone/>
            </a:pPr>
            <a:br>
              <a:rPr lang="en-US" b="0" dirty="0">
                <a:effectLst/>
              </a:rPr>
            </a:br>
            <a:endParaRPr lang="en-IN" dirty="0"/>
          </a:p>
        </p:txBody>
      </p:sp>
    </p:spTree>
    <p:extLst>
      <p:ext uri="{BB962C8B-B14F-4D97-AF65-F5344CB8AC3E}">
        <p14:creationId xmlns:p14="http://schemas.microsoft.com/office/powerpoint/2010/main" val="367320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9027-1C75-062B-4910-1D26BCC1126C}"/>
              </a:ext>
            </a:extLst>
          </p:cNvPr>
          <p:cNvSpPr>
            <a:spLocks noGrp="1"/>
          </p:cNvSpPr>
          <p:nvPr>
            <p:ph type="title"/>
          </p:nvPr>
        </p:nvSpPr>
        <p:spPr/>
        <p:txBody>
          <a:bodyPr/>
          <a:lstStyle/>
          <a:p>
            <a:r>
              <a:rPr lang="en-IN" dirty="0"/>
              <a:t>ANOVA (Analysis of Variance)</a:t>
            </a:r>
          </a:p>
        </p:txBody>
      </p:sp>
      <p:sp>
        <p:nvSpPr>
          <p:cNvPr id="3" name="Content Placeholder 2">
            <a:extLst>
              <a:ext uri="{FF2B5EF4-FFF2-40B4-BE49-F238E27FC236}">
                <a16:creationId xmlns:a16="http://schemas.microsoft.com/office/drawing/2014/main" id="{2D44AECA-D803-98B4-B608-D2FF8926BC6E}"/>
              </a:ext>
            </a:extLst>
          </p:cNvPr>
          <p:cNvSpPr>
            <a:spLocks noGrp="1"/>
          </p:cNvSpPr>
          <p:nvPr>
            <p:ph idx="1"/>
          </p:nvPr>
        </p:nvSpPr>
        <p:spPr>
          <a:xfrm>
            <a:off x="310699" y="1737360"/>
            <a:ext cx="4998720" cy="4023360"/>
          </a:xfrm>
        </p:spPr>
        <p:txBody>
          <a:bodyPr/>
          <a:lstStyle/>
          <a:p>
            <a:pPr>
              <a:buNone/>
            </a:pPr>
            <a:r>
              <a:rPr lang="en-US" dirty="0"/>
              <a:t>Objective:</a:t>
            </a:r>
          </a:p>
          <a:p>
            <a:pPr>
              <a:buFont typeface="Arial" panose="020B0604020202020204" pitchFamily="34" charset="0"/>
              <a:buChar char="•"/>
            </a:pPr>
            <a:r>
              <a:rPr lang="en-US" dirty="0"/>
              <a:t>To determine whether there are statistically significant differences in overall satisfaction across various groups (e.g., age, income, occupation, travel class).</a:t>
            </a:r>
          </a:p>
          <a:p>
            <a:pPr>
              <a:buFont typeface="Arial" panose="020B0604020202020204" pitchFamily="34" charset="0"/>
              <a:buChar char="•"/>
            </a:pPr>
            <a:r>
              <a:rPr lang="en-US" dirty="0"/>
              <a:t>To use F-statistics and p-values to assess variations in service perception among different passenger segments.</a:t>
            </a:r>
          </a:p>
          <a:p>
            <a:pPr>
              <a:buFont typeface="Arial" panose="020B0604020202020204" pitchFamily="34" charset="0"/>
              <a:buChar char="•"/>
            </a:pPr>
            <a:r>
              <a:rPr lang="en-US" dirty="0"/>
              <a:t>To interpret the results and identify key factors influencing satisfaction levels within GSRTC services.</a:t>
            </a:r>
          </a:p>
          <a:p>
            <a:endParaRPr lang="en-IN" dirty="0"/>
          </a:p>
        </p:txBody>
      </p:sp>
      <p:pic>
        <p:nvPicPr>
          <p:cNvPr id="5" name="Picture 4">
            <a:extLst>
              <a:ext uri="{FF2B5EF4-FFF2-40B4-BE49-F238E27FC236}">
                <a16:creationId xmlns:a16="http://schemas.microsoft.com/office/drawing/2014/main" id="{B127F7BC-27BB-946C-9704-3E178B4115F7}"/>
              </a:ext>
            </a:extLst>
          </p:cNvPr>
          <p:cNvPicPr>
            <a:picLocks noChangeAspect="1"/>
          </p:cNvPicPr>
          <p:nvPr/>
        </p:nvPicPr>
        <p:blipFill>
          <a:blip r:embed="rId2"/>
          <a:stretch>
            <a:fillRect/>
          </a:stretch>
        </p:blipFill>
        <p:spPr>
          <a:xfrm>
            <a:off x="6459793" y="2270539"/>
            <a:ext cx="5038141" cy="1158461"/>
          </a:xfrm>
          <a:prstGeom prst="rect">
            <a:avLst/>
          </a:prstGeom>
        </p:spPr>
      </p:pic>
      <p:pic>
        <p:nvPicPr>
          <p:cNvPr id="7" name="Picture 6">
            <a:extLst>
              <a:ext uri="{FF2B5EF4-FFF2-40B4-BE49-F238E27FC236}">
                <a16:creationId xmlns:a16="http://schemas.microsoft.com/office/drawing/2014/main" id="{942562FE-C319-EF55-6738-D45688DA290B}"/>
              </a:ext>
            </a:extLst>
          </p:cNvPr>
          <p:cNvPicPr>
            <a:picLocks noChangeAspect="1"/>
          </p:cNvPicPr>
          <p:nvPr/>
        </p:nvPicPr>
        <p:blipFill>
          <a:blip r:embed="rId3"/>
          <a:stretch>
            <a:fillRect/>
          </a:stretch>
        </p:blipFill>
        <p:spPr>
          <a:xfrm>
            <a:off x="5417820" y="3903700"/>
            <a:ext cx="5668786" cy="2433881"/>
          </a:xfrm>
          <a:prstGeom prst="rect">
            <a:avLst/>
          </a:prstGeom>
        </p:spPr>
      </p:pic>
    </p:spTree>
    <p:extLst>
      <p:ext uri="{BB962C8B-B14F-4D97-AF65-F5344CB8AC3E}">
        <p14:creationId xmlns:p14="http://schemas.microsoft.com/office/powerpoint/2010/main" val="2060957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9160-6694-D07A-9DC1-BB975AA670F0}"/>
              </a:ext>
            </a:extLst>
          </p:cNvPr>
          <p:cNvSpPr>
            <a:spLocks noGrp="1"/>
          </p:cNvSpPr>
          <p:nvPr>
            <p:ph type="ctrTitle"/>
          </p:nvPr>
        </p:nvSpPr>
        <p:spPr>
          <a:xfrm>
            <a:off x="2736317" y="484500"/>
            <a:ext cx="6719365" cy="774880"/>
          </a:xfrm>
        </p:spPr>
        <p:txBody>
          <a:bodyPr>
            <a:noAutofit/>
          </a:bodyPr>
          <a:lstStyle/>
          <a:p>
            <a:r>
              <a:rPr lang="en-IN" sz="4000" dirty="0"/>
              <a:t>ANOVA (Analysis of Variance)</a:t>
            </a:r>
          </a:p>
        </p:txBody>
      </p:sp>
      <p:sp>
        <p:nvSpPr>
          <p:cNvPr id="5" name="TextBox 4">
            <a:extLst>
              <a:ext uri="{FF2B5EF4-FFF2-40B4-BE49-F238E27FC236}">
                <a16:creationId xmlns:a16="http://schemas.microsoft.com/office/drawing/2014/main" id="{17111108-17EE-43FC-2416-4413DFC94BB6}"/>
              </a:ext>
            </a:extLst>
          </p:cNvPr>
          <p:cNvSpPr txBox="1"/>
          <p:nvPr/>
        </p:nvSpPr>
        <p:spPr>
          <a:xfrm>
            <a:off x="837619" y="4420762"/>
            <a:ext cx="9808839" cy="2646878"/>
          </a:xfrm>
          <a:prstGeom prst="rect">
            <a:avLst/>
          </a:prstGeom>
          <a:noFill/>
        </p:spPr>
        <p:txBody>
          <a:bodyPr wrap="square">
            <a:spAutoFit/>
          </a:bodyPr>
          <a:lstStyle/>
          <a:p>
            <a:pPr rtl="0">
              <a:spcBef>
                <a:spcPts val="1200"/>
              </a:spcBef>
              <a:spcAft>
                <a:spcPts val="1200"/>
              </a:spcAft>
              <a:buNone/>
            </a:pPr>
            <a:r>
              <a:rPr lang="en-US" sz="1800" b="0" i="0" u="none" strike="noStrike" dirty="0">
                <a:solidFill>
                  <a:srgbClr val="000000"/>
                </a:solidFill>
                <a:effectLst/>
                <a:latin typeface="Arial" panose="020B0604020202020204" pitchFamily="34" charset="0"/>
              </a:rPr>
              <a:t>Combined Conclusion:</a:t>
            </a:r>
            <a:endParaRPr lang="en-US" b="0" dirty="0">
              <a:effectLst/>
            </a:endParaRPr>
          </a:p>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The ANOVA results indicate that the income groups do not differ significantly in terms of overall satisfaction.</a:t>
            </a:r>
            <a:endParaRPr lang="en-US" b="0" dirty="0">
              <a:effectLst/>
            </a:endParaRPr>
          </a:p>
          <a:p>
            <a:pPr rtl="0">
              <a:spcAft>
                <a:spcPts val="1200"/>
              </a:spcAft>
              <a:buNone/>
            </a:pPr>
            <a:r>
              <a:rPr lang="en-US" sz="1800" b="0" i="0" u="none" strike="noStrike" dirty="0">
                <a:solidFill>
                  <a:srgbClr val="000000"/>
                </a:solidFill>
                <a:effectLst/>
                <a:latin typeface="Arial" panose="020B0604020202020204" pitchFamily="34" charset="0"/>
              </a:rPr>
              <a:t>Final Interpretation: The null hypothesis is not rejected, suggesting that any differences in satisfaction levels among the income groups are not statistically significant.</a:t>
            </a:r>
            <a:endParaRPr lang="en-US" b="0" dirty="0">
              <a:effectLst/>
            </a:endParaRPr>
          </a:p>
          <a:p>
            <a:pPr>
              <a:buNone/>
            </a:pPr>
            <a:br>
              <a:rPr lang="en-US" dirty="0"/>
            </a:br>
            <a:endParaRPr lang="en-IN" dirty="0"/>
          </a:p>
        </p:txBody>
      </p:sp>
      <p:pic>
        <p:nvPicPr>
          <p:cNvPr id="5122" name="Picture 2">
            <a:extLst>
              <a:ext uri="{FF2B5EF4-FFF2-40B4-BE49-F238E27FC236}">
                <a16:creationId xmlns:a16="http://schemas.microsoft.com/office/drawing/2014/main" id="{060EEAF2-957C-01F7-1EAB-C82B6B54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325" y="1649446"/>
            <a:ext cx="759142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0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8C670B8-96FA-A017-A04B-812430790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368" y="235843"/>
            <a:ext cx="9666954" cy="638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1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47BA-D5DF-50EB-7D21-9249AA30FA17}"/>
              </a:ext>
            </a:extLst>
          </p:cNvPr>
          <p:cNvSpPr>
            <a:spLocks noGrp="1"/>
          </p:cNvSpPr>
          <p:nvPr>
            <p:ph type="title"/>
          </p:nvPr>
        </p:nvSpPr>
        <p:spPr>
          <a:xfrm>
            <a:off x="838200" y="365125"/>
            <a:ext cx="5782056" cy="1325563"/>
          </a:xfrm>
        </p:spPr>
        <p:txBody>
          <a:bodyPr>
            <a:normAutofit/>
          </a:bodyPr>
          <a:lstStyle/>
          <a:p>
            <a:r>
              <a:rPr lang="en-IN" sz="4000" b="1" kern="100" dirty="0">
                <a:effectLst/>
                <a:latin typeface="Calibri" panose="020F0502020204030204" pitchFamily="34" charset="0"/>
                <a:ea typeface="Calibri" panose="020F0502020204030204" pitchFamily="34" charset="0"/>
                <a:cs typeface="Arial" panose="020B0604020202020204" pitchFamily="34" charset="0"/>
              </a:rPr>
              <a:t>Regression</a:t>
            </a:r>
            <a:endParaRPr lang="en-US" sz="7200" dirty="0"/>
          </a:p>
        </p:txBody>
      </p:sp>
      <p:sp>
        <p:nvSpPr>
          <p:cNvPr id="3" name="Content Placeholder 2">
            <a:extLst>
              <a:ext uri="{FF2B5EF4-FFF2-40B4-BE49-F238E27FC236}">
                <a16:creationId xmlns:a16="http://schemas.microsoft.com/office/drawing/2014/main" id="{E0391725-57B6-50F7-81C3-F61FA45642EE}"/>
              </a:ext>
            </a:extLst>
          </p:cNvPr>
          <p:cNvSpPr>
            <a:spLocks noGrp="1"/>
          </p:cNvSpPr>
          <p:nvPr>
            <p:ph idx="1"/>
          </p:nvPr>
        </p:nvSpPr>
        <p:spPr>
          <a:xfrm>
            <a:off x="838200" y="1825625"/>
            <a:ext cx="5599176" cy="4351338"/>
          </a:xfrm>
        </p:spPr>
        <p:txBody>
          <a:bodyPr>
            <a:normAutofit fontScale="62500" lnSpcReduction="20000"/>
          </a:bodyPr>
          <a:lstStyle/>
          <a:p>
            <a:pPr marL="0" indent="0">
              <a:buNone/>
            </a:pPr>
            <a:r>
              <a:rPr lang="en-US" sz="3600" b="1" dirty="0"/>
              <a:t>   Final Findings and Results:</a:t>
            </a:r>
          </a:p>
          <a:p>
            <a:endParaRPr lang="en-US" dirty="0"/>
          </a:p>
          <a:p>
            <a:pPr algn="l"/>
            <a:r>
              <a:rPr lang="en-US" dirty="0"/>
              <a:t>The regression model, including Reliability, Tangibles, Empathy, Assurance, and Responsiveness, significantly predicts Overall Satisfaction (p &lt; 0.001) but explains only 14.2% (R² = 0.142) of its variance. Among the factors, Reliability and Responsiveness show the strongest correlation with Satisfaction. The ANOVA test confirms the model's statistical significance (F = 6.532, p &lt; 0.001), meaning at least one variable significantly affects satisfaction. The correlation matrix reveals that Empathy (0.761), Reliability (0.718), and Assurance (0.674) are the most influential service dimensions. These findings suggest that enhancing Reliability and Responsiveness will have the most significant impact on improving customer satisfaction at GSRTC.</a:t>
            </a:r>
          </a:p>
          <a:p>
            <a:endParaRPr lang="en-US" dirty="0"/>
          </a:p>
        </p:txBody>
      </p:sp>
      <p:pic>
        <p:nvPicPr>
          <p:cNvPr id="4" name="Picture 3">
            <a:extLst>
              <a:ext uri="{FF2B5EF4-FFF2-40B4-BE49-F238E27FC236}">
                <a16:creationId xmlns:a16="http://schemas.microsoft.com/office/drawing/2014/main" id="{AAC5DE0B-3223-0680-0DE1-8BE51776E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870" y="38100"/>
            <a:ext cx="3057525" cy="1657350"/>
          </a:xfrm>
          <a:prstGeom prst="rect">
            <a:avLst/>
          </a:prstGeom>
        </p:spPr>
      </p:pic>
      <p:pic>
        <p:nvPicPr>
          <p:cNvPr id="5" name="Picture 4">
            <a:extLst>
              <a:ext uri="{FF2B5EF4-FFF2-40B4-BE49-F238E27FC236}">
                <a16:creationId xmlns:a16="http://schemas.microsoft.com/office/drawing/2014/main" id="{E7CFF52D-C47E-2649-A40F-0F2581622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7595" y="1768221"/>
            <a:ext cx="3733800" cy="1285875"/>
          </a:xfrm>
          <a:prstGeom prst="rect">
            <a:avLst/>
          </a:prstGeom>
        </p:spPr>
      </p:pic>
      <p:pic>
        <p:nvPicPr>
          <p:cNvPr id="6" name="Picture 5">
            <a:extLst>
              <a:ext uri="{FF2B5EF4-FFF2-40B4-BE49-F238E27FC236}">
                <a16:creationId xmlns:a16="http://schemas.microsoft.com/office/drawing/2014/main" id="{66F49080-C487-7C14-83D4-A116FA288214}"/>
              </a:ext>
            </a:extLst>
          </p:cNvPr>
          <p:cNvPicPr>
            <a:picLocks noChangeAspect="1"/>
          </p:cNvPicPr>
          <p:nvPr/>
        </p:nvPicPr>
        <p:blipFill>
          <a:blip r:embed="rId4">
            <a:extLst>
              <a:ext uri="{28A0092B-C50C-407E-A947-70E740481C1C}">
                <a14:useLocalDpi xmlns:a14="http://schemas.microsoft.com/office/drawing/2010/main" val="0"/>
              </a:ext>
            </a:extLst>
          </a:blip>
          <a:srcRect r="15339"/>
          <a:stretch/>
        </p:blipFill>
        <p:spPr>
          <a:xfrm>
            <a:off x="7367713" y="3126867"/>
            <a:ext cx="4563682" cy="3562350"/>
          </a:xfrm>
          <a:prstGeom prst="rect">
            <a:avLst/>
          </a:prstGeom>
        </p:spPr>
      </p:pic>
    </p:spTree>
    <p:extLst>
      <p:ext uri="{BB962C8B-B14F-4D97-AF65-F5344CB8AC3E}">
        <p14:creationId xmlns:p14="http://schemas.microsoft.com/office/powerpoint/2010/main" val="73278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5B46-1EF8-61A5-ED7A-548172C67A2E}"/>
              </a:ext>
            </a:extLst>
          </p:cNvPr>
          <p:cNvSpPr>
            <a:spLocks noGrp="1"/>
          </p:cNvSpPr>
          <p:nvPr>
            <p:ph type="title"/>
          </p:nvPr>
        </p:nvSpPr>
        <p:spPr/>
        <p:txBody>
          <a:bodyPr/>
          <a:lstStyle/>
          <a:p>
            <a:r>
              <a:rPr lang="en-IN" b="1" dirty="0"/>
              <a:t>Perception vs Expectation Analysis</a:t>
            </a:r>
            <a:br>
              <a:rPr lang="en-IN" b="1" dirty="0"/>
            </a:br>
            <a:endParaRPr lang="en-IN" dirty="0"/>
          </a:p>
        </p:txBody>
      </p:sp>
      <p:sp>
        <p:nvSpPr>
          <p:cNvPr id="3" name="Content Placeholder 2">
            <a:extLst>
              <a:ext uri="{FF2B5EF4-FFF2-40B4-BE49-F238E27FC236}">
                <a16:creationId xmlns:a16="http://schemas.microsoft.com/office/drawing/2014/main" id="{702F56DB-32E5-A30C-9C9E-BB9DA19C38BC}"/>
              </a:ext>
            </a:extLst>
          </p:cNvPr>
          <p:cNvSpPr>
            <a:spLocks noGrp="1"/>
          </p:cNvSpPr>
          <p:nvPr>
            <p:ph idx="1"/>
          </p:nvPr>
        </p:nvSpPr>
        <p:spPr/>
        <p:txBody>
          <a:bodyPr/>
          <a:lstStyle/>
          <a:p>
            <a:endParaRPr lang="en-US" b="1" dirty="0"/>
          </a:p>
          <a:p>
            <a:pPr>
              <a:buFont typeface="Wingdings" panose="05000000000000000000" pitchFamily="2" charset="2"/>
              <a:buChar char="q"/>
            </a:pPr>
            <a:r>
              <a:rPr lang="en-US" b="1" dirty="0"/>
              <a:t>Analysis of Customer Perception vs Expectation</a:t>
            </a:r>
          </a:p>
          <a:p>
            <a:r>
              <a:rPr lang="en-US" dirty="0"/>
              <a:t>The study evaluated the service quality of Gujarat State Road Transport Corporation (GSRTC) using the SERVQUAL model, which measures gaps between customer expectations and perceptions. The analysis focused on five dimensions: Reliability, Responsiveness, Assurance, Empathy, and Tangibles.</a:t>
            </a:r>
          </a:p>
          <a:p>
            <a:endParaRPr lang="en-IN" dirty="0"/>
          </a:p>
        </p:txBody>
      </p:sp>
    </p:spTree>
    <p:extLst>
      <p:ext uri="{BB962C8B-B14F-4D97-AF65-F5344CB8AC3E}">
        <p14:creationId xmlns:p14="http://schemas.microsoft.com/office/powerpoint/2010/main" val="413944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F5B1-F809-466C-3DDD-0396046C2560}"/>
              </a:ext>
            </a:extLst>
          </p:cNvPr>
          <p:cNvSpPr>
            <a:spLocks noGrp="1"/>
          </p:cNvSpPr>
          <p:nvPr>
            <p:ph type="ctrTitle"/>
          </p:nvPr>
        </p:nvSpPr>
        <p:spPr>
          <a:xfrm>
            <a:off x="1097280" y="758952"/>
            <a:ext cx="10058400" cy="1463040"/>
          </a:xfrm>
        </p:spPr>
        <p:txBody>
          <a:bodyPr>
            <a:normAutofit fontScale="90000"/>
          </a:bodyPr>
          <a:lstStyle/>
          <a:p>
            <a:r>
              <a:rPr lang="en-IN" sz="6000" b="1" dirty="0"/>
              <a:t>Key Findings</a:t>
            </a:r>
            <a:br>
              <a:rPr lang="en-IN" sz="6000" b="1" dirty="0"/>
            </a:br>
            <a:endParaRPr lang="en-IN" sz="6000" dirty="0"/>
          </a:p>
        </p:txBody>
      </p:sp>
      <p:sp>
        <p:nvSpPr>
          <p:cNvPr id="3" name="Subtitle 2">
            <a:extLst>
              <a:ext uri="{FF2B5EF4-FFF2-40B4-BE49-F238E27FC236}">
                <a16:creationId xmlns:a16="http://schemas.microsoft.com/office/drawing/2014/main" id="{A8F86C11-3E94-C4B8-AACC-73F3A3E481A2}"/>
              </a:ext>
            </a:extLst>
          </p:cNvPr>
          <p:cNvSpPr>
            <a:spLocks noGrp="1"/>
          </p:cNvSpPr>
          <p:nvPr>
            <p:ph type="subTitle" idx="1"/>
          </p:nvPr>
        </p:nvSpPr>
        <p:spPr>
          <a:xfrm>
            <a:off x="1100051" y="1764792"/>
            <a:ext cx="10058400" cy="3833828"/>
          </a:xfrm>
        </p:spPr>
        <p:txBody>
          <a:bodyPr>
            <a:normAutofit fontScale="85000" lnSpcReduction="20000"/>
          </a:bodyPr>
          <a:lstStyle/>
          <a:p>
            <a:pPr>
              <a:buFont typeface="Arial" panose="020B0604020202020204" pitchFamily="34" charset="0"/>
              <a:buChar char="•"/>
            </a:pPr>
            <a:r>
              <a:rPr lang="en-US" b="1" dirty="0"/>
              <a:t>Reliability (3.32/5)</a:t>
            </a:r>
            <a:r>
              <a:rPr lang="en-US" dirty="0"/>
              <a:t> – Customers find GSRTC moderately reliable, but delays, schedule inconsistencies, and poor communication affect trust.</a:t>
            </a:r>
          </a:p>
          <a:p>
            <a:pPr>
              <a:buFont typeface="Arial" panose="020B0604020202020204" pitchFamily="34" charset="0"/>
              <a:buChar char="•"/>
            </a:pPr>
            <a:r>
              <a:rPr lang="en-US" b="1" dirty="0"/>
              <a:t>Responsiveness (3.27/5)</a:t>
            </a:r>
            <a:r>
              <a:rPr lang="en-US" dirty="0"/>
              <a:t> – While staff provides occasional prompt service, improvements are needed in handling customer concerns efficiently.</a:t>
            </a:r>
          </a:p>
          <a:p>
            <a:pPr>
              <a:buFont typeface="Arial" panose="020B0604020202020204" pitchFamily="34" charset="0"/>
              <a:buChar char="•"/>
            </a:pPr>
            <a:r>
              <a:rPr lang="en-US" b="1" dirty="0"/>
              <a:t>Assurance (3.35/5)</a:t>
            </a:r>
            <a:r>
              <a:rPr lang="en-US" dirty="0"/>
              <a:t> – Passengers generally feel safe, though inconsistent staff behavior affects confidence.</a:t>
            </a:r>
          </a:p>
          <a:p>
            <a:pPr>
              <a:buFont typeface="Arial" panose="020B0604020202020204" pitchFamily="34" charset="0"/>
              <a:buChar char="•"/>
            </a:pPr>
            <a:r>
              <a:rPr lang="en-US" b="1" dirty="0"/>
              <a:t>Empathy (3.34/5)</a:t>
            </a:r>
            <a:r>
              <a:rPr lang="en-US" dirty="0"/>
              <a:t> – Customers report moderate satisfaction with personalized service, but better understanding of passenger needs is required.</a:t>
            </a:r>
          </a:p>
          <a:p>
            <a:pPr>
              <a:buFont typeface="Arial" panose="020B0604020202020204" pitchFamily="34" charset="0"/>
              <a:buChar char="•"/>
            </a:pPr>
            <a:r>
              <a:rPr lang="en-US" b="1" dirty="0"/>
              <a:t>Tangibles (3.30/5)</a:t>
            </a:r>
            <a:r>
              <a:rPr lang="en-US" dirty="0"/>
              <a:t> – Infrastructure and cleanliness are average, with customers expecting modernization and better maintenance.</a:t>
            </a:r>
          </a:p>
          <a:p>
            <a:endParaRPr lang="en-IN" dirty="0"/>
          </a:p>
        </p:txBody>
      </p:sp>
    </p:spTree>
    <p:extLst>
      <p:ext uri="{BB962C8B-B14F-4D97-AF65-F5344CB8AC3E}">
        <p14:creationId xmlns:p14="http://schemas.microsoft.com/office/powerpoint/2010/main" val="281470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C618-FADB-F319-C39E-AB5CFE8A0D88}"/>
              </a:ext>
            </a:extLst>
          </p:cNvPr>
          <p:cNvSpPr>
            <a:spLocks noGrp="1"/>
          </p:cNvSpPr>
          <p:nvPr>
            <p:ph type="title"/>
          </p:nvPr>
        </p:nvSpPr>
        <p:spPr/>
        <p:txBody>
          <a:bodyPr>
            <a:normAutofit/>
          </a:bodyPr>
          <a:lstStyle/>
          <a:p>
            <a:r>
              <a:rPr lang="fr-FR" sz="4000" b="1" dirty="0"/>
              <a:t>Gap </a:t>
            </a:r>
            <a:r>
              <a:rPr lang="fr-FR" sz="4000" b="1" dirty="0" err="1"/>
              <a:t>Analysis</a:t>
            </a:r>
            <a:r>
              <a:rPr lang="fr-FR" sz="4000" b="1" dirty="0"/>
              <a:t> (Expectation vs Perception)</a:t>
            </a:r>
            <a:br>
              <a:rPr lang="fr-FR" sz="4000" b="1" dirty="0"/>
            </a:br>
            <a:endParaRPr lang="en-IN" sz="4000" dirty="0"/>
          </a:p>
        </p:txBody>
      </p:sp>
      <p:sp>
        <p:nvSpPr>
          <p:cNvPr id="3" name="Content Placeholder 2">
            <a:extLst>
              <a:ext uri="{FF2B5EF4-FFF2-40B4-BE49-F238E27FC236}">
                <a16:creationId xmlns:a16="http://schemas.microsoft.com/office/drawing/2014/main" id="{88B10F0D-038A-5A8E-642F-CAB479F8BE91}"/>
              </a:ext>
            </a:extLst>
          </p:cNvPr>
          <p:cNvSpPr>
            <a:spLocks noGrp="1"/>
          </p:cNvSpPr>
          <p:nvPr>
            <p:ph idx="1"/>
          </p:nvPr>
        </p:nvSpPr>
        <p:spPr/>
        <p:txBody>
          <a:bodyPr/>
          <a:lstStyle/>
          <a:p>
            <a:pPr>
              <a:buNone/>
            </a:pPr>
            <a:r>
              <a:rPr lang="en-US" dirty="0"/>
              <a:t>A significant gap exists between what customers expect and what they perceive, primarily in reliability and responsiveness.</a:t>
            </a:r>
          </a:p>
          <a:p>
            <a:pPr>
              <a:buFont typeface="Arial" panose="020B0604020202020204" pitchFamily="34" charset="0"/>
              <a:buChar char="•"/>
            </a:pPr>
            <a:r>
              <a:rPr lang="en-US" b="1" dirty="0"/>
              <a:t>Expectation:</a:t>
            </a:r>
            <a:r>
              <a:rPr lang="en-US" dirty="0"/>
              <a:t> Timely, well-maintained, and customer-friendly service.</a:t>
            </a:r>
          </a:p>
          <a:p>
            <a:pPr>
              <a:buFont typeface="Arial" panose="020B0604020202020204" pitchFamily="34" charset="0"/>
              <a:buChar char="•"/>
            </a:pPr>
            <a:r>
              <a:rPr lang="en-US" b="1" dirty="0"/>
              <a:t>Perception:</a:t>
            </a:r>
            <a:r>
              <a:rPr lang="en-US" dirty="0"/>
              <a:t> Moderate service quality with gaps in punctuality, staff behavior, and cleanliness.</a:t>
            </a:r>
          </a:p>
          <a:p>
            <a:endParaRPr lang="en-IN" dirty="0"/>
          </a:p>
          <a:p>
            <a:endParaRPr lang="en-IN" dirty="0"/>
          </a:p>
        </p:txBody>
      </p:sp>
    </p:spTree>
    <p:extLst>
      <p:ext uri="{BB962C8B-B14F-4D97-AF65-F5344CB8AC3E}">
        <p14:creationId xmlns:p14="http://schemas.microsoft.com/office/powerpoint/2010/main" val="186444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AF5E-2E38-B45F-B1E4-B552A6831A3D}"/>
              </a:ext>
            </a:extLst>
          </p:cNvPr>
          <p:cNvSpPr>
            <a:spLocks noGrp="1"/>
          </p:cNvSpPr>
          <p:nvPr>
            <p:ph type="ctrTitle"/>
          </p:nvPr>
        </p:nvSpPr>
        <p:spPr>
          <a:xfrm>
            <a:off x="1877961" y="207963"/>
            <a:ext cx="7659329" cy="1463521"/>
          </a:xfrm>
        </p:spPr>
        <p:txBody>
          <a:bodyPr>
            <a:noAutofit/>
          </a:bodyPr>
          <a:lstStyle/>
          <a:p>
            <a:r>
              <a:rPr lang="en-US" sz="3600" dirty="0"/>
              <a:t>Gujarat State Road Transport Corporation (GSRTC) – An Overview</a:t>
            </a:r>
            <a:endParaRPr lang="en-IN" sz="3600" dirty="0"/>
          </a:p>
        </p:txBody>
      </p:sp>
      <p:sp>
        <p:nvSpPr>
          <p:cNvPr id="4" name="Rectangle 1">
            <a:extLst>
              <a:ext uri="{FF2B5EF4-FFF2-40B4-BE49-F238E27FC236}">
                <a16:creationId xmlns:a16="http://schemas.microsoft.com/office/drawing/2014/main" id="{CAFED932-8374-130E-1390-38B7C3B60AC3}"/>
              </a:ext>
            </a:extLst>
          </p:cNvPr>
          <p:cNvSpPr>
            <a:spLocks noGrp="1" noChangeArrowheads="1"/>
          </p:cNvSpPr>
          <p:nvPr>
            <p:ph type="subTitle" idx="1"/>
          </p:nvPr>
        </p:nvSpPr>
        <p:spPr bwMode="auto">
          <a:xfrm>
            <a:off x="304377" y="1952559"/>
            <a:ext cx="1143534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GSRTC is a government-owned public transportation service connecting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urban and rural areas across Gujarat and neighboring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Key Sectors: Passenger transport, intercity bus services, and state-wide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Industry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GSRTC operates 8,322 buses, serving 25 lakh (2.5 million) passengers daily.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Competes with private bus operators and Indian Railways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for intercity and interstate travel.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AC/Non-AC buses, sleeper coaches,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express services to cater to different passenger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Faces challenges related to service reliability,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customer satisfaction, and fleet modernization.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57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0B7BF-80E0-BFDB-8721-B851CAC23A9C}"/>
              </a:ext>
            </a:extLst>
          </p:cNvPr>
          <p:cNvSpPr>
            <a:spLocks noGrp="1"/>
          </p:cNvSpPr>
          <p:nvPr>
            <p:ph idx="1"/>
          </p:nvPr>
        </p:nvSpPr>
        <p:spPr>
          <a:xfrm>
            <a:off x="1097280" y="1389888"/>
            <a:ext cx="10058400" cy="4479206"/>
          </a:xfrm>
        </p:spPr>
        <p:txBody>
          <a:bodyPr/>
          <a:lstStyle/>
          <a:p>
            <a:pPr>
              <a:buNone/>
            </a:pPr>
            <a:r>
              <a:rPr lang="en-US" b="1" dirty="0"/>
              <a:t>Key Insights</a:t>
            </a:r>
          </a:p>
          <a:p>
            <a:pPr>
              <a:buFont typeface="+mj-lt"/>
              <a:buAutoNum type="arabicPeriod"/>
            </a:pPr>
            <a:r>
              <a:rPr lang="en-US" b="1" dirty="0"/>
              <a:t>Reliability and Responsiveness</a:t>
            </a:r>
            <a:r>
              <a:rPr lang="en-US" dirty="0"/>
              <a:t> need urgent improvements, especially in real-time tracking and customer support.</a:t>
            </a:r>
          </a:p>
          <a:p>
            <a:pPr>
              <a:buFont typeface="+mj-lt"/>
              <a:buAutoNum type="arabicPeriod"/>
            </a:pPr>
            <a:r>
              <a:rPr lang="en-US" b="1" dirty="0"/>
              <a:t>Modernization of buses and station facilities</a:t>
            </a:r>
            <a:r>
              <a:rPr lang="en-US" dirty="0"/>
              <a:t> can enhance passenger experience and reduce the perception gap.</a:t>
            </a:r>
          </a:p>
          <a:p>
            <a:pPr>
              <a:buFont typeface="+mj-lt"/>
              <a:buAutoNum type="arabicPeriod"/>
            </a:pPr>
            <a:r>
              <a:rPr lang="en-US" b="1" dirty="0"/>
              <a:t>Staff training programs</a:t>
            </a:r>
            <a:r>
              <a:rPr lang="en-US" dirty="0"/>
              <a:t> focusing on customer interaction and service consistency can improve Assurance and Empathy ratings.</a:t>
            </a:r>
          </a:p>
          <a:p>
            <a:r>
              <a:rPr lang="en-US" dirty="0"/>
              <a:t>By addressing these gaps, GSRTC can significantly enhance passenger satisfaction and service efficiency.</a:t>
            </a:r>
          </a:p>
          <a:p>
            <a:endParaRPr lang="en-IN" dirty="0"/>
          </a:p>
        </p:txBody>
      </p:sp>
    </p:spTree>
    <p:extLst>
      <p:ext uri="{BB962C8B-B14F-4D97-AF65-F5344CB8AC3E}">
        <p14:creationId xmlns:p14="http://schemas.microsoft.com/office/powerpoint/2010/main" val="37901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DFE7-F328-E9E1-6464-985E215AD231}"/>
              </a:ext>
            </a:extLst>
          </p:cNvPr>
          <p:cNvSpPr>
            <a:spLocks noGrp="1"/>
          </p:cNvSpPr>
          <p:nvPr>
            <p:ph type="title"/>
          </p:nvPr>
        </p:nvSpPr>
        <p:spPr/>
        <p:txBody>
          <a:bodyPr/>
          <a:lstStyle/>
          <a:p>
            <a:r>
              <a:rPr lang="en-US" b="1" dirty="0"/>
              <a:t>SERVICE BLUEPRINT</a:t>
            </a:r>
            <a:endParaRPr lang="en-IN" b="1" dirty="0"/>
          </a:p>
        </p:txBody>
      </p:sp>
      <p:pic>
        <p:nvPicPr>
          <p:cNvPr id="5" name="Content Placeholder 4">
            <a:extLst>
              <a:ext uri="{FF2B5EF4-FFF2-40B4-BE49-F238E27FC236}">
                <a16:creationId xmlns:a16="http://schemas.microsoft.com/office/drawing/2014/main" id="{17A621DA-2BFE-9594-4C5D-6DF35E316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168" y="1856232"/>
            <a:ext cx="9921240" cy="3895343"/>
          </a:xfrm>
        </p:spPr>
      </p:pic>
    </p:spTree>
    <p:extLst>
      <p:ext uri="{BB962C8B-B14F-4D97-AF65-F5344CB8AC3E}">
        <p14:creationId xmlns:p14="http://schemas.microsoft.com/office/powerpoint/2010/main" val="2418177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13CF-A574-F540-F95B-8BF3732DC911}"/>
              </a:ext>
            </a:extLst>
          </p:cNvPr>
          <p:cNvSpPr>
            <a:spLocks noGrp="1"/>
          </p:cNvSpPr>
          <p:nvPr>
            <p:ph type="title"/>
          </p:nvPr>
        </p:nvSpPr>
        <p:spPr/>
        <p:txBody>
          <a:bodyPr/>
          <a:lstStyle/>
          <a:p>
            <a:r>
              <a:rPr lang="en-US" b="1" dirty="0"/>
              <a:t>Physical Evidence</a:t>
            </a:r>
          </a:p>
        </p:txBody>
      </p:sp>
      <p:pic>
        <p:nvPicPr>
          <p:cNvPr id="5" name="Content Placeholder 4">
            <a:extLst>
              <a:ext uri="{FF2B5EF4-FFF2-40B4-BE49-F238E27FC236}">
                <a16:creationId xmlns:a16="http://schemas.microsoft.com/office/drawing/2014/main" id="{4447BAEE-C680-1275-CE0C-798F782C6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33600"/>
            <a:ext cx="4620768" cy="3270504"/>
          </a:xfrm>
        </p:spPr>
      </p:pic>
      <p:pic>
        <p:nvPicPr>
          <p:cNvPr id="7" name="Picture 6">
            <a:extLst>
              <a:ext uri="{FF2B5EF4-FFF2-40B4-BE49-F238E27FC236}">
                <a16:creationId xmlns:a16="http://schemas.microsoft.com/office/drawing/2014/main" id="{B63E29C6-8CA7-8D51-E61D-1B6B004BD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09" y="2066545"/>
            <a:ext cx="5232409" cy="3337560"/>
          </a:xfrm>
          <a:prstGeom prst="rect">
            <a:avLst/>
          </a:prstGeom>
        </p:spPr>
      </p:pic>
    </p:spTree>
    <p:extLst>
      <p:ext uri="{BB962C8B-B14F-4D97-AF65-F5344CB8AC3E}">
        <p14:creationId xmlns:p14="http://schemas.microsoft.com/office/powerpoint/2010/main" val="233094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9C02-53AB-01CD-4B11-43CAB438D2FB}"/>
              </a:ext>
            </a:extLst>
          </p:cNvPr>
          <p:cNvSpPr>
            <a:spLocks noGrp="1"/>
          </p:cNvSpPr>
          <p:nvPr>
            <p:ph type="title"/>
          </p:nvPr>
        </p:nvSpPr>
        <p:spPr/>
        <p:txBody>
          <a:bodyPr/>
          <a:lstStyle/>
          <a:p>
            <a:r>
              <a:rPr lang="en-US" b="1" dirty="0"/>
              <a:t>Physical Evidence</a:t>
            </a:r>
            <a:endParaRPr lang="en-US" dirty="0"/>
          </a:p>
        </p:txBody>
      </p:sp>
      <p:pic>
        <p:nvPicPr>
          <p:cNvPr id="5" name="Content Placeholder 4">
            <a:extLst>
              <a:ext uri="{FF2B5EF4-FFF2-40B4-BE49-F238E27FC236}">
                <a16:creationId xmlns:a16="http://schemas.microsoft.com/office/drawing/2014/main" id="{3235E471-ED07-9876-0B88-078A4C379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14016"/>
            <a:ext cx="5257800" cy="3318416"/>
          </a:xfrm>
        </p:spPr>
      </p:pic>
      <p:pic>
        <p:nvPicPr>
          <p:cNvPr id="7" name="Picture 6">
            <a:extLst>
              <a:ext uri="{FF2B5EF4-FFF2-40B4-BE49-F238E27FC236}">
                <a16:creationId xmlns:a16="http://schemas.microsoft.com/office/drawing/2014/main" id="{FF5CA08E-AFEF-7C90-076B-AA828CB41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465" y="2414016"/>
            <a:ext cx="5720497" cy="3318416"/>
          </a:xfrm>
          <a:prstGeom prst="rect">
            <a:avLst/>
          </a:prstGeom>
        </p:spPr>
      </p:pic>
    </p:spTree>
    <p:extLst>
      <p:ext uri="{BB962C8B-B14F-4D97-AF65-F5344CB8AC3E}">
        <p14:creationId xmlns:p14="http://schemas.microsoft.com/office/powerpoint/2010/main" val="323709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B96-C725-60BE-0A5F-27AEDE21CA23}"/>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55BDB686-173F-63C3-CBDC-E393DEF52D92}"/>
              </a:ext>
            </a:extLst>
          </p:cNvPr>
          <p:cNvSpPr>
            <a:spLocks noGrp="1"/>
          </p:cNvSpPr>
          <p:nvPr>
            <p:ph idx="1"/>
          </p:nvPr>
        </p:nvSpPr>
        <p:spPr/>
        <p:txBody>
          <a:bodyPr/>
          <a:lstStyle/>
          <a:p>
            <a:r>
              <a:rPr lang="en-US" dirty="0"/>
              <a:t>The GSRTC analysis using the SERVQUAL model highlights reliability as the key factor affecting passenger satisfaction, with delays and scheduling issues being major concerns. Responsiveness, assurance, tangibles, and empathy also influence service perception. Key improvements include real-time tracking, better-trained staff, enhanced safety, fleet modernization, and digital adoption. Addressing these gaps will boost satisfaction, increase ridership, and strengthen GSRTC’s competitiveness against private operators.</a:t>
            </a:r>
            <a:endParaRPr lang="en-IN" dirty="0"/>
          </a:p>
        </p:txBody>
      </p:sp>
    </p:spTree>
    <p:extLst>
      <p:ext uri="{BB962C8B-B14F-4D97-AF65-F5344CB8AC3E}">
        <p14:creationId xmlns:p14="http://schemas.microsoft.com/office/powerpoint/2010/main" val="28361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213C-2671-C72D-9B34-189A41F2B985}"/>
              </a:ext>
            </a:extLst>
          </p:cNvPr>
          <p:cNvSpPr>
            <a:spLocks noGrp="1"/>
          </p:cNvSpPr>
          <p:nvPr>
            <p:ph type="ctrTitle"/>
          </p:nvPr>
        </p:nvSpPr>
        <p:spPr>
          <a:xfrm>
            <a:off x="2133601" y="-55562"/>
            <a:ext cx="7177548" cy="1655762"/>
          </a:xfrm>
        </p:spPr>
        <p:txBody>
          <a:bodyPr>
            <a:normAutofit/>
          </a:bodyPr>
          <a:lstStyle/>
          <a:p>
            <a:r>
              <a:rPr lang="en-IN" sz="4400" dirty="0"/>
              <a:t>Industry and Competitor Analysis</a:t>
            </a:r>
          </a:p>
        </p:txBody>
      </p:sp>
      <p:sp>
        <p:nvSpPr>
          <p:cNvPr id="4" name="Rectangle 1">
            <a:extLst>
              <a:ext uri="{FF2B5EF4-FFF2-40B4-BE49-F238E27FC236}">
                <a16:creationId xmlns:a16="http://schemas.microsoft.com/office/drawing/2014/main" id="{E5C4B43A-7CDC-38BA-01DF-C0D11F516968}"/>
              </a:ext>
            </a:extLst>
          </p:cNvPr>
          <p:cNvSpPr>
            <a:spLocks noGrp="1" noChangeArrowheads="1"/>
          </p:cNvSpPr>
          <p:nvPr>
            <p:ph type="subTitle" idx="1"/>
          </p:nvPr>
        </p:nvSpPr>
        <p:spPr bwMode="auto">
          <a:xfrm>
            <a:off x="346424" y="1866304"/>
            <a:ext cx="100636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Breakdown of Industry Data:</a:t>
            </a:r>
            <a:r>
              <a:rPr lang="en-US" altLang="en-US" sz="1800" cap="none"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GSRTC serves 25 lakh (2.5 million)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passengers daily with a fleet of  8,322 buses across 125 depots.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Provides connectivity between urban,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semi-urban, and rural areas, playing a crucial role 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Gujarat’s public transport ecosystem.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Market Share &amp; Competitor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GSRTC vs Private Operators: GSRTC competes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with private bus services offering luxury coaches and flexible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GSRTC vs Indian Railways: Trains serve as a major competitor for long-distance travel, offering affordability and comfort.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Strengths: Affordable fares, wide connectivity, government-backed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Weaknesses: Aging fleet, delays, inconsistent service quality compared to premium private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775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5555-6808-F82D-E6FB-9987F89F159B}"/>
              </a:ext>
            </a:extLst>
          </p:cNvPr>
          <p:cNvSpPr>
            <a:spLocks noGrp="1"/>
          </p:cNvSpPr>
          <p:nvPr>
            <p:ph type="title"/>
          </p:nvPr>
        </p:nvSpPr>
        <p:spPr/>
        <p:txBody>
          <a:bodyPr/>
          <a:lstStyle/>
          <a:p>
            <a:r>
              <a:rPr lang="en-US" dirty="0"/>
              <a:t>Objectives and SPSS Analysis Overview</a:t>
            </a:r>
            <a:endParaRPr lang="en-IN" dirty="0"/>
          </a:p>
        </p:txBody>
      </p:sp>
      <p:sp>
        <p:nvSpPr>
          <p:cNvPr id="3" name="Content Placeholder 2">
            <a:extLst>
              <a:ext uri="{FF2B5EF4-FFF2-40B4-BE49-F238E27FC236}">
                <a16:creationId xmlns:a16="http://schemas.microsoft.com/office/drawing/2014/main" id="{578D62E3-3BD1-9297-4F1C-932553C2BBD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Objectives of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Evaluate customer satisfaction using the SERVQUAL model (Tangibles, Reliability, Responsiveness, Assurance, Empathy).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Identify gaps between passenger expectations and service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Provide recommendations for service improvement based on data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Purpose of Using SPSS for Statistical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SPSS was used to analyze survey responses from 217 participants, helping to quantify perceptions of GSRTC’s service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Enables detailed statistical tests to identify significant trends in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20174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7F3C2C9-3C8B-AE0E-FD06-2398E4D15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810000" cy="466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C9E4DC-7D25-6FC0-15DA-F31480DE4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9" y="0"/>
            <a:ext cx="7896225" cy="4600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3694C1-C140-7E4D-9DEE-237C6A4DE273}"/>
              </a:ext>
            </a:extLst>
          </p:cNvPr>
          <p:cNvSpPr txBox="1"/>
          <p:nvPr/>
        </p:nvSpPr>
        <p:spPr>
          <a:xfrm>
            <a:off x="485776" y="2715429"/>
            <a:ext cx="9193161" cy="3970318"/>
          </a:xfrm>
          <a:prstGeom prst="rect">
            <a:avLst/>
          </a:prstGeom>
          <a:noFill/>
        </p:spPr>
        <p:txBody>
          <a:bodyPr wrap="square">
            <a:spAutoFit/>
          </a:bodyPr>
          <a:lstStyle/>
          <a:p>
            <a:pPr rtl="0">
              <a:buNone/>
            </a:pP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r>
              <a:rPr lang="en-US" sz="1800" b="0" i="0" u="none" strike="noStrike" dirty="0">
                <a:solidFill>
                  <a:srgbClr val="000000"/>
                </a:solidFill>
                <a:effectLst/>
                <a:latin typeface="Arial" panose="020B0604020202020204" pitchFamily="34" charset="0"/>
              </a:rPr>
              <a:t>The survey results indicate that the most common method for booking GSRTC tickets is via mobile app (38.9%), followed by online website (31.5%) and ticket counter (29.6%). The median age of respondents is 2.000, suggesting a relatively young demographic, with 75% of respondents falling within the age category represented by the value 2.000.</a:t>
            </a:r>
            <a:endParaRPr lang="en-US" b="0" dirty="0">
              <a:effectLst/>
            </a:endParaRPr>
          </a:p>
          <a:p>
            <a:pPr>
              <a:buNone/>
            </a:pPr>
            <a:br>
              <a:rPr lang="en-US" b="0" dirty="0">
                <a:effectLst/>
              </a:rPr>
            </a:br>
            <a:endParaRPr lang="en-IN" dirty="0"/>
          </a:p>
        </p:txBody>
      </p:sp>
    </p:spTree>
    <p:extLst>
      <p:ext uri="{BB962C8B-B14F-4D97-AF65-F5344CB8AC3E}">
        <p14:creationId xmlns:p14="http://schemas.microsoft.com/office/powerpoint/2010/main" val="317459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6E5351-67F6-9192-2A18-E55DF7FA8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5411"/>
            <a:ext cx="6520641" cy="55535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EC9006-DB8D-B6B7-50E5-32E81EEB4694}"/>
              </a:ext>
            </a:extLst>
          </p:cNvPr>
          <p:cNvSpPr txBox="1"/>
          <p:nvPr/>
        </p:nvSpPr>
        <p:spPr>
          <a:xfrm>
            <a:off x="5594555" y="1882572"/>
            <a:ext cx="6135328" cy="2739211"/>
          </a:xfrm>
          <a:prstGeom prst="rect">
            <a:avLst/>
          </a:prstGeom>
          <a:noFill/>
        </p:spPr>
        <p:txBody>
          <a:bodyPr wrap="square">
            <a:spAutoFit/>
          </a:bodyPr>
          <a:lstStyle/>
          <a:p>
            <a:pPr rtl="0">
              <a:spcAft>
                <a:spcPts val="1200"/>
              </a:spcAft>
              <a:buNone/>
            </a:pPr>
            <a:r>
              <a:rPr lang="en-US" sz="1800" b="0" i="0" u="none" strike="noStrike" dirty="0">
                <a:solidFill>
                  <a:srgbClr val="595959"/>
                </a:solidFill>
                <a:effectLst/>
                <a:latin typeface="Arial" panose="020B0604020202020204" pitchFamily="34" charset="0"/>
              </a:rPr>
              <a:t>The survey results show that 29.6% of respondents have been using GSRTC services for more than 4 years, with a median usage duration of 3 years. The overall satisfaction level has a median of 3.000, indicating moderate satisfaction, and 75% of respondents report a satisfaction level of up to 3.000. The data suggests a relatively stable user base with varied satisfaction levels.</a:t>
            </a:r>
            <a:endParaRPr lang="en-US" b="0" dirty="0">
              <a:effectLst/>
            </a:endParaRPr>
          </a:p>
          <a:p>
            <a:pPr>
              <a:buNone/>
            </a:pPr>
            <a:br>
              <a:rPr lang="en-US" dirty="0"/>
            </a:br>
            <a:endParaRPr lang="en-IN" dirty="0"/>
          </a:p>
        </p:txBody>
      </p:sp>
    </p:spTree>
    <p:extLst>
      <p:ext uri="{BB962C8B-B14F-4D97-AF65-F5344CB8AC3E}">
        <p14:creationId xmlns:p14="http://schemas.microsoft.com/office/powerpoint/2010/main" val="5075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6582-D593-78BA-9E9E-FEA035E12CF5}"/>
              </a:ext>
            </a:extLst>
          </p:cNvPr>
          <p:cNvSpPr>
            <a:spLocks noGrp="1"/>
          </p:cNvSpPr>
          <p:nvPr>
            <p:ph type="title"/>
          </p:nvPr>
        </p:nvSpPr>
        <p:spPr/>
        <p:txBody>
          <a:bodyPr/>
          <a:lstStyle/>
          <a:p>
            <a:r>
              <a:rPr lang="en-IN" dirty="0"/>
              <a:t>Frequency Analysis</a:t>
            </a:r>
          </a:p>
        </p:txBody>
      </p:sp>
      <p:sp>
        <p:nvSpPr>
          <p:cNvPr id="3" name="Content Placeholder 2">
            <a:extLst>
              <a:ext uri="{FF2B5EF4-FFF2-40B4-BE49-F238E27FC236}">
                <a16:creationId xmlns:a16="http://schemas.microsoft.com/office/drawing/2014/main" id="{E71FFD76-6E9C-B9BC-20D2-08E4E8F9E820}"/>
              </a:ext>
            </a:extLst>
          </p:cNvPr>
          <p:cNvSpPr>
            <a:spLocks noGrp="1"/>
          </p:cNvSpPr>
          <p:nvPr>
            <p:ph idx="1"/>
          </p:nvPr>
        </p:nvSpPr>
        <p:spPr/>
        <p:txBody>
          <a:bodyPr/>
          <a:lstStyle/>
          <a:p>
            <a:r>
              <a:rPr lang="en-US" dirty="0"/>
              <a:t>We have done </a:t>
            </a:r>
            <a:r>
              <a:rPr lang="en-IN" dirty="0"/>
              <a:t>Frequency Analysis on the basis of Gender </a:t>
            </a:r>
          </a:p>
          <a:p>
            <a:r>
              <a:rPr lang="en-IN" dirty="0"/>
              <a:t>And Personal Income  </a:t>
            </a:r>
          </a:p>
        </p:txBody>
      </p:sp>
      <p:pic>
        <p:nvPicPr>
          <p:cNvPr id="5" name="Picture 4">
            <a:extLst>
              <a:ext uri="{FF2B5EF4-FFF2-40B4-BE49-F238E27FC236}">
                <a16:creationId xmlns:a16="http://schemas.microsoft.com/office/drawing/2014/main" id="{E3B3E228-B588-758C-DD1C-162DC4063837}"/>
              </a:ext>
            </a:extLst>
          </p:cNvPr>
          <p:cNvPicPr>
            <a:picLocks noChangeAspect="1"/>
          </p:cNvPicPr>
          <p:nvPr/>
        </p:nvPicPr>
        <p:blipFill>
          <a:blip r:embed="rId2"/>
          <a:stretch>
            <a:fillRect/>
          </a:stretch>
        </p:blipFill>
        <p:spPr>
          <a:xfrm>
            <a:off x="8405519" y="1920030"/>
            <a:ext cx="3456663" cy="3463895"/>
          </a:xfrm>
          <a:prstGeom prst="rect">
            <a:avLst/>
          </a:prstGeom>
        </p:spPr>
      </p:pic>
      <p:pic>
        <p:nvPicPr>
          <p:cNvPr id="7" name="Picture 6">
            <a:extLst>
              <a:ext uri="{FF2B5EF4-FFF2-40B4-BE49-F238E27FC236}">
                <a16:creationId xmlns:a16="http://schemas.microsoft.com/office/drawing/2014/main" id="{EE4D1311-371C-CA0A-12D5-CC2BF2814890}"/>
              </a:ext>
            </a:extLst>
          </p:cNvPr>
          <p:cNvPicPr>
            <a:picLocks noChangeAspect="1"/>
          </p:cNvPicPr>
          <p:nvPr/>
        </p:nvPicPr>
        <p:blipFill>
          <a:blip r:embed="rId3"/>
          <a:stretch>
            <a:fillRect/>
          </a:stretch>
        </p:blipFill>
        <p:spPr>
          <a:xfrm>
            <a:off x="2621008" y="3429000"/>
            <a:ext cx="4260784" cy="2784101"/>
          </a:xfrm>
          <a:prstGeom prst="rect">
            <a:avLst/>
          </a:prstGeom>
        </p:spPr>
      </p:pic>
    </p:spTree>
    <p:extLst>
      <p:ext uri="{BB962C8B-B14F-4D97-AF65-F5344CB8AC3E}">
        <p14:creationId xmlns:p14="http://schemas.microsoft.com/office/powerpoint/2010/main" val="160590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8F0-7F15-B341-5F04-7E6E0A44B8B5}"/>
              </a:ext>
            </a:extLst>
          </p:cNvPr>
          <p:cNvSpPr>
            <a:spLocks noGrp="1"/>
          </p:cNvSpPr>
          <p:nvPr>
            <p:ph type="title"/>
          </p:nvPr>
        </p:nvSpPr>
        <p:spPr>
          <a:xfrm>
            <a:off x="566338" y="256587"/>
            <a:ext cx="10058400" cy="1450757"/>
          </a:xfrm>
        </p:spPr>
        <p:txBody>
          <a:bodyPr/>
          <a:lstStyle/>
          <a:p>
            <a:r>
              <a:rPr lang="en-IN" dirty="0"/>
              <a:t>Frequency Analysis Graph</a:t>
            </a:r>
          </a:p>
        </p:txBody>
      </p:sp>
      <p:sp>
        <p:nvSpPr>
          <p:cNvPr id="3" name="Content Placeholder 2">
            <a:extLst>
              <a:ext uri="{FF2B5EF4-FFF2-40B4-BE49-F238E27FC236}">
                <a16:creationId xmlns:a16="http://schemas.microsoft.com/office/drawing/2014/main" id="{DC49F706-4CDB-A9D4-AE31-76EC05D0B16E}"/>
              </a:ext>
            </a:extLst>
          </p:cNvPr>
          <p:cNvSpPr>
            <a:spLocks noGrp="1"/>
          </p:cNvSpPr>
          <p:nvPr>
            <p:ph idx="1"/>
          </p:nvPr>
        </p:nvSpPr>
        <p:spPr>
          <a:xfrm>
            <a:off x="711333" y="1952902"/>
            <a:ext cx="6984836" cy="4023360"/>
          </a:xfrm>
        </p:spPr>
        <p:txBody>
          <a:bodyPr>
            <a:normAutofit fontScale="92500" lnSpcReduction="20000"/>
          </a:bodyPr>
          <a:lstStyle/>
          <a:p>
            <a:pPr>
              <a:lnSpc>
                <a:spcPct val="107000"/>
              </a:lnSpc>
              <a:spcAft>
                <a:spcPts val="800"/>
              </a:spcAft>
              <a:buNone/>
            </a:pPr>
            <a:r>
              <a:rPr lang="en-IN" sz="18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The survey results provide significant insights into the demographic and income distribution of respondents.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8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1. Gender Distribution: The majority of respondents are male (74.9%), with females comprising 25.1%. This indicates a gender imbalance in the sample, which may influence the interpretation of results and the design of targeted interventions.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2. income Distribution</a:t>
            </a:r>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The personal annual income data shows that 42.9% of respondents earn less than 2 lakh, while 22.7% earn between 5 lakh and 10 lakh, and 15.8% earn more than 10 lakh. The median income is 2 lakh, with a mean of 2.113, indicating a right-skewed distribution. The standard deviation of 1.1310 highlights variability in income levels.</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7F719583-97A5-8BEF-5E25-C744D5E2A027}"/>
              </a:ext>
            </a:extLst>
          </p:cNvPr>
          <p:cNvPicPr>
            <a:picLocks noChangeAspect="1"/>
          </p:cNvPicPr>
          <p:nvPr/>
        </p:nvPicPr>
        <p:blipFill>
          <a:blip r:embed="rId2"/>
          <a:stretch>
            <a:fillRect/>
          </a:stretch>
        </p:blipFill>
        <p:spPr>
          <a:xfrm>
            <a:off x="7988250" y="3964582"/>
            <a:ext cx="4126347" cy="2376460"/>
          </a:xfrm>
          <a:prstGeom prst="rect">
            <a:avLst/>
          </a:prstGeom>
        </p:spPr>
      </p:pic>
      <p:pic>
        <p:nvPicPr>
          <p:cNvPr id="7" name="Picture 6">
            <a:extLst>
              <a:ext uri="{FF2B5EF4-FFF2-40B4-BE49-F238E27FC236}">
                <a16:creationId xmlns:a16="http://schemas.microsoft.com/office/drawing/2014/main" id="{232F99D6-2051-3985-5BE0-0D564CF2B55C}"/>
              </a:ext>
            </a:extLst>
          </p:cNvPr>
          <p:cNvPicPr>
            <a:picLocks noChangeAspect="1"/>
          </p:cNvPicPr>
          <p:nvPr/>
        </p:nvPicPr>
        <p:blipFill>
          <a:blip r:embed="rId3"/>
          <a:stretch>
            <a:fillRect/>
          </a:stretch>
        </p:blipFill>
        <p:spPr>
          <a:xfrm>
            <a:off x="7988250" y="1707344"/>
            <a:ext cx="3948752" cy="2287255"/>
          </a:xfrm>
          <a:prstGeom prst="rect">
            <a:avLst/>
          </a:prstGeom>
        </p:spPr>
      </p:pic>
    </p:spTree>
    <p:extLst>
      <p:ext uri="{BB962C8B-B14F-4D97-AF65-F5344CB8AC3E}">
        <p14:creationId xmlns:p14="http://schemas.microsoft.com/office/powerpoint/2010/main" val="169077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6C43-5FA0-4C82-9A4A-4882ECF3929C}"/>
              </a:ext>
            </a:extLst>
          </p:cNvPr>
          <p:cNvSpPr>
            <a:spLocks noGrp="1"/>
          </p:cNvSpPr>
          <p:nvPr>
            <p:ph type="ctrTitle"/>
          </p:nvPr>
        </p:nvSpPr>
        <p:spPr>
          <a:xfrm>
            <a:off x="507343" y="1812444"/>
            <a:ext cx="10058400" cy="3566160"/>
          </a:xfrm>
        </p:spPr>
        <p:txBody>
          <a:bodyPr>
            <a:normAutofit/>
          </a:bodyPr>
          <a:lstStyle/>
          <a:p>
            <a:pPr rtl="0"/>
            <a:r>
              <a:rPr lang="en-US" sz="1800" b="0" i="0" u="none" strike="noStrike" dirty="0">
                <a:solidFill>
                  <a:srgbClr val="000000"/>
                </a:solidFill>
                <a:effectLst/>
                <a:latin typeface="Arial" panose="020B0604020202020204" pitchFamily="34" charset="0"/>
              </a:rPr>
              <a:t>Hypothesis Formulation</a:t>
            </a:r>
            <a:br>
              <a:rPr lang="en-US" b="0" dirty="0">
                <a:effectLst/>
              </a:rPr>
            </a:br>
            <a:r>
              <a:rPr lang="en-US" sz="1800" b="0" i="0" u="none" strike="noStrike" dirty="0">
                <a:solidFill>
                  <a:srgbClr val="000000"/>
                </a:solidFill>
                <a:effectLst/>
                <a:latin typeface="Arial" panose="020B0604020202020204" pitchFamily="34" charset="0"/>
              </a:rPr>
              <a:t>1. Null Hypothesis (H₀):</a:t>
            </a:r>
            <a:br>
              <a:rPr lang="en-US" b="0" dirty="0">
                <a:effectLst/>
              </a:rPr>
            </a:br>
            <a:r>
              <a:rPr lang="en-US" sz="1800" b="0" i="0" u="none" strike="noStrike" dirty="0">
                <a:solidFill>
                  <a:srgbClr val="000000"/>
                </a:solidFill>
                <a:effectLst/>
                <a:latin typeface="Arial" panose="020B0604020202020204" pitchFamily="34" charset="0"/>
              </a:rPr>
              <a:t>There is no association between frequency of marital status and sharing type.</a:t>
            </a:r>
            <a:br>
              <a:rPr lang="en-US" b="0" dirty="0">
                <a:effectLst/>
              </a:rPr>
            </a:br>
            <a:r>
              <a:rPr lang="en-US" sz="1800" b="0" i="0" u="none" strike="noStrike" dirty="0">
                <a:solidFill>
                  <a:srgbClr val="000000"/>
                </a:solidFill>
                <a:effectLst/>
                <a:latin typeface="Arial" panose="020B0604020202020204" pitchFamily="34" charset="0"/>
              </a:rPr>
              <a:t>2. Alternative Hypothesis (H₁):</a:t>
            </a:r>
            <a:br>
              <a:rPr lang="en-US" b="0" dirty="0">
                <a:effectLst/>
              </a:rPr>
            </a:br>
            <a:r>
              <a:rPr lang="en-US" sz="1800" b="0" i="0" u="none" strike="noStrike" dirty="0">
                <a:solidFill>
                  <a:srgbClr val="000000"/>
                </a:solidFill>
                <a:effectLst/>
                <a:latin typeface="Arial" panose="020B0604020202020204" pitchFamily="34" charset="0"/>
              </a:rPr>
              <a:t>There is an association between frequency of marital status and sharing type.</a:t>
            </a:r>
            <a:br>
              <a:rPr lang="en-US" b="0" dirty="0">
                <a:effectLst/>
              </a:rPr>
            </a:br>
            <a:br>
              <a:rPr lang="en-US" b="0" dirty="0">
                <a:effectLst/>
              </a:rPr>
            </a:br>
            <a:endParaRPr lang="en-IN" dirty="0"/>
          </a:p>
        </p:txBody>
      </p:sp>
      <p:sp>
        <p:nvSpPr>
          <p:cNvPr id="5" name="TextBox 4">
            <a:extLst>
              <a:ext uri="{FF2B5EF4-FFF2-40B4-BE49-F238E27FC236}">
                <a16:creationId xmlns:a16="http://schemas.microsoft.com/office/drawing/2014/main" id="{628EB05D-E9B7-9945-7FE5-47AFD21D5439}"/>
              </a:ext>
            </a:extLst>
          </p:cNvPr>
          <p:cNvSpPr txBox="1"/>
          <p:nvPr/>
        </p:nvSpPr>
        <p:spPr>
          <a:xfrm>
            <a:off x="2930995" y="427795"/>
            <a:ext cx="6096000" cy="1015663"/>
          </a:xfrm>
          <a:prstGeom prst="rect">
            <a:avLst/>
          </a:prstGeom>
          <a:noFill/>
        </p:spPr>
        <p:txBody>
          <a:bodyPr wrap="square">
            <a:spAutoFit/>
          </a:bodyPr>
          <a:lstStyle/>
          <a:p>
            <a:pPr algn="ctr" rtl="0">
              <a:buNone/>
            </a:pPr>
            <a:r>
              <a:rPr lang="en-IN" sz="6000" dirty="0"/>
              <a:t>Chi-Square Test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96680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TotalTime>
  <Words>1556</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24</vt:i4>
      </vt:variant>
    </vt:vector>
  </HeadingPairs>
  <TitlesOfParts>
    <vt:vector size="31" baseType="lpstr">
      <vt:lpstr>Arial</vt:lpstr>
      <vt:lpstr>Calibri</vt:lpstr>
      <vt:lpstr>Calibri Light</vt:lpstr>
      <vt:lpstr>Wingdings</vt:lpstr>
      <vt:lpstr>Retrospect</vt:lpstr>
      <vt:lpstr>Retrospect</vt:lpstr>
      <vt:lpstr>Office Theme</vt:lpstr>
      <vt:lpstr>Service Marketing </vt:lpstr>
      <vt:lpstr>Gujarat State Road Transport Corporation (GSRTC) – An Overview</vt:lpstr>
      <vt:lpstr>Industry and Competitor Analysis</vt:lpstr>
      <vt:lpstr>Objectives and SPSS Analysis Overview</vt:lpstr>
      <vt:lpstr>PowerPoint Presentation</vt:lpstr>
      <vt:lpstr>PowerPoint Presentation</vt:lpstr>
      <vt:lpstr>Frequency Analysis</vt:lpstr>
      <vt:lpstr>Frequency Analysis Graph</vt:lpstr>
      <vt:lpstr>Hypothesis Formulation 1. Null Hypothesis (H₀): There is no association between frequency of marital status and sharing type. 2. Alternative Hypothesis (H₁): There is an association between frequency of marital status and sharing type.  </vt:lpstr>
      <vt:lpstr>Chi-Square Test &amp; Cross Tabulation</vt:lpstr>
      <vt:lpstr>Chi-Square Test </vt:lpstr>
      <vt:lpstr>Chi-Square Test </vt:lpstr>
      <vt:lpstr>ANOVA (Analysis of Variance)</vt:lpstr>
      <vt:lpstr>ANOVA (Analysis of Variance)</vt:lpstr>
      <vt:lpstr>PowerPoint Presentation</vt:lpstr>
      <vt:lpstr>Regression</vt:lpstr>
      <vt:lpstr>Perception vs Expectation Analysis </vt:lpstr>
      <vt:lpstr>Key Findings </vt:lpstr>
      <vt:lpstr>Gap Analysis (Expectation vs Perception) </vt:lpstr>
      <vt:lpstr>PowerPoint Presentation</vt:lpstr>
      <vt:lpstr>SERVICE BLUEPRINT</vt:lpstr>
      <vt:lpstr>Physical Evidence</vt:lpstr>
      <vt:lpstr>Physical Evidence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RAVAL</dc:creator>
  <cp:lastModifiedBy>Godhani Nisarg</cp:lastModifiedBy>
  <cp:revision>8</cp:revision>
  <dcterms:created xsi:type="dcterms:W3CDTF">2025-03-24T09:04:46Z</dcterms:created>
  <dcterms:modified xsi:type="dcterms:W3CDTF">2025-07-23T16:26:57Z</dcterms:modified>
</cp:coreProperties>
</file>